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97" r:id="rId3"/>
    <p:sldId id="258" r:id="rId4"/>
    <p:sldId id="338" r:id="rId5"/>
    <p:sldId id="339" r:id="rId6"/>
    <p:sldId id="340" r:id="rId7"/>
    <p:sldId id="294" r:id="rId8"/>
    <p:sldId id="341" r:id="rId9"/>
    <p:sldId id="435" r:id="rId10"/>
    <p:sldId id="343" r:id="rId11"/>
    <p:sldId id="344" r:id="rId12"/>
    <p:sldId id="345" r:id="rId13"/>
    <p:sldId id="346" r:id="rId14"/>
    <p:sldId id="347" r:id="rId15"/>
    <p:sldId id="348" r:id="rId16"/>
    <p:sldId id="442" r:id="rId17"/>
    <p:sldId id="349" r:id="rId18"/>
    <p:sldId id="350" r:id="rId19"/>
    <p:sldId id="351" r:id="rId20"/>
    <p:sldId id="436" r:id="rId21"/>
    <p:sldId id="405" r:id="rId22"/>
    <p:sldId id="353" r:id="rId23"/>
    <p:sldId id="354" r:id="rId24"/>
    <p:sldId id="443" r:id="rId25"/>
    <p:sldId id="356" r:id="rId26"/>
    <p:sldId id="357" r:id="rId27"/>
    <p:sldId id="358" r:id="rId28"/>
    <p:sldId id="359" r:id="rId29"/>
    <p:sldId id="407" r:id="rId30"/>
    <p:sldId id="411" r:id="rId31"/>
    <p:sldId id="412" r:id="rId32"/>
    <p:sldId id="360" r:id="rId33"/>
    <p:sldId id="361" r:id="rId34"/>
    <p:sldId id="444" r:id="rId35"/>
    <p:sldId id="355" r:id="rId36"/>
    <p:sldId id="437" r:id="rId37"/>
    <p:sldId id="367" r:id="rId38"/>
    <p:sldId id="363" r:id="rId39"/>
    <p:sldId id="364" r:id="rId40"/>
    <p:sldId id="365" r:id="rId41"/>
    <p:sldId id="438" r:id="rId42"/>
    <p:sldId id="370" r:id="rId43"/>
    <p:sldId id="450" r:id="rId44"/>
    <p:sldId id="371" r:id="rId45"/>
    <p:sldId id="380" r:id="rId46"/>
    <p:sldId id="372" r:id="rId47"/>
    <p:sldId id="374" r:id="rId48"/>
    <p:sldId id="375" r:id="rId49"/>
    <p:sldId id="427" r:id="rId50"/>
    <p:sldId id="428" r:id="rId51"/>
    <p:sldId id="429" r:id="rId52"/>
    <p:sldId id="445" r:id="rId53"/>
    <p:sldId id="446" r:id="rId54"/>
    <p:sldId id="447" r:id="rId55"/>
    <p:sldId id="448" r:id="rId56"/>
    <p:sldId id="376" r:id="rId57"/>
    <p:sldId id="377" r:id="rId58"/>
    <p:sldId id="378" r:id="rId59"/>
    <p:sldId id="379" r:id="rId60"/>
    <p:sldId id="381" r:id="rId61"/>
    <p:sldId id="382" r:id="rId62"/>
    <p:sldId id="383" r:id="rId63"/>
    <p:sldId id="384" r:id="rId64"/>
    <p:sldId id="385" r:id="rId65"/>
    <p:sldId id="430" r:id="rId66"/>
    <p:sldId id="431" r:id="rId67"/>
    <p:sldId id="432" r:id="rId68"/>
    <p:sldId id="439" r:id="rId69"/>
    <p:sldId id="366" r:id="rId70"/>
    <p:sldId id="388" r:id="rId71"/>
    <p:sldId id="440" r:id="rId72"/>
    <p:sldId id="390" r:id="rId73"/>
    <p:sldId id="391" r:id="rId74"/>
    <p:sldId id="392" r:id="rId75"/>
    <p:sldId id="451" r:id="rId76"/>
    <p:sldId id="413" r:id="rId77"/>
    <p:sldId id="414" r:id="rId78"/>
    <p:sldId id="415" r:id="rId79"/>
    <p:sldId id="416" r:id="rId80"/>
    <p:sldId id="417" r:id="rId81"/>
    <p:sldId id="452" r:id="rId82"/>
    <p:sldId id="393" r:id="rId83"/>
    <p:sldId id="434" r:id="rId84"/>
    <p:sldId id="433" r:id="rId85"/>
    <p:sldId id="449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35" autoAdjust="0"/>
    <p:restoredTop sz="93777" autoAdjust="0"/>
  </p:normalViewPr>
  <p:slideViewPr>
    <p:cSldViewPr snapToGrid="0">
      <p:cViewPr>
        <p:scale>
          <a:sx n="83" d="100"/>
          <a:sy n="83" d="100"/>
        </p:scale>
        <p:origin x="-7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12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6A9502-3DD6-490F-AE99-A68A1C6030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09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D33F7B-8EE6-41AA-9B4C-47C75CB3E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147D9-E0B1-49DE-8A41-5C8218B62A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8C112-0023-40BE-A2BA-E25F742B93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1255E-CC6C-4E3C-B50D-C1E9119B610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F7718-38C9-40AA-A34B-F19F7CFF714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EACA9-E8C4-4DD5-B92E-BD14102E66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F7CCB-A472-44CA-9224-9F9E33A84BF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80833-EE7D-4443-B721-582C5F677FD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6B0B7-B568-4708-9CD0-CD3E26AECC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64894-7411-4D2C-B1A6-5559FD67663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C207-A76D-4269-9C70-2527F935F11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F5071-DCFA-4278-A2DB-A1EC8E6A0A0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8A9EE-3A9C-4F6E-AF31-1F1CD9B2810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B378D-5375-4F9A-BF27-049FCF9B390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69B9B-F95B-4310-A2F6-D630BE711AF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15790-964C-4693-8B3F-CDEB80595C2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E6AE7-385E-4242-B7D4-84753612D88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46B43-FF82-4898-8288-751EF2B5146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B72A-7BBE-4DAC-8228-3487FE5191B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68FA-035A-42A4-B15A-0AED6520641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11A15-78EA-4B69-B65B-C6D68320B67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E6CCE-DBAA-40CB-93C0-ADE7CCE9CA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501F6-03BD-4B85-9887-E224C0A84E6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373C6-1061-44EB-BD48-B6ED29713DB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EB070-7314-45B4-8479-FCCCA6C61F7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ADCBF-5B5A-42E0-AE58-6FFE5F1DB69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ADCBF-5B5A-42E0-AE58-6FFE5F1DB69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B8F14-3E27-4994-AF14-E277A70CEF3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B76B0-6DE7-4559-BC71-97990BCC731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6EDE6-FA43-4DC5-BEF0-81DD356E99B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0D469-F566-41FB-99F6-DB57CFE5F22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83F76-6A1A-42CC-9C9B-014DE7ACD3C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7FF37-B260-4853-B327-2D17053BFED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72778-FCAC-4C5D-86D0-E18A5CF34D5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F8176-BB11-41B2-8A4E-E2E67BD8CB2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89795-4E9B-453C-A278-11B7EAAE50F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0298A-92AC-4AD7-947E-CA822B0106A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C13B5-C52D-4208-835A-48FC2A085BD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8693-1D20-4FAA-8263-C74208C9517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645A0-960F-42E8-8EB8-21EA63AD6FCC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2AB0B-95F8-4DB4-906D-45A31B712D1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9C203-9D09-4C9A-9A7E-6BD758A47D9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EF29A-0DB8-4F4D-B95D-BC39504A4F1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3D289-7A02-42A2-9F69-E6759022E76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0C882-A1CD-4486-86EC-AC5820ACEF8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D620C-FBFD-4A99-96BD-229688C44BA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89270-4AE4-430C-A44A-3325DB11580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B49A-7C11-4262-81D1-98F55D3C44E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E5DE8-11E9-47A8-B4D7-FEF74A405D2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BE0E5-21BD-48A7-86E5-8F3831896B3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36AEE-8054-49E8-A847-640D30A6209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F3571-8354-4788-BF3B-3E03DD23DB8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0230F-867B-478A-A835-D9FA1C55C60E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IPv4 “encapsulando” o IPv6.</a:t>
            </a:r>
          </a:p>
        </p:txBody>
      </p:sp>
      <p:sp>
        <p:nvSpPr>
          <p:cNvPr id="151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7552F-A041-45E4-9D54-FBBB91714DDA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1EAB7-10E1-42EA-B2C2-CAEB464A94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5E9D8-49D6-47DF-AD18-8970C6A00D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828D-6370-4D34-B7EA-416C4A2CC4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11434060-222D-411C-A25E-54375F9826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723A828B-8536-4AC5-BDCF-A27148F8A3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4D099434-EDDF-44E5-8F02-C1DADAD992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D83FD186-45CF-4971-B62D-C44BD35850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9C80CD80-8F18-4E16-BCD4-A1AFBFC33F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A493228B-38AF-4D91-A3D7-7BDD198072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5274A37C-EE8F-4987-9EFE-3337B73C4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455115F8-99C4-486F-8F4D-1877BB4F72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6E18FAB5-3A02-437B-B66F-127A12D006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2755C628-E7BA-4DC4-A67A-7E9B8C2B06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7EC2F9D5-A86B-4E1E-9B6B-7168A7D142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00E8F375-0701-44F8-A62F-1047392AF7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D07D86D8-9B8B-43D8-9351-C85A5CAB98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4a-</a:t>
            </a:r>
            <a:fld id="{62D80BAD-A404-4679-994F-C75CFBEEEE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76875" y="6411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pt-BR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4a-</a:t>
            </a:r>
            <a:fld id="{38219240-7184-46E6-B879-DDB785931A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4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7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1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1.wmf"/><Relationship Id="rId9" Type="http://schemas.openxmlformats.org/officeDocument/2006/relationships/image" Target="../media/image4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945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A6B1328-47A2-4708-B093-EEA9E75BCD29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6962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Objetivos do capítulo:</a:t>
            </a:r>
            <a:r>
              <a:rPr lang="pt-BR" sz="3200" dirty="0" smtClean="0"/>
              <a:t> </a:t>
            </a:r>
          </a:p>
          <a:p>
            <a:r>
              <a:rPr lang="pt-BR" sz="2400" dirty="0" smtClean="0"/>
              <a:t>entender os princípios por trás dos serviços da camada de rede:</a:t>
            </a:r>
          </a:p>
          <a:p>
            <a:pPr lvl="1"/>
            <a:r>
              <a:rPr lang="pt-BR" sz="2000" dirty="0" smtClean="0"/>
              <a:t>modelos de serviço da camada de rede</a:t>
            </a:r>
          </a:p>
          <a:p>
            <a:pPr lvl="1"/>
            <a:r>
              <a:rPr lang="pt-BR" sz="2000" dirty="0" smtClean="0"/>
              <a:t>repasse </a:t>
            </a:r>
            <a:r>
              <a:rPr lang="pt-BR" sz="2000" i="1" dirty="0" smtClean="0"/>
              <a:t>versus </a:t>
            </a:r>
            <a:r>
              <a:rPr lang="pt-BR" sz="2000" dirty="0" err="1" smtClean="0"/>
              <a:t>roteamento</a:t>
            </a:r>
            <a:endParaRPr lang="pt-BR" sz="2000" dirty="0" smtClean="0"/>
          </a:p>
          <a:p>
            <a:pPr lvl="1"/>
            <a:r>
              <a:rPr lang="pt-BR" sz="2000" dirty="0" smtClean="0"/>
              <a:t>como funciona um roteador</a:t>
            </a:r>
          </a:p>
          <a:p>
            <a:pPr lvl="1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roteamento (seleção de caminho)</a:t>
            </a:r>
          </a:p>
          <a:p>
            <a:pPr lvl="1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lidando com escala</a:t>
            </a:r>
          </a:p>
          <a:p>
            <a:pPr lvl="1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tópicos avançados: IPv6, mobilidade</a:t>
            </a:r>
          </a:p>
          <a:p>
            <a:r>
              <a:rPr lang="pt-BR" sz="2400" dirty="0" smtClean="0"/>
              <a:t>instanciação, implementação na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orientados e não orientados para conexão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rede </a:t>
            </a:r>
            <a:r>
              <a:rPr lang="pt-BR" dirty="0" err="1" smtClean="0">
                <a:solidFill>
                  <a:schemeClr val="accent6"/>
                </a:solidFill>
              </a:rPr>
              <a:t>datagrama</a:t>
            </a:r>
            <a:r>
              <a:rPr lang="pt-BR" dirty="0" smtClean="0">
                <a:solidFill>
                  <a:schemeClr val="accent6"/>
                </a:solidFill>
              </a:rPr>
              <a:t> </a:t>
            </a:r>
            <a:r>
              <a:rPr lang="pt-BR" dirty="0" smtClean="0"/>
              <a:t>provê um serviço de camada de rede </a:t>
            </a:r>
            <a:r>
              <a:rPr lang="pt-BR" dirty="0" smtClean="0">
                <a:solidFill>
                  <a:schemeClr val="accent6"/>
                </a:solidFill>
              </a:rPr>
              <a:t>sem conexões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rede </a:t>
            </a:r>
            <a:r>
              <a:rPr lang="pt-BR" dirty="0" smtClean="0">
                <a:solidFill>
                  <a:schemeClr val="accent6"/>
                </a:solidFill>
              </a:rPr>
              <a:t>circuito virtual </a:t>
            </a:r>
            <a:r>
              <a:rPr lang="pt-BR" dirty="0" smtClean="0"/>
              <a:t>provê um serviço de camada de rede </a:t>
            </a:r>
            <a:r>
              <a:rPr lang="pt-BR" dirty="0" smtClean="0">
                <a:solidFill>
                  <a:schemeClr val="accent6"/>
                </a:solidFill>
              </a:rPr>
              <a:t>orientado para conexões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análogos aos serviços da camada de transporte (TCP/UDP), mas: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Serviço: </a:t>
            </a:r>
            <a:r>
              <a:rPr lang="pt-BR" i="1" dirty="0" smtClean="0"/>
              <a:t>host</a:t>
            </a:r>
            <a:r>
              <a:rPr lang="pt-BR" dirty="0" smtClean="0"/>
              <a:t>-a-</a:t>
            </a:r>
            <a:r>
              <a:rPr lang="pt-BR" i="1" dirty="0" smtClean="0"/>
              <a:t>host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Sem escolha: </a:t>
            </a:r>
            <a:r>
              <a:rPr lang="pt-BR" dirty="0" smtClean="0"/>
              <a:t>rede provê ou um ou o outro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Implementação: </a:t>
            </a:r>
            <a:r>
              <a:rPr lang="pt-BR" dirty="0" smtClean="0"/>
              <a:t>no núcleo da rede</a:t>
            </a:r>
          </a:p>
        </p:txBody>
      </p:sp>
      <p:sp>
        <p:nvSpPr>
          <p:cNvPr id="2765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765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8F8A10C5-05C9-4D99-AF04-0C1A0DD39D97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867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7B5F4780-AAF4-4B85-8BD8-87BA3851838B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7772400" cy="1143000"/>
          </a:xfrm>
        </p:spPr>
        <p:txBody>
          <a:bodyPr/>
          <a:lstStyle/>
          <a:p>
            <a:r>
              <a:rPr lang="pt-BR" smtClean="0"/>
              <a:t>Redes de circuitos virtuais 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394075"/>
            <a:ext cx="8177213" cy="2257425"/>
          </a:xfrm>
        </p:spPr>
        <p:txBody>
          <a:bodyPr/>
          <a:lstStyle/>
          <a:p>
            <a:r>
              <a:rPr lang="pt-BR" sz="2000" dirty="0" smtClean="0"/>
              <a:t>estabelecimento de cada chamada </a:t>
            </a:r>
            <a:r>
              <a:rPr lang="pt-BR" sz="2000" i="1" dirty="0" smtClean="0"/>
              <a:t>antes </a:t>
            </a:r>
            <a:r>
              <a:rPr lang="pt-BR" sz="2000" dirty="0" smtClean="0"/>
              <a:t>do envio dos dados</a:t>
            </a:r>
          </a:p>
          <a:p>
            <a:r>
              <a:rPr lang="pt-BR" sz="2000" dirty="0" smtClean="0"/>
              <a:t>cada pacote tem </a:t>
            </a:r>
            <a:r>
              <a:rPr lang="pt-BR" sz="2000" dirty="0" err="1" smtClean="0"/>
              <a:t>ident</a:t>
            </a:r>
            <a:r>
              <a:rPr lang="pt-BR" sz="2000" dirty="0" smtClean="0"/>
              <a:t>. de CV (e não endereços origem/</a:t>
            </a:r>
            <a:r>
              <a:rPr lang="pt-BR" sz="2000" dirty="0" err="1" smtClean="0"/>
              <a:t>dest</a:t>
            </a:r>
            <a:r>
              <a:rPr lang="pt-BR" sz="2000" dirty="0" smtClean="0"/>
              <a:t>)</a:t>
            </a:r>
          </a:p>
          <a:p>
            <a:r>
              <a:rPr lang="pt-BR" sz="2000" i="1" dirty="0" smtClean="0"/>
              <a:t>cada </a:t>
            </a:r>
            <a:r>
              <a:rPr lang="pt-BR" sz="2000" dirty="0" smtClean="0"/>
              <a:t>roteador no caminho da-origem-ao-destino mantém “estado” para cada conexão que o atravessa</a:t>
            </a:r>
          </a:p>
          <a:p>
            <a:r>
              <a:rPr lang="pt-BR" sz="2000" dirty="0" smtClean="0"/>
              <a:t>recursos de enlace, roteador (banda, </a:t>
            </a:r>
            <a:r>
              <a:rPr lang="pt-BR" sz="2000" i="1" dirty="0" smtClean="0"/>
              <a:t>buffers</a:t>
            </a:r>
            <a:r>
              <a:rPr lang="pt-BR" sz="2000" dirty="0" smtClean="0"/>
              <a:t>) podem ser </a:t>
            </a:r>
            <a:r>
              <a:rPr lang="pt-BR" sz="2000" i="1" dirty="0" smtClean="0"/>
              <a:t>alocados </a:t>
            </a:r>
            <a:r>
              <a:rPr lang="pt-BR" sz="2000" dirty="0" smtClean="0"/>
              <a:t>ao CV (recursos dedicados = serviço previsível)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8267700" cy="18288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/>
              <a:t>“caminho da-origem-ao-destino se comporta como um circuito telefônico”</a:t>
            </a:r>
          </a:p>
          <a:p>
            <a:pPr lvl="1"/>
            <a:r>
              <a:rPr lang="pt-BR" sz="2000" smtClean="0"/>
              <a:t>em termos de desempenho</a:t>
            </a:r>
          </a:p>
          <a:p>
            <a:pPr lvl="1"/>
            <a:r>
              <a:rPr lang="pt-BR" sz="2000" smtClean="0"/>
              <a:t>em ações da rede ao longo do caminho da-origem-ao-destino</a:t>
            </a:r>
          </a:p>
          <a:p>
            <a:endParaRPr lang="pt-BR" sz="2400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666750" y="1457325"/>
            <a:ext cx="8153400" cy="1711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96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7284295A-81C2-4B38-8E83-AA86A0E3ABD1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Implementação de CV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7325"/>
            <a:ext cx="7961313" cy="4648200"/>
          </a:xfrm>
        </p:spPr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Um CV consiste de:</a:t>
            </a:r>
          </a:p>
          <a:p>
            <a:pPr marL="914400" lvl="1" indent="-457200">
              <a:buFont typeface="ZapfDingbats" pitchFamily="82" charset="0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caminho </a:t>
            </a:r>
            <a:r>
              <a:rPr lang="pt-BR" sz="2000" dirty="0" smtClean="0"/>
              <a:t>da origem para o destino</a:t>
            </a:r>
          </a:p>
          <a:p>
            <a:pPr marL="914400" lvl="1" indent="-457200">
              <a:buFont typeface="ZapfDingbats" pitchFamily="82" charset="0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números (identificadores) de CV</a:t>
            </a:r>
            <a:r>
              <a:rPr lang="pt-BR" sz="2000" dirty="0" smtClean="0"/>
              <a:t>, um número para cada enlace ao longo do caminho</a:t>
            </a:r>
          </a:p>
          <a:p>
            <a:pPr marL="914400" lvl="1" indent="-457200">
              <a:buFont typeface="ZapfDingbats" pitchFamily="82" charset="0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entradas nas tabelas de repasse </a:t>
            </a:r>
            <a:r>
              <a:rPr lang="pt-BR" sz="2000" dirty="0" smtClean="0"/>
              <a:t>dos roteadores ao longo do caminho</a:t>
            </a:r>
          </a:p>
          <a:p>
            <a:pPr marL="533400" indent="-533400"/>
            <a:r>
              <a:rPr lang="pt-BR" sz="2400" dirty="0" smtClean="0"/>
              <a:t>pacote que pertence a um CV carrega o número do CV (ao invés do endereço de destino)</a:t>
            </a:r>
          </a:p>
          <a:p>
            <a:pPr marL="533400" indent="-533400"/>
            <a:r>
              <a:rPr lang="pt-BR" sz="2400" dirty="0" smtClean="0"/>
              <a:t>Número do CV deve ser trocado a cada enlace</a:t>
            </a:r>
          </a:p>
          <a:p>
            <a:pPr marL="914400" lvl="1" indent="-457200"/>
            <a:r>
              <a:rPr lang="pt-BR" sz="2000" dirty="0" smtClean="0"/>
              <a:t>Novo número do CV vem da tabela de repasse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5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BCEEF1A-47EF-41F1-923B-1E0D71500089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pt-BR" smtClean="0"/>
              <a:t>Tabela de repasse</a:t>
            </a:r>
          </a:p>
        </p:txBody>
      </p:sp>
      <p:grpSp>
        <p:nvGrpSpPr>
          <p:cNvPr id="2055" name="Group 3"/>
          <p:cNvGrpSpPr>
            <a:grpSpLocks/>
          </p:cNvGrpSpPr>
          <p:nvPr/>
        </p:nvGrpSpPr>
        <p:grpSpPr bwMode="auto">
          <a:xfrm>
            <a:off x="4470400" y="866775"/>
            <a:ext cx="4457700" cy="2420938"/>
            <a:chOff x="235" y="1147"/>
            <a:chExt cx="2808" cy="1525"/>
          </a:xfrm>
        </p:grpSpPr>
        <p:sp>
          <p:nvSpPr>
            <p:cNvPr id="2065" name="Freeform 4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66" name="Group 5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2130" name="Oval 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1" name="Line 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2" name="Line 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3" name="Rectangle 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134" name="Oval 1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35" name="Group 1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4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4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4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36" name="Group 1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3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38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39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067" name="Group 19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2117" name="Oval 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8" name="Line 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9" name="Line 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20" name="Rectangle 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121" name="Oval 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22" name="Group 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2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8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9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23" name="Group 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2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5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6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068" name="Group 33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2104" name="Oval 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5" name="Line 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6" name="Line 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7" name="Rectangle 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108" name="Oval 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09" name="Group 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5" name="Line 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6" name="Line 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10" name="Group 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11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2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3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069" name="Group 47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2091" name="Oval 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2" name="Line 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3" name="Line 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4" name="Rectangle 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095" name="Oval 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096" name="Group 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097" name="Group 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9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070" name="Line 61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1" name="Line 62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2" name="Line 63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3" name="Line 64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4" name="Line 65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5" name="Line 66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6" name="Line 67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7" name="Line 68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aphicFrame>
          <p:nvGraphicFramePr>
            <p:cNvPr id="2050" name="Object 69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70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8" name="Line 71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79" name="Line 72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80" name="Line 73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81" name="Text Box 74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082" name="Text Box 75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083" name="Text Box 76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084" name="Text Box 77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1</a:t>
              </a:r>
            </a:p>
          </p:txBody>
        </p:sp>
        <p:sp>
          <p:nvSpPr>
            <p:cNvPr id="2085" name="Text Box 78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</a:t>
              </a:r>
            </a:p>
          </p:txBody>
        </p:sp>
        <p:sp>
          <p:nvSpPr>
            <p:cNvPr id="2086" name="Text Box 79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3</a:t>
              </a:r>
            </a:p>
          </p:txBody>
        </p:sp>
        <p:sp>
          <p:nvSpPr>
            <p:cNvPr id="2087" name="Text Box 80"/>
            <p:cNvSpPr txBox="1">
              <a:spLocks noChangeArrowheads="1"/>
            </p:cNvSpPr>
            <p:nvPr/>
          </p:nvSpPr>
          <p:spPr bwMode="auto">
            <a:xfrm>
              <a:off x="478" y="1147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Número do CV</a:t>
              </a:r>
            </a:p>
          </p:txBody>
        </p:sp>
        <p:sp>
          <p:nvSpPr>
            <p:cNvPr id="2088" name="Line 81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89" name="Text Box 82"/>
            <p:cNvSpPr txBox="1">
              <a:spLocks noChangeArrowheads="1"/>
            </p:cNvSpPr>
            <p:nvPr/>
          </p:nvSpPr>
          <p:spPr bwMode="auto">
            <a:xfrm>
              <a:off x="235" y="2268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número da</a:t>
              </a:r>
            </a:p>
            <a:p>
              <a:r>
                <a:rPr lang="pt-BR"/>
                <a:t>interface</a:t>
              </a:r>
            </a:p>
          </p:txBody>
        </p:sp>
        <p:sp>
          <p:nvSpPr>
            <p:cNvPr id="2090" name="Line 83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056" name="Line 85"/>
          <p:cNvSpPr>
            <a:spLocks noChangeShapeType="1"/>
          </p:cNvSpPr>
          <p:nvPr/>
        </p:nvSpPr>
        <p:spPr bwMode="auto">
          <a:xfrm>
            <a:off x="336550" y="3668713"/>
            <a:ext cx="8408988" cy="2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57" name="Text Box 86"/>
          <p:cNvSpPr txBox="1">
            <a:spLocks noChangeArrowheads="1"/>
          </p:cNvSpPr>
          <p:nvPr/>
        </p:nvSpPr>
        <p:spPr bwMode="auto">
          <a:xfrm>
            <a:off x="303213" y="3302000"/>
            <a:ext cx="845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Interface de entrada  # CV de entrada   Interface de saída   # CV de saída</a:t>
            </a:r>
          </a:p>
        </p:txBody>
      </p:sp>
      <p:sp>
        <p:nvSpPr>
          <p:cNvPr id="2058" name="Line 87"/>
          <p:cNvSpPr>
            <a:spLocks noChangeShapeType="1"/>
          </p:cNvSpPr>
          <p:nvPr/>
        </p:nvSpPr>
        <p:spPr bwMode="auto">
          <a:xfrm>
            <a:off x="274320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59" name="Line 88"/>
          <p:cNvSpPr>
            <a:spLocks noChangeShapeType="1"/>
          </p:cNvSpPr>
          <p:nvPr/>
        </p:nvSpPr>
        <p:spPr bwMode="auto">
          <a:xfrm>
            <a:off x="4648200" y="3384550"/>
            <a:ext cx="0" cy="2112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60" name="Line 89"/>
          <p:cNvSpPr>
            <a:spLocks noChangeShapeType="1"/>
          </p:cNvSpPr>
          <p:nvPr/>
        </p:nvSpPr>
        <p:spPr bwMode="auto">
          <a:xfrm>
            <a:off x="6954838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61" name="Text Box 90"/>
          <p:cNvSpPr txBox="1">
            <a:spLocks noChangeArrowheads="1"/>
          </p:cNvSpPr>
          <p:nvPr/>
        </p:nvSpPr>
        <p:spPr bwMode="auto">
          <a:xfrm>
            <a:off x="1323975" y="3830638"/>
            <a:ext cx="67516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pt-BR"/>
              <a:t>1                           12                               3                          22</a:t>
            </a:r>
          </a:p>
          <a:p>
            <a:pPr marL="457200" indent="-457200"/>
            <a:r>
              <a:rPr lang="pt-BR"/>
              <a:t>2                          63                               1                           18 </a:t>
            </a:r>
          </a:p>
          <a:p>
            <a:pPr marL="457200" indent="-457200"/>
            <a:r>
              <a:rPr lang="pt-BR"/>
              <a:t>3                           7                                2                           17</a:t>
            </a:r>
          </a:p>
          <a:p>
            <a:pPr marL="457200" indent="-457200"/>
            <a:r>
              <a:rPr lang="pt-BR"/>
              <a:t>1                          97                               3                           87</a:t>
            </a:r>
          </a:p>
          <a:p>
            <a:pPr marL="457200" indent="-457200"/>
            <a:r>
              <a:rPr lang="pt-BR"/>
              <a:t>…                          …                                …                            …</a:t>
            </a:r>
          </a:p>
        </p:txBody>
      </p:sp>
      <p:sp>
        <p:nvSpPr>
          <p:cNvPr id="2062" name="Text Box 91"/>
          <p:cNvSpPr txBox="1">
            <a:spLocks noChangeArrowheads="1"/>
          </p:cNvSpPr>
          <p:nvPr/>
        </p:nvSpPr>
        <p:spPr bwMode="auto">
          <a:xfrm>
            <a:off x="1300163" y="4241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063" name="Text Box 92"/>
          <p:cNvSpPr txBox="1">
            <a:spLocks noChangeArrowheads="1"/>
          </p:cNvSpPr>
          <p:nvPr/>
        </p:nvSpPr>
        <p:spPr bwMode="auto">
          <a:xfrm>
            <a:off x="255588" y="2395538"/>
            <a:ext cx="3284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u="sng">
                <a:solidFill>
                  <a:srgbClr val="FF0000"/>
                </a:solidFill>
              </a:rPr>
              <a:t>Tabela de repasse</a:t>
            </a:r>
          </a:p>
          <a:p>
            <a:r>
              <a:rPr lang="pt-BR" sz="2400" u="sng">
                <a:solidFill>
                  <a:srgbClr val="FF0000"/>
                </a:solidFill>
              </a:rPr>
              <a:t>no roteador noroeste:</a:t>
            </a:r>
          </a:p>
        </p:txBody>
      </p:sp>
      <p:sp>
        <p:nvSpPr>
          <p:cNvPr id="2064" name="Text Box 93"/>
          <p:cNvSpPr txBox="1">
            <a:spLocks noChangeArrowheads="1"/>
          </p:cNvSpPr>
          <p:nvPr/>
        </p:nvSpPr>
        <p:spPr bwMode="auto">
          <a:xfrm>
            <a:off x="974725" y="5613400"/>
            <a:ext cx="7291388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Roteadores mantêm informação sobre o estado da</a:t>
            </a:r>
          </a:p>
          <a:p>
            <a:r>
              <a:rPr lang="pt-BR" sz="2400">
                <a:solidFill>
                  <a:srgbClr val="FF0000"/>
                </a:solidFill>
              </a:rPr>
              <a:t>conexão!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07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7E2818C-08EC-4753-B0DC-7314F4184225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Circuitos virtuais: </a:t>
            </a:r>
            <a:br>
              <a:rPr lang="pt-BR" smtClean="0"/>
            </a:br>
            <a:r>
              <a:rPr lang="pt-BR" smtClean="0"/>
              <a:t>protocolos de sinalização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685925"/>
            <a:ext cx="7258050" cy="1390650"/>
          </a:xfrm>
        </p:spPr>
        <p:txBody>
          <a:bodyPr/>
          <a:lstStyle/>
          <a:p>
            <a:r>
              <a:rPr lang="pt-BR" sz="2400" smtClean="0"/>
              <a:t>usados para estabelecer, manter, destruir CV</a:t>
            </a:r>
          </a:p>
          <a:p>
            <a:r>
              <a:rPr lang="pt-BR" sz="2400" smtClean="0"/>
              <a:t>usados em ATM, </a:t>
            </a:r>
            <a:r>
              <a:rPr lang="pt-BR" sz="2400" i="1" smtClean="0"/>
              <a:t>frame-relay</a:t>
            </a:r>
            <a:r>
              <a:rPr lang="pt-BR" sz="2400" smtClean="0"/>
              <a:t>, X.25</a:t>
            </a:r>
          </a:p>
          <a:p>
            <a:r>
              <a:rPr lang="pt-BR" sz="2400" smtClean="0"/>
              <a:t>não usados na Internet convencional</a:t>
            </a:r>
          </a:p>
        </p:txBody>
      </p:sp>
      <p:sp>
        <p:nvSpPr>
          <p:cNvPr id="3080" name="Freeform 4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Freeform 6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83" name="Group 7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323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3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3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3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23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3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4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4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4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3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4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4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4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4" name="Group 21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322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2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2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2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22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2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3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2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2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5" name="Group 35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20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1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21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1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1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1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1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6" name="Group 49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3194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7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198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99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04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00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0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7" name="Group 63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3181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2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3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4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185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86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91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2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3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87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88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9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0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8" name="Group 77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3168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9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0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1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3172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73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74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5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6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7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9" name="Group 91"/>
          <p:cNvGrpSpPr>
            <a:grpSpLocks/>
          </p:cNvGrpSpPr>
          <p:nvPr/>
        </p:nvGrpSpPr>
        <p:grpSpPr bwMode="auto">
          <a:xfrm>
            <a:off x="422275" y="3446463"/>
            <a:ext cx="1643063" cy="1987550"/>
            <a:chOff x="2366" y="929"/>
            <a:chExt cx="987" cy="1252"/>
          </a:xfrm>
        </p:grpSpPr>
        <p:graphicFrame>
          <p:nvGraphicFramePr>
            <p:cNvPr id="3075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59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60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1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2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3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64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5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6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7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90" name="Freeform 102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1" name="Freeform 103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Freeform 104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3" name="Freeform 105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Freeform 106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Freeform 107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96" name="Group 108"/>
          <p:cNvGrpSpPr>
            <a:grpSpLocks/>
          </p:cNvGrpSpPr>
          <p:nvPr/>
        </p:nvGrpSpPr>
        <p:grpSpPr bwMode="auto">
          <a:xfrm>
            <a:off x="7280275" y="3617913"/>
            <a:ext cx="1585913" cy="1987550"/>
            <a:chOff x="2366" y="929"/>
            <a:chExt cx="987" cy="1252"/>
          </a:xfrm>
        </p:grpSpPr>
        <p:graphicFrame>
          <p:nvGraphicFramePr>
            <p:cNvPr id="3074" name="Object 10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50" name="Group 11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51" name="Rectangle 1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2" name="Rectangle 1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3" name="Rectangle 1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4" name="Text Box 1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55" name="Line 1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6" name="Line 1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Line 1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8" name="Line 1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97" name="Line 11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032" name="Text Box 120"/>
          <p:cNvSpPr txBox="1">
            <a:spLocks noChangeArrowheads="1"/>
          </p:cNvSpPr>
          <p:nvPr/>
        </p:nvSpPr>
        <p:spPr bwMode="auto">
          <a:xfrm>
            <a:off x="1944688" y="4619625"/>
            <a:ext cx="193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inicia chamada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33" name="Freeform 12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034" name="Text Box 122"/>
          <p:cNvSpPr txBox="1">
            <a:spLocks noChangeArrowheads="1"/>
          </p:cNvSpPr>
          <p:nvPr/>
        </p:nvSpPr>
        <p:spPr bwMode="auto">
          <a:xfrm>
            <a:off x="4802188" y="4727575"/>
            <a:ext cx="262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chegada de chamada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35" name="Text Box 123"/>
          <p:cNvSpPr txBox="1">
            <a:spLocks noChangeArrowheads="1"/>
          </p:cNvSpPr>
          <p:nvPr/>
        </p:nvSpPr>
        <p:spPr bwMode="auto">
          <a:xfrm>
            <a:off x="5314950" y="4384675"/>
            <a:ext cx="208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chamada aceita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36" name="Freeform 12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037" name="Text Box 125"/>
          <p:cNvSpPr txBox="1">
            <a:spLocks noChangeArrowheads="1"/>
          </p:cNvSpPr>
          <p:nvPr/>
        </p:nvSpPr>
        <p:spPr bwMode="auto">
          <a:xfrm>
            <a:off x="1897063" y="4376738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conexão completa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38" name="Text Box 126"/>
          <p:cNvSpPr txBox="1">
            <a:spLocks noChangeArrowheads="1"/>
          </p:cNvSpPr>
          <p:nvPr/>
        </p:nvSpPr>
        <p:spPr bwMode="auto">
          <a:xfrm>
            <a:off x="1922463" y="4070350"/>
            <a:ext cx="286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começa fluxo de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39" name="Text Box 127"/>
          <p:cNvSpPr txBox="1">
            <a:spLocks noChangeArrowheads="1"/>
          </p:cNvSpPr>
          <p:nvPr/>
        </p:nvSpPr>
        <p:spPr bwMode="auto">
          <a:xfrm>
            <a:off x="5189538" y="4033838"/>
            <a:ext cx="2179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dados recebidos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040" name="Freeform 12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3108" name="Group 130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3137" name="Oval 131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8" name="Line 132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9" name="Line 133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0" name="Rectangle 134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141" name="Oval 135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42" name="Group 136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47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48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49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43" name="Group 140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4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45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46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109" name="Group 144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3124" name="Oval 145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25" name="Line 146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26" name="Line 147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27" name="Rectangle 148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128" name="Oval 149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29" name="Group 150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34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5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6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30" name="Group 154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3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110" name="Group 158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3111" name="Oval 159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12" name="Line 160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13" name="Line 161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14" name="Rectangle 162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115" name="Oval 163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16" name="Group 164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21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2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3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17" name="Group 168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18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19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0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32" grpId="0" autoUpdateAnimBg="0"/>
      <p:bldP spid="167033" grpId="0" animBg="1"/>
      <p:bldP spid="167034" grpId="0" autoUpdateAnimBg="0"/>
      <p:bldP spid="167035" grpId="0" autoUpdateAnimBg="0"/>
      <p:bldP spid="167036" grpId="0" animBg="1"/>
      <p:bldP spid="167037" grpId="0" autoUpdateAnimBg="0"/>
      <p:bldP spid="167038" grpId="0" autoUpdateAnimBg="0"/>
      <p:bldP spid="167039" grpId="0" autoUpdateAnimBg="0"/>
      <p:bldP spid="1670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410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3DF3249C-9941-478B-AB4D-EE13DE9975F0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pt-BR" sz="3600" smtClean="0"/>
              <a:t>Rede de datagramas: o modelo da Internet</a:t>
            </a:r>
            <a:r>
              <a:rPr lang="pt-BR" sz="2400" u="none" smtClean="0"/>
              <a:t> 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33500"/>
            <a:ext cx="7991475" cy="2276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não requer estabelecimento de chamada na camada de rede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roteadores: não guardam estado sobre conexões fim a fim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não existe o conceito de “conexão” na camada de rede</a:t>
            </a:r>
            <a:endParaRPr lang="pt-BR" sz="1800" smtClean="0"/>
          </a:p>
          <a:p>
            <a:pPr>
              <a:lnSpc>
                <a:spcPct val="90000"/>
              </a:lnSpc>
            </a:pPr>
            <a:r>
              <a:rPr lang="pt-BR" sz="2000" smtClean="0"/>
              <a:t>pacotes são repassados tipicamente usando endereços de destino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2 pacotes entre o mesmo par origem-destino podem seguir caminhos diferentes</a:t>
            </a:r>
          </a:p>
        </p:txBody>
      </p:sp>
      <p:sp>
        <p:nvSpPr>
          <p:cNvPr id="4104" name="Freeform 4"/>
          <p:cNvSpPr>
            <a:spLocks/>
          </p:cNvSpPr>
          <p:nvPr/>
        </p:nvSpPr>
        <p:spPr bwMode="auto">
          <a:xfrm>
            <a:off x="3352800" y="50784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Freeform 6"/>
          <p:cNvSpPr>
            <a:spLocks/>
          </p:cNvSpPr>
          <p:nvPr/>
        </p:nvSpPr>
        <p:spPr bwMode="auto">
          <a:xfrm>
            <a:off x="3990975" y="537210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7" name="Group 7"/>
          <p:cNvGrpSpPr>
            <a:grpSpLocks/>
          </p:cNvGrpSpPr>
          <p:nvPr/>
        </p:nvGrpSpPr>
        <p:grpSpPr bwMode="auto">
          <a:xfrm>
            <a:off x="3497263" y="5546725"/>
            <a:ext cx="501650" cy="233363"/>
            <a:chOff x="3600" y="219"/>
            <a:chExt cx="360" cy="175"/>
          </a:xfrm>
        </p:grpSpPr>
        <p:sp>
          <p:nvSpPr>
            <p:cNvPr id="423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23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3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4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3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4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08" name="Group 21"/>
          <p:cNvGrpSpPr>
            <a:grpSpLocks/>
          </p:cNvGrpSpPr>
          <p:nvPr/>
        </p:nvGrpSpPr>
        <p:grpSpPr bwMode="auto">
          <a:xfrm>
            <a:off x="3849688" y="6184900"/>
            <a:ext cx="501650" cy="233363"/>
            <a:chOff x="3600" y="219"/>
            <a:chExt cx="360" cy="175"/>
          </a:xfrm>
        </p:grpSpPr>
        <p:sp>
          <p:nvSpPr>
            <p:cNvPr id="422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22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2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3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2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2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09" name="Group 35"/>
          <p:cNvGrpSpPr>
            <a:grpSpLocks/>
          </p:cNvGrpSpPr>
          <p:nvPr/>
        </p:nvGrpSpPr>
        <p:grpSpPr bwMode="auto">
          <a:xfrm>
            <a:off x="4524375" y="5241925"/>
            <a:ext cx="501650" cy="233363"/>
            <a:chOff x="3600" y="219"/>
            <a:chExt cx="360" cy="175"/>
          </a:xfrm>
        </p:grpSpPr>
        <p:sp>
          <p:nvSpPr>
            <p:cNvPr id="420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21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1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1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1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1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10" name="Group 49"/>
          <p:cNvGrpSpPr>
            <a:grpSpLocks/>
          </p:cNvGrpSpPr>
          <p:nvPr/>
        </p:nvGrpSpPr>
        <p:grpSpPr bwMode="auto">
          <a:xfrm>
            <a:off x="4446588" y="5907088"/>
            <a:ext cx="500062" cy="233362"/>
            <a:chOff x="3600" y="219"/>
            <a:chExt cx="360" cy="175"/>
          </a:xfrm>
        </p:grpSpPr>
        <p:sp>
          <p:nvSpPr>
            <p:cNvPr id="4194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5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6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7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198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99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4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5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6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00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11" name="Group 63"/>
          <p:cNvGrpSpPr>
            <a:grpSpLocks/>
          </p:cNvGrpSpPr>
          <p:nvPr/>
        </p:nvGrpSpPr>
        <p:grpSpPr bwMode="auto">
          <a:xfrm>
            <a:off x="5081588" y="6203950"/>
            <a:ext cx="501650" cy="233363"/>
            <a:chOff x="3600" y="219"/>
            <a:chExt cx="360" cy="175"/>
          </a:xfrm>
        </p:grpSpPr>
        <p:sp>
          <p:nvSpPr>
            <p:cNvPr id="4181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2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3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4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185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86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91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2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3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87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88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9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0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12" name="Group 77"/>
          <p:cNvGrpSpPr>
            <a:grpSpLocks/>
          </p:cNvGrpSpPr>
          <p:nvPr/>
        </p:nvGrpSpPr>
        <p:grpSpPr bwMode="auto">
          <a:xfrm>
            <a:off x="5526088" y="5548313"/>
            <a:ext cx="501650" cy="233362"/>
            <a:chOff x="3600" y="219"/>
            <a:chExt cx="360" cy="175"/>
          </a:xfrm>
        </p:grpSpPr>
        <p:sp>
          <p:nvSpPr>
            <p:cNvPr id="4168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9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0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1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172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73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78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9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0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74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75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6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7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13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4099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59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160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1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2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3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164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5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6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7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14" name="Freeform 102"/>
          <p:cNvSpPr>
            <a:spLocks/>
          </p:cNvSpPr>
          <p:nvPr/>
        </p:nvSpPr>
        <p:spPr bwMode="auto">
          <a:xfrm>
            <a:off x="5032375" y="5365750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5" name="Freeform 103"/>
          <p:cNvSpPr>
            <a:spLocks/>
          </p:cNvSpPr>
          <p:nvPr/>
        </p:nvSpPr>
        <p:spPr bwMode="auto">
          <a:xfrm>
            <a:off x="3967163" y="575786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6" name="Freeform 104"/>
          <p:cNvSpPr>
            <a:spLocks/>
          </p:cNvSpPr>
          <p:nvPr/>
        </p:nvSpPr>
        <p:spPr bwMode="auto">
          <a:xfrm>
            <a:off x="4914900" y="5734050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7" name="Freeform 105"/>
          <p:cNvSpPr>
            <a:spLocks/>
          </p:cNvSpPr>
          <p:nvPr/>
        </p:nvSpPr>
        <p:spPr bwMode="auto">
          <a:xfrm>
            <a:off x="5581650" y="578802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8" name="Freeform 106"/>
          <p:cNvSpPr>
            <a:spLocks/>
          </p:cNvSpPr>
          <p:nvPr/>
        </p:nvSpPr>
        <p:spPr bwMode="auto">
          <a:xfrm>
            <a:off x="4346575" y="632142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9" name="Freeform 107"/>
          <p:cNvSpPr>
            <a:spLocks/>
          </p:cNvSpPr>
          <p:nvPr/>
        </p:nvSpPr>
        <p:spPr bwMode="auto">
          <a:xfrm>
            <a:off x="3810000" y="578167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20" name="Group 108"/>
          <p:cNvGrpSpPr>
            <a:grpSpLocks/>
          </p:cNvGrpSpPr>
          <p:nvPr/>
        </p:nvGrpSpPr>
        <p:grpSpPr bwMode="auto">
          <a:xfrm>
            <a:off x="7261225" y="3913188"/>
            <a:ext cx="1566863" cy="1987550"/>
            <a:chOff x="2366" y="929"/>
            <a:chExt cx="987" cy="1252"/>
          </a:xfrm>
        </p:grpSpPr>
        <p:graphicFrame>
          <p:nvGraphicFramePr>
            <p:cNvPr id="4098" name="Object 10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50" name="Group 11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151" name="Rectangle 1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2" name="Rectangle 1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3" name="Rectangle 1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4" name="Text Box 1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</a:p>
            </p:txBody>
          </p:sp>
          <p:sp>
            <p:nvSpPr>
              <p:cNvPr id="4155" name="Line 1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6" name="Line 1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7" name="Line 1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8" name="Line 1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21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8056" name="Text Box 120"/>
          <p:cNvSpPr txBox="1">
            <a:spLocks noChangeArrowheads="1"/>
          </p:cNvSpPr>
          <p:nvPr/>
        </p:nvSpPr>
        <p:spPr bwMode="auto">
          <a:xfrm>
            <a:off x="2012950" y="4957763"/>
            <a:ext cx="163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envia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057" name="Text Box 121"/>
          <p:cNvSpPr txBox="1">
            <a:spLocks noChangeArrowheads="1"/>
          </p:cNvSpPr>
          <p:nvPr/>
        </p:nvSpPr>
        <p:spPr bwMode="auto">
          <a:xfrm>
            <a:off x="5510213" y="5013325"/>
            <a:ext cx="1874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recebe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24" name="Freeform 12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5" name="Freeform 12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26" name="Group 124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4147" name="Rectangle 12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8" name="Rectangle 12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9" name="Line 12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7" name="Group 128"/>
          <p:cNvGrpSpPr>
            <a:grpSpLocks/>
          </p:cNvGrpSpPr>
          <p:nvPr/>
        </p:nvGrpSpPr>
        <p:grpSpPr bwMode="auto">
          <a:xfrm>
            <a:off x="3176588" y="5357813"/>
            <a:ext cx="361950" cy="261937"/>
            <a:chOff x="1548" y="3723"/>
            <a:chExt cx="228" cy="165"/>
          </a:xfrm>
        </p:grpSpPr>
        <p:sp>
          <p:nvSpPr>
            <p:cNvPr id="4144" name="Rectangle 129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5" name="Rectangle 130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6" name="Line 131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8" name="Group 132"/>
          <p:cNvGrpSpPr>
            <a:grpSpLocks/>
          </p:cNvGrpSpPr>
          <p:nvPr/>
        </p:nvGrpSpPr>
        <p:grpSpPr bwMode="auto">
          <a:xfrm>
            <a:off x="5048250" y="5248275"/>
            <a:ext cx="361950" cy="261938"/>
            <a:chOff x="1548" y="3723"/>
            <a:chExt cx="228" cy="165"/>
          </a:xfrm>
        </p:grpSpPr>
        <p:sp>
          <p:nvSpPr>
            <p:cNvPr id="4141" name="Rectangle 133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2" name="Rectangle 13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3" name="Line 135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9" name="Group 136"/>
          <p:cNvGrpSpPr>
            <a:grpSpLocks/>
          </p:cNvGrpSpPr>
          <p:nvPr/>
        </p:nvGrpSpPr>
        <p:grpSpPr bwMode="auto">
          <a:xfrm>
            <a:off x="4524375" y="6186488"/>
            <a:ext cx="361950" cy="261937"/>
            <a:chOff x="1548" y="3723"/>
            <a:chExt cx="228" cy="165"/>
          </a:xfrm>
        </p:grpSpPr>
        <p:sp>
          <p:nvSpPr>
            <p:cNvPr id="4138" name="Rectangle 137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9" name="Rectangle 138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0" name="Line 139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30" name="Group 140"/>
          <p:cNvGrpSpPr>
            <a:grpSpLocks/>
          </p:cNvGrpSpPr>
          <p:nvPr/>
        </p:nvGrpSpPr>
        <p:grpSpPr bwMode="auto">
          <a:xfrm>
            <a:off x="4105275" y="5710238"/>
            <a:ext cx="361950" cy="261937"/>
            <a:chOff x="1548" y="3723"/>
            <a:chExt cx="228" cy="165"/>
          </a:xfrm>
        </p:grpSpPr>
        <p:sp>
          <p:nvSpPr>
            <p:cNvPr id="4135" name="Rectangle 141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6" name="Rectangle 142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7" name="Line 143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31" name="Group 14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4132" name="Rectangle 14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3" name="Rectangle 14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4" name="Line 14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56" grpId="0" autoUpdateAnimBg="0"/>
      <p:bldP spid="1680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repasse 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6E18FAB5-3A02-437B-B66F-127A12D0069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grpSp>
        <p:nvGrpSpPr>
          <p:cNvPr id="8" name="Group 243"/>
          <p:cNvGrpSpPr>
            <a:grpSpLocks/>
          </p:cNvGrpSpPr>
          <p:nvPr/>
        </p:nvGrpSpPr>
        <p:grpSpPr bwMode="auto">
          <a:xfrm>
            <a:off x="3851275" y="4408700"/>
            <a:ext cx="2847975" cy="1481137"/>
            <a:chOff x="291" y="3093"/>
            <a:chExt cx="1794" cy="933"/>
          </a:xfrm>
        </p:grpSpPr>
        <p:grpSp>
          <p:nvGrpSpPr>
            <p:cNvPr id="9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3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49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6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1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7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0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60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3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6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6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5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1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52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5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5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4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4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47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8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5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3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6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9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0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7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8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2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28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1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11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12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77" name="Freeform 11"/>
          <p:cNvSpPr>
            <a:spLocks/>
          </p:cNvSpPr>
          <p:nvPr/>
        </p:nvSpPr>
        <p:spPr bwMode="auto">
          <a:xfrm>
            <a:off x="2397125" y="3654637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2176463" y="1328950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2513013" y="1381337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0" name="Rectangle 105"/>
          <p:cNvSpPr>
            <a:spLocks noChangeArrowheads="1"/>
          </p:cNvSpPr>
          <p:nvPr/>
        </p:nvSpPr>
        <p:spPr bwMode="auto">
          <a:xfrm>
            <a:off x="2457450" y="4718262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" name="Rectangle 106"/>
          <p:cNvSpPr>
            <a:spLocks noChangeArrowheads="1"/>
          </p:cNvSpPr>
          <p:nvPr/>
        </p:nvSpPr>
        <p:spPr bwMode="auto">
          <a:xfrm>
            <a:off x="2433638" y="4742075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Line 107"/>
          <p:cNvSpPr>
            <a:spLocks noChangeShapeType="1"/>
          </p:cNvSpPr>
          <p:nvPr/>
        </p:nvSpPr>
        <p:spPr bwMode="auto">
          <a:xfrm>
            <a:off x="3459163" y="4873837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" name="Rectangle 111"/>
          <p:cNvSpPr>
            <a:spLocks noChangeArrowheads="1"/>
          </p:cNvSpPr>
          <p:nvPr/>
        </p:nvSpPr>
        <p:spPr bwMode="auto">
          <a:xfrm>
            <a:off x="3062288" y="4745250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" name="Text Box 112"/>
          <p:cNvSpPr txBox="1">
            <a:spLocks noChangeArrowheads="1"/>
          </p:cNvSpPr>
          <p:nvPr/>
        </p:nvSpPr>
        <p:spPr bwMode="auto">
          <a:xfrm>
            <a:off x="3014663" y="4718262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85" name="Text Box 113"/>
          <p:cNvSpPr txBox="1">
            <a:spLocks noChangeArrowheads="1"/>
          </p:cNvSpPr>
          <p:nvPr/>
        </p:nvSpPr>
        <p:spPr bwMode="auto">
          <a:xfrm>
            <a:off x="1041725" y="4046750"/>
            <a:ext cx="3090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endereço IP de destino no</a:t>
            </a:r>
          </a:p>
          <a:p>
            <a:pPr eaLnBrk="1" hangingPunct="1"/>
            <a:r>
              <a:rPr lang="pt-BR" sz="1600" dirty="0" smtClean="0"/>
              <a:t>cabeçalho do pacote que chega</a:t>
            </a:r>
            <a:endParaRPr lang="en-US" sz="1600" dirty="0"/>
          </a:p>
        </p:txBody>
      </p:sp>
      <p:sp>
        <p:nvSpPr>
          <p:cNvPr id="86" name="Line 114"/>
          <p:cNvSpPr>
            <a:spLocks noChangeShapeType="1"/>
          </p:cNvSpPr>
          <p:nvPr/>
        </p:nvSpPr>
        <p:spPr bwMode="auto">
          <a:xfrm flipH="1">
            <a:off x="2681288" y="5004012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7" name="Text Box 115"/>
          <p:cNvSpPr txBox="1">
            <a:spLocks noChangeArrowheads="1"/>
          </p:cNvSpPr>
          <p:nvPr/>
        </p:nvSpPr>
        <p:spPr bwMode="auto">
          <a:xfrm>
            <a:off x="2454007" y="1538500"/>
            <a:ext cx="21898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err="1" smtClean="0"/>
              <a:t>algoritmo</a:t>
            </a:r>
            <a:r>
              <a:rPr lang="en-US" sz="1400" dirty="0" smtClean="0"/>
              <a:t> de </a:t>
            </a:r>
            <a:r>
              <a:rPr lang="en-US" sz="1400" dirty="0" err="1" smtClean="0"/>
              <a:t>roteamento</a:t>
            </a:r>
            <a:endParaRPr lang="en-US" sz="1400" dirty="0" smtClean="0"/>
          </a:p>
        </p:txBody>
      </p:sp>
      <p:sp>
        <p:nvSpPr>
          <p:cNvPr id="88" name="Rectangle 116"/>
          <p:cNvSpPr>
            <a:spLocks noChangeArrowheads="1"/>
          </p:cNvSpPr>
          <p:nvPr/>
        </p:nvSpPr>
        <p:spPr bwMode="auto">
          <a:xfrm>
            <a:off x="2387600" y="2275100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" name="Text Box 117"/>
          <p:cNvSpPr txBox="1">
            <a:spLocks noChangeArrowheads="1"/>
          </p:cNvSpPr>
          <p:nvPr/>
        </p:nvSpPr>
        <p:spPr bwMode="auto">
          <a:xfrm>
            <a:off x="2514388" y="2238587"/>
            <a:ext cx="2024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err="1" smtClean="0"/>
              <a:t>tabela</a:t>
            </a:r>
            <a:r>
              <a:rPr lang="en-US" sz="1400" dirty="0" smtClean="0"/>
              <a:t> de </a:t>
            </a:r>
            <a:r>
              <a:rPr lang="en-US" sz="1400" dirty="0" err="1" smtClean="0"/>
              <a:t>repasse</a:t>
            </a:r>
            <a:r>
              <a:rPr lang="en-US" sz="1400" dirty="0" smtClean="0"/>
              <a:t> local</a:t>
            </a:r>
          </a:p>
        </p:txBody>
      </p:sp>
      <p:sp>
        <p:nvSpPr>
          <p:cNvPr id="90" name="Text Box 118"/>
          <p:cNvSpPr txBox="1">
            <a:spLocks noChangeArrowheads="1"/>
          </p:cNvSpPr>
          <p:nvPr/>
        </p:nvSpPr>
        <p:spPr bwMode="auto">
          <a:xfrm>
            <a:off x="2430463" y="2486237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err="1" smtClean="0"/>
              <a:t>endereço</a:t>
            </a:r>
            <a:r>
              <a:rPr lang="en-US" sz="1400" dirty="0" smtClean="0"/>
              <a:t> </a:t>
            </a:r>
            <a:r>
              <a:rPr lang="en-US" sz="1400" dirty="0" err="1" smtClean="0"/>
              <a:t>dest</a:t>
            </a:r>
            <a:endParaRPr lang="en-US" sz="1400" dirty="0" smtClean="0"/>
          </a:p>
        </p:txBody>
      </p:sp>
      <p:sp>
        <p:nvSpPr>
          <p:cNvPr id="91" name="Text Box 119"/>
          <p:cNvSpPr txBox="1">
            <a:spLocks noChangeArrowheads="1"/>
          </p:cNvSpPr>
          <p:nvPr/>
        </p:nvSpPr>
        <p:spPr bwMode="auto">
          <a:xfrm>
            <a:off x="3597275" y="2487825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link </a:t>
            </a:r>
            <a:r>
              <a:rPr lang="en-US" sz="1400" dirty="0" err="1" smtClean="0"/>
              <a:t>saída</a:t>
            </a:r>
            <a:endParaRPr lang="en-US" sz="1400" dirty="0" smtClean="0"/>
          </a:p>
        </p:txBody>
      </p:sp>
      <p:sp>
        <p:nvSpPr>
          <p:cNvPr id="92" name="Line 120"/>
          <p:cNvSpPr>
            <a:spLocks noChangeShapeType="1"/>
          </p:cNvSpPr>
          <p:nvPr/>
        </p:nvSpPr>
        <p:spPr bwMode="auto">
          <a:xfrm>
            <a:off x="3695700" y="2498937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3" name="Text Box 121"/>
          <p:cNvSpPr txBox="1">
            <a:spLocks noChangeArrowheads="1"/>
          </p:cNvSpPr>
          <p:nvPr/>
        </p:nvSpPr>
        <p:spPr bwMode="auto">
          <a:xfrm>
            <a:off x="2303865" y="2770400"/>
            <a:ext cx="14029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 err="1" smtClean="0"/>
              <a:t>faixa-endereços</a:t>
            </a:r>
            <a:r>
              <a:rPr lang="en-US" sz="1200" dirty="0" smtClean="0"/>
              <a:t> 1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2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3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4</a:t>
            </a:r>
          </a:p>
        </p:txBody>
      </p:sp>
      <p:sp>
        <p:nvSpPr>
          <p:cNvPr id="94" name="Text Box 122"/>
          <p:cNvSpPr txBox="1">
            <a:spLocks noChangeArrowheads="1"/>
          </p:cNvSpPr>
          <p:nvPr/>
        </p:nvSpPr>
        <p:spPr bwMode="auto">
          <a:xfrm>
            <a:off x="3711575" y="2770400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95" name="Line 123"/>
          <p:cNvSpPr>
            <a:spLocks noChangeShapeType="1"/>
          </p:cNvSpPr>
          <p:nvPr/>
        </p:nvSpPr>
        <p:spPr bwMode="auto">
          <a:xfrm>
            <a:off x="2409825" y="2751350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" name="Line 124"/>
          <p:cNvSpPr>
            <a:spLocks noChangeShapeType="1"/>
          </p:cNvSpPr>
          <p:nvPr/>
        </p:nvSpPr>
        <p:spPr bwMode="auto">
          <a:xfrm>
            <a:off x="2392363" y="2503700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7" name="AutoShape 125"/>
          <p:cNvSpPr>
            <a:spLocks noChangeArrowheads="1"/>
          </p:cNvSpPr>
          <p:nvPr/>
        </p:nvSpPr>
        <p:spPr bwMode="auto">
          <a:xfrm rot="5400000">
            <a:off x="3466306" y="1993319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8" name="Line 126"/>
          <p:cNvSpPr>
            <a:spLocks noChangeShapeType="1"/>
          </p:cNvSpPr>
          <p:nvPr/>
        </p:nvSpPr>
        <p:spPr bwMode="auto">
          <a:xfrm>
            <a:off x="2843213" y="4435687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9" name="Freeform 127"/>
          <p:cNvSpPr>
            <a:spLocks/>
          </p:cNvSpPr>
          <p:nvPr/>
        </p:nvSpPr>
        <p:spPr bwMode="auto">
          <a:xfrm>
            <a:off x="3916363" y="4926225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" name="Freeform 128"/>
          <p:cNvSpPr>
            <a:spLocks/>
          </p:cNvSpPr>
          <p:nvPr/>
        </p:nvSpPr>
        <p:spPr bwMode="auto">
          <a:xfrm flipH="1">
            <a:off x="6249988" y="4489662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" name="Freeform 129"/>
          <p:cNvSpPr>
            <a:spLocks/>
          </p:cNvSpPr>
          <p:nvPr/>
        </p:nvSpPr>
        <p:spPr bwMode="auto">
          <a:xfrm flipH="1">
            <a:off x="5240338" y="4216612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" name="Freeform 130"/>
          <p:cNvSpPr>
            <a:spLocks/>
          </p:cNvSpPr>
          <p:nvPr/>
        </p:nvSpPr>
        <p:spPr bwMode="auto">
          <a:xfrm flipH="1" flipV="1">
            <a:off x="5908675" y="5762837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" name="Freeform 131"/>
          <p:cNvSpPr>
            <a:spLocks/>
          </p:cNvSpPr>
          <p:nvPr/>
        </p:nvSpPr>
        <p:spPr bwMode="auto">
          <a:xfrm flipH="1" flipV="1">
            <a:off x="4559300" y="5746962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4" name="Freeform 132"/>
          <p:cNvSpPr>
            <a:spLocks/>
          </p:cNvSpPr>
          <p:nvPr/>
        </p:nvSpPr>
        <p:spPr bwMode="auto">
          <a:xfrm flipH="1" flipV="1">
            <a:off x="5199063" y="5454862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5" name="Group 133"/>
          <p:cNvGrpSpPr>
            <a:grpSpLocks/>
          </p:cNvGrpSpPr>
          <p:nvPr/>
        </p:nvGrpSpPr>
        <p:grpSpPr bwMode="auto">
          <a:xfrm>
            <a:off x="5248275" y="3772112"/>
            <a:ext cx="550863" cy="452438"/>
            <a:chOff x="2886" y="1668"/>
            <a:chExt cx="347" cy="285"/>
          </a:xfrm>
        </p:grpSpPr>
        <p:sp>
          <p:nvSpPr>
            <p:cNvPr id="106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3" name="Group 141"/>
          <p:cNvGrpSpPr>
            <a:grpSpLocks/>
          </p:cNvGrpSpPr>
          <p:nvPr/>
        </p:nvGrpSpPr>
        <p:grpSpPr bwMode="auto">
          <a:xfrm>
            <a:off x="6261100" y="4045162"/>
            <a:ext cx="550863" cy="452438"/>
            <a:chOff x="2886" y="1668"/>
            <a:chExt cx="347" cy="285"/>
          </a:xfrm>
        </p:grpSpPr>
        <p:sp>
          <p:nvSpPr>
            <p:cNvPr id="114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1" name="Group 149"/>
          <p:cNvGrpSpPr>
            <a:grpSpLocks/>
          </p:cNvGrpSpPr>
          <p:nvPr/>
        </p:nvGrpSpPr>
        <p:grpSpPr bwMode="auto">
          <a:xfrm>
            <a:off x="5891213" y="6121612"/>
            <a:ext cx="550862" cy="452438"/>
            <a:chOff x="2886" y="1668"/>
            <a:chExt cx="347" cy="285"/>
          </a:xfrm>
        </p:grpSpPr>
        <p:sp>
          <p:nvSpPr>
            <p:cNvPr id="122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" name="Group 157"/>
          <p:cNvGrpSpPr>
            <a:grpSpLocks/>
          </p:cNvGrpSpPr>
          <p:nvPr/>
        </p:nvGrpSpPr>
        <p:grpSpPr bwMode="auto">
          <a:xfrm>
            <a:off x="5195888" y="5902537"/>
            <a:ext cx="550862" cy="452438"/>
            <a:chOff x="2886" y="1668"/>
            <a:chExt cx="347" cy="285"/>
          </a:xfrm>
        </p:grpSpPr>
        <p:sp>
          <p:nvSpPr>
            <p:cNvPr id="130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7" name="Group 165"/>
          <p:cNvGrpSpPr>
            <a:grpSpLocks/>
          </p:cNvGrpSpPr>
          <p:nvPr/>
        </p:nvGrpSpPr>
        <p:grpSpPr bwMode="auto">
          <a:xfrm>
            <a:off x="4540250" y="6094625"/>
            <a:ext cx="550863" cy="452437"/>
            <a:chOff x="2886" y="1668"/>
            <a:chExt cx="347" cy="285"/>
          </a:xfrm>
        </p:grpSpPr>
        <p:sp>
          <p:nvSpPr>
            <p:cNvPr id="138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5" name="Group 176"/>
          <p:cNvGrpSpPr>
            <a:grpSpLocks/>
          </p:cNvGrpSpPr>
          <p:nvPr/>
        </p:nvGrpSpPr>
        <p:grpSpPr bwMode="auto">
          <a:xfrm>
            <a:off x="3492500" y="1335300"/>
            <a:ext cx="4986338" cy="1887537"/>
            <a:chOff x="2037" y="708"/>
            <a:chExt cx="3471" cy="1189"/>
          </a:xfrm>
        </p:grpSpPr>
        <p:sp>
          <p:nvSpPr>
            <p:cNvPr id="146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104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4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bilhões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IP,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ao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invés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listar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destino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individuais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lista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i="1" dirty="0" err="1" smtClean="0">
                  <a:solidFill>
                    <a:srgbClr val="000099"/>
                  </a:solidFill>
                  <a:latin typeface="Gill Sans MT" charset="0"/>
                </a:rPr>
                <a:t>faixa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(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entradas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agregáveis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da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tabela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)</a:t>
              </a:r>
            </a:p>
          </p:txBody>
        </p:sp>
        <p:sp>
          <p:nvSpPr>
            <p:cNvPr id="147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2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/>
              <a:t>4: Camada de Rede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307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5DB51E49-0BC4-47D6-AFCD-011679B4B997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Tabela de repasse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3727" y="1281758"/>
            <a:ext cx="5285421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Faixa</a:t>
            </a:r>
            <a:r>
              <a:rPr lang="en-US" b="1" dirty="0" smtClean="0">
                <a:latin typeface="Arial" charset="0"/>
                <a:ea typeface="ＭＳ Ｐゴシック" charset="0"/>
                <a:cs typeface="Times New Roman" charset="0"/>
              </a:rPr>
              <a:t> de </a:t>
            </a: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endereços</a:t>
            </a:r>
            <a:r>
              <a:rPr lang="en-US" b="1" dirty="0" smtClean="0">
                <a:latin typeface="Arial" charset="0"/>
                <a:ea typeface="ＭＳ Ｐゴシック" charset="0"/>
                <a:cs typeface="Times New Roman" charset="0"/>
              </a:rPr>
              <a:t> de </a:t>
            </a: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destino</a:t>
            </a: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11001000 00010111 00010000 00000000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 dirty="0">
              <a:latin typeface="Courier New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11001000 00010111 00011000 00000000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11001000 00010111 00011001 00000000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caso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contrário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7480" y="1257430"/>
            <a:ext cx="146706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Interface de </a:t>
            </a: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saída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u="sng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3 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65150" y="5945456"/>
            <a:ext cx="7792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 smtClean="0">
                <a:solidFill>
                  <a:srgbClr val="CC0000"/>
                </a:solidFill>
                <a:latin typeface="+mj-lt"/>
              </a:rPr>
              <a:t>P:</a:t>
            </a:r>
            <a:r>
              <a:rPr lang="en-US" sz="2000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mas o que fazer se as faixas não forem assim tão arrumadas?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17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FF5A1FD2-D0C9-4A38-B72C-F6D905B96956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Concordância do prefixo mais longo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40290" y="2913014"/>
            <a:ext cx="52854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Faixa do Endereço de </a:t>
            </a:r>
            <a:r>
              <a:rPr lang="pt-BR" dirty="0"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estino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pt-BR" sz="2000" dirty="0" smtClean="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pt-BR" sz="2000" dirty="0" smtClean="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pt-BR" sz="2000" dirty="0" smtClean="0"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Caso contrário</a:t>
            </a:r>
            <a:endParaRPr lang="pt-BR" dirty="0">
              <a:latin typeface="Times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dirty="0" smtClean="0">
                <a:latin typeface="Arial" charset="0"/>
                <a:ea typeface="ＭＳ Ｐゴシック" charset="0"/>
              </a:rPr>
              <a:t>ED: 11001000  00010111  00011000  10101010</a:t>
            </a:r>
            <a:r>
              <a:rPr lang="pt-BR" dirty="0" smtClean="0">
                <a:latin typeface="Comic Sans MS" charset="0"/>
                <a:ea typeface="ＭＳ Ｐゴシック" charset="0"/>
              </a:rPr>
              <a:t> </a:t>
            </a:r>
            <a:endParaRPr lang="pt-BR" dirty="0">
              <a:latin typeface="Comic Sans MS" charset="0"/>
              <a:ea typeface="ＭＳ Ｐゴシック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000099"/>
                </a:solidFill>
              </a:rPr>
              <a:t>exemplos: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ED: 11001000  00010111  00010110  10100001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664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CC0000"/>
                </a:solidFill>
                <a:latin typeface="Gill Sans MT" charset="0"/>
              </a:rPr>
              <a:t>qual interface?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664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CC0000"/>
                </a:solidFill>
                <a:latin typeface="Gill Sans MT" charset="0"/>
              </a:rPr>
              <a:t>qual interface?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dirty="0" smtClean="0">
                <a:latin typeface="Gill Sans MT" charset="0"/>
              </a:rPr>
              <a:t>ao buscar por entrada na tabela de repasse por um dado endereço de destino, usa o prefixo </a:t>
            </a:r>
            <a:r>
              <a:rPr lang="pt-BR" sz="2800" i="1" dirty="0" smtClean="0">
                <a:solidFill>
                  <a:srgbClr val="000099"/>
                </a:solidFill>
                <a:latin typeface="Gill Sans MT" charset="0"/>
              </a:rPr>
              <a:t>mais longo </a:t>
            </a:r>
            <a:r>
              <a:rPr lang="pt-BR" sz="2800" dirty="0" smtClean="0">
                <a:latin typeface="Gill Sans MT" charset="0"/>
              </a:rPr>
              <a:t>que casa/bate com o endereço do destino.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362399" y="2965450"/>
            <a:ext cx="214674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dirty="0" smtClean="0"/>
              <a:t>Interface do enlace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277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D1470FD-B04A-4EDC-9046-AB5ECBE8D02C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4850" cy="1143000"/>
          </a:xfrm>
        </p:spPr>
        <p:txBody>
          <a:bodyPr/>
          <a:lstStyle/>
          <a:p>
            <a:r>
              <a:rPr lang="pt-BR" sz="3600" dirty="0" smtClean="0"/>
              <a:t>Origens das redes de circuitos virtuais e de </a:t>
            </a:r>
            <a:r>
              <a:rPr lang="pt-BR" sz="3600" dirty="0" err="1" smtClean="0"/>
              <a:t>datagramas</a:t>
            </a:r>
            <a:endParaRPr lang="pt-BR" sz="4400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76375"/>
            <a:ext cx="417195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Internet</a:t>
            </a:r>
            <a:endParaRPr lang="pt-BR" sz="2400" dirty="0" smtClean="0"/>
          </a:p>
          <a:p>
            <a:r>
              <a:rPr lang="pt-BR" sz="1800" dirty="0" smtClean="0"/>
              <a:t>troca de dados entre computadores</a:t>
            </a:r>
          </a:p>
          <a:p>
            <a:pPr lvl="1"/>
            <a:r>
              <a:rPr lang="pt-BR" sz="1800" dirty="0" smtClean="0"/>
              <a:t>serviço “elástico”, sem </a:t>
            </a:r>
            <a:r>
              <a:rPr lang="pt-BR" sz="1800" dirty="0" err="1" smtClean="0"/>
              <a:t>reqs</a:t>
            </a:r>
            <a:r>
              <a:rPr lang="pt-BR" sz="1800" dirty="0" smtClean="0"/>
              <a:t>. temporais estritos</a:t>
            </a:r>
          </a:p>
          <a:p>
            <a:r>
              <a:rPr lang="pt-BR" sz="1800" dirty="0"/>
              <a:t>muitos tipos de enlaces</a:t>
            </a:r>
          </a:p>
          <a:p>
            <a:pPr lvl="1"/>
            <a:r>
              <a:rPr lang="pt-BR" sz="1800" dirty="0"/>
              <a:t>características diferentes</a:t>
            </a:r>
          </a:p>
          <a:p>
            <a:pPr lvl="1"/>
            <a:r>
              <a:rPr lang="pt-BR" sz="1800" dirty="0"/>
              <a:t>serviço uniforme difícil</a:t>
            </a:r>
          </a:p>
          <a:p>
            <a:r>
              <a:rPr lang="pt-BR" sz="1800" dirty="0" smtClean="0"/>
              <a:t>sistemas terminais “inteligentes” (computadores)</a:t>
            </a:r>
          </a:p>
          <a:p>
            <a:pPr lvl="1"/>
            <a:r>
              <a:rPr lang="pt-BR" sz="1800" dirty="0" smtClean="0"/>
              <a:t>podem se adaptar, exercer controle, recuperar de erros</a:t>
            </a:r>
          </a:p>
          <a:p>
            <a:pPr lvl="1"/>
            <a:r>
              <a:rPr lang="pt-BR" sz="1800" b="1" dirty="0" smtClean="0">
                <a:solidFill>
                  <a:srgbClr val="FF0000"/>
                </a:solidFill>
              </a:rPr>
              <a:t>núcleo da rede simples, complexidade na “borda”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552575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ATM</a:t>
            </a:r>
            <a:endParaRPr lang="pt-BR" sz="2400" dirty="0" smtClean="0"/>
          </a:p>
          <a:p>
            <a:r>
              <a:rPr lang="pt-BR" sz="1800" dirty="0" smtClean="0"/>
              <a:t>evoluiu da telefonia</a:t>
            </a:r>
          </a:p>
          <a:p>
            <a:r>
              <a:rPr lang="pt-BR" sz="1800" dirty="0" smtClean="0"/>
              <a:t>conversação humana: </a:t>
            </a:r>
          </a:p>
          <a:p>
            <a:pPr lvl="1"/>
            <a:r>
              <a:rPr lang="pt-BR" sz="1800" dirty="0" smtClean="0"/>
              <a:t>temporização estrita, requisitos de confiabilidade</a:t>
            </a:r>
          </a:p>
          <a:p>
            <a:pPr lvl="1"/>
            <a:r>
              <a:rPr lang="pt-BR" sz="1800" dirty="0" smtClean="0"/>
              <a:t>requer serviço garantido</a:t>
            </a:r>
            <a:endParaRPr lang="pt-BR" sz="1600" dirty="0" smtClean="0"/>
          </a:p>
          <a:p>
            <a:r>
              <a:rPr lang="pt-BR" sz="1800" dirty="0" smtClean="0"/>
              <a:t>sistemas terminais “burros”</a:t>
            </a:r>
          </a:p>
          <a:p>
            <a:pPr lvl="1"/>
            <a:r>
              <a:rPr lang="pt-BR" sz="1800" dirty="0" smtClean="0"/>
              <a:t>telefones</a:t>
            </a:r>
          </a:p>
          <a:p>
            <a:pPr lvl="1"/>
            <a:r>
              <a:rPr lang="pt-BR" sz="1800" b="1" dirty="0" smtClean="0">
                <a:solidFill>
                  <a:srgbClr val="FF0000"/>
                </a:solidFill>
              </a:rPr>
              <a:t>complexidade dentro da 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Famílias de Roteadores</a:t>
            </a:r>
          </a:p>
        </p:txBody>
      </p:sp>
      <p:sp>
        <p:nvSpPr>
          <p:cNvPr id="34819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B0589726-57FD-4453-AF42-58C6E9858E31}" type="slidenum">
              <a:rPr lang="pt-BR" smtClean="0"/>
              <a:pPr/>
              <a:t>21</a:t>
            </a:fld>
            <a:endParaRPr lang="pt-BR" smtClean="0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2422525"/>
            <a:ext cx="4324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3670300"/>
            <a:ext cx="45037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1250950"/>
            <a:ext cx="45116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584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410B03B3-F0F6-4B7C-B2F4-D7064BB4EB07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8798"/>
            <a:ext cx="7772400" cy="1143000"/>
          </a:xfrm>
        </p:spPr>
        <p:txBody>
          <a:bodyPr/>
          <a:lstStyle/>
          <a:p>
            <a:r>
              <a:rPr lang="pt-BR" sz="3200" dirty="0" smtClean="0"/>
              <a:t>Sumário da Arquitetura de Roteadores</a:t>
            </a:r>
            <a:endParaRPr lang="pt-BR" sz="3600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891294"/>
            <a:ext cx="8014700" cy="125600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/>
              <a:t>Duas funções chave de roteadores:</a:t>
            </a:r>
            <a:r>
              <a:rPr lang="pt-BR" sz="1600" dirty="0" smtClean="0"/>
              <a:t> </a:t>
            </a:r>
          </a:p>
          <a:p>
            <a:r>
              <a:rPr lang="pt-BR" sz="2000" dirty="0" smtClean="0"/>
              <a:t>rodam algoritmos/protocolos de roteamento (RIP, OSPF, BGP)</a:t>
            </a:r>
          </a:p>
          <a:p>
            <a:r>
              <a:rPr lang="pt-BR" sz="2000" i="1" dirty="0" smtClean="0"/>
              <a:t>repassam </a:t>
            </a:r>
            <a:r>
              <a:rPr lang="pt-BR" sz="2000" dirty="0" err="1" smtClean="0"/>
              <a:t>datagramas</a:t>
            </a:r>
            <a:r>
              <a:rPr lang="pt-BR" sz="2000" dirty="0" smtClean="0"/>
              <a:t> do enlace de entrada para o de saída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2719392" y="3492378"/>
            <a:ext cx="1736727" cy="2343150"/>
            <a:chOff x="2375" y="1882"/>
            <a:chExt cx="1094" cy="1476"/>
          </a:xfrm>
        </p:grpSpPr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2375" y="2418"/>
              <a:ext cx="1094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Elemento 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comutação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de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alta-velocidade</a:t>
              </a:r>
            </a:p>
          </p:txBody>
        </p:sp>
      </p:grp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2805113" y="253035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2759476" y="2571627"/>
            <a:ext cx="1668675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pt-BR" dirty="0" smtClean="0"/>
              <a:t>Processador de roteamento</a:t>
            </a:r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auto">
          <a:xfrm>
            <a:off x="3533775" y="304946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44538" y="3506665"/>
            <a:ext cx="2033587" cy="566738"/>
            <a:chOff x="930" y="1989"/>
            <a:chExt cx="1482" cy="357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33425" y="5244978"/>
            <a:ext cx="2058988" cy="566737"/>
            <a:chOff x="930" y="1989"/>
            <a:chExt cx="1482" cy="357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 rot="2656396">
            <a:off x="1363663" y="4397253"/>
            <a:ext cx="546100" cy="546100"/>
            <a:chOff x="354" y="2715"/>
            <a:chExt cx="344" cy="344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639763" y="5891090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portas de entrada</a:t>
            </a:r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4344988" y="3511428"/>
            <a:ext cx="1957387" cy="566737"/>
            <a:chOff x="-51" y="2454"/>
            <a:chExt cx="1482" cy="357"/>
          </a:xfrm>
        </p:grpSpPr>
        <p:grpSp>
          <p:nvGrpSpPr>
            <p:cNvPr id="32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4364038" y="5244978"/>
            <a:ext cx="2011362" cy="566737"/>
            <a:chOff x="-51" y="2454"/>
            <a:chExt cx="1482" cy="357"/>
          </a:xfrm>
        </p:grpSpPr>
        <p:grpSp>
          <p:nvGrpSpPr>
            <p:cNvPr id="39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" name="Group 51"/>
          <p:cNvGrpSpPr>
            <a:grpSpLocks/>
          </p:cNvGrpSpPr>
          <p:nvPr/>
        </p:nvGrpSpPr>
        <p:grpSpPr bwMode="auto">
          <a:xfrm rot="2656396">
            <a:off x="5230813" y="4387728"/>
            <a:ext cx="546100" cy="546100"/>
            <a:chOff x="354" y="2715"/>
            <a:chExt cx="344" cy="344"/>
          </a:xfrm>
        </p:grpSpPr>
        <p:sp>
          <p:nvSpPr>
            <p:cNvPr id="46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4664075" y="5932365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portas de saída</a:t>
            </a:r>
          </a:p>
        </p:txBody>
      </p:sp>
      <p:cxnSp>
        <p:nvCxnSpPr>
          <p:cNvPr id="51" name="Straight Connector 2"/>
          <p:cNvCxnSpPr>
            <a:cxnSpLocks noChangeShapeType="1"/>
          </p:cNvCxnSpPr>
          <p:nvPr/>
        </p:nvCxnSpPr>
        <p:spPr bwMode="auto">
          <a:xfrm>
            <a:off x="733425" y="330187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6637107" y="3338390"/>
            <a:ext cx="2189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 sz="1600" dirty="0" smtClean="0"/>
              <a:t>plano de repasse dos dados (hardware)</a:t>
            </a:r>
            <a:endParaRPr lang="pt-BR" altLang="pt-BR" sz="1600" dirty="0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849488" y="2671640"/>
            <a:ext cx="2962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 sz="1600" dirty="0" smtClean="0"/>
              <a:t>roteamento, gerência</a:t>
            </a:r>
          </a:p>
          <a:p>
            <a:pPr algn="r"/>
            <a:r>
              <a:rPr lang="pt-BR" altLang="pt-BR" sz="1600" dirty="0" smtClean="0"/>
              <a:t>plano de controle (software)</a:t>
            </a:r>
            <a:endParaRPr lang="pt-BR" altLang="pt-BR" sz="1600" dirty="0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2198688" y="2825628"/>
            <a:ext cx="512762" cy="73025"/>
          </a:xfrm>
          <a:custGeom>
            <a:avLst/>
            <a:gdLst>
              <a:gd name="T0" fmla="*/ 488344 w 512919"/>
              <a:gd name="T1" fmla="*/ 73025 h 73266"/>
              <a:gd name="T2" fmla="*/ 512762 w 512919"/>
              <a:gd name="T3" fmla="*/ 0 h 73266"/>
              <a:gd name="T4" fmla="*/ 146503 w 512919"/>
              <a:gd name="T5" fmla="*/ 12171 h 73266"/>
              <a:gd name="T6" fmla="*/ 97669 w 512919"/>
              <a:gd name="T7" fmla="*/ 24342 h 73266"/>
              <a:gd name="T8" fmla="*/ 0 w 512919"/>
              <a:gd name="T9" fmla="*/ 12171 h 73266"/>
              <a:gd name="T10" fmla="*/ 0 w 512919"/>
              <a:gd name="T11" fmla="*/ 12171 h 73266"/>
              <a:gd name="T12" fmla="*/ 512762 w 512919"/>
              <a:gd name="T13" fmla="*/ 121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t-BR" dirty="0"/>
          </a:p>
        </p:txBody>
      </p:sp>
      <p:cxnSp>
        <p:nvCxnSpPr>
          <p:cNvPr id="55" name="Elbow Connector 13"/>
          <p:cNvCxnSpPr>
            <a:cxnSpLocks noChangeShapeType="1"/>
            <a:endCxn id="23" idx="0"/>
          </p:cNvCxnSpPr>
          <p:nvPr/>
        </p:nvCxnSpPr>
        <p:spPr bwMode="auto">
          <a:xfrm rot="5400000">
            <a:off x="1215231" y="388846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226031" y="2369982"/>
            <a:ext cx="2566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altLang="pt-BR" sz="1200" i="1" dirty="0" smtClean="0"/>
              <a:t>tabelas de repasse são calculadas</a:t>
            </a:r>
          </a:p>
          <a:p>
            <a:r>
              <a:rPr lang="pt-BR" altLang="pt-BR" sz="1200" i="1" dirty="0" smtClean="0"/>
              <a:t>e enviadas para as portas de entrada</a:t>
            </a:r>
            <a:endParaRPr lang="pt-BR" alt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/>
              <a:t>4: Camada de Rede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3686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B03EA231-A3F7-4471-BA61-D682600EACA2}" type="slidenum">
              <a:rPr lang="pt-BR" smtClean="0"/>
              <a:pPr/>
              <a:t>23</a:t>
            </a:fld>
            <a:endParaRPr lang="pt-BR" smtClean="0"/>
          </a:p>
        </p:txBody>
      </p:sp>
      <p:pic>
        <p:nvPicPr>
          <p:cNvPr id="36868" name="Picture 14" descr="f04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5413" y="1304925"/>
            <a:ext cx="7297737" cy="1577975"/>
          </a:xfrm>
          <a:noFill/>
        </p:spPr>
      </p:pic>
      <p:sp>
        <p:nvSpPr>
          <p:cNvPr id="368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Funções das Portas de Entrada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35350" y="3573463"/>
            <a:ext cx="5400675" cy="272097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b="1" dirty="0" smtClean="0"/>
              <a:t>Comutação descentralizada</a:t>
            </a:r>
            <a:r>
              <a:rPr lang="pt-BR" sz="2000" i="1" dirty="0" smtClean="0"/>
              <a:t>:</a:t>
            </a:r>
            <a:r>
              <a:rPr lang="pt-BR" sz="2000" dirty="0" smtClean="0"/>
              <a:t> </a:t>
            </a:r>
          </a:p>
          <a:p>
            <a:r>
              <a:rPr lang="pt-BR" sz="1800" dirty="0" smtClean="0"/>
              <a:t>dado o </a:t>
            </a:r>
            <a:r>
              <a:rPr lang="pt-BR" sz="1800" dirty="0" err="1" smtClean="0"/>
              <a:t>dest</a:t>
            </a:r>
            <a:r>
              <a:rPr lang="pt-BR" sz="1800" dirty="0" smtClean="0"/>
              <a:t>. do </a:t>
            </a:r>
            <a:r>
              <a:rPr lang="pt-BR" sz="1800" dirty="0" err="1" smtClean="0"/>
              <a:t>datagrama</a:t>
            </a:r>
            <a:r>
              <a:rPr lang="pt-BR" sz="1800" dirty="0" smtClean="0"/>
              <a:t>, procura porta de saída usando tab. de rotas na memória da porta de entrada</a:t>
            </a:r>
          </a:p>
          <a:p>
            <a:r>
              <a:rPr lang="pt-BR" sz="1800" dirty="0" smtClean="0"/>
              <a:t>meta: completar processamento da porta de entrada na ‘</a:t>
            </a:r>
            <a:r>
              <a:rPr lang="pt-BR" sz="1800" b="1" dirty="0" smtClean="0"/>
              <a:t>velocidade da linha</a:t>
            </a:r>
            <a:r>
              <a:rPr lang="pt-BR" sz="1800" dirty="0" smtClean="0"/>
              <a:t>’</a:t>
            </a:r>
          </a:p>
          <a:p>
            <a:r>
              <a:rPr lang="pt-BR" sz="1800" dirty="0" smtClean="0"/>
              <a:t>filas: se </a:t>
            </a:r>
            <a:r>
              <a:rPr lang="pt-BR" sz="1800" dirty="0" err="1" smtClean="0"/>
              <a:t>datagramas</a:t>
            </a:r>
            <a:r>
              <a:rPr lang="pt-BR" sz="1800" dirty="0" smtClean="0"/>
              <a:t> chegam mais rápido que taxa de </a:t>
            </a:r>
            <a:r>
              <a:rPr lang="pt-BR" sz="1800" dirty="0" err="1" smtClean="0"/>
              <a:t>re-envio</a:t>
            </a:r>
            <a:r>
              <a:rPr lang="pt-BR" sz="1800" dirty="0" smtClean="0"/>
              <a:t> para elemento de comutação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223838" y="3060700"/>
            <a:ext cx="215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>
                <a:solidFill>
                  <a:schemeClr val="accent2"/>
                </a:solidFill>
              </a:rPr>
              <a:t>Camada física:</a:t>
            </a:r>
            <a:endParaRPr lang="pt-BR" sz="2000"/>
          </a:p>
          <a:p>
            <a:pPr algn="r"/>
            <a:r>
              <a:rPr lang="pt-BR" sz="2000"/>
              <a:t>recepção de bits</a:t>
            </a:r>
            <a:endParaRPr lang="pt-BR"/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57150" y="3789363"/>
            <a:ext cx="2333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>
                <a:solidFill>
                  <a:schemeClr val="accent2"/>
                </a:solidFill>
              </a:rPr>
              <a:t>Camada de enlace:</a:t>
            </a:r>
          </a:p>
          <a:p>
            <a:pPr algn="r"/>
            <a:r>
              <a:rPr lang="pt-BR" sz="2000"/>
              <a:t>p.ex., Ethernet</a:t>
            </a:r>
          </a:p>
          <a:p>
            <a:pPr algn="r"/>
            <a:r>
              <a:rPr lang="pt-BR" sz="2000"/>
              <a:t>veja capítulo 5</a:t>
            </a:r>
            <a:endParaRPr lang="pt-BR"/>
          </a:p>
        </p:txBody>
      </p:sp>
      <p:sp>
        <p:nvSpPr>
          <p:cNvPr id="36873" name="Freeform 7"/>
          <p:cNvSpPr>
            <a:spLocks/>
          </p:cNvSpPr>
          <p:nvPr/>
        </p:nvSpPr>
        <p:spPr bwMode="auto">
          <a:xfrm flipV="1">
            <a:off x="1489075" y="2620963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74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75" name="Freeform 9"/>
          <p:cNvSpPr>
            <a:spLocks/>
          </p:cNvSpPr>
          <p:nvPr/>
        </p:nvSpPr>
        <p:spPr bwMode="auto">
          <a:xfrm flipV="1">
            <a:off x="5222875" y="2749550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 (matriz) de comutação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transfere pacotes do buffer de entrada para o buffer de saída apropriado</a:t>
            </a:r>
          </a:p>
          <a:p>
            <a:r>
              <a:rPr lang="pt-BR" dirty="0" smtClean="0"/>
              <a:t>taxa de comutação: taxa na qual os pacotes podem ser transferidos das entradas para as saídas:</a:t>
            </a:r>
          </a:p>
          <a:p>
            <a:pPr lvl="1"/>
            <a:r>
              <a:rPr lang="pt-BR" dirty="0" smtClean="0"/>
              <a:t>frequentemente medida como múltiplo das taxas das linhas de entrada/saída</a:t>
            </a:r>
          </a:p>
          <a:p>
            <a:pPr lvl="1"/>
            <a:r>
              <a:rPr lang="pt-BR" dirty="0" smtClean="0"/>
              <a:t>N entradas: desejável taxa de comutação N vezes a taxa da linha.</a:t>
            </a:r>
          </a:p>
          <a:p>
            <a:pPr lvl="1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9C80CD80-8F18-4E16-BCD4-A1AFBFC33F6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6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789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B36E8DA-2CC4-408C-B390-14D204BCF848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Três tipos de elementos de comutação</a:t>
            </a:r>
            <a:endParaRPr lang="pt-BR" sz="3600" dirty="0" smtClean="0"/>
          </a:p>
        </p:txBody>
      </p:sp>
      <p:pic>
        <p:nvPicPr>
          <p:cNvPr id="37893" name="Picture 4" descr="f04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38300"/>
            <a:ext cx="7772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Comutação por Memória</a:t>
            </a:r>
            <a:endParaRPr lang="pt-BR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12528"/>
            <a:ext cx="7772400" cy="4648200"/>
          </a:xfrm>
        </p:spPr>
        <p:txBody>
          <a:bodyPr/>
          <a:lstStyle/>
          <a:p>
            <a:pPr marL="114300" indent="-114300"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Roteadores da primeira geração:</a:t>
            </a:r>
            <a:endParaRPr lang="pt-BR" sz="1600" dirty="0" smtClean="0"/>
          </a:p>
          <a:p>
            <a:pPr marL="114300" indent="-114300"/>
            <a:r>
              <a:rPr lang="pt-BR" sz="2000" dirty="0" smtClean="0"/>
              <a:t>computadores tradicionais com comutação controlada diretamente pela CPU </a:t>
            </a:r>
          </a:p>
          <a:p>
            <a:pPr marL="114300" indent="-114300"/>
            <a:r>
              <a:rPr lang="pt-BR" sz="2000" dirty="0" smtClean="0"/>
              <a:t>pacote copiado para a memória do sistema</a:t>
            </a:r>
          </a:p>
          <a:p>
            <a:pPr marL="114300" indent="-114300"/>
            <a:r>
              <a:rPr lang="pt-BR" sz="2000" dirty="0" smtClean="0"/>
              <a:t> velocidade limitada pela largura de banda da memória (2 travessias do barramento por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)</a:t>
            </a:r>
            <a:endParaRPr lang="pt-BR" sz="1600" dirty="0" smtClean="0"/>
          </a:p>
        </p:txBody>
      </p:sp>
      <p:sp>
        <p:nvSpPr>
          <p:cNvPr id="3891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89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586B0F6E-85EF-412B-AB09-372A9FD2A7AB}" type="slidenum">
              <a:rPr lang="pt-BR" smtClean="0"/>
              <a:pPr/>
              <a:t>26</a:t>
            </a:fld>
            <a:endParaRPr lang="pt-BR" smtClean="0"/>
          </a:p>
        </p:txBody>
      </p:sp>
      <p:grpSp>
        <p:nvGrpSpPr>
          <p:cNvPr id="31" name="Group 42"/>
          <p:cNvGrpSpPr>
            <a:grpSpLocks/>
          </p:cNvGrpSpPr>
          <p:nvPr/>
        </p:nvGrpSpPr>
        <p:grpSpPr bwMode="auto">
          <a:xfrm>
            <a:off x="1560513" y="3672660"/>
            <a:ext cx="6956429" cy="1914525"/>
            <a:chOff x="983" y="2540"/>
            <a:chExt cx="4382" cy="1206"/>
          </a:xfrm>
        </p:grpSpPr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989" y="2557"/>
              <a:ext cx="714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dirty="0" err="1" smtClean="0"/>
                <a:t>porta</a:t>
              </a:r>
              <a:r>
                <a:rPr lang="en-US" dirty="0" smtClean="0"/>
                <a:t> de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 err="1"/>
                <a:t>e</a:t>
              </a:r>
              <a:r>
                <a:rPr lang="en-US" dirty="0" err="1" smtClean="0"/>
                <a:t>ntrada</a:t>
              </a:r>
              <a:r>
                <a:rPr lang="en-US" dirty="0" smtClean="0"/>
                <a:t>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 smtClean="0"/>
                <a:t>(ex.,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 smtClean="0"/>
                <a:t>Ethernet)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300" y="2773"/>
              <a:ext cx="68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dirty="0" err="1" smtClean="0"/>
                <a:t>memória</a:t>
              </a:r>
              <a:endParaRPr lang="en-US" dirty="0" smtClean="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dirty="0" err="1"/>
                <a:t>porta</a:t>
              </a:r>
              <a:r>
                <a:rPr lang="en-US" dirty="0"/>
                <a:t> de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 err="1" smtClean="0"/>
                <a:t>saída</a:t>
              </a:r>
              <a:endParaRPr lang="en-US" dirty="0"/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/>
                <a:t>(ex.,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/>
                <a:t>Ethernet)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4304" y="3339"/>
              <a:ext cx="10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/>
                <a:t>barramento</a:t>
              </a:r>
              <a:r>
                <a:rPr lang="en-US" dirty="0" smtClean="0"/>
                <a:t> do</a:t>
              </a:r>
            </a:p>
            <a:p>
              <a:pPr>
                <a:defRPr/>
              </a:pPr>
              <a:r>
                <a:rPr lang="en-US" dirty="0" err="1" smtClean="0"/>
                <a:t>sistema</a:t>
              </a:r>
              <a:endParaRPr lang="en-US" dirty="0" smtClean="0"/>
            </a:p>
          </p:txBody>
        </p:sp>
      </p:grpSp>
      <p:pic>
        <p:nvPicPr>
          <p:cNvPr id="43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866335"/>
            <a:ext cx="5334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829823"/>
            <a:ext cx="5334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77825" y="410128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90525" y="411081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6" grpId="0" animBg="1"/>
      <p:bldP spid="4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993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183D4176-8E64-4C1B-B271-145800379423}" type="slidenum">
              <a:rPr lang="pt-BR" smtClean="0"/>
              <a:pPr/>
              <a:t>27</a:t>
            </a:fld>
            <a:endParaRPr lang="pt-BR" smtClean="0"/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190625" y="671513"/>
            <a:ext cx="7391400" cy="5184775"/>
            <a:chOff x="1002" y="245"/>
            <a:chExt cx="4656" cy="3266"/>
          </a:xfrm>
        </p:grpSpPr>
        <p:pic>
          <p:nvPicPr>
            <p:cNvPr id="39944" name="Picture 3" descr="463 swtching metho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46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9941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pt-BR" sz="3600" smtClean="0"/>
              <a:t>Comutação por um </a:t>
            </a:r>
            <a:br>
              <a:rPr lang="pt-BR" sz="3600" smtClean="0"/>
            </a:br>
            <a:r>
              <a:rPr lang="pt-BR" sz="3600" smtClean="0"/>
              <a:t>Barramento</a:t>
            </a:r>
            <a:endParaRPr lang="pt-BR" smtClean="0"/>
          </a:p>
        </p:txBody>
      </p:sp>
      <p:sp>
        <p:nvSpPr>
          <p:cNvPr id="399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780088" cy="4071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err="1" smtClean="0"/>
              <a:t>datagrama</a:t>
            </a:r>
            <a:r>
              <a:rPr lang="pt-BR" sz="2000" dirty="0" smtClean="0"/>
              <a:t> da memória da porta de entrada para a memória da porta de saída via um barramento compartilhado</a:t>
            </a:r>
          </a:p>
          <a:p>
            <a:pPr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Disputa (contenção) pelo barramento:</a:t>
            </a:r>
            <a:r>
              <a:rPr lang="pt-BR" sz="2000" dirty="0" smtClean="0"/>
              <a:t>  taxa de comutação limitada pela largura de banda do barramento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Cisco 6500 usa barramento de 32 </a:t>
            </a:r>
            <a:r>
              <a:rPr lang="pt-BR" sz="2000" dirty="0" err="1" smtClean="0"/>
              <a:t>Gbps</a:t>
            </a:r>
            <a:r>
              <a:rPr lang="pt-BR" sz="2000" dirty="0" smtClean="0"/>
              <a:t>: velocidade suficiente para roteadores de acesso e corporativos.</a:t>
            </a:r>
          </a:p>
        </p:txBody>
      </p:sp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863" y="4811713"/>
            <a:ext cx="1885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4096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B6ACB3D-FB75-4CA4-8143-AFC996EF720D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Comutação por uma rede de interconexão</a:t>
            </a:r>
            <a:endParaRPr lang="pt-BR" sz="480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670550" cy="4686300"/>
          </a:xfrm>
        </p:spPr>
        <p:txBody>
          <a:bodyPr/>
          <a:lstStyle/>
          <a:p>
            <a:r>
              <a:rPr lang="pt-BR" sz="2400" dirty="0" smtClean="0"/>
              <a:t>supera limitações de banda dos barramentos</a:t>
            </a:r>
          </a:p>
          <a:p>
            <a:r>
              <a:rPr lang="pt-BR" sz="2400" dirty="0" smtClean="0"/>
              <a:t>Redes </a:t>
            </a:r>
            <a:r>
              <a:rPr lang="pt-BR" sz="2400" dirty="0" err="1" smtClean="0"/>
              <a:t>Banyan</a:t>
            </a:r>
            <a:r>
              <a:rPr lang="pt-BR" sz="2400" dirty="0" smtClean="0"/>
              <a:t>, outras redes de interconexão desenvolvidas inicialmente para interligar processadores num sistema multiprocessador</a:t>
            </a:r>
          </a:p>
          <a:p>
            <a:r>
              <a:rPr lang="pt-BR" sz="2400" dirty="0" smtClean="0"/>
              <a:t>Projeto avançado: fragmentar </a:t>
            </a:r>
            <a:r>
              <a:rPr lang="pt-BR" sz="2400" dirty="0" err="1" smtClean="0"/>
              <a:t>datagrama</a:t>
            </a:r>
            <a:r>
              <a:rPr lang="pt-BR" sz="2400" dirty="0" smtClean="0"/>
              <a:t> em células de tamanho fixo, comutar células através da matriz de comutação. </a:t>
            </a:r>
          </a:p>
          <a:p>
            <a:r>
              <a:rPr lang="pt-BR" sz="2400" dirty="0" smtClean="0"/>
              <a:t>Cisco 12000: comuta 60 </a:t>
            </a:r>
            <a:r>
              <a:rPr lang="pt-BR" sz="2400" dirty="0" err="1" smtClean="0"/>
              <a:t>Gbps</a:t>
            </a:r>
            <a:r>
              <a:rPr lang="pt-BR" sz="2400" dirty="0" smtClean="0"/>
              <a:t> pela rede de interconexão.</a:t>
            </a:r>
            <a:endParaRPr lang="pt-BR" sz="1800" dirty="0" smtClean="0"/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1963738"/>
            <a:ext cx="28352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Rede de Banyan</a:t>
            </a:r>
          </a:p>
        </p:txBody>
      </p:sp>
      <p:grpSp>
        <p:nvGrpSpPr>
          <p:cNvPr id="41987" name="Group 182"/>
          <p:cNvGrpSpPr>
            <a:grpSpLocks/>
          </p:cNvGrpSpPr>
          <p:nvPr/>
        </p:nvGrpSpPr>
        <p:grpSpPr bwMode="auto">
          <a:xfrm>
            <a:off x="1905000" y="2209800"/>
            <a:ext cx="5562600" cy="4114800"/>
            <a:chOff x="1680" y="1488"/>
            <a:chExt cx="3504" cy="2592"/>
          </a:xfrm>
        </p:grpSpPr>
        <p:sp>
          <p:nvSpPr>
            <p:cNvPr id="42056" name="Line 22"/>
            <p:cNvSpPr>
              <a:spLocks noChangeShapeType="1"/>
            </p:cNvSpPr>
            <p:nvPr/>
          </p:nvSpPr>
          <p:spPr bwMode="auto">
            <a:xfrm>
              <a:off x="2784" y="2928"/>
              <a:ext cx="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57" name="Group 48"/>
            <p:cNvGrpSpPr>
              <a:grpSpLocks/>
            </p:cNvGrpSpPr>
            <p:nvPr/>
          </p:nvGrpSpPr>
          <p:grpSpPr bwMode="auto">
            <a:xfrm flipV="1">
              <a:off x="3696" y="3024"/>
              <a:ext cx="1488" cy="240"/>
              <a:chOff x="3600" y="1536"/>
              <a:chExt cx="1488" cy="240"/>
            </a:xfrm>
          </p:grpSpPr>
          <p:sp>
            <p:nvSpPr>
              <p:cNvPr id="42182" name="Line 49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3" name="Line 50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4" name="Line 51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58" name="Oval 25"/>
            <p:cNvSpPr>
              <a:spLocks noChangeArrowheads="1"/>
            </p:cNvSpPr>
            <p:nvPr/>
          </p:nvSpPr>
          <p:spPr bwMode="auto">
            <a:xfrm>
              <a:off x="3792" y="2880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59" name="Group 45"/>
            <p:cNvGrpSpPr>
              <a:grpSpLocks/>
            </p:cNvGrpSpPr>
            <p:nvPr/>
          </p:nvGrpSpPr>
          <p:grpSpPr bwMode="auto">
            <a:xfrm>
              <a:off x="3696" y="3024"/>
              <a:ext cx="1488" cy="240"/>
              <a:chOff x="3600" y="1536"/>
              <a:chExt cx="1488" cy="240"/>
            </a:xfrm>
          </p:grpSpPr>
          <p:sp>
            <p:nvSpPr>
              <p:cNvPr id="42179" name="Line 33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0" name="Line 23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1" name="Line 34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60" name="Oval 4"/>
            <p:cNvSpPr>
              <a:spLocks noChangeArrowheads="1"/>
            </p:cNvSpPr>
            <p:nvPr/>
          </p:nvSpPr>
          <p:spPr bwMode="auto">
            <a:xfrm>
              <a:off x="4704" y="2880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1" name="Line 52"/>
            <p:cNvSpPr>
              <a:spLocks noChangeShapeType="1"/>
            </p:cNvSpPr>
            <p:nvPr/>
          </p:nvSpPr>
          <p:spPr bwMode="auto">
            <a:xfrm flipV="1">
              <a:off x="3696" y="3360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2" name="Oval 53"/>
            <p:cNvSpPr>
              <a:spLocks noChangeArrowheads="1"/>
            </p:cNvSpPr>
            <p:nvPr/>
          </p:nvSpPr>
          <p:spPr bwMode="auto">
            <a:xfrm flipV="1">
              <a:off x="4704" y="321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3" name="Oval 26"/>
            <p:cNvSpPr>
              <a:spLocks noChangeArrowheads="1"/>
            </p:cNvSpPr>
            <p:nvPr/>
          </p:nvSpPr>
          <p:spPr bwMode="auto">
            <a:xfrm>
              <a:off x="3792" y="321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64" name="Group 56"/>
            <p:cNvGrpSpPr>
              <a:grpSpLocks/>
            </p:cNvGrpSpPr>
            <p:nvPr/>
          </p:nvGrpSpPr>
          <p:grpSpPr bwMode="auto">
            <a:xfrm>
              <a:off x="3696" y="3696"/>
              <a:ext cx="1488" cy="240"/>
              <a:chOff x="3600" y="1536"/>
              <a:chExt cx="1488" cy="240"/>
            </a:xfrm>
          </p:grpSpPr>
          <p:sp>
            <p:nvSpPr>
              <p:cNvPr id="42176" name="Line 57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7" name="Line 58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8" name="Line 59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65" name="Line 60"/>
            <p:cNvSpPr>
              <a:spLocks noChangeShapeType="1"/>
            </p:cNvSpPr>
            <p:nvPr/>
          </p:nvSpPr>
          <p:spPr bwMode="auto">
            <a:xfrm>
              <a:off x="3696" y="3600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6" name="Oval 61"/>
            <p:cNvSpPr>
              <a:spLocks noChangeArrowheads="1"/>
            </p:cNvSpPr>
            <p:nvPr/>
          </p:nvSpPr>
          <p:spPr bwMode="auto">
            <a:xfrm>
              <a:off x="4704" y="3552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67" name="Group 62"/>
            <p:cNvGrpSpPr>
              <a:grpSpLocks/>
            </p:cNvGrpSpPr>
            <p:nvPr/>
          </p:nvGrpSpPr>
          <p:grpSpPr bwMode="auto">
            <a:xfrm flipV="1">
              <a:off x="3696" y="3696"/>
              <a:ext cx="1488" cy="240"/>
              <a:chOff x="3600" y="1536"/>
              <a:chExt cx="1488" cy="240"/>
            </a:xfrm>
          </p:grpSpPr>
          <p:sp>
            <p:nvSpPr>
              <p:cNvPr id="42173" name="Line 63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4" name="Line 64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5" name="Line 65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68" name="Line 66"/>
            <p:cNvSpPr>
              <a:spLocks noChangeShapeType="1"/>
            </p:cNvSpPr>
            <p:nvPr/>
          </p:nvSpPr>
          <p:spPr bwMode="auto">
            <a:xfrm flipV="1">
              <a:off x="1680" y="4032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9" name="Oval 67"/>
            <p:cNvSpPr>
              <a:spLocks noChangeArrowheads="1"/>
            </p:cNvSpPr>
            <p:nvPr/>
          </p:nvSpPr>
          <p:spPr bwMode="auto">
            <a:xfrm flipV="1">
              <a:off x="4704" y="3888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70" name="Oval 68"/>
            <p:cNvSpPr>
              <a:spLocks noChangeArrowheads="1"/>
            </p:cNvSpPr>
            <p:nvPr/>
          </p:nvSpPr>
          <p:spPr bwMode="auto">
            <a:xfrm>
              <a:off x="3792" y="3552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71" name="Oval 69"/>
            <p:cNvSpPr>
              <a:spLocks noChangeArrowheads="1"/>
            </p:cNvSpPr>
            <p:nvPr/>
          </p:nvSpPr>
          <p:spPr bwMode="auto">
            <a:xfrm>
              <a:off x="3792" y="3888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72" name="Group 84"/>
            <p:cNvGrpSpPr>
              <a:grpSpLocks/>
            </p:cNvGrpSpPr>
            <p:nvPr/>
          </p:nvGrpSpPr>
          <p:grpSpPr bwMode="auto">
            <a:xfrm>
              <a:off x="2784" y="2880"/>
              <a:ext cx="912" cy="816"/>
              <a:chOff x="2688" y="1392"/>
              <a:chExt cx="912" cy="816"/>
            </a:xfrm>
          </p:grpSpPr>
          <p:sp>
            <p:nvSpPr>
              <p:cNvPr id="42165" name="Line 81"/>
              <p:cNvSpPr>
                <a:spLocks noChangeShapeType="1"/>
              </p:cNvSpPr>
              <p:nvPr/>
            </p:nvSpPr>
            <p:spPr bwMode="auto">
              <a:xfrm>
                <a:off x="2688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6" name="Line 74"/>
              <p:cNvSpPr>
                <a:spLocks noChangeShapeType="1"/>
              </p:cNvSpPr>
              <p:nvPr/>
            </p:nvSpPr>
            <p:spPr bwMode="auto">
              <a:xfrm flipV="1">
                <a:off x="2688" y="153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7" name="Line 76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8" name="Oval 77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9" name="Line 78"/>
              <p:cNvSpPr>
                <a:spLocks noChangeShapeType="1"/>
              </p:cNvSpPr>
              <p:nvPr/>
            </p:nvSpPr>
            <p:spPr bwMode="auto">
              <a:xfrm flipV="1">
                <a:off x="2688" y="18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0" name="Line 7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1" name="Oval 80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2" name="Line 82"/>
              <p:cNvSpPr>
                <a:spLocks noChangeShapeType="1"/>
              </p:cNvSpPr>
              <p:nvPr/>
            </p:nvSpPr>
            <p:spPr bwMode="auto">
              <a:xfrm flipV="1">
                <a:off x="3072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073" name="Group 85"/>
            <p:cNvGrpSpPr>
              <a:grpSpLocks/>
            </p:cNvGrpSpPr>
            <p:nvPr/>
          </p:nvGrpSpPr>
          <p:grpSpPr bwMode="auto">
            <a:xfrm flipV="1">
              <a:off x="2784" y="3264"/>
              <a:ext cx="912" cy="816"/>
              <a:chOff x="2688" y="1392"/>
              <a:chExt cx="912" cy="816"/>
            </a:xfrm>
          </p:grpSpPr>
          <p:sp>
            <p:nvSpPr>
              <p:cNvPr id="42157" name="Line 86"/>
              <p:cNvSpPr>
                <a:spLocks noChangeShapeType="1"/>
              </p:cNvSpPr>
              <p:nvPr/>
            </p:nvSpPr>
            <p:spPr bwMode="auto">
              <a:xfrm>
                <a:off x="2688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8" name="Line 87"/>
              <p:cNvSpPr>
                <a:spLocks noChangeShapeType="1"/>
              </p:cNvSpPr>
              <p:nvPr/>
            </p:nvSpPr>
            <p:spPr bwMode="auto">
              <a:xfrm flipV="1">
                <a:off x="2688" y="153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9" name="Line 8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0" name="Oval 89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1" name="Line 90"/>
              <p:cNvSpPr>
                <a:spLocks noChangeShapeType="1"/>
              </p:cNvSpPr>
              <p:nvPr/>
            </p:nvSpPr>
            <p:spPr bwMode="auto">
              <a:xfrm flipV="1">
                <a:off x="2688" y="18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2" name="Line 91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3" name="Oval 92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4" name="Line 93"/>
              <p:cNvSpPr>
                <a:spLocks noChangeShapeType="1"/>
              </p:cNvSpPr>
              <p:nvPr/>
            </p:nvSpPr>
            <p:spPr bwMode="auto">
              <a:xfrm flipV="1">
                <a:off x="3072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74" name="Line 96"/>
            <p:cNvSpPr>
              <a:spLocks noChangeShapeType="1"/>
            </p:cNvSpPr>
            <p:nvPr/>
          </p:nvSpPr>
          <p:spPr bwMode="auto">
            <a:xfrm>
              <a:off x="1680" y="1536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75" name="Group 97"/>
            <p:cNvGrpSpPr>
              <a:grpSpLocks/>
            </p:cNvGrpSpPr>
            <p:nvPr/>
          </p:nvGrpSpPr>
          <p:grpSpPr bwMode="auto">
            <a:xfrm flipV="1">
              <a:off x="3696" y="1632"/>
              <a:ext cx="1488" cy="240"/>
              <a:chOff x="3600" y="1536"/>
              <a:chExt cx="1488" cy="240"/>
            </a:xfrm>
          </p:grpSpPr>
          <p:sp>
            <p:nvSpPr>
              <p:cNvPr id="42154" name="Line 98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5" name="Line 99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6" name="Line 100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76" name="Oval 101"/>
            <p:cNvSpPr>
              <a:spLocks noChangeArrowheads="1"/>
            </p:cNvSpPr>
            <p:nvPr/>
          </p:nvSpPr>
          <p:spPr bwMode="auto">
            <a:xfrm>
              <a:off x="379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77" name="Group 102"/>
            <p:cNvGrpSpPr>
              <a:grpSpLocks/>
            </p:cNvGrpSpPr>
            <p:nvPr/>
          </p:nvGrpSpPr>
          <p:grpSpPr bwMode="auto">
            <a:xfrm>
              <a:off x="3696" y="1632"/>
              <a:ext cx="1488" cy="240"/>
              <a:chOff x="3600" y="1536"/>
              <a:chExt cx="1488" cy="240"/>
            </a:xfrm>
          </p:grpSpPr>
          <p:sp>
            <p:nvSpPr>
              <p:cNvPr id="42151" name="Line 103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2" name="Line 104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3" name="Line 105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78" name="Oval 106"/>
            <p:cNvSpPr>
              <a:spLocks noChangeArrowheads="1"/>
            </p:cNvSpPr>
            <p:nvPr/>
          </p:nvSpPr>
          <p:spPr bwMode="auto">
            <a:xfrm>
              <a:off x="4704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79" name="Line 107"/>
            <p:cNvSpPr>
              <a:spLocks noChangeShapeType="1"/>
            </p:cNvSpPr>
            <p:nvPr/>
          </p:nvSpPr>
          <p:spPr bwMode="auto">
            <a:xfrm flipV="1">
              <a:off x="3696" y="196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0" name="Oval 108"/>
            <p:cNvSpPr>
              <a:spLocks noChangeArrowheads="1"/>
            </p:cNvSpPr>
            <p:nvPr/>
          </p:nvSpPr>
          <p:spPr bwMode="auto">
            <a:xfrm flipV="1">
              <a:off x="4704" y="1824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1" name="Oval 109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82" name="Group 110"/>
            <p:cNvGrpSpPr>
              <a:grpSpLocks/>
            </p:cNvGrpSpPr>
            <p:nvPr/>
          </p:nvGrpSpPr>
          <p:grpSpPr bwMode="auto">
            <a:xfrm>
              <a:off x="3696" y="2304"/>
              <a:ext cx="1488" cy="240"/>
              <a:chOff x="3600" y="1536"/>
              <a:chExt cx="1488" cy="240"/>
            </a:xfrm>
          </p:grpSpPr>
          <p:sp>
            <p:nvSpPr>
              <p:cNvPr id="42148" name="Line 111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9" name="Line 112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0" name="Line 113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83" name="Line 114"/>
            <p:cNvSpPr>
              <a:spLocks noChangeShapeType="1"/>
            </p:cNvSpPr>
            <p:nvPr/>
          </p:nvSpPr>
          <p:spPr bwMode="auto">
            <a:xfrm>
              <a:off x="3696" y="220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4" name="Oval 115"/>
            <p:cNvSpPr>
              <a:spLocks noChangeArrowheads="1"/>
            </p:cNvSpPr>
            <p:nvPr/>
          </p:nvSpPr>
          <p:spPr bwMode="auto">
            <a:xfrm>
              <a:off x="4704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85" name="Group 116"/>
            <p:cNvGrpSpPr>
              <a:grpSpLocks/>
            </p:cNvGrpSpPr>
            <p:nvPr/>
          </p:nvGrpSpPr>
          <p:grpSpPr bwMode="auto">
            <a:xfrm flipV="1">
              <a:off x="3696" y="2304"/>
              <a:ext cx="1488" cy="240"/>
              <a:chOff x="3600" y="1536"/>
              <a:chExt cx="1488" cy="240"/>
            </a:xfrm>
          </p:grpSpPr>
          <p:sp>
            <p:nvSpPr>
              <p:cNvPr id="42145" name="Line 117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6" name="Line 118"/>
              <p:cNvSpPr>
                <a:spLocks noChangeShapeType="1"/>
              </p:cNvSpPr>
              <p:nvPr/>
            </p:nvSpPr>
            <p:spPr bwMode="auto">
              <a:xfrm>
                <a:off x="4512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7" name="Line 119"/>
              <p:cNvSpPr>
                <a:spLocks noChangeShapeType="1"/>
              </p:cNvSpPr>
              <p:nvPr/>
            </p:nvSpPr>
            <p:spPr bwMode="auto">
              <a:xfrm flipV="1">
                <a:off x="3984" y="1536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86" name="Line 120"/>
            <p:cNvSpPr>
              <a:spLocks noChangeShapeType="1"/>
            </p:cNvSpPr>
            <p:nvPr/>
          </p:nvSpPr>
          <p:spPr bwMode="auto">
            <a:xfrm flipV="1">
              <a:off x="2784" y="2640"/>
              <a:ext cx="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7" name="Oval 121"/>
            <p:cNvSpPr>
              <a:spLocks noChangeArrowheads="1"/>
            </p:cNvSpPr>
            <p:nvPr/>
          </p:nvSpPr>
          <p:spPr bwMode="auto">
            <a:xfrm flipV="1">
              <a:off x="4704" y="249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8" name="Oval 122"/>
            <p:cNvSpPr>
              <a:spLocks noChangeArrowheads="1"/>
            </p:cNvSpPr>
            <p:nvPr/>
          </p:nvSpPr>
          <p:spPr bwMode="auto">
            <a:xfrm>
              <a:off x="3792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9" name="Oval 123"/>
            <p:cNvSpPr>
              <a:spLocks noChangeArrowheads="1"/>
            </p:cNvSpPr>
            <p:nvPr/>
          </p:nvSpPr>
          <p:spPr bwMode="auto">
            <a:xfrm>
              <a:off x="3792" y="249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090" name="Group 142"/>
            <p:cNvGrpSpPr>
              <a:grpSpLocks/>
            </p:cNvGrpSpPr>
            <p:nvPr/>
          </p:nvGrpSpPr>
          <p:grpSpPr bwMode="auto">
            <a:xfrm>
              <a:off x="2784" y="1488"/>
              <a:ext cx="912" cy="1200"/>
              <a:chOff x="2784" y="1488"/>
              <a:chExt cx="912" cy="1200"/>
            </a:xfrm>
          </p:grpSpPr>
          <p:sp>
            <p:nvSpPr>
              <p:cNvPr id="42129" name="Line 125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0" name="Line 126"/>
              <p:cNvSpPr>
                <a:spLocks noChangeShapeType="1"/>
              </p:cNvSpPr>
              <p:nvPr/>
            </p:nvSpPr>
            <p:spPr bwMode="auto">
              <a:xfrm flipV="1">
                <a:off x="2784" y="163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1" name="Line 12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2" name="Oval 128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3" name="Line 129"/>
              <p:cNvSpPr>
                <a:spLocks noChangeShapeType="1"/>
              </p:cNvSpPr>
              <p:nvPr/>
            </p:nvSpPr>
            <p:spPr bwMode="auto">
              <a:xfrm flipV="1">
                <a:off x="2784" y="196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4" name="Line 130"/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5" name="Oval 131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6" name="Line 132"/>
              <p:cNvSpPr>
                <a:spLocks noChangeShapeType="1"/>
              </p:cNvSpPr>
              <p:nvPr/>
            </p:nvSpPr>
            <p:spPr bwMode="auto">
              <a:xfrm flipV="1">
                <a:off x="3168" y="1632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7" name="Line 134"/>
              <p:cNvSpPr>
                <a:spLocks noChangeShapeType="1"/>
              </p:cNvSpPr>
              <p:nvPr/>
            </p:nvSpPr>
            <p:spPr bwMode="auto">
              <a:xfrm flipV="1">
                <a:off x="278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8" name="Line 135"/>
              <p:cNvSpPr>
                <a:spLocks noChangeShapeType="1"/>
              </p:cNvSpPr>
              <p:nvPr/>
            </p:nvSpPr>
            <p:spPr bwMode="auto">
              <a:xfrm>
                <a:off x="2784" y="254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9" name="Line 136"/>
              <p:cNvSpPr>
                <a:spLocks noChangeShapeType="1"/>
              </p:cNvSpPr>
              <p:nvPr/>
            </p:nvSpPr>
            <p:spPr bwMode="auto">
              <a:xfrm flipV="1">
                <a:off x="3168" y="1968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0" name="Oval 137"/>
              <p:cNvSpPr>
                <a:spLocks noChangeArrowheads="1"/>
              </p:cNvSpPr>
              <p:nvPr/>
            </p:nvSpPr>
            <p:spPr bwMode="auto">
              <a:xfrm flipV="1">
                <a:off x="2880" y="249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1" name="Line 138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2" name="Line 139"/>
              <p:cNvSpPr>
                <a:spLocks noChangeShapeType="1"/>
              </p:cNvSpPr>
              <p:nvPr/>
            </p:nvSpPr>
            <p:spPr bwMode="auto">
              <a:xfrm flipV="1">
                <a:off x="3168" y="1872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3" name="Oval 140"/>
              <p:cNvSpPr>
                <a:spLocks noChangeArrowheads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4" name="Line 141"/>
              <p:cNvSpPr>
                <a:spLocks noChangeShapeType="1"/>
              </p:cNvSpPr>
              <p:nvPr/>
            </p:nvSpPr>
            <p:spPr bwMode="auto">
              <a:xfrm>
                <a:off x="3168" y="2304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091" name="Group 162"/>
            <p:cNvGrpSpPr>
              <a:grpSpLocks/>
            </p:cNvGrpSpPr>
            <p:nvPr/>
          </p:nvGrpSpPr>
          <p:grpSpPr bwMode="auto">
            <a:xfrm>
              <a:off x="1680" y="1488"/>
              <a:ext cx="1104" cy="1872"/>
              <a:chOff x="1680" y="1488"/>
              <a:chExt cx="1104" cy="1872"/>
            </a:xfrm>
          </p:grpSpPr>
          <p:sp>
            <p:nvSpPr>
              <p:cNvPr id="42111" name="Line 160"/>
              <p:cNvSpPr>
                <a:spLocks noChangeShapeType="1"/>
              </p:cNvSpPr>
              <p:nvPr/>
            </p:nvSpPr>
            <p:spPr bwMode="auto">
              <a:xfrm flipV="1">
                <a:off x="1680" y="264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2" name="Line 161"/>
              <p:cNvSpPr>
                <a:spLocks noChangeShapeType="1"/>
              </p:cNvSpPr>
              <p:nvPr/>
            </p:nvSpPr>
            <p:spPr bwMode="auto">
              <a:xfrm>
                <a:off x="2256" y="2640"/>
                <a:ext cx="52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3" name="Line 144"/>
              <p:cNvSpPr>
                <a:spLocks noChangeShapeType="1"/>
              </p:cNvSpPr>
              <p:nvPr/>
            </p:nvSpPr>
            <p:spPr bwMode="auto">
              <a:xfrm>
                <a:off x="1680" y="1872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4" name="Line 145"/>
              <p:cNvSpPr>
                <a:spLocks noChangeShapeType="1"/>
              </p:cNvSpPr>
              <p:nvPr/>
            </p:nvSpPr>
            <p:spPr bwMode="auto">
              <a:xfrm flipV="1">
                <a:off x="1680" y="1632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5" name="Line 146"/>
              <p:cNvSpPr>
                <a:spLocks noChangeShapeType="1"/>
              </p:cNvSpPr>
              <p:nvPr/>
            </p:nvSpPr>
            <p:spPr bwMode="auto">
              <a:xfrm>
                <a:off x="2256" y="1632"/>
                <a:ext cx="528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6" name="Oval 147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7" name="Line 148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8" name="Line 149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528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9" name="Oval 150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0" name="Line 151"/>
              <p:cNvSpPr>
                <a:spLocks noChangeShapeType="1"/>
              </p:cNvSpPr>
              <p:nvPr/>
            </p:nvSpPr>
            <p:spPr bwMode="auto">
              <a:xfrm flipV="1">
                <a:off x="2256" y="1632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1" name="Line 152"/>
              <p:cNvSpPr>
                <a:spLocks noChangeShapeType="1"/>
              </p:cNvSpPr>
              <p:nvPr/>
            </p:nvSpPr>
            <p:spPr bwMode="auto">
              <a:xfrm flipV="1">
                <a:off x="1680" y="230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2" name="Line 153"/>
              <p:cNvSpPr>
                <a:spLocks noChangeShapeType="1"/>
              </p:cNvSpPr>
              <p:nvPr/>
            </p:nvSpPr>
            <p:spPr bwMode="auto">
              <a:xfrm>
                <a:off x="1680" y="254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3" name="Line 154"/>
              <p:cNvSpPr>
                <a:spLocks noChangeShapeType="1"/>
              </p:cNvSpPr>
              <p:nvPr/>
            </p:nvSpPr>
            <p:spPr bwMode="auto">
              <a:xfrm flipV="1">
                <a:off x="2256" y="1968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4" name="Oval 155"/>
              <p:cNvSpPr>
                <a:spLocks noChangeArrowheads="1"/>
              </p:cNvSpPr>
              <p:nvPr/>
            </p:nvSpPr>
            <p:spPr bwMode="auto">
              <a:xfrm flipV="1">
                <a:off x="1968" y="249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5" name="Line 156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6" name="Line 157"/>
              <p:cNvSpPr>
                <a:spLocks noChangeShapeType="1"/>
              </p:cNvSpPr>
              <p:nvPr/>
            </p:nvSpPr>
            <p:spPr bwMode="auto">
              <a:xfrm flipV="1">
                <a:off x="2256" y="1872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7" name="Oval 158"/>
              <p:cNvSpPr>
                <a:spLocks noChangeArrowheads="1"/>
              </p:cNvSpPr>
              <p:nvPr/>
            </p:nvSpPr>
            <p:spPr bwMode="auto">
              <a:xfrm flipV="1">
                <a:off x="1968" y="21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8" name="Line 159"/>
              <p:cNvSpPr>
                <a:spLocks noChangeShapeType="1"/>
              </p:cNvSpPr>
              <p:nvPr/>
            </p:nvSpPr>
            <p:spPr bwMode="auto">
              <a:xfrm>
                <a:off x="2256" y="2304"/>
                <a:ext cx="528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092" name="Group 163"/>
            <p:cNvGrpSpPr>
              <a:grpSpLocks/>
            </p:cNvGrpSpPr>
            <p:nvPr/>
          </p:nvGrpSpPr>
          <p:grpSpPr bwMode="auto">
            <a:xfrm flipV="1">
              <a:off x="1680" y="2208"/>
              <a:ext cx="1104" cy="1872"/>
              <a:chOff x="1680" y="1488"/>
              <a:chExt cx="1104" cy="1872"/>
            </a:xfrm>
          </p:grpSpPr>
          <p:sp>
            <p:nvSpPr>
              <p:cNvPr id="42093" name="Line 164"/>
              <p:cNvSpPr>
                <a:spLocks noChangeShapeType="1"/>
              </p:cNvSpPr>
              <p:nvPr/>
            </p:nvSpPr>
            <p:spPr bwMode="auto">
              <a:xfrm flipV="1">
                <a:off x="1680" y="264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4" name="Line 165"/>
              <p:cNvSpPr>
                <a:spLocks noChangeShapeType="1"/>
              </p:cNvSpPr>
              <p:nvPr/>
            </p:nvSpPr>
            <p:spPr bwMode="auto">
              <a:xfrm>
                <a:off x="2256" y="2640"/>
                <a:ext cx="52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5" name="Line 166"/>
              <p:cNvSpPr>
                <a:spLocks noChangeShapeType="1"/>
              </p:cNvSpPr>
              <p:nvPr/>
            </p:nvSpPr>
            <p:spPr bwMode="auto">
              <a:xfrm>
                <a:off x="1680" y="1872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6" name="Line 167"/>
              <p:cNvSpPr>
                <a:spLocks noChangeShapeType="1"/>
              </p:cNvSpPr>
              <p:nvPr/>
            </p:nvSpPr>
            <p:spPr bwMode="auto">
              <a:xfrm flipV="1">
                <a:off x="1680" y="1632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7" name="Line 168"/>
              <p:cNvSpPr>
                <a:spLocks noChangeShapeType="1"/>
              </p:cNvSpPr>
              <p:nvPr/>
            </p:nvSpPr>
            <p:spPr bwMode="auto">
              <a:xfrm>
                <a:off x="2256" y="1632"/>
                <a:ext cx="528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8" name="Oval 169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9" name="Line 170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0" name="Line 171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528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1" name="Oval 172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2" name="Line 173"/>
              <p:cNvSpPr>
                <a:spLocks noChangeShapeType="1"/>
              </p:cNvSpPr>
              <p:nvPr/>
            </p:nvSpPr>
            <p:spPr bwMode="auto">
              <a:xfrm flipV="1">
                <a:off x="2256" y="1632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3" name="Line 174"/>
              <p:cNvSpPr>
                <a:spLocks noChangeShapeType="1"/>
              </p:cNvSpPr>
              <p:nvPr/>
            </p:nvSpPr>
            <p:spPr bwMode="auto">
              <a:xfrm flipV="1">
                <a:off x="1680" y="230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4" name="Line 175"/>
              <p:cNvSpPr>
                <a:spLocks noChangeShapeType="1"/>
              </p:cNvSpPr>
              <p:nvPr/>
            </p:nvSpPr>
            <p:spPr bwMode="auto">
              <a:xfrm>
                <a:off x="1680" y="254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5" name="Line 176"/>
              <p:cNvSpPr>
                <a:spLocks noChangeShapeType="1"/>
              </p:cNvSpPr>
              <p:nvPr/>
            </p:nvSpPr>
            <p:spPr bwMode="auto">
              <a:xfrm flipV="1">
                <a:off x="2256" y="1968"/>
                <a:ext cx="528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6" name="Oval 177"/>
              <p:cNvSpPr>
                <a:spLocks noChangeArrowheads="1"/>
              </p:cNvSpPr>
              <p:nvPr/>
            </p:nvSpPr>
            <p:spPr bwMode="auto">
              <a:xfrm flipV="1">
                <a:off x="1968" y="249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7" name="Line 17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8" name="Line 179"/>
              <p:cNvSpPr>
                <a:spLocks noChangeShapeType="1"/>
              </p:cNvSpPr>
              <p:nvPr/>
            </p:nvSpPr>
            <p:spPr bwMode="auto">
              <a:xfrm flipV="1">
                <a:off x="2256" y="1872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9" name="Oval 180"/>
              <p:cNvSpPr>
                <a:spLocks noChangeArrowheads="1"/>
              </p:cNvSpPr>
              <p:nvPr/>
            </p:nvSpPr>
            <p:spPr bwMode="auto">
              <a:xfrm flipV="1">
                <a:off x="1968" y="21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0" name="Line 181"/>
              <p:cNvSpPr>
                <a:spLocks noChangeShapeType="1"/>
              </p:cNvSpPr>
              <p:nvPr/>
            </p:nvSpPr>
            <p:spPr bwMode="auto">
              <a:xfrm>
                <a:off x="2256" y="2304"/>
                <a:ext cx="528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988" name="Group 194"/>
          <p:cNvGrpSpPr>
            <a:grpSpLocks/>
          </p:cNvGrpSpPr>
          <p:nvPr/>
        </p:nvGrpSpPr>
        <p:grpSpPr bwMode="auto">
          <a:xfrm>
            <a:off x="1492250" y="2133600"/>
            <a:ext cx="352425" cy="4267200"/>
            <a:chOff x="940" y="1344"/>
            <a:chExt cx="222" cy="2688"/>
          </a:xfrm>
        </p:grpSpPr>
        <p:sp>
          <p:nvSpPr>
            <p:cNvPr id="42048" name="Text Box 183"/>
            <p:cNvSpPr txBox="1">
              <a:spLocks noChangeArrowheads="1"/>
            </p:cNvSpPr>
            <p:nvPr/>
          </p:nvSpPr>
          <p:spPr bwMode="auto">
            <a:xfrm>
              <a:off x="998" y="1344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0</a:t>
              </a:r>
            </a:p>
            <a:p>
              <a:r>
                <a:rPr lang="pt-BR" sz="1200" b="1"/>
                <a:t>1</a:t>
              </a:r>
              <a:endParaRPr lang="pt-BR" sz="1600"/>
            </a:p>
          </p:txBody>
        </p:sp>
        <p:sp>
          <p:nvSpPr>
            <p:cNvPr id="42049" name="Text Box 185"/>
            <p:cNvSpPr txBox="1">
              <a:spLocks noChangeArrowheads="1"/>
            </p:cNvSpPr>
            <p:nvPr/>
          </p:nvSpPr>
          <p:spPr bwMode="auto">
            <a:xfrm>
              <a:off x="988" y="1680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2</a:t>
              </a:r>
            </a:p>
            <a:p>
              <a:r>
                <a:rPr lang="pt-BR" sz="1200" b="1"/>
                <a:t>3</a:t>
              </a:r>
              <a:endParaRPr lang="pt-BR" sz="1600"/>
            </a:p>
          </p:txBody>
        </p:sp>
        <p:sp>
          <p:nvSpPr>
            <p:cNvPr id="42050" name="Text Box 186"/>
            <p:cNvSpPr txBox="1">
              <a:spLocks noChangeArrowheads="1"/>
            </p:cNvSpPr>
            <p:nvPr/>
          </p:nvSpPr>
          <p:spPr bwMode="auto">
            <a:xfrm>
              <a:off x="988" y="201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4</a:t>
              </a:r>
            </a:p>
            <a:p>
              <a:r>
                <a:rPr lang="pt-BR" sz="1200" b="1"/>
                <a:t>5</a:t>
              </a:r>
              <a:endParaRPr lang="pt-BR" sz="1600"/>
            </a:p>
          </p:txBody>
        </p:sp>
        <p:sp>
          <p:nvSpPr>
            <p:cNvPr id="42051" name="Text Box 187"/>
            <p:cNvSpPr txBox="1">
              <a:spLocks noChangeArrowheads="1"/>
            </p:cNvSpPr>
            <p:nvPr/>
          </p:nvSpPr>
          <p:spPr bwMode="auto">
            <a:xfrm>
              <a:off x="988" y="2352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6</a:t>
              </a:r>
            </a:p>
            <a:p>
              <a:r>
                <a:rPr lang="pt-BR" sz="1200" b="1"/>
                <a:t>7</a:t>
              </a:r>
              <a:endParaRPr lang="pt-BR" sz="1600"/>
            </a:p>
          </p:txBody>
        </p:sp>
        <p:sp>
          <p:nvSpPr>
            <p:cNvPr id="42052" name="Text Box 188"/>
            <p:cNvSpPr txBox="1">
              <a:spLocks noChangeArrowheads="1"/>
            </p:cNvSpPr>
            <p:nvPr/>
          </p:nvSpPr>
          <p:spPr bwMode="auto">
            <a:xfrm>
              <a:off x="988" y="273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8</a:t>
              </a:r>
            </a:p>
            <a:p>
              <a:r>
                <a:rPr lang="pt-BR" sz="1200" b="1"/>
                <a:t>9</a:t>
              </a:r>
              <a:endParaRPr lang="pt-BR" sz="1600"/>
            </a:p>
          </p:txBody>
        </p:sp>
        <p:sp>
          <p:nvSpPr>
            <p:cNvPr id="42053" name="Text Box 189"/>
            <p:cNvSpPr txBox="1">
              <a:spLocks noChangeArrowheads="1"/>
            </p:cNvSpPr>
            <p:nvPr/>
          </p:nvSpPr>
          <p:spPr bwMode="auto">
            <a:xfrm>
              <a:off x="940" y="307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10</a:t>
              </a:r>
            </a:p>
            <a:p>
              <a:pPr algn="r"/>
              <a:r>
                <a:rPr lang="pt-BR" sz="1200" b="1"/>
                <a:t>11</a:t>
              </a:r>
              <a:endParaRPr lang="pt-BR" sz="1600"/>
            </a:p>
          </p:txBody>
        </p:sp>
        <p:sp>
          <p:nvSpPr>
            <p:cNvPr id="42054" name="Text Box 192"/>
            <p:cNvSpPr txBox="1">
              <a:spLocks noChangeArrowheads="1"/>
            </p:cNvSpPr>
            <p:nvPr/>
          </p:nvSpPr>
          <p:spPr bwMode="auto">
            <a:xfrm>
              <a:off x="940" y="340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12</a:t>
              </a:r>
            </a:p>
            <a:p>
              <a:pPr algn="r"/>
              <a:r>
                <a:rPr lang="pt-BR" sz="1200" b="1"/>
                <a:t>13</a:t>
              </a:r>
              <a:endParaRPr lang="pt-BR" sz="1600"/>
            </a:p>
          </p:txBody>
        </p:sp>
        <p:sp>
          <p:nvSpPr>
            <p:cNvPr id="42055" name="Text Box 193"/>
            <p:cNvSpPr txBox="1">
              <a:spLocks noChangeArrowheads="1"/>
            </p:cNvSpPr>
            <p:nvPr/>
          </p:nvSpPr>
          <p:spPr bwMode="auto">
            <a:xfrm>
              <a:off x="940" y="374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14</a:t>
              </a:r>
            </a:p>
            <a:p>
              <a:pPr algn="r"/>
              <a:r>
                <a:rPr lang="pt-BR" sz="1200" b="1"/>
                <a:t>15</a:t>
              </a:r>
              <a:endParaRPr lang="pt-BR" sz="1600"/>
            </a:p>
          </p:txBody>
        </p:sp>
      </p:grpSp>
      <p:grpSp>
        <p:nvGrpSpPr>
          <p:cNvPr id="41989" name="Group 195"/>
          <p:cNvGrpSpPr>
            <a:grpSpLocks/>
          </p:cNvGrpSpPr>
          <p:nvPr/>
        </p:nvGrpSpPr>
        <p:grpSpPr bwMode="auto">
          <a:xfrm>
            <a:off x="7496175" y="2133600"/>
            <a:ext cx="352425" cy="4267200"/>
            <a:chOff x="940" y="1344"/>
            <a:chExt cx="222" cy="2688"/>
          </a:xfrm>
        </p:grpSpPr>
        <p:sp>
          <p:nvSpPr>
            <p:cNvPr id="42040" name="Text Box 196"/>
            <p:cNvSpPr txBox="1">
              <a:spLocks noChangeArrowheads="1"/>
            </p:cNvSpPr>
            <p:nvPr/>
          </p:nvSpPr>
          <p:spPr bwMode="auto">
            <a:xfrm>
              <a:off x="998" y="1344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0</a:t>
              </a:r>
            </a:p>
            <a:p>
              <a:r>
                <a:rPr lang="pt-BR" sz="1200" b="1"/>
                <a:t>1</a:t>
              </a:r>
              <a:endParaRPr lang="pt-BR" sz="1600"/>
            </a:p>
          </p:txBody>
        </p:sp>
        <p:sp>
          <p:nvSpPr>
            <p:cNvPr id="42041" name="Text Box 197"/>
            <p:cNvSpPr txBox="1">
              <a:spLocks noChangeArrowheads="1"/>
            </p:cNvSpPr>
            <p:nvPr/>
          </p:nvSpPr>
          <p:spPr bwMode="auto">
            <a:xfrm>
              <a:off x="988" y="1680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2</a:t>
              </a:r>
            </a:p>
            <a:p>
              <a:r>
                <a:rPr lang="pt-BR" sz="1200" b="1"/>
                <a:t>3</a:t>
              </a:r>
              <a:endParaRPr lang="pt-BR" sz="1600"/>
            </a:p>
          </p:txBody>
        </p:sp>
        <p:sp>
          <p:nvSpPr>
            <p:cNvPr id="42042" name="Text Box 198"/>
            <p:cNvSpPr txBox="1">
              <a:spLocks noChangeArrowheads="1"/>
            </p:cNvSpPr>
            <p:nvPr/>
          </p:nvSpPr>
          <p:spPr bwMode="auto">
            <a:xfrm>
              <a:off x="988" y="201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4</a:t>
              </a:r>
            </a:p>
            <a:p>
              <a:r>
                <a:rPr lang="pt-BR" sz="1200" b="1"/>
                <a:t>5</a:t>
              </a:r>
              <a:endParaRPr lang="pt-BR" sz="1600"/>
            </a:p>
          </p:txBody>
        </p:sp>
        <p:sp>
          <p:nvSpPr>
            <p:cNvPr id="42043" name="Text Box 199"/>
            <p:cNvSpPr txBox="1">
              <a:spLocks noChangeArrowheads="1"/>
            </p:cNvSpPr>
            <p:nvPr/>
          </p:nvSpPr>
          <p:spPr bwMode="auto">
            <a:xfrm>
              <a:off x="988" y="2352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6</a:t>
              </a:r>
            </a:p>
            <a:p>
              <a:r>
                <a:rPr lang="pt-BR" sz="1200" b="1"/>
                <a:t>7</a:t>
              </a:r>
              <a:endParaRPr lang="pt-BR" sz="1600"/>
            </a:p>
          </p:txBody>
        </p:sp>
        <p:sp>
          <p:nvSpPr>
            <p:cNvPr id="42044" name="Text Box 200"/>
            <p:cNvSpPr txBox="1">
              <a:spLocks noChangeArrowheads="1"/>
            </p:cNvSpPr>
            <p:nvPr/>
          </p:nvSpPr>
          <p:spPr bwMode="auto">
            <a:xfrm>
              <a:off x="988" y="273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8</a:t>
              </a:r>
            </a:p>
            <a:p>
              <a:r>
                <a:rPr lang="pt-BR" sz="1200" b="1"/>
                <a:t>9</a:t>
              </a:r>
              <a:endParaRPr lang="pt-BR" sz="1600"/>
            </a:p>
          </p:txBody>
        </p:sp>
        <p:sp>
          <p:nvSpPr>
            <p:cNvPr id="42045" name="Text Box 201"/>
            <p:cNvSpPr txBox="1">
              <a:spLocks noChangeArrowheads="1"/>
            </p:cNvSpPr>
            <p:nvPr/>
          </p:nvSpPr>
          <p:spPr bwMode="auto">
            <a:xfrm>
              <a:off x="940" y="307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10</a:t>
              </a:r>
            </a:p>
            <a:p>
              <a:pPr algn="r"/>
              <a:r>
                <a:rPr lang="pt-BR" sz="1200" b="1"/>
                <a:t>11</a:t>
              </a:r>
              <a:endParaRPr lang="pt-BR" sz="1600"/>
            </a:p>
          </p:txBody>
        </p:sp>
        <p:sp>
          <p:nvSpPr>
            <p:cNvPr id="42046" name="Text Box 202"/>
            <p:cNvSpPr txBox="1">
              <a:spLocks noChangeArrowheads="1"/>
            </p:cNvSpPr>
            <p:nvPr/>
          </p:nvSpPr>
          <p:spPr bwMode="auto">
            <a:xfrm>
              <a:off x="940" y="340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12</a:t>
              </a:r>
            </a:p>
            <a:p>
              <a:pPr algn="r"/>
              <a:r>
                <a:rPr lang="pt-BR" sz="1200" b="1"/>
                <a:t>13</a:t>
              </a:r>
              <a:endParaRPr lang="pt-BR" sz="1600"/>
            </a:p>
          </p:txBody>
        </p:sp>
        <p:sp>
          <p:nvSpPr>
            <p:cNvPr id="42047" name="Text Box 203"/>
            <p:cNvSpPr txBox="1">
              <a:spLocks noChangeArrowheads="1"/>
            </p:cNvSpPr>
            <p:nvPr/>
          </p:nvSpPr>
          <p:spPr bwMode="auto">
            <a:xfrm>
              <a:off x="940" y="374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14</a:t>
              </a:r>
            </a:p>
            <a:p>
              <a:pPr algn="r"/>
              <a:r>
                <a:rPr lang="pt-BR" sz="1200" b="1"/>
                <a:t>15</a:t>
              </a:r>
              <a:endParaRPr lang="pt-BR" sz="1600"/>
            </a:p>
          </p:txBody>
        </p:sp>
      </p:grpSp>
      <p:grpSp>
        <p:nvGrpSpPr>
          <p:cNvPr id="18" name="Group 206"/>
          <p:cNvGrpSpPr>
            <a:grpSpLocks/>
          </p:cNvGrpSpPr>
          <p:nvPr/>
        </p:nvGrpSpPr>
        <p:grpSpPr bwMode="auto">
          <a:xfrm>
            <a:off x="7924800" y="5181600"/>
            <a:ext cx="1042988" cy="515938"/>
            <a:chOff x="4992" y="3264"/>
            <a:chExt cx="657" cy="250"/>
          </a:xfrm>
        </p:grpSpPr>
        <p:sp>
          <p:nvSpPr>
            <p:cNvPr id="42038" name="Line 204"/>
            <p:cNvSpPr>
              <a:spLocks noChangeShapeType="1"/>
            </p:cNvSpPr>
            <p:nvPr/>
          </p:nvSpPr>
          <p:spPr bwMode="auto">
            <a:xfrm>
              <a:off x="4992" y="3264"/>
              <a:ext cx="2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9" name="Text Box 205"/>
            <p:cNvSpPr txBox="1">
              <a:spLocks noChangeArrowheads="1"/>
            </p:cNvSpPr>
            <p:nvPr/>
          </p:nvSpPr>
          <p:spPr bwMode="auto">
            <a:xfrm>
              <a:off x="5030" y="3367"/>
              <a:ext cx="619" cy="1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11 = 1011</a:t>
              </a:r>
              <a:r>
                <a:rPr lang="pt-BR" sz="1400" baseline="-25000">
                  <a:solidFill>
                    <a:srgbClr val="FF0000"/>
                  </a:solidFill>
                </a:rPr>
                <a:t>B</a:t>
              </a:r>
              <a:endParaRPr lang="pt-BR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233"/>
          <p:cNvGrpSpPr>
            <a:grpSpLocks/>
          </p:cNvGrpSpPr>
          <p:nvPr/>
        </p:nvGrpSpPr>
        <p:grpSpPr bwMode="auto">
          <a:xfrm>
            <a:off x="381000" y="2286000"/>
            <a:ext cx="1143000" cy="228600"/>
            <a:chOff x="240" y="1440"/>
            <a:chExt cx="720" cy="144"/>
          </a:xfrm>
        </p:grpSpPr>
        <p:sp>
          <p:nvSpPr>
            <p:cNvPr id="42036" name="Rectangle 207"/>
            <p:cNvSpPr>
              <a:spLocks noChangeArrowheads="1"/>
            </p:cNvSpPr>
            <p:nvPr/>
          </p:nvSpPr>
          <p:spPr bwMode="auto">
            <a:xfrm>
              <a:off x="240" y="1440"/>
              <a:ext cx="432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r>
                <a:rPr lang="pt-BR" sz="1200">
                  <a:solidFill>
                    <a:srgbClr val="FF0000"/>
                  </a:solidFill>
                </a:rPr>
                <a:t>11</a:t>
              </a:r>
              <a:endParaRPr lang="pt-BR"/>
            </a:p>
          </p:txBody>
        </p:sp>
        <p:sp>
          <p:nvSpPr>
            <p:cNvPr id="42037" name="Line 209"/>
            <p:cNvSpPr>
              <a:spLocks noChangeShapeType="1"/>
            </p:cNvSpPr>
            <p:nvPr/>
          </p:nvSpPr>
          <p:spPr bwMode="auto">
            <a:xfrm>
              <a:off x="720" y="1536"/>
              <a:ext cx="2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5266" name="Line 210"/>
          <p:cNvSpPr>
            <a:spLocks noChangeShapeType="1"/>
          </p:cNvSpPr>
          <p:nvPr/>
        </p:nvSpPr>
        <p:spPr bwMode="auto">
          <a:xfrm>
            <a:off x="1905000" y="24384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" name="Group 216"/>
          <p:cNvGrpSpPr>
            <a:grpSpLocks/>
          </p:cNvGrpSpPr>
          <p:nvPr/>
        </p:nvGrpSpPr>
        <p:grpSpPr bwMode="auto">
          <a:xfrm>
            <a:off x="2422525" y="1916113"/>
            <a:ext cx="1387475" cy="2579687"/>
            <a:chOff x="1526" y="1207"/>
            <a:chExt cx="874" cy="1625"/>
          </a:xfrm>
        </p:grpSpPr>
        <p:grpSp>
          <p:nvGrpSpPr>
            <p:cNvPr id="42031" name="Group 214"/>
            <p:cNvGrpSpPr>
              <a:grpSpLocks/>
            </p:cNvGrpSpPr>
            <p:nvPr/>
          </p:nvGrpSpPr>
          <p:grpSpPr bwMode="auto">
            <a:xfrm>
              <a:off x="1536" y="1536"/>
              <a:ext cx="864" cy="1296"/>
              <a:chOff x="1536" y="1536"/>
              <a:chExt cx="864" cy="1296"/>
            </a:xfrm>
          </p:grpSpPr>
          <p:sp>
            <p:nvSpPr>
              <p:cNvPr id="42033" name="Line 211"/>
              <p:cNvSpPr>
                <a:spLocks noChangeShapeType="1"/>
              </p:cNvSpPr>
              <p:nvPr/>
            </p:nvSpPr>
            <p:spPr bwMode="auto">
              <a:xfrm>
                <a:off x="1536" y="153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34" name="Line 212"/>
              <p:cNvSpPr>
                <a:spLocks noChangeShapeType="1"/>
              </p:cNvSpPr>
              <p:nvPr/>
            </p:nvSpPr>
            <p:spPr bwMode="auto">
              <a:xfrm>
                <a:off x="1776" y="1536"/>
                <a:ext cx="528" cy="1296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35" name="Line 213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32" name="Text Box 215"/>
            <p:cNvSpPr txBox="1">
              <a:spLocks noChangeArrowheads="1"/>
            </p:cNvSpPr>
            <p:nvPr/>
          </p:nvSpPr>
          <p:spPr bwMode="auto">
            <a:xfrm>
              <a:off x="1526" y="120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solidFill>
                    <a:srgbClr val="FF0000"/>
                  </a:solidFill>
                </a:rPr>
                <a:t>1</a:t>
              </a:r>
              <a:endParaRPr lang="pt-BR" sz="1400"/>
            </a:p>
          </p:txBody>
        </p:sp>
      </p:grpSp>
      <p:grpSp>
        <p:nvGrpSpPr>
          <p:cNvPr id="22" name="Group 219"/>
          <p:cNvGrpSpPr>
            <a:grpSpLocks/>
          </p:cNvGrpSpPr>
          <p:nvPr/>
        </p:nvGrpSpPr>
        <p:grpSpPr bwMode="auto">
          <a:xfrm>
            <a:off x="3870325" y="4125913"/>
            <a:ext cx="1387475" cy="369887"/>
            <a:chOff x="2438" y="2599"/>
            <a:chExt cx="874" cy="233"/>
          </a:xfrm>
        </p:grpSpPr>
        <p:sp>
          <p:nvSpPr>
            <p:cNvPr id="42029" name="Line 217"/>
            <p:cNvSpPr>
              <a:spLocks noChangeShapeType="1"/>
            </p:cNvSpPr>
            <p:nvPr/>
          </p:nvSpPr>
          <p:spPr bwMode="auto">
            <a:xfrm>
              <a:off x="2448" y="2832"/>
              <a:ext cx="86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0" name="Text Box 218"/>
            <p:cNvSpPr txBox="1">
              <a:spLocks noChangeArrowheads="1"/>
            </p:cNvSpPr>
            <p:nvPr/>
          </p:nvSpPr>
          <p:spPr bwMode="auto">
            <a:xfrm>
              <a:off x="2438" y="259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23" name="Group 228"/>
          <p:cNvGrpSpPr>
            <a:grpSpLocks/>
          </p:cNvGrpSpPr>
          <p:nvPr/>
        </p:nvGrpSpPr>
        <p:grpSpPr bwMode="auto">
          <a:xfrm>
            <a:off x="5273675" y="4125913"/>
            <a:ext cx="1431925" cy="903287"/>
            <a:chOff x="3322" y="2599"/>
            <a:chExt cx="902" cy="569"/>
          </a:xfrm>
        </p:grpSpPr>
        <p:grpSp>
          <p:nvGrpSpPr>
            <p:cNvPr id="42023" name="Group 225"/>
            <p:cNvGrpSpPr>
              <a:grpSpLocks/>
            </p:cNvGrpSpPr>
            <p:nvPr/>
          </p:nvGrpSpPr>
          <p:grpSpPr bwMode="auto">
            <a:xfrm>
              <a:off x="3360" y="2832"/>
              <a:ext cx="864" cy="336"/>
              <a:chOff x="3360" y="2832"/>
              <a:chExt cx="864" cy="336"/>
            </a:xfrm>
          </p:grpSpPr>
          <p:sp>
            <p:nvSpPr>
              <p:cNvPr id="42025" name="Line 220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96" cy="96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6" name="Line 221"/>
              <p:cNvSpPr>
                <a:spLocks noChangeShapeType="1"/>
              </p:cNvSpPr>
              <p:nvPr/>
            </p:nvSpPr>
            <p:spPr bwMode="auto">
              <a:xfrm>
                <a:off x="3456" y="2928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7" name="Line 223"/>
              <p:cNvSpPr>
                <a:spLocks noChangeShapeType="1"/>
              </p:cNvSpPr>
              <p:nvPr/>
            </p:nvSpPr>
            <p:spPr bwMode="auto">
              <a:xfrm>
                <a:off x="3600" y="2928"/>
                <a:ext cx="528" cy="24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8" name="Line 224"/>
              <p:cNvSpPr>
                <a:spLocks noChangeShapeType="1"/>
              </p:cNvSpPr>
              <p:nvPr/>
            </p:nvSpPr>
            <p:spPr bwMode="auto">
              <a:xfrm>
                <a:off x="4128" y="316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2024" name="Text Box 226"/>
            <p:cNvSpPr txBox="1">
              <a:spLocks noChangeArrowheads="1"/>
            </p:cNvSpPr>
            <p:nvPr/>
          </p:nvSpPr>
          <p:spPr bwMode="auto">
            <a:xfrm>
              <a:off x="3322" y="259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5" name="Group 232"/>
          <p:cNvGrpSpPr>
            <a:grpSpLocks/>
          </p:cNvGrpSpPr>
          <p:nvPr/>
        </p:nvGrpSpPr>
        <p:grpSpPr bwMode="auto">
          <a:xfrm>
            <a:off x="6705600" y="4724400"/>
            <a:ext cx="762000" cy="457200"/>
            <a:chOff x="4224" y="2976"/>
            <a:chExt cx="480" cy="288"/>
          </a:xfrm>
        </p:grpSpPr>
        <p:sp>
          <p:nvSpPr>
            <p:cNvPr id="42020" name="Text Box 227"/>
            <p:cNvSpPr txBox="1">
              <a:spLocks noChangeArrowheads="1"/>
            </p:cNvSpPr>
            <p:nvPr/>
          </p:nvSpPr>
          <p:spPr bwMode="auto">
            <a:xfrm>
              <a:off x="4244" y="29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2021" name="Line 229"/>
            <p:cNvSpPr>
              <a:spLocks noChangeShapeType="1"/>
            </p:cNvSpPr>
            <p:nvPr/>
          </p:nvSpPr>
          <p:spPr bwMode="auto">
            <a:xfrm>
              <a:off x="4224" y="3168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22" name="Line 231"/>
            <p:cNvSpPr>
              <a:spLocks noChangeShapeType="1"/>
            </p:cNvSpPr>
            <p:nvPr/>
          </p:nvSpPr>
          <p:spPr bwMode="auto">
            <a:xfrm>
              <a:off x="4416" y="3264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6" name="Group 234"/>
          <p:cNvGrpSpPr>
            <a:grpSpLocks/>
          </p:cNvGrpSpPr>
          <p:nvPr/>
        </p:nvGrpSpPr>
        <p:grpSpPr bwMode="auto">
          <a:xfrm>
            <a:off x="381000" y="5410200"/>
            <a:ext cx="1143000" cy="228600"/>
            <a:chOff x="240" y="1440"/>
            <a:chExt cx="720" cy="144"/>
          </a:xfrm>
        </p:grpSpPr>
        <p:sp>
          <p:nvSpPr>
            <p:cNvPr id="42018" name="Rectangle 235"/>
            <p:cNvSpPr>
              <a:spLocks noChangeArrowheads="1"/>
            </p:cNvSpPr>
            <p:nvPr/>
          </p:nvSpPr>
          <p:spPr bwMode="auto">
            <a:xfrm>
              <a:off x="240" y="1440"/>
              <a:ext cx="432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CC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r>
                <a:rPr lang="pt-BR" sz="1200">
                  <a:solidFill>
                    <a:srgbClr val="00CC00"/>
                  </a:solidFill>
                </a:rPr>
                <a:t>11</a:t>
              </a:r>
              <a:endParaRPr lang="pt-BR">
                <a:solidFill>
                  <a:srgbClr val="00CC00"/>
                </a:solidFill>
              </a:endParaRPr>
            </a:p>
          </p:txBody>
        </p:sp>
        <p:sp>
          <p:nvSpPr>
            <p:cNvPr id="42019" name="Line 236"/>
            <p:cNvSpPr>
              <a:spLocks noChangeShapeType="1"/>
            </p:cNvSpPr>
            <p:nvPr/>
          </p:nvSpPr>
          <p:spPr bwMode="auto">
            <a:xfrm>
              <a:off x="720" y="1536"/>
              <a:ext cx="24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5293" name="Line 237"/>
          <p:cNvSpPr>
            <a:spLocks noChangeShapeType="1"/>
          </p:cNvSpPr>
          <p:nvPr/>
        </p:nvSpPr>
        <p:spPr bwMode="auto">
          <a:xfrm>
            <a:off x="1905000" y="5562600"/>
            <a:ext cx="457200" cy="0"/>
          </a:xfrm>
          <a:prstGeom prst="line">
            <a:avLst/>
          </a:prstGeom>
          <a:noFill/>
          <a:ln w="57150">
            <a:solidFill>
              <a:srgbClr val="00CC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245"/>
          <p:cNvGrpSpPr>
            <a:grpSpLocks/>
          </p:cNvGrpSpPr>
          <p:nvPr/>
        </p:nvGrpSpPr>
        <p:grpSpPr bwMode="auto">
          <a:xfrm>
            <a:off x="2362200" y="5257800"/>
            <a:ext cx="1447800" cy="838200"/>
            <a:chOff x="1488" y="3312"/>
            <a:chExt cx="912" cy="528"/>
          </a:xfrm>
        </p:grpSpPr>
        <p:sp>
          <p:nvSpPr>
            <p:cNvPr id="42013" name="Line 240"/>
            <p:cNvSpPr>
              <a:spLocks noChangeShapeType="1"/>
            </p:cNvSpPr>
            <p:nvPr/>
          </p:nvSpPr>
          <p:spPr bwMode="auto">
            <a:xfrm>
              <a:off x="1680" y="3600"/>
              <a:ext cx="96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14" name="Line 241"/>
            <p:cNvSpPr>
              <a:spLocks noChangeShapeType="1"/>
            </p:cNvSpPr>
            <p:nvPr/>
          </p:nvSpPr>
          <p:spPr bwMode="auto">
            <a:xfrm>
              <a:off x="1776" y="3600"/>
              <a:ext cx="528" cy="24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15" name="Line 242"/>
            <p:cNvSpPr>
              <a:spLocks noChangeShapeType="1"/>
            </p:cNvSpPr>
            <p:nvPr/>
          </p:nvSpPr>
          <p:spPr bwMode="auto">
            <a:xfrm>
              <a:off x="2304" y="3840"/>
              <a:ext cx="96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16" name="Text Box 243"/>
            <p:cNvSpPr txBox="1">
              <a:spLocks noChangeArrowheads="1"/>
            </p:cNvSpPr>
            <p:nvPr/>
          </p:nvSpPr>
          <p:spPr bwMode="auto">
            <a:xfrm>
              <a:off x="1488" y="3312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solidFill>
                    <a:srgbClr val="00CC00"/>
                  </a:solidFill>
                </a:rPr>
                <a:t>1</a:t>
              </a:r>
              <a:endParaRPr lang="pt-BR" sz="1400">
                <a:solidFill>
                  <a:srgbClr val="00CC00"/>
                </a:solidFill>
              </a:endParaRPr>
            </a:p>
          </p:txBody>
        </p:sp>
        <p:sp>
          <p:nvSpPr>
            <p:cNvPr id="42017" name="Line 244"/>
            <p:cNvSpPr>
              <a:spLocks noChangeShapeType="1"/>
            </p:cNvSpPr>
            <p:nvPr/>
          </p:nvSpPr>
          <p:spPr bwMode="auto">
            <a:xfrm>
              <a:off x="1488" y="3504"/>
              <a:ext cx="192" cy="96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" name="Group 252"/>
          <p:cNvGrpSpPr>
            <a:grpSpLocks/>
          </p:cNvGrpSpPr>
          <p:nvPr/>
        </p:nvGrpSpPr>
        <p:grpSpPr bwMode="auto">
          <a:xfrm>
            <a:off x="3810000" y="5181600"/>
            <a:ext cx="1447800" cy="914400"/>
            <a:chOff x="2400" y="3264"/>
            <a:chExt cx="912" cy="576"/>
          </a:xfrm>
        </p:grpSpPr>
        <p:sp>
          <p:nvSpPr>
            <p:cNvPr id="42008" name="Text Box 246"/>
            <p:cNvSpPr txBox="1">
              <a:spLocks noChangeArrowheads="1"/>
            </p:cNvSpPr>
            <p:nvPr/>
          </p:nvSpPr>
          <p:spPr bwMode="auto">
            <a:xfrm>
              <a:off x="2410" y="3648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CC00"/>
                  </a:solidFill>
                </a:rPr>
                <a:t>0</a:t>
              </a:r>
            </a:p>
          </p:txBody>
        </p:sp>
        <p:grpSp>
          <p:nvGrpSpPr>
            <p:cNvPr id="42009" name="Group 251"/>
            <p:cNvGrpSpPr>
              <a:grpSpLocks/>
            </p:cNvGrpSpPr>
            <p:nvPr/>
          </p:nvGrpSpPr>
          <p:grpSpPr bwMode="auto">
            <a:xfrm>
              <a:off x="2400" y="3264"/>
              <a:ext cx="912" cy="576"/>
              <a:chOff x="2400" y="3264"/>
              <a:chExt cx="912" cy="576"/>
            </a:xfrm>
          </p:grpSpPr>
          <p:sp>
            <p:nvSpPr>
              <p:cNvPr id="42010" name="Line 247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11" name="Line 249"/>
              <p:cNvSpPr>
                <a:spLocks noChangeShapeType="1"/>
              </p:cNvSpPr>
              <p:nvPr/>
            </p:nvSpPr>
            <p:spPr bwMode="auto">
              <a:xfrm flipV="1">
                <a:off x="2688" y="3264"/>
                <a:ext cx="528" cy="576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12" name="Line 250"/>
              <p:cNvSpPr>
                <a:spLocks noChangeShapeType="1"/>
              </p:cNvSpPr>
              <p:nvPr/>
            </p:nvSpPr>
            <p:spPr bwMode="auto">
              <a:xfrm>
                <a:off x="3216" y="3264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" name="Group 255"/>
          <p:cNvGrpSpPr>
            <a:grpSpLocks/>
          </p:cNvGrpSpPr>
          <p:nvPr/>
        </p:nvGrpSpPr>
        <p:grpSpPr bwMode="auto">
          <a:xfrm>
            <a:off x="5257800" y="4735513"/>
            <a:ext cx="1447800" cy="446087"/>
            <a:chOff x="3312" y="2983"/>
            <a:chExt cx="912" cy="281"/>
          </a:xfrm>
        </p:grpSpPr>
        <p:sp>
          <p:nvSpPr>
            <p:cNvPr id="42006" name="Line 253"/>
            <p:cNvSpPr>
              <a:spLocks noChangeShapeType="1"/>
            </p:cNvSpPr>
            <p:nvPr/>
          </p:nvSpPr>
          <p:spPr bwMode="auto">
            <a:xfrm>
              <a:off x="3312" y="3264"/>
              <a:ext cx="912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7" name="Text Box 254"/>
            <p:cNvSpPr txBox="1">
              <a:spLocks noChangeArrowheads="1"/>
            </p:cNvSpPr>
            <p:nvPr/>
          </p:nvSpPr>
          <p:spPr bwMode="auto">
            <a:xfrm>
              <a:off x="3322" y="2983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CC00"/>
                  </a:solidFill>
                </a:rPr>
                <a:t>1</a:t>
              </a:r>
            </a:p>
          </p:txBody>
        </p:sp>
      </p:grpSp>
      <p:grpSp>
        <p:nvGrpSpPr>
          <p:cNvPr id="31" name="Group 258"/>
          <p:cNvGrpSpPr>
            <a:grpSpLocks/>
          </p:cNvGrpSpPr>
          <p:nvPr/>
        </p:nvGrpSpPr>
        <p:grpSpPr bwMode="auto">
          <a:xfrm>
            <a:off x="6737350" y="4724400"/>
            <a:ext cx="806450" cy="457200"/>
            <a:chOff x="4244" y="2976"/>
            <a:chExt cx="508" cy="288"/>
          </a:xfrm>
        </p:grpSpPr>
        <p:sp>
          <p:nvSpPr>
            <p:cNvPr id="42004" name="Line 256"/>
            <p:cNvSpPr>
              <a:spLocks noChangeShapeType="1"/>
            </p:cNvSpPr>
            <p:nvPr/>
          </p:nvSpPr>
          <p:spPr bwMode="auto">
            <a:xfrm>
              <a:off x="4272" y="3264"/>
              <a:ext cx="48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5" name="Text Box 257"/>
            <p:cNvSpPr txBox="1">
              <a:spLocks noChangeArrowheads="1"/>
            </p:cNvSpPr>
            <p:nvPr/>
          </p:nvSpPr>
          <p:spPr bwMode="auto">
            <a:xfrm>
              <a:off x="4244" y="29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CC00"/>
                  </a:solidFill>
                </a:rPr>
                <a:t>1</a:t>
              </a:r>
            </a:p>
          </p:txBody>
        </p:sp>
      </p:grpSp>
      <p:pic>
        <p:nvPicPr>
          <p:cNvPr id="420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15240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6" grpId="0" animBg="1"/>
      <p:bldP spid="45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04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89F86867-3837-4D0A-817A-DF5E70FDFA46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mtClean="0"/>
              <a:t>Camada de rede</a:t>
            </a:r>
            <a:endParaRPr lang="pt-BR" sz="5400" smtClean="0"/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375150" cy="5114925"/>
          </a:xfrm>
        </p:spPr>
        <p:txBody>
          <a:bodyPr/>
          <a:lstStyle/>
          <a:p>
            <a:r>
              <a:rPr lang="pt-BR" sz="2000" smtClean="0"/>
              <a:t>transporta segmentos da estação  remetente à receptora</a:t>
            </a:r>
          </a:p>
          <a:p>
            <a:r>
              <a:rPr lang="pt-BR" sz="2000" smtClean="0"/>
              <a:t>no lado remetente, encapsula segmentos dentro de datagramas</a:t>
            </a:r>
          </a:p>
          <a:p>
            <a:r>
              <a:rPr lang="pt-BR" sz="2000" smtClean="0"/>
              <a:t>no lado receptor, entrega os segmentos para a camada de transporte</a:t>
            </a:r>
          </a:p>
          <a:p>
            <a:r>
              <a:rPr lang="pt-BR" sz="2000" smtClean="0"/>
              <a:t>protocolos da camada de rede em todos os sistemas finais e roteadores</a:t>
            </a:r>
          </a:p>
          <a:p>
            <a:r>
              <a:rPr lang="pt-BR" sz="2000" smtClean="0"/>
              <a:t>roteadores examinam campos de cabeçalho de todos os datagramas IP que passam por eles</a:t>
            </a:r>
          </a:p>
        </p:txBody>
      </p:sp>
      <p:sp>
        <p:nvSpPr>
          <p:cNvPr id="420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2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1398689 w 1036"/>
              <a:gd name="T1" fmla="*/ 27720938 h 675"/>
              <a:gd name="T2" fmla="*/ 1289897173 w 1036"/>
              <a:gd name="T3" fmla="*/ 133567550 h 675"/>
              <a:gd name="T4" fmla="*/ 682886640 w 1036"/>
              <a:gd name="T5" fmla="*/ 325099514 h 675"/>
              <a:gd name="T6" fmla="*/ 505842949 w 1036"/>
              <a:gd name="T7" fmla="*/ 577115257 h 675"/>
              <a:gd name="T8" fmla="*/ 70255220 w 1036"/>
              <a:gd name="T9" fmla="*/ 748485962 h 675"/>
              <a:gd name="T10" fmla="*/ 59015122 w 1036"/>
              <a:gd name="T11" fmla="*/ 1156751465 h 675"/>
              <a:gd name="T12" fmla="*/ 435586053 w 1036"/>
              <a:gd name="T13" fmla="*/ 1232356188 h 675"/>
              <a:gd name="T14" fmla="*/ 1517527171 w 1036"/>
              <a:gd name="T15" fmla="*/ 1232356188 h 675"/>
              <a:gd name="T16" fmla="*/ 1975595095 w 1036"/>
              <a:gd name="T17" fmla="*/ 1398686578 h 675"/>
              <a:gd name="T18" fmla="*/ 2147483647 w 1036"/>
              <a:gd name="T19" fmla="*/ 1655742635 h 675"/>
              <a:gd name="T20" fmla="*/ 2147483647 w 1036"/>
              <a:gd name="T21" fmla="*/ 1665823265 h 675"/>
              <a:gd name="T22" fmla="*/ 2147483647 w 1036"/>
              <a:gd name="T23" fmla="*/ 1519654134 h 675"/>
              <a:gd name="T24" fmla="*/ 2147483647 w 1036"/>
              <a:gd name="T25" fmla="*/ 1121469261 h 675"/>
              <a:gd name="T26" fmla="*/ 2147483647 w 1036"/>
              <a:gd name="T27" fmla="*/ 733365017 h 675"/>
              <a:gd name="T28" fmla="*/ 2147483647 w 1036"/>
              <a:gd name="T29" fmla="*/ 269656051 h 675"/>
              <a:gd name="T30" fmla="*/ 2147483647 w 1036"/>
              <a:gd name="T31" fmla="*/ 42841882 h 675"/>
              <a:gd name="T32" fmla="*/ 2147483647 w 1036"/>
              <a:gd name="T33" fmla="*/ 7559679 h 675"/>
              <a:gd name="T34" fmla="*/ 2141398689 w 1036"/>
              <a:gd name="T35" fmla="*/ 2772093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23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2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6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7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8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9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1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2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3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4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5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6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1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2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3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4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5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6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7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8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9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1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2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3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4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55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5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58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5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61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6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64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6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pic>
        <p:nvPicPr>
          <p:cNvPr id="467" name="Picture 1336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8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69" name="Picture 1338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0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75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78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9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6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7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0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8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84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87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8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85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86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9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9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9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9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9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9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9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8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9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0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0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02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05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6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03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4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07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08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5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5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6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3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4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7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51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21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24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5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22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3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26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5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3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3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3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5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5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39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42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3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40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44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54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48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51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2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49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3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55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5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5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5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62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5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6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0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7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1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76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0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581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2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58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6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587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59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9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pic>
          <p:nvPicPr>
            <p:cNvPr id="588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9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5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606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7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9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0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11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6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7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2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13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4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16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2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3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7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8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0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9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2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8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8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639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0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2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3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4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69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45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6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7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8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47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9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65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6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50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51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63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4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52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3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6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8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9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1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1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672" name="Picture 1541" descr="antenna_stylized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3" name="Picture 1542" descr="laptop_keyboar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4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675" name="Picture 1544" descr="scree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7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8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9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0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1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82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9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0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1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2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3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4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83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4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5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6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7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8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5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696" name="Picture 15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7" name="Picture 15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699" name="Picture 15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0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71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0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19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720" name="Picture 1589" descr="antenna_stylized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" name="Picture 1590" descr="laptop_keyboar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23" name="Picture 1592" descr="screen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6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7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8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9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30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737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8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9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0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1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2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31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2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3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4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5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6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4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74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746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747" name="Picture 1616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8" name="Picture 1617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50" name="Picture 1619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5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76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5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7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77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7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77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/>
                  <a:t>aplicação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/>
                  <a:t>transporte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>
                    <a:solidFill>
                      <a:schemeClr val="bg1"/>
                    </a:solidFill>
                  </a:rPr>
                  <a:t>rede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/>
                  <a:t>enlace</a:t>
                </a:r>
              </a:p>
              <a:p>
                <a:pPr algn="ctr">
                  <a:defRPr/>
                </a:pPr>
                <a:r>
                  <a:rPr lang="en-US" sz="1000" dirty="0" err="1" smtClean="0"/>
                  <a:t>física</a:t>
                </a:r>
                <a:endParaRPr lang="en-US" sz="2400" dirty="0" smtClean="0"/>
              </a:p>
            </p:txBody>
          </p:sp>
          <p:sp>
            <p:nvSpPr>
              <p:cNvPr id="77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8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78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8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78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/>
                  <a:t>aplicação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/>
                  <a:t>transporte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  <p:sp>
            <p:nvSpPr>
              <p:cNvPr id="78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92" name="Group 1278"/>
          <p:cNvGrpSpPr>
            <a:grpSpLocks/>
          </p:cNvGrpSpPr>
          <p:nvPr/>
        </p:nvGrpSpPr>
        <p:grpSpPr bwMode="auto">
          <a:xfrm>
            <a:off x="5853116" y="1763713"/>
            <a:ext cx="2546351" cy="3429000"/>
            <a:chOff x="3674" y="1148"/>
            <a:chExt cx="1604" cy="2160"/>
          </a:xfrm>
        </p:grpSpPr>
        <p:grpSp>
          <p:nvGrpSpPr>
            <p:cNvPr id="793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014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5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7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8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9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0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21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4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1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22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4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7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8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23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7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4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445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4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993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4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5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6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7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8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9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00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011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2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3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01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008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9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0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2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3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5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6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7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5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972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3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4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5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6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7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9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990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1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2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80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987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8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9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1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3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4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5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6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6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951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2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3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4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5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6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7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58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969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0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1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59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966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67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68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60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1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2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3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4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5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7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930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1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2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3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4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5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6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37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948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9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0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8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945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6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7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9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0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1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2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3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4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8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909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0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1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2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3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4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5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16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927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8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9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7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924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5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6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8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0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799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888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9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0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1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2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3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4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95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906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7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8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96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903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4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5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7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8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9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0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2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800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867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68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69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0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1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2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3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74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885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6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7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5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882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6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7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8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9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0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1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801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846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7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8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9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53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86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65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66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54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861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62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63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55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6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7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8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9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60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802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825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8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1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32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843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4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5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33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1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2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34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5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6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7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8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9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803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804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7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0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11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822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12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819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3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4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5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6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7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8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</p:grpSp>
      <p:sp>
        <p:nvSpPr>
          <p:cNvPr id="1452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3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" grpId="0" animBg="1"/>
      <p:bldP spid="1452" grpId="1" animBg="1"/>
      <p:bldP spid="1452" grpId="2" animBg="1"/>
      <p:bldP spid="1453" grpId="0" animBg="1"/>
      <p:bldP spid="1453" grpId="1" animBg="1"/>
      <p:bldP spid="1453" grpId="2" animBg="1"/>
      <p:bldP spid="1454" grpId="0" animBg="1"/>
      <p:bldP spid="1454" grpId="1" animBg="1"/>
      <p:bldP spid="1454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9"/>
          <p:cNvSpPr>
            <a:spLocks noChangeArrowheads="1"/>
          </p:cNvSpPr>
          <p:nvPr/>
        </p:nvSpPr>
        <p:spPr bwMode="auto">
          <a:xfrm>
            <a:off x="52578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Oval 14"/>
          <p:cNvSpPr>
            <a:spLocks noChangeArrowheads="1"/>
          </p:cNvSpPr>
          <p:nvPr/>
        </p:nvSpPr>
        <p:spPr bwMode="auto">
          <a:xfrm>
            <a:off x="67056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Oval 16"/>
          <p:cNvSpPr>
            <a:spLocks noChangeArrowheads="1"/>
          </p:cNvSpPr>
          <p:nvPr/>
        </p:nvSpPr>
        <p:spPr bwMode="auto">
          <a:xfrm flipV="1">
            <a:off x="67056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Oval 17"/>
          <p:cNvSpPr>
            <a:spLocks noChangeArrowheads="1"/>
          </p:cNvSpPr>
          <p:nvPr/>
        </p:nvSpPr>
        <p:spPr bwMode="auto">
          <a:xfrm>
            <a:off x="52578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4" name="Oval 23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5" name="Oval 29"/>
          <p:cNvSpPr>
            <a:spLocks noChangeArrowheads="1"/>
          </p:cNvSpPr>
          <p:nvPr/>
        </p:nvSpPr>
        <p:spPr bwMode="auto">
          <a:xfrm flipV="1">
            <a:off x="67056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6" name="Oval 30"/>
          <p:cNvSpPr>
            <a:spLocks noChangeArrowheads="1"/>
          </p:cNvSpPr>
          <p:nvPr/>
        </p:nvSpPr>
        <p:spPr bwMode="auto">
          <a:xfrm>
            <a:off x="52578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7" name="Oval 31"/>
          <p:cNvSpPr>
            <a:spLocks noChangeArrowheads="1"/>
          </p:cNvSpPr>
          <p:nvPr/>
        </p:nvSpPr>
        <p:spPr bwMode="auto">
          <a:xfrm>
            <a:off x="52578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8" name="Oval 36"/>
          <p:cNvSpPr>
            <a:spLocks noChangeArrowheads="1"/>
          </p:cNvSpPr>
          <p:nvPr/>
        </p:nvSpPr>
        <p:spPr bwMode="auto">
          <a:xfrm>
            <a:off x="38100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9" name="Oval 39"/>
          <p:cNvSpPr>
            <a:spLocks noChangeArrowheads="1"/>
          </p:cNvSpPr>
          <p:nvPr/>
        </p:nvSpPr>
        <p:spPr bwMode="auto">
          <a:xfrm>
            <a:off x="38100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0" name="Oval 45"/>
          <p:cNvSpPr>
            <a:spLocks noChangeArrowheads="1"/>
          </p:cNvSpPr>
          <p:nvPr/>
        </p:nvSpPr>
        <p:spPr bwMode="auto">
          <a:xfrm flipV="1">
            <a:off x="38100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1" name="Oval 48"/>
          <p:cNvSpPr>
            <a:spLocks noChangeArrowheads="1"/>
          </p:cNvSpPr>
          <p:nvPr/>
        </p:nvSpPr>
        <p:spPr bwMode="auto">
          <a:xfrm flipV="1">
            <a:off x="38100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2" name="Oval 55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3" name="Oval 60"/>
          <p:cNvSpPr>
            <a:spLocks noChangeArrowheads="1"/>
          </p:cNvSpPr>
          <p:nvPr/>
        </p:nvSpPr>
        <p:spPr bwMode="auto">
          <a:xfrm>
            <a:off x="67056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4" name="Oval 62"/>
          <p:cNvSpPr>
            <a:spLocks noChangeArrowheads="1"/>
          </p:cNvSpPr>
          <p:nvPr/>
        </p:nvSpPr>
        <p:spPr bwMode="auto">
          <a:xfrm flipV="1">
            <a:off x="67056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5" name="Oval 63"/>
          <p:cNvSpPr>
            <a:spLocks noChangeArrowheads="1"/>
          </p:cNvSpPr>
          <p:nvPr/>
        </p:nvSpPr>
        <p:spPr bwMode="auto">
          <a:xfrm>
            <a:off x="52578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6" name="Oval 69"/>
          <p:cNvSpPr>
            <a:spLocks noChangeArrowheads="1"/>
          </p:cNvSpPr>
          <p:nvPr/>
        </p:nvSpPr>
        <p:spPr bwMode="auto">
          <a:xfrm>
            <a:off x="67056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7" name="Oval 75"/>
          <p:cNvSpPr>
            <a:spLocks noChangeArrowheads="1"/>
          </p:cNvSpPr>
          <p:nvPr/>
        </p:nvSpPr>
        <p:spPr bwMode="auto">
          <a:xfrm flipV="1">
            <a:off x="67056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8" name="Oval 76"/>
          <p:cNvSpPr>
            <a:spLocks noChangeArrowheads="1"/>
          </p:cNvSpPr>
          <p:nvPr/>
        </p:nvSpPr>
        <p:spPr bwMode="auto">
          <a:xfrm>
            <a:off x="52578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9" name="Oval 77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0" name="Oval 82"/>
          <p:cNvSpPr>
            <a:spLocks noChangeArrowheads="1"/>
          </p:cNvSpPr>
          <p:nvPr/>
        </p:nvSpPr>
        <p:spPr bwMode="auto">
          <a:xfrm>
            <a:off x="38100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1" name="Oval 85"/>
          <p:cNvSpPr>
            <a:spLocks noChangeArrowheads="1"/>
          </p:cNvSpPr>
          <p:nvPr/>
        </p:nvSpPr>
        <p:spPr bwMode="auto">
          <a:xfrm>
            <a:off x="38100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2" name="Oval 90"/>
          <p:cNvSpPr>
            <a:spLocks noChangeArrowheads="1"/>
          </p:cNvSpPr>
          <p:nvPr/>
        </p:nvSpPr>
        <p:spPr bwMode="auto">
          <a:xfrm flipV="1">
            <a:off x="38100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3" name="Oval 93"/>
          <p:cNvSpPr>
            <a:spLocks noChangeArrowheads="1"/>
          </p:cNvSpPr>
          <p:nvPr/>
        </p:nvSpPr>
        <p:spPr bwMode="auto">
          <a:xfrm flipV="1">
            <a:off x="38100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4" name="Oval 101"/>
          <p:cNvSpPr>
            <a:spLocks noChangeArrowheads="1"/>
          </p:cNvSpPr>
          <p:nvPr/>
        </p:nvSpPr>
        <p:spPr bwMode="auto">
          <a:xfrm>
            <a:off x="23622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5" name="Oval 104"/>
          <p:cNvSpPr>
            <a:spLocks noChangeArrowheads="1"/>
          </p:cNvSpPr>
          <p:nvPr/>
        </p:nvSpPr>
        <p:spPr bwMode="auto">
          <a:xfrm>
            <a:off x="23622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6" name="Oval 109"/>
          <p:cNvSpPr>
            <a:spLocks noChangeArrowheads="1"/>
          </p:cNvSpPr>
          <p:nvPr/>
        </p:nvSpPr>
        <p:spPr bwMode="auto">
          <a:xfrm flipV="1">
            <a:off x="23622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7" name="Oval 112"/>
          <p:cNvSpPr>
            <a:spLocks noChangeArrowheads="1"/>
          </p:cNvSpPr>
          <p:nvPr/>
        </p:nvSpPr>
        <p:spPr bwMode="auto">
          <a:xfrm flipV="1">
            <a:off x="23622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8" name="Oval 120"/>
          <p:cNvSpPr>
            <a:spLocks noChangeArrowheads="1"/>
          </p:cNvSpPr>
          <p:nvPr/>
        </p:nvSpPr>
        <p:spPr bwMode="auto">
          <a:xfrm flipV="1">
            <a:off x="23622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9" name="Oval 123"/>
          <p:cNvSpPr>
            <a:spLocks noChangeArrowheads="1"/>
          </p:cNvSpPr>
          <p:nvPr/>
        </p:nvSpPr>
        <p:spPr bwMode="auto">
          <a:xfrm flipV="1">
            <a:off x="23622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0" name="Oval 128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1" name="Oval 131"/>
          <p:cNvSpPr>
            <a:spLocks noChangeArrowheads="1"/>
          </p:cNvSpPr>
          <p:nvPr/>
        </p:nvSpPr>
        <p:spPr bwMode="auto">
          <a:xfrm>
            <a:off x="23622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Tráfego com interferência mínima</a:t>
            </a:r>
          </a:p>
        </p:txBody>
      </p:sp>
      <p:sp>
        <p:nvSpPr>
          <p:cNvPr id="43043" name="Line 6"/>
          <p:cNvSpPr>
            <a:spLocks noChangeShapeType="1"/>
          </p:cNvSpPr>
          <p:nvPr/>
        </p:nvSpPr>
        <p:spPr bwMode="auto">
          <a:xfrm flipV="1">
            <a:off x="5105400" y="4648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4" name="Line 7"/>
          <p:cNvSpPr>
            <a:spLocks noChangeShapeType="1"/>
          </p:cNvSpPr>
          <p:nvPr/>
        </p:nvSpPr>
        <p:spPr bwMode="auto">
          <a:xfrm flipV="1">
            <a:off x="6553200" y="5029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5" name="Line 8"/>
          <p:cNvSpPr>
            <a:spLocks noChangeShapeType="1"/>
          </p:cNvSpPr>
          <p:nvPr/>
        </p:nvSpPr>
        <p:spPr bwMode="auto">
          <a:xfrm>
            <a:off x="5715000" y="4648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6" name="Line 11"/>
          <p:cNvSpPr>
            <a:spLocks noChangeShapeType="1"/>
          </p:cNvSpPr>
          <p:nvPr/>
        </p:nvSpPr>
        <p:spPr bwMode="auto">
          <a:xfrm>
            <a:off x="5105400" y="5029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7" name="Line 12"/>
          <p:cNvSpPr>
            <a:spLocks noChangeShapeType="1"/>
          </p:cNvSpPr>
          <p:nvPr/>
        </p:nvSpPr>
        <p:spPr bwMode="auto">
          <a:xfrm>
            <a:off x="6553200" y="4648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8" name="Line 13"/>
          <p:cNvSpPr>
            <a:spLocks noChangeShapeType="1"/>
          </p:cNvSpPr>
          <p:nvPr/>
        </p:nvSpPr>
        <p:spPr bwMode="auto">
          <a:xfrm flipV="1">
            <a:off x="5715000" y="4648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9" name="Line 15"/>
          <p:cNvSpPr>
            <a:spLocks noChangeShapeType="1"/>
          </p:cNvSpPr>
          <p:nvPr/>
        </p:nvSpPr>
        <p:spPr bwMode="auto">
          <a:xfrm flipV="1">
            <a:off x="5105400" y="51816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0" name="Line 19"/>
          <p:cNvSpPr>
            <a:spLocks noChangeShapeType="1"/>
          </p:cNvSpPr>
          <p:nvPr/>
        </p:nvSpPr>
        <p:spPr bwMode="auto">
          <a:xfrm>
            <a:off x="5105400" y="60960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1" name="Line 20"/>
          <p:cNvSpPr>
            <a:spLocks noChangeShapeType="1"/>
          </p:cNvSpPr>
          <p:nvPr/>
        </p:nvSpPr>
        <p:spPr bwMode="auto">
          <a:xfrm>
            <a:off x="6553200" y="5715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2" name="Line 21"/>
          <p:cNvSpPr>
            <a:spLocks noChangeShapeType="1"/>
          </p:cNvSpPr>
          <p:nvPr/>
        </p:nvSpPr>
        <p:spPr bwMode="auto">
          <a:xfrm flipV="1">
            <a:off x="5715000" y="57150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3" name="Line 22"/>
          <p:cNvSpPr>
            <a:spLocks noChangeShapeType="1"/>
          </p:cNvSpPr>
          <p:nvPr/>
        </p:nvSpPr>
        <p:spPr bwMode="auto">
          <a:xfrm>
            <a:off x="5105400" y="55626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4" name="Line 25"/>
          <p:cNvSpPr>
            <a:spLocks noChangeShapeType="1"/>
          </p:cNvSpPr>
          <p:nvPr/>
        </p:nvSpPr>
        <p:spPr bwMode="auto">
          <a:xfrm flipV="1">
            <a:off x="5105400" y="57150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5" name="Line 26"/>
          <p:cNvSpPr>
            <a:spLocks noChangeShapeType="1"/>
          </p:cNvSpPr>
          <p:nvPr/>
        </p:nvSpPr>
        <p:spPr bwMode="auto">
          <a:xfrm flipV="1">
            <a:off x="6553200" y="6096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6" name="Line 27"/>
          <p:cNvSpPr>
            <a:spLocks noChangeShapeType="1"/>
          </p:cNvSpPr>
          <p:nvPr/>
        </p:nvSpPr>
        <p:spPr bwMode="auto">
          <a:xfrm>
            <a:off x="5715000" y="57150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7" name="Line 28"/>
          <p:cNvSpPr>
            <a:spLocks noChangeShapeType="1"/>
          </p:cNvSpPr>
          <p:nvPr/>
        </p:nvSpPr>
        <p:spPr bwMode="auto">
          <a:xfrm flipV="1">
            <a:off x="1905000" y="6248400"/>
            <a:ext cx="556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8" name="Line 33"/>
          <p:cNvSpPr>
            <a:spLocks noChangeShapeType="1"/>
          </p:cNvSpPr>
          <p:nvPr/>
        </p:nvSpPr>
        <p:spPr bwMode="auto">
          <a:xfrm>
            <a:off x="3657600" y="5029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59" name="Line 34"/>
          <p:cNvSpPr>
            <a:spLocks noChangeShapeType="1"/>
          </p:cNvSpPr>
          <p:nvPr/>
        </p:nvSpPr>
        <p:spPr bwMode="auto">
          <a:xfrm flipV="1">
            <a:off x="3657600" y="4648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0" name="Line 35"/>
          <p:cNvSpPr>
            <a:spLocks noChangeShapeType="1"/>
          </p:cNvSpPr>
          <p:nvPr/>
        </p:nvSpPr>
        <p:spPr bwMode="auto">
          <a:xfrm>
            <a:off x="4267200" y="46482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1" name="Line 37"/>
          <p:cNvSpPr>
            <a:spLocks noChangeShapeType="1"/>
          </p:cNvSpPr>
          <p:nvPr/>
        </p:nvSpPr>
        <p:spPr bwMode="auto">
          <a:xfrm flipV="1">
            <a:off x="3657600" y="5181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2" name="Line 38"/>
          <p:cNvSpPr>
            <a:spLocks noChangeShapeType="1"/>
          </p:cNvSpPr>
          <p:nvPr/>
        </p:nvSpPr>
        <p:spPr bwMode="auto">
          <a:xfrm>
            <a:off x="4267200" y="51816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3" name="Line 40"/>
          <p:cNvSpPr>
            <a:spLocks noChangeShapeType="1"/>
          </p:cNvSpPr>
          <p:nvPr/>
        </p:nvSpPr>
        <p:spPr bwMode="auto">
          <a:xfrm flipV="1">
            <a:off x="4267200" y="4648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4" name="Line 42"/>
          <p:cNvSpPr>
            <a:spLocks noChangeShapeType="1"/>
          </p:cNvSpPr>
          <p:nvPr/>
        </p:nvSpPr>
        <p:spPr bwMode="auto">
          <a:xfrm flipV="1">
            <a:off x="3657600" y="57150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5" name="Line 43"/>
          <p:cNvSpPr>
            <a:spLocks noChangeShapeType="1"/>
          </p:cNvSpPr>
          <p:nvPr/>
        </p:nvSpPr>
        <p:spPr bwMode="auto">
          <a:xfrm>
            <a:off x="3657600" y="60960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6" name="Line 44"/>
          <p:cNvSpPr>
            <a:spLocks noChangeShapeType="1"/>
          </p:cNvSpPr>
          <p:nvPr/>
        </p:nvSpPr>
        <p:spPr bwMode="auto">
          <a:xfrm flipV="1">
            <a:off x="4267200" y="51816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7" name="Line 46"/>
          <p:cNvSpPr>
            <a:spLocks noChangeShapeType="1"/>
          </p:cNvSpPr>
          <p:nvPr/>
        </p:nvSpPr>
        <p:spPr bwMode="auto">
          <a:xfrm>
            <a:off x="3657600" y="5562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8" name="Line 47"/>
          <p:cNvSpPr>
            <a:spLocks noChangeShapeType="1"/>
          </p:cNvSpPr>
          <p:nvPr/>
        </p:nvSpPr>
        <p:spPr bwMode="auto">
          <a:xfrm flipV="1">
            <a:off x="4267200" y="50292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69" name="Line 49"/>
          <p:cNvSpPr>
            <a:spLocks noChangeShapeType="1"/>
          </p:cNvSpPr>
          <p:nvPr/>
        </p:nvSpPr>
        <p:spPr bwMode="auto">
          <a:xfrm>
            <a:off x="4267200" y="57150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0" name="Line 52"/>
          <p:cNvSpPr>
            <a:spLocks noChangeShapeType="1"/>
          </p:cNvSpPr>
          <p:nvPr/>
        </p:nvSpPr>
        <p:spPr bwMode="auto">
          <a:xfrm flipV="1">
            <a:off x="5105400" y="2438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1" name="Line 53"/>
          <p:cNvSpPr>
            <a:spLocks noChangeShapeType="1"/>
          </p:cNvSpPr>
          <p:nvPr/>
        </p:nvSpPr>
        <p:spPr bwMode="auto">
          <a:xfrm flipV="1">
            <a:off x="6553200" y="2819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2" name="Line 54"/>
          <p:cNvSpPr>
            <a:spLocks noChangeShapeType="1"/>
          </p:cNvSpPr>
          <p:nvPr/>
        </p:nvSpPr>
        <p:spPr bwMode="auto">
          <a:xfrm>
            <a:off x="57150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3" name="Line 57"/>
          <p:cNvSpPr>
            <a:spLocks noChangeShapeType="1"/>
          </p:cNvSpPr>
          <p:nvPr/>
        </p:nvSpPr>
        <p:spPr bwMode="auto">
          <a:xfrm>
            <a:off x="5105400" y="2819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4" name="Line 58"/>
          <p:cNvSpPr>
            <a:spLocks noChangeShapeType="1"/>
          </p:cNvSpPr>
          <p:nvPr/>
        </p:nvSpPr>
        <p:spPr bwMode="auto">
          <a:xfrm>
            <a:off x="6553200" y="2438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5" name="Line 59"/>
          <p:cNvSpPr>
            <a:spLocks noChangeShapeType="1"/>
          </p:cNvSpPr>
          <p:nvPr/>
        </p:nvSpPr>
        <p:spPr bwMode="auto">
          <a:xfrm flipV="1">
            <a:off x="57150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6" name="Line 61"/>
          <p:cNvSpPr>
            <a:spLocks noChangeShapeType="1"/>
          </p:cNvSpPr>
          <p:nvPr/>
        </p:nvSpPr>
        <p:spPr bwMode="auto">
          <a:xfrm flipV="1">
            <a:off x="5105400" y="29718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7" name="Line 65"/>
          <p:cNvSpPr>
            <a:spLocks noChangeShapeType="1"/>
          </p:cNvSpPr>
          <p:nvPr/>
        </p:nvSpPr>
        <p:spPr bwMode="auto">
          <a:xfrm>
            <a:off x="5105400" y="3886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8" name="Line 66"/>
          <p:cNvSpPr>
            <a:spLocks noChangeShapeType="1"/>
          </p:cNvSpPr>
          <p:nvPr/>
        </p:nvSpPr>
        <p:spPr bwMode="auto">
          <a:xfrm>
            <a:off x="6553200" y="3505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79" name="Line 67"/>
          <p:cNvSpPr>
            <a:spLocks noChangeShapeType="1"/>
          </p:cNvSpPr>
          <p:nvPr/>
        </p:nvSpPr>
        <p:spPr bwMode="auto">
          <a:xfrm flipV="1">
            <a:off x="5715000" y="3505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0" name="Line 71"/>
          <p:cNvSpPr>
            <a:spLocks noChangeShapeType="1"/>
          </p:cNvSpPr>
          <p:nvPr/>
        </p:nvSpPr>
        <p:spPr bwMode="auto">
          <a:xfrm flipV="1">
            <a:off x="5105400" y="3505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1" name="Line 72"/>
          <p:cNvSpPr>
            <a:spLocks noChangeShapeType="1"/>
          </p:cNvSpPr>
          <p:nvPr/>
        </p:nvSpPr>
        <p:spPr bwMode="auto">
          <a:xfrm flipV="1">
            <a:off x="6553200" y="3886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2" name="Line 73"/>
          <p:cNvSpPr>
            <a:spLocks noChangeShapeType="1"/>
          </p:cNvSpPr>
          <p:nvPr/>
        </p:nvSpPr>
        <p:spPr bwMode="auto">
          <a:xfrm>
            <a:off x="5715000" y="3505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3" name="Line 74"/>
          <p:cNvSpPr>
            <a:spLocks noChangeShapeType="1"/>
          </p:cNvSpPr>
          <p:nvPr/>
        </p:nvSpPr>
        <p:spPr bwMode="auto">
          <a:xfrm flipV="1">
            <a:off x="3657600" y="4038600"/>
            <a:ext cx="3810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4" name="Line 79"/>
          <p:cNvSpPr>
            <a:spLocks noChangeShapeType="1"/>
          </p:cNvSpPr>
          <p:nvPr/>
        </p:nvSpPr>
        <p:spPr bwMode="auto">
          <a:xfrm>
            <a:off x="3657600" y="2819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5" name="Line 83"/>
          <p:cNvSpPr>
            <a:spLocks noChangeShapeType="1"/>
          </p:cNvSpPr>
          <p:nvPr/>
        </p:nvSpPr>
        <p:spPr bwMode="auto">
          <a:xfrm flipV="1">
            <a:off x="3657600" y="2971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6" name="Line 84"/>
          <p:cNvSpPr>
            <a:spLocks noChangeShapeType="1"/>
          </p:cNvSpPr>
          <p:nvPr/>
        </p:nvSpPr>
        <p:spPr bwMode="auto">
          <a:xfrm>
            <a:off x="4267200" y="29718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7" name="Line 86"/>
          <p:cNvSpPr>
            <a:spLocks noChangeShapeType="1"/>
          </p:cNvSpPr>
          <p:nvPr/>
        </p:nvSpPr>
        <p:spPr bwMode="auto">
          <a:xfrm flipV="1">
            <a:off x="42672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8" name="Line 87"/>
          <p:cNvSpPr>
            <a:spLocks noChangeShapeType="1"/>
          </p:cNvSpPr>
          <p:nvPr/>
        </p:nvSpPr>
        <p:spPr bwMode="auto">
          <a:xfrm flipV="1">
            <a:off x="3657600" y="3505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89" name="Line 88"/>
          <p:cNvSpPr>
            <a:spLocks noChangeShapeType="1"/>
          </p:cNvSpPr>
          <p:nvPr/>
        </p:nvSpPr>
        <p:spPr bwMode="auto">
          <a:xfrm>
            <a:off x="3657600" y="3886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0" name="Line 89"/>
          <p:cNvSpPr>
            <a:spLocks noChangeShapeType="1"/>
          </p:cNvSpPr>
          <p:nvPr/>
        </p:nvSpPr>
        <p:spPr bwMode="auto">
          <a:xfrm flipV="1">
            <a:off x="4267200" y="29718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1" name="Line 91"/>
          <p:cNvSpPr>
            <a:spLocks noChangeShapeType="1"/>
          </p:cNvSpPr>
          <p:nvPr/>
        </p:nvSpPr>
        <p:spPr bwMode="auto">
          <a:xfrm>
            <a:off x="3657600" y="3352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2" name="Line 92"/>
          <p:cNvSpPr>
            <a:spLocks noChangeShapeType="1"/>
          </p:cNvSpPr>
          <p:nvPr/>
        </p:nvSpPr>
        <p:spPr bwMode="auto">
          <a:xfrm flipV="1">
            <a:off x="4267200" y="28194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3" name="Line 94"/>
          <p:cNvSpPr>
            <a:spLocks noChangeShapeType="1"/>
          </p:cNvSpPr>
          <p:nvPr/>
        </p:nvSpPr>
        <p:spPr bwMode="auto">
          <a:xfrm>
            <a:off x="4267200" y="35052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4" name="Line 96"/>
          <p:cNvSpPr>
            <a:spLocks noChangeShapeType="1"/>
          </p:cNvSpPr>
          <p:nvPr/>
        </p:nvSpPr>
        <p:spPr bwMode="auto">
          <a:xfrm flipV="1">
            <a:off x="1905000" y="4038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5" name="Line 97"/>
          <p:cNvSpPr>
            <a:spLocks noChangeShapeType="1"/>
          </p:cNvSpPr>
          <p:nvPr/>
        </p:nvSpPr>
        <p:spPr bwMode="auto">
          <a:xfrm>
            <a:off x="2819400" y="4038600"/>
            <a:ext cx="8382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6" name="Line 102"/>
          <p:cNvSpPr>
            <a:spLocks noChangeShapeType="1"/>
          </p:cNvSpPr>
          <p:nvPr/>
        </p:nvSpPr>
        <p:spPr bwMode="auto">
          <a:xfrm flipV="1">
            <a:off x="1905000" y="29718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7" name="Line 103"/>
          <p:cNvSpPr>
            <a:spLocks noChangeShapeType="1"/>
          </p:cNvSpPr>
          <p:nvPr/>
        </p:nvSpPr>
        <p:spPr bwMode="auto">
          <a:xfrm>
            <a:off x="2819400" y="2971800"/>
            <a:ext cx="838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8" name="Line 106"/>
          <p:cNvSpPr>
            <a:spLocks noChangeShapeType="1"/>
          </p:cNvSpPr>
          <p:nvPr/>
        </p:nvSpPr>
        <p:spPr bwMode="auto">
          <a:xfrm flipV="1">
            <a:off x="1905000" y="3505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99" name="Line 107"/>
          <p:cNvSpPr>
            <a:spLocks noChangeShapeType="1"/>
          </p:cNvSpPr>
          <p:nvPr/>
        </p:nvSpPr>
        <p:spPr bwMode="auto">
          <a:xfrm>
            <a:off x="1905000" y="3886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0" name="Line 108"/>
          <p:cNvSpPr>
            <a:spLocks noChangeShapeType="1"/>
          </p:cNvSpPr>
          <p:nvPr/>
        </p:nvSpPr>
        <p:spPr bwMode="auto">
          <a:xfrm flipV="1">
            <a:off x="2819400" y="29718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1" name="Line 110"/>
          <p:cNvSpPr>
            <a:spLocks noChangeShapeType="1"/>
          </p:cNvSpPr>
          <p:nvPr/>
        </p:nvSpPr>
        <p:spPr bwMode="auto">
          <a:xfrm>
            <a:off x="1905000" y="33528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2" name="Line 111"/>
          <p:cNvSpPr>
            <a:spLocks noChangeShapeType="1"/>
          </p:cNvSpPr>
          <p:nvPr/>
        </p:nvSpPr>
        <p:spPr bwMode="auto">
          <a:xfrm flipV="1">
            <a:off x="2819400" y="28194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3" name="Line 113"/>
          <p:cNvSpPr>
            <a:spLocks noChangeShapeType="1"/>
          </p:cNvSpPr>
          <p:nvPr/>
        </p:nvSpPr>
        <p:spPr bwMode="auto">
          <a:xfrm>
            <a:off x="2819400" y="3505200"/>
            <a:ext cx="8382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4" name="Line 115"/>
          <p:cNvSpPr>
            <a:spLocks noChangeShapeType="1"/>
          </p:cNvSpPr>
          <p:nvPr/>
        </p:nvSpPr>
        <p:spPr bwMode="auto">
          <a:xfrm>
            <a:off x="1905000" y="44958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5" name="Line 116"/>
          <p:cNvSpPr>
            <a:spLocks noChangeShapeType="1"/>
          </p:cNvSpPr>
          <p:nvPr/>
        </p:nvSpPr>
        <p:spPr bwMode="auto">
          <a:xfrm flipV="1">
            <a:off x="2819400" y="3352800"/>
            <a:ext cx="8382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6" name="Line 117"/>
          <p:cNvSpPr>
            <a:spLocks noChangeShapeType="1"/>
          </p:cNvSpPr>
          <p:nvPr/>
        </p:nvSpPr>
        <p:spPr bwMode="auto">
          <a:xfrm flipV="1">
            <a:off x="1905000" y="5715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7" name="Line 118"/>
          <p:cNvSpPr>
            <a:spLocks noChangeShapeType="1"/>
          </p:cNvSpPr>
          <p:nvPr/>
        </p:nvSpPr>
        <p:spPr bwMode="auto">
          <a:xfrm>
            <a:off x="1905000" y="6096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8" name="Line 119"/>
          <p:cNvSpPr>
            <a:spLocks noChangeShapeType="1"/>
          </p:cNvSpPr>
          <p:nvPr/>
        </p:nvSpPr>
        <p:spPr bwMode="auto">
          <a:xfrm flipV="1">
            <a:off x="2819400" y="4038600"/>
            <a:ext cx="83820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09" name="Line 121"/>
          <p:cNvSpPr>
            <a:spLocks noChangeShapeType="1"/>
          </p:cNvSpPr>
          <p:nvPr/>
        </p:nvSpPr>
        <p:spPr bwMode="auto">
          <a:xfrm>
            <a:off x="1905000" y="5562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0" name="Line 122"/>
          <p:cNvSpPr>
            <a:spLocks noChangeShapeType="1"/>
          </p:cNvSpPr>
          <p:nvPr/>
        </p:nvSpPr>
        <p:spPr bwMode="auto">
          <a:xfrm flipV="1">
            <a:off x="2819400" y="3886200"/>
            <a:ext cx="838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1" name="Line 124"/>
          <p:cNvSpPr>
            <a:spLocks noChangeShapeType="1"/>
          </p:cNvSpPr>
          <p:nvPr/>
        </p:nvSpPr>
        <p:spPr bwMode="auto">
          <a:xfrm>
            <a:off x="2819400" y="57150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2" name="Line 125"/>
          <p:cNvSpPr>
            <a:spLocks noChangeShapeType="1"/>
          </p:cNvSpPr>
          <p:nvPr/>
        </p:nvSpPr>
        <p:spPr bwMode="auto">
          <a:xfrm>
            <a:off x="1905000" y="5029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3" name="Line 126"/>
          <p:cNvSpPr>
            <a:spLocks noChangeShapeType="1"/>
          </p:cNvSpPr>
          <p:nvPr/>
        </p:nvSpPr>
        <p:spPr bwMode="auto">
          <a:xfrm flipV="1">
            <a:off x="1905000" y="4648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4" name="Line 127"/>
          <p:cNvSpPr>
            <a:spLocks noChangeShapeType="1"/>
          </p:cNvSpPr>
          <p:nvPr/>
        </p:nvSpPr>
        <p:spPr bwMode="auto">
          <a:xfrm>
            <a:off x="2819400" y="46482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5" name="Line 129"/>
          <p:cNvSpPr>
            <a:spLocks noChangeShapeType="1"/>
          </p:cNvSpPr>
          <p:nvPr/>
        </p:nvSpPr>
        <p:spPr bwMode="auto">
          <a:xfrm flipV="1">
            <a:off x="1905000" y="5181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6" name="Line 130"/>
          <p:cNvSpPr>
            <a:spLocks noChangeShapeType="1"/>
          </p:cNvSpPr>
          <p:nvPr/>
        </p:nvSpPr>
        <p:spPr bwMode="auto">
          <a:xfrm>
            <a:off x="2819400" y="51816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17" name="Line 132"/>
          <p:cNvSpPr>
            <a:spLocks noChangeShapeType="1"/>
          </p:cNvSpPr>
          <p:nvPr/>
        </p:nvSpPr>
        <p:spPr bwMode="auto">
          <a:xfrm flipV="1">
            <a:off x="2819400" y="3505200"/>
            <a:ext cx="8382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118" name="Group 133"/>
          <p:cNvGrpSpPr>
            <a:grpSpLocks/>
          </p:cNvGrpSpPr>
          <p:nvPr/>
        </p:nvGrpSpPr>
        <p:grpSpPr bwMode="auto">
          <a:xfrm>
            <a:off x="1492250" y="2133600"/>
            <a:ext cx="352425" cy="4267200"/>
            <a:chOff x="940" y="1344"/>
            <a:chExt cx="222" cy="2688"/>
          </a:xfrm>
        </p:grpSpPr>
        <p:sp>
          <p:nvSpPr>
            <p:cNvPr id="43137" name="Text Box 134"/>
            <p:cNvSpPr txBox="1">
              <a:spLocks noChangeArrowheads="1"/>
            </p:cNvSpPr>
            <p:nvPr/>
          </p:nvSpPr>
          <p:spPr bwMode="auto">
            <a:xfrm>
              <a:off x="998" y="1344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0</a:t>
              </a:r>
            </a:p>
            <a:p>
              <a:r>
                <a:rPr lang="pt-BR" sz="1200" b="1"/>
                <a:t>1</a:t>
              </a:r>
              <a:endParaRPr lang="pt-BR" sz="1600"/>
            </a:p>
          </p:txBody>
        </p:sp>
        <p:sp>
          <p:nvSpPr>
            <p:cNvPr id="43138" name="Text Box 135"/>
            <p:cNvSpPr txBox="1">
              <a:spLocks noChangeArrowheads="1"/>
            </p:cNvSpPr>
            <p:nvPr/>
          </p:nvSpPr>
          <p:spPr bwMode="auto">
            <a:xfrm>
              <a:off x="988" y="1680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2</a:t>
              </a:r>
            </a:p>
            <a:p>
              <a:r>
                <a:rPr lang="pt-BR" sz="1200" b="1"/>
                <a:t>3</a:t>
              </a:r>
              <a:endParaRPr lang="pt-BR" sz="1600"/>
            </a:p>
          </p:txBody>
        </p:sp>
        <p:sp>
          <p:nvSpPr>
            <p:cNvPr id="43139" name="Text Box 136"/>
            <p:cNvSpPr txBox="1">
              <a:spLocks noChangeArrowheads="1"/>
            </p:cNvSpPr>
            <p:nvPr/>
          </p:nvSpPr>
          <p:spPr bwMode="auto">
            <a:xfrm>
              <a:off x="988" y="201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4</a:t>
              </a:r>
            </a:p>
            <a:p>
              <a:r>
                <a:rPr lang="pt-BR" sz="1200" b="1"/>
                <a:t>5</a:t>
              </a:r>
              <a:endParaRPr lang="pt-BR" sz="1600"/>
            </a:p>
          </p:txBody>
        </p:sp>
        <p:sp>
          <p:nvSpPr>
            <p:cNvPr id="43140" name="Text Box 137"/>
            <p:cNvSpPr txBox="1">
              <a:spLocks noChangeArrowheads="1"/>
            </p:cNvSpPr>
            <p:nvPr/>
          </p:nvSpPr>
          <p:spPr bwMode="auto">
            <a:xfrm>
              <a:off x="988" y="2352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6</a:t>
              </a:r>
            </a:p>
            <a:p>
              <a:r>
                <a:rPr lang="pt-BR" sz="1200" b="1"/>
                <a:t>7</a:t>
              </a:r>
              <a:endParaRPr lang="pt-BR" sz="1600"/>
            </a:p>
          </p:txBody>
        </p:sp>
        <p:sp>
          <p:nvSpPr>
            <p:cNvPr id="43141" name="Text Box 138"/>
            <p:cNvSpPr txBox="1">
              <a:spLocks noChangeArrowheads="1"/>
            </p:cNvSpPr>
            <p:nvPr/>
          </p:nvSpPr>
          <p:spPr bwMode="auto">
            <a:xfrm>
              <a:off x="988" y="273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8</a:t>
              </a:r>
            </a:p>
            <a:p>
              <a:r>
                <a:rPr lang="pt-BR" sz="1200" b="1"/>
                <a:t>9</a:t>
              </a:r>
              <a:endParaRPr lang="pt-BR" sz="1600"/>
            </a:p>
          </p:txBody>
        </p:sp>
        <p:sp>
          <p:nvSpPr>
            <p:cNvPr id="43142" name="Text Box 139"/>
            <p:cNvSpPr txBox="1">
              <a:spLocks noChangeArrowheads="1"/>
            </p:cNvSpPr>
            <p:nvPr/>
          </p:nvSpPr>
          <p:spPr bwMode="auto">
            <a:xfrm>
              <a:off x="940" y="307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10</a:t>
              </a:r>
            </a:p>
            <a:p>
              <a:pPr algn="r"/>
              <a:r>
                <a:rPr lang="pt-BR" sz="1200" b="1"/>
                <a:t>11</a:t>
              </a:r>
              <a:endParaRPr lang="pt-BR" sz="1600"/>
            </a:p>
          </p:txBody>
        </p:sp>
        <p:sp>
          <p:nvSpPr>
            <p:cNvPr id="43143" name="Text Box 140"/>
            <p:cNvSpPr txBox="1">
              <a:spLocks noChangeArrowheads="1"/>
            </p:cNvSpPr>
            <p:nvPr/>
          </p:nvSpPr>
          <p:spPr bwMode="auto">
            <a:xfrm>
              <a:off x="940" y="340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12</a:t>
              </a:r>
            </a:p>
            <a:p>
              <a:pPr algn="r"/>
              <a:r>
                <a:rPr lang="pt-BR" sz="1200" b="1"/>
                <a:t>13</a:t>
              </a:r>
              <a:endParaRPr lang="pt-BR" sz="1600"/>
            </a:p>
          </p:txBody>
        </p:sp>
        <p:sp>
          <p:nvSpPr>
            <p:cNvPr id="43144" name="Text Box 141"/>
            <p:cNvSpPr txBox="1">
              <a:spLocks noChangeArrowheads="1"/>
            </p:cNvSpPr>
            <p:nvPr/>
          </p:nvSpPr>
          <p:spPr bwMode="auto">
            <a:xfrm>
              <a:off x="940" y="374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14</a:t>
              </a:r>
            </a:p>
            <a:p>
              <a:pPr algn="r"/>
              <a:r>
                <a:rPr lang="pt-BR" sz="1200" b="1"/>
                <a:t>15</a:t>
              </a:r>
              <a:endParaRPr lang="pt-BR" sz="1600"/>
            </a:p>
          </p:txBody>
        </p:sp>
      </p:grpSp>
      <p:grpSp>
        <p:nvGrpSpPr>
          <p:cNvPr id="43119" name="Group 142"/>
          <p:cNvGrpSpPr>
            <a:grpSpLocks/>
          </p:cNvGrpSpPr>
          <p:nvPr/>
        </p:nvGrpSpPr>
        <p:grpSpPr bwMode="auto">
          <a:xfrm>
            <a:off x="7496175" y="2133600"/>
            <a:ext cx="352425" cy="4267200"/>
            <a:chOff x="940" y="1344"/>
            <a:chExt cx="222" cy="2688"/>
          </a:xfrm>
        </p:grpSpPr>
        <p:sp>
          <p:nvSpPr>
            <p:cNvPr id="43129" name="Text Box 143"/>
            <p:cNvSpPr txBox="1">
              <a:spLocks noChangeArrowheads="1"/>
            </p:cNvSpPr>
            <p:nvPr/>
          </p:nvSpPr>
          <p:spPr bwMode="auto">
            <a:xfrm>
              <a:off x="998" y="1344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0</a:t>
              </a:r>
            </a:p>
            <a:p>
              <a:r>
                <a:rPr lang="pt-BR" sz="1200" b="1"/>
                <a:t>1</a:t>
              </a:r>
              <a:endParaRPr lang="pt-BR" sz="1600"/>
            </a:p>
          </p:txBody>
        </p:sp>
        <p:sp>
          <p:nvSpPr>
            <p:cNvPr id="43130" name="Text Box 144"/>
            <p:cNvSpPr txBox="1">
              <a:spLocks noChangeArrowheads="1"/>
            </p:cNvSpPr>
            <p:nvPr/>
          </p:nvSpPr>
          <p:spPr bwMode="auto">
            <a:xfrm>
              <a:off x="988" y="1680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2</a:t>
              </a:r>
            </a:p>
            <a:p>
              <a:r>
                <a:rPr lang="pt-BR" sz="1200" b="1"/>
                <a:t>3</a:t>
              </a:r>
              <a:endParaRPr lang="pt-BR" sz="1600"/>
            </a:p>
          </p:txBody>
        </p:sp>
        <p:sp>
          <p:nvSpPr>
            <p:cNvPr id="43131" name="Text Box 145"/>
            <p:cNvSpPr txBox="1">
              <a:spLocks noChangeArrowheads="1"/>
            </p:cNvSpPr>
            <p:nvPr/>
          </p:nvSpPr>
          <p:spPr bwMode="auto">
            <a:xfrm>
              <a:off x="988" y="201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4</a:t>
              </a:r>
            </a:p>
            <a:p>
              <a:r>
                <a:rPr lang="pt-BR" sz="1200" b="1"/>
                <a:t>5</a:t>
              </a:r>
              <a:endParaRPr lang="pt-BR" sz="1600"/>
            </a:p>
          </p:txBody>
        </p:sp>
        <p:sp>
          <p:nvSpPr>
            <p:cNvPr id="43132" name="Text Box 146"/>
            <p:cNvSpPr txBox="1">
              <a:spLocks noChangeArrowheads="1"/>
            </p:cNvSpPr>
            <p:nvPr/>
          </p:nvSpPr>
          <p:spPr bwMode="auto">
            <a:xfrm>
              <a:off x="988" y="2352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6</a:t>
              </a:r>
            </a:p>
            <a:p>
              <a:r>
                <a:rPr lang="pt-BR" sz="1200" b="1"/>
                <a:t>7</a:t>
              </a:r>
              <a:endParaRPr lang="pt-BR" sz="1600"/>
            </a:p>
          </p:txBody>
        </p:sp>
        <p:sp>
          <p:nvSpPr>
            <p:cNvPr id="43133" name="Text Box 147"/>
            <p:cNvSpPr txBox="1">
              <a:spLocks noChangeArrowheads="1"/>
            </p:cNvSpPr>
            <p:nvPr/>
          </p:nvSpPr>
          <p:spPr bwMode="auto">
            <a:xfrm>
              <a:off x="988" y="2736"/>
              <a:ext cx="16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8</a:t>
              </a:r>
            </a:p>
            <a:p>
              <a:r>
                <a:rPr lang="pt-BR" sz="1200" b="1"/>
                <a:t>9</a:t>
              </a:r>
              <a:endParaRPr lang="pt-BR" sz="1600"/>
            </a:p>
          </p:txBody>
        </p:sp>
        <p:sp>
          <p:nvSpPr>
            <p:cNvPr id="43134" name="Text Box 148"/>
            <p:cNvSpPr txBox="1">
              <a:spLocks noChangeArrowheads="1"/>
            </p:cNvSpPr>
            <p:nvPr/>
          </p:nvSpPr>
          <p:spPr bwMode="auto">
            <a:xfrm>
              <a:off x="940" y="307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10</a:t>
              </a:r>
            </a:p>
            <a:p>
              <a:pPr algn="r"/>
              <a:r>
                <a:rPr lang="pt-BR" sz="1200" b="1"/>
                <a:t>11</a:t>
              </a:r>
              <a:endParaRPr lang="pt-BR" sz="1600"/>
            </a:p>
          </p:txBody>
        </p:sp>
        <p:sp>
          <p:nvSpPr>
            <p:cNvPr id="43135" name="Text Box 149"/>
            <p:cNvSpPr txBox="1">
              <a:spLocks noChangeArrowheads="1"/>
            </p:cNvSpPr>
            <p:nvPr/>
          </p:nvSpPr>
          <p:spPr bwMode="auto">
            <a:xfrm>
              <a:off x="940" y="340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12</a:t>
              </a:r>
            </a:p>
            <a:p>
              <a:pPr algn="r"/>
              <a:r>
                <a:rPr lang="pt-BR" sz="1200" b="1"/>
                <a:t>13</a:t>
              </a:r>
              <a:endParaRPr lang="pt-BR" sz="1600"/>
            </a:p>
          </p:txBody>
        </p:sp>
        <p:sp>
          <p:nvSpPr>
            <p:cNvPr id="43136" name="Text Box 150"/>
            <p:cNvSpPr txBox="1">
              <a:spLocks noChangeArrowheads="1"/>
            </p:cNvSpPr>
            <p:nvPr/>
          </p:nvSpPr>
          <p:spPr bwMode="auto">
            <a:xfrm>
              <a:off x="940" y="374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/>
                <a:t>14</a:t>
              </a:r>
            </a:p>
            <a:p>
              <a:pPr algn="r"/>
              <a:r>
                <a:rPr lang="pt-BR" sz="1200" b="1"/>
                <a:t>15</a:t>
              </a:r>
              <a:endParaRPr lang="pt-BR" sz="1600"/>
            </a:p>
          </p:txBody>
        </p:sp>
      </p:grpSp>
      <p:sp>
        <p:nvSpPr>
          <p:cNvPr id="43120" name="Line 50"/>
          <p:cNvSpPr>
            <a:spLocks noChangeShapeType="1"/>
          </p:cNvSpPr>
          <p:nvPr/>
        </p:nvSpPr>
        <p:spPr bwMode="auto">
          <a:xfrm>
            <a:off x="1905000" y="2286000"/>
            <a:ext cx="556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1" name="Line 4"/>
          <p:cNvSpPr>
            <a:spLocks noChangeShapeType="1"/>
          </p:cNvSpPr>
          <p:nvPr/>
        </p:nvSpPr>
        <p:spPr bwMode="auto">
          <a:xfrm>
            <a:off x="3657600" y="4495800"/>
            <a:ext cx="3810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2" name="Line 99"/>
          <p:cNvSpPr>
            <a:spLocks noChangeShapeType="1"/>
          </p:cNvSpPr>
          <p:nvPr/>
        </p:nvSpPr>
        <p:spPr bwMode="auto">
          <a:xfrm flipV="1">
            <a:off x="1905000" y="2438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3" name="Line 100"/>
          <p:cNvSpPr>
            <a:spLocks noChangeShapeType="1"/>
          </p:cNvSpPr>
          <p:nvPr/>
        </p:nvSpPr>
        <p:spPr bwMode="auto">
          <a:xfrm>
            <a:off x="2819400" y="2438400"/>
            <a:ext cx="83820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4" name="Line 68"/>
          <p:cNvSpPr>
            <a:spLocks noChangeShapeType="1"/>
          </p:cNvSpPr>
          <p:nvPr/>
        </p:nvSpPr>
        <p:spPr bwMode="auto">
          <a:xfrm>
            <a:off x="5105400" y="33528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5" name="Line 80"/>
          <p:cNvSpPr>
            <a:spLocks noChangeShapeType="1"/>
          </p:cNvSpPr>
          <p:nvPr/>
        </p:nvSpPr>
        <p:spPr bwMode="auto">
          <a:xfrm flipV="1">
            <a:off x="3657600" y="2438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6" name="Line 81"/>
          <p:cNvSpPr>
            <a:spLocks noChangeShapeType="1"/>
          </p:cNvSpPr>
          <p:nvPr/>
        </p:nvSpPr>
        <p:spPr bwMode="auto">
          <a:xfrm>
            <a:off x="4267200" y="24384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7" name="Line 98"/>
          <p:cNvSpPr>
            <a:spLocks noChangeShapeType="1"/>
          </p:cNvSpPr>
          <p:nvPr/>
        </p:nvSpPr>
        <p:spPr bwMode="auto">
          <a:xfrm>
            <a:off x="1905000" y="2819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128" name="Line 105"/>
          <p:cNvSpPr>
            <a:spLocks noChangeShapeType="1"/>
          </p:cNvSpPr>
          <p:nvPr/>
        </p:nvSpPr>
        <p:spPr bwMode="auto">
          <a:xfrm flipV="1">
            <a:off x="28194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1052"/>
          <p:cNvSpPr>
            <a:spLocks noChangeShapeType="1"/>
          </p:cNvSpPr>
          <p:nvPr/>
        </p:nvSpPr>
        <p:spPr bwMode="auto">
          <a:xfrm flipV="1">
            <a:off x="1905000" y="62484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Tráfego com interferência máxima </a:t>
            </a:r>
            <a:r>
              <a:rPr lang="pt-BR" i="1" smtClean="0"/>
              <a:t>(hot spot)</a:t>
            </a:r>
            <a:endParaRPr lang="pt-BR" smtClean="0"/>
          </a:p>
        </p:txBody>
      </p:sp>
      <p:sp>
        <p:nvSpPr>
          <p:cNvPr id="44036" name="Line 1030"/>
          <p:cNvSpPr>
            <a:spLocks noChangeShapeType="1"/>
          </p:cNvSpPr>
          <p:nvPr/>
        </p:nvSpPr>
        <p:spPr bwMode="auto">
          <a:xfrm flipV="1">
            <a:off x="5105400" y="4648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Line 1031"/>
          <p:cNvSpPr>
            <a:spLocks noChangeShapeType="1"/>
          </p:cNvSpPr>
          <p:nvPr/>
        </p:nvSpPr>
        <p:spPr bwMode="auto">
          <a:xfrm flipV="1">
            <a:off x="6553200" y="5029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5715000" y="4648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9" name="Oval 1033"/>
          <p:cNvSpPr>
            <a:spLocks noChangeArrowheads="1"/>
          </p:cNvSpPr>
          <p:nvPr/>
        </p:nvSpPr>
        <p:spPr bwMode="auto">
          <a:xfrm>
            <a:off x="52578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0" name="Line 1035"/>
          <p:cNvSpPr>
            <a:spLocks noChangeShapeType="1"/>
          </p:cNvSpPr>
          <p:nvPr/>
        </p:nvSpPr>
        <p:spPr bwMode="auto">
          <a:xfrm>
            <a:off x="5105400" y="5029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1" name="Line 1036"/>
          <p:cNvSpPr>
            <a:spLocks noChangeShapeType="1"/>
          </p:cNvSpPr>
          <p:nvPr/>
        </p:nvSpPr>
        <p:spPr bwMode="auto">
          <a:xfrm>
            <a:off x="6553200" y="4648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Line 1037"/>
          <p:cNvSpPr>
            <a:spLocks noChangeShapeType="1"/>
          </p:cNvSpPr>
          <p:nvPr/>
        </p:nvSpPr>
        <p:spPr bwMode="auto">
          <a:xfrm flipV="1">
            <a:off x="5715000" y="4648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3" name="Oval 1038"/>
          <p:cNvSpPr>
            <a:spLocks noChangeArrowheads="1"/>
          </p:cNvSpPr>
          <p:nvPr/>
        </p:nvSpPr>
        <p:spPr bwMode="auto">
          <a:xfrm>
            <a:off x="67056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4" name="Line 1039"/>
          <p:cNvSpPr>
            <a:spLocks noChangeShapeType="1"/>
          </p:cNvSpPr>
          <p:nvPr/>
        </p:nvSpPr>
        <p:spPr bwMode="auto">
          <a:xfrm flipV="1">
            <a:off x="5105400" y="51816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5" name="Oval 1040"/>
          <p:cNvSpPr>
            <a:spLocks noChangeArrowheads="1"/>
          </p:cNvSpPr>
          <p:nvPr/>
        </p:nvSpPr>
        <p:spPr bwMode="auto">
          <a:xfrm flipV="1">
            <a:off x="67056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6" name="Oval 1041"/>
          <p:cNvSpPr>
            <a:spLocks noChangeArrowheads="1"/>
          </p:cNvSpPr>
          <p:nvPr/>
        </p:nvSpPr>
        <p:spPr bwMode="auto">
          <a:xfrm>
            <a:off x="52578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7" name="Line 1043"/>
          <p:cNvSpPr>
            <a:spLocks noChangeShapeType="1"/>
          </p:cNvSpPr>
          <p:nvPr/>
        </p:nvSpPr>
        <p:spPr bwMode="auto">
          <a:xfrm>
            <a:off x="5105400" y="6096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8" name="Line 1044"/>
          <p:cNvSpPr>
            <a:spLocks noChangeShapeType="1"/>
          </p:cNvSpPr>
          <p:nvPr/>
        </p:nvSpPr>
        <p:spPr bwMode="auto">
          <a:xfrm>
            <a:off x="6553200" y="5715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9" name="Line 1045"/>
          <p:cNvSpPr>
            <a:spLocks noChangeShapeType="1"/>
          </p:cNvSpPr>
          <p:nvPr/>
        </p:nvSpPr>
        <p:spPr bwMode="auto">
          <a:xfrm flipV="1">
            <a:off x="5715000" y="5715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0" name="Line 1046"/>
          <p:cNvSpPr>
            <a:spLocks noChangeShapeType="1"/>
          </p:cNvSpPr>
          <p:nvPr/>
        </p:nvSpPr>
        <p:spPr bwMode="auto">
          <a:xfrm>
            <a:off x="5105400" y="55626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1" name="Oval 1047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2" name="Line 1049"/>
          <p:cNvSpPr>
            <a:spLocks noChangeShapeType="1"/>
          </p:cNvSpPr>
          <p:nvPr/>
        </p:nvSpPr>
        <p:spPr bwMode="auto">
          <a:xfrm flipV="1">
            <a:off x="5105400" y="5715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3" name="Line 1050"/>
          <p:cNvSpPr>
            <a:spLocks noChangeShapeType="1"/>
          </p:cNvSpPr>
          <p:nvPr/>
        </p:nvSpPr>
        <p:spPr bwMode="auto">
          <a:xfrm flipV="1">
            <a:off x="6553200" y="6096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4" name="Line 1051"/>
          <p:cNvSpPr>
            <a:spLocks noChangeShapeType="1"/>
          </p:cNvSpPr>
          <p:nvPr/>
        </p:nvSpPr>
        <p:spPr bwMode="auto">
          <a:xfrm>
            <a:off x="5715000" y="5715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5" name="Oval 1053"/>
          <p:cNvSpPr>
            <a:spLocks noChangeArrowheads="1"/>
          </p:cNvSpPr>
          <p:nvPr/>
        </p:nvSpPr>
        <p:spPr bwMode="auto">
          <a:xfrm flipV="1">
            <a:off x="67056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6" name="Oval 1054"/>
          <p:cNvSpPr>
            <a:spLocks noChangeArrowheads="1"/>
          </p:cNvSpPr>
          <p:nvPr/>
        </p:nvSpPr>
        <p:spPr bwMode="auto">
          <a:xfrm>
            <a:off x="52578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7" name="Oval 1055"/>
          <p:cNvSpPr>
            <a:spLocks noChangeArrowheads="1"/>
          </p:cNvSpPr>
          <p:nvPr/>
        </p:nvSpPr>
        <p:spPr bwMode="auto">
          <a:xfrm>
            <a:off x="52578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8" name="Line 1057"/>
          <p:cNvSpPr>
            <a:spLocks noChangeShapeType="1"/>
          </p:cNvSpPr>
          <p:nvPr/>
        </p:nvSpPr>
        <p:spPr bwMode="auto">
          <a:xfrm>
            <a:off x="3657600" y="5029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59" name="Line 1058"/>
          <p:cNvSpPr>
            <a:spLocks noChangeShapeType="1"/>
          </p:cNvSpPr>
          <p:nvPr/>
        </p:nvSpPr>
        <p:spPr bwMode="auto">
          <a:xfrm flipV="1">
            <a:off x="3657600" y="4648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0" name="Line 1059"/>
          <p:cNvSpPr>
            <a:spLocks noChangeShapeType="1"/>
          </p:cNvSpPr>
          <p:nvPr/>
        </p:nvSpPr>
        <p:spPr bwMode="auto">
          <a:xfrm>
            <a:off x="4267200" y="4648200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1" name="Oval 1060"/>
          <p:cNvSpPr>
            <a:spLocks noChangeArrowheads="1"/>
          </p:cNvSpPr>
          <p:nvPr/>
        </p:nvSpPr>
        <p:spPr bwMode="auto">
          <a:xfrm>
            <a:off x="38100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2" name="Line 1061"/>
          <p:cNvSpPr>
            <a:spLocks noChangeShapeType="1"/>
          </p:cNvSpPr>
          <p:nvPr/>
        </p:nvSpPr>
        <p:spPr bwMode="auto">
          <a:xfrm flipV="1">
            <a:off x="3657600" y="5181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3" name="Line 1062"/>
          <p:cNvSpPr>
            <a:spLocks noChangeShapeType="1"/>
          </p:cNvSpPr>
          <p:nvPr/>
        </p:nvSpPr>
        <p:spPr bwMode="auto">
          <a:xfrm>
            <a:off x="4267200" y="51816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4" name="Oval 1063"/>
          <p:cNvSpPr>
            <a:spLocks noChangeArrowheads="1"/>
          </p:cNvSpPr>
          <p:nvPr/>
        </p:nvSpPr>
        <p:spPr bwMode="auto">
          <a:xfrm>
            <a:off x="38100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5" name="Line 1064"/>
          <p:cNvSpPr>
            <a:spLocks noChangeShapeType="1"/>
          </p:cNvSpPr>
          <p:nvPr/>
        </p:nvSpPr>
        <p:spPr bwMode="auto">
          <a:xfrm flipV="1">
            <a:off x="4267200" y="4648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6" name="Line 1066"/>
          <p:cNvSpPr>
            <a:spLocks noChangeShapeType="1"/>
          </p:cNvSpPr>
          <p:nvPr/>
        </p:nvSpPr>
        <p:spPr bwMode="auto">
          <a:xfrm flipV="1">
            <a:off x="3657600" y="5715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7" name="Line 1067"/>
          <p:cNvSpPr>
            <a:spLocks noChangeShapeType="1"/>
          </p:cNvSpPr>
          <p:nvPr/>
        </p:nvSpPr>
        <p:spPr bwMode="auto">
          <a:xfrm>
            <a:off x="3657600" y="6096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8" name="Line 1068"/>
          <p:cNvSpPr>
            <a:spLocks noChangeShapeType="1"/>
          </p:cNvSpPr>
          <p:nvPr/>
        </p:nvSpPr>
        <p:spPr bwMode="auto">
          <a:xfrm flipV="1">
            <a:off x="4267200" y="5181600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69" name="Oval 1069"/>
          <p:cNvSpPr>
            <a:spLocks noChangeArrowheads="1"/>
          </p:cNvSpPr>
          <p:nvPr/>
        </p:nvSpPr>
        <p:spPr bwMode="auto">
          <a:xfrm flipV="1">
            <a:off x="38100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0" name="Line 1070"/>
          <p:cNvSpPr>
            <a:spLocks noChangeShapeType="1"/>
          </p:cNvSpPr>
          <p:nvPr/>
        </p:nvSpPr>
        <p:spPr bwMode="auto">
          <a:xfrm>
            <a:off x="3657600" y="5562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1" name="Line 1071"/>
          <p:cNvSpPr>
            <a:spLocks noChangeShapeType="1"/>
          </p:cNvSpPr>
          <p:nvPr/>
        </p:nvSpPr>
        <p:spPr bwMode="auto">
          <a:xfrm flipV="1">
            <a:off x="4267200" y="5029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2" name="Oval 1072"/>
          <p:cNvSpPr>
            <a:spLocks noChangeArrowheads="1"/>
          </p:cNvSpPr>
          <p:nvPr/>
        </p:nvSpPr>
        <p:spPr bwMode="auto">
          <a:xfrm flipV="1">
            <a:off x="38100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3" name="Line 1073"/>
          <p:cNvSpPr>
            <a:spLocks noChangeShapeType="1"/>
          </p:cNvSpPr>
          <p:nvPr/>
        </p:nvSpPr>
        <p:spPr bwMode="auto">
          <a:xfrm>
            <a:off x="4267200" y="5715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4" name="Line 1076"/>
          <p:cNvSpPr>
            <a:spLocks noChangeShapeType="1"/>
          </p:cNvSpPr>
          <p:nvPr/>
        </p:nvSpPr>
        <p:spPr bwMode="auto">
          <a:xfrm flipV="1">
            <a:off x="5105400" y="2438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5" name="Line 1077"/>
          <p:cNvSpPr>
            <a:spLocks noChangeShapeType="1"/>
          </p:cNvSpPr>
          <p:nvPr/>
        </p:nvSpPr>
        <p:spPr bwMode="auto">
          <a:xfrm flipV="1">
            <a:off x="6553200" y="2819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6" name="Line 1078"/>
          <p:cNvSpPr>
            <a:spLocks noChangeShapeType="1"/>
          </p:cNvSpPr>
          <p:nvPr/>
        </p:nvSpPr>
        <p:spPr bwMode="auto">
          <a:xfrm>
            <a:off x="5715000" y="2438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7" name="Oval 1079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8" name="Line 1082"/>
          <p:cNvSpPr>
            <a:spLocks noChangeShapeType="1"/>
          </p:cNvSpPr>
          <p:nvPr/>
        </p:nvSpPr>
        <p:spPr bwMode="auto">
          <a:xfrm>
            <a:off x="6553200" y="2438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79" name="Oval 1084"/>
          <p:cNvSpPr>
            <a:spLocks noChangeArrowheads="1"/>
          </p:cNvSpPr>
          <p:nvPr/>
        </p:nvSpPr>
        <p:spPr bwMode="auto">
          <a:xfrm>
            <a:off x="67056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0" name="Line 1085"/>
          <p:cNvSpPr>
            <a:spLocks noChangeShapeType="1"/>
          </p:cNvSpPr>
          <p:nvPr/>
        </p:nvSpPr>
        <p:spPr bwMode="auto">
          <a:xfrm flipV="1">
            <a:off x="51054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1" name="Oval 1086"/>
          <p:cNvSpPr>
            <a:spLocks noChangeArrowheads="1"/>
          </p:cNvSpPr>
          <p:nvPr/>
        </p:nvSpPr>
        <p:spPr bwMode="auto">
          <a:xfrm flipV="1">
            <a:off x="67056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2" name="Oval 1087"/>
          <p:cNvSpPr>
            <a:spLocks noChangeArrowheads="1"/>
          </p:cNvSpPr>
          <p:nvPr/>
        </p:nvSpPr>
        <p:spPr bwMode="auto">
          <a:xfrm>
            <a:off x="52578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3" name="Line 1089"/>
          <p:cNvSpPr>
            <a:spLocks noChangeShapeType="1"/>
          </p:cNvSpPr>
          <p:nvPr/>
        </p:nvSpPr>
        <p:spPr bwMode="auto">
          <a:xfrm>
            <a:off x="5105400" y="3886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4" name="Line 1090"/>
          <p:cNvSpPr>
            <a:spLocks noChangeShapeType="1"/>
          </p:cNvSpPr>
          <p:nvPr/>
        </p:nvSpPr>
        <p:spPr bwMode="auto">
          <a:xfrm>
            <a:off x="6553200" y="350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5" name="Line 1091"/>
          <p:cNvSpPr>
            <a:spLocks noChangeShapeType="1"/>
          </p:cNvSpPr>
          <p:nvPr/>
        </p:nvSpPr>
        <p:spPr bwMode="auto">
          <a:xfrm flipV="1">
            <a:off x="5715000" y="3505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6" name="Line 1092"/>
          <p:cNvSpPr>
            <a:spLocks noChangeShapeType="1"/>
          </p:cNvSpPr>
          <p:nvPr/>
        </p:nvSpPr>
        <p:spPr bwMode="auto">
          <a:xfrm>
            <a:off x="5105400" y="3352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7" name="Oval 1093"/>
          <p:cNvSpPr>
            <a:spLocks noChangeArrowheads="1"/>
          </p:cNvSpPr>
          <p:nvPr/>
        </p:nvSpPr>
        <p:spPr bwMode="auto">
          <a:xfrm>
            <a:off x="67056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8" name="Line 1095"/>
          <p:cNvSpPr>
            <a:spLocks noChangeShapeType="1"/>
          </p:cNvSpPr>
          <p:nvPr/>
        </p:nvSpPr>
        <p:spPr bwMode="auto">
          <a:xfrm flipV="1">
            <a:off x="5105400" y="3505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89" name="Line 1096"/>
          <p:cNvSpPr>
            <a:spLocks noChangeShapeType="1"/>
          </p:cNvSpPr>
          <p:nvPr/>
        </p:nvSpPr>
        <p:spPr bwMode="auto">
          <a:xfrm flipV="1">
            <a:off x="6553200" y="3886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0" name="Line 1097"/>
          <p:cNvSpPr>
            <a:spLocks noChangeShapeType="1"/>
          </p:cNvSpPr>
          <p:nvPr/>
        </p:nvSpPr>
        <p:spPr bwMode="auto">
          <a:xfrm>
            <a:off x="5715000" y="3505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1" name="Oval 1099"/>
          <p:cNvSpPr>
            <a:spLocks noChangeArrowheads="1"/>
          </p:cNvSpPr>
          <p:nvPr/>
        </p:nvSpPr>
        <p:spPr bwMode="auto">
          <a:xfrm flipV="1">
            <a:off x="67056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2" name="Oval 1100"/>
          <p:cNvSpPr>
            <a:spLocks noChangeArrowheads="1"/>
          </p:cNvSpPr>
          <p:nvPr/>
        </p:nvSpPr>
        <p:spPr bwMode="auto">
          <a:xfrm>
            <a:off x="52578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3" name="Oval 1101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4" name="Line 1104"/>
          <p:cNvSpPr>
            <a:spLocks noChangeShapeType="1"/>
          </p:cNvSpPr>
          <p:nvPr/>
        </p:nvSpPr>
        <p:spPr bwMode="auto">
          <a:xfrm flipV="1">
            <a:off x="3657600" y="2438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5" name="Line 1105"/>
          <p:cNvSpPr>
            <a:spLocks noChangeShapeType="1"/>
          </p:cNvSpPr>
          <p:nvPr/>
        </p:nvSpPr>
        <p:spPr bwMode="auto">
          <a:xfrm>
            <a:off x="4267200" y="2438400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6" name="Oval 1106"/>
          <p:cNvSpPr>
            <a:spLocks noChangeArrowheads="1"/>
          </p:cNvSpPr>
          <p:nvPr/>
        </p:nvSpPr>
        <p:spPr bwMode="auto">
          <a:xfrm>
            <a:off x="38100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7" name="Line 1107"/>
          <p:cNvSpPr>
            <a:spLocks noChangeShapeType="1"/>
          </p:cNvSpPr>
          <p:nvPr/>
        </p:nvSpPr>
        <p:spPr bwMode="auto">
          <a:xfrm flipV="1">
            <a:off x="3657600" y="2971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8" name="Line 1108"/>
          <p:cNvSpPr>
            <a:spLocks noChangeShapeType="1"/>
          </p:cNvSpPr>
          <p:nvPr/>
        </p:nvSpPr>
        <p:spPr bwMode="auto">
          <a:xfrm>
            <a:off x="4267200" y="29718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99" name="Oval 1109"/>
          <p:cNvSpPr>
            <a:spLocks noChangeArrowheads="1"/>
          </p:cNvSpPr>
          <p:nvPr/>
        </p:nvSpPr>
        <p:spPr bwMode="auto">
          <a:xfrm>
            <a:off x="38100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0" name="Line 1111"/>
          <p:cNvSpPr>
            <a:spLocks noChangeShapeType="1"/>
          </p:cNvSpPr>
          <p:nvPr/>
        </p:nvSpPr>
        <p:spPr bwMode="auto">
          <a:xfrm flipV="1">
            <a:off x="3657600" y="3505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1" name="Oval 1114"/>
          <p:cNvSpPr>
            <a:spLocks noChangeArrowheads="1"/>
          </p:cNvSpPr>
          <p:nvPr/>
        </p:nvSpPr>
        <p:spPr bwMode="auto">
          <a:xfrm flipV="1">
            <a:off x="38100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2" name="Oval 1117"/>
          <p:cNvSpPr>
            <a:spLocks noChangeArrowheads="1"/>
          </p:cNvSpPr>
          <p:nvPr/>
        </p:nvSpPr>
        <p:spPr bwMode="auto">
          <a:xfrm flipV="1">
            <a:off x="38100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3" name="Line 1118"/>
          <p:cNvSpPr>
            <a:spLocks noChangeShapeType="1"/>
          </p:cNvSpPr>
          <p:nvPr/>
        </p:nvSpPr>
        <p:spPr bwMode="auto">
          <a:xfrm>
            <a:off x="4267200" y="3505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4" name="Line 1120"/>
          <p:cNvSpPr>
            <a:spLocks noChangeShapeType="1"/>
          </p:cNvSpPr>
          <p:nvPr/>
        </p:nvSpPr>
        <p:spPr bwMode="auto">
          <a:xfrm flipV="1">
            <a:off x="1905000" y="4038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5" name="Line 1121"/>
          <p:cNvSpPr>
            <a:spLocks noChangeShapeType="1"/>
          </p:cNvSpPr>
          <p:nvPr/>
        </p:nvSpPr>
        <p:spPr bwMode="auto">
          <a:xfrm>
            <a:off x="2819400" y="4038600"/>
            <a:ext cx="838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6" name="Line 1123"/>
          <p:cNvSpPr>
            <a:spLocks noChangeShapeType="1"/>
          </p:cNvSpPr>
          <p:nvPr/>
        </p:nvSpPr>
        <p:spPr bwMode="auto">
          <a:xfrm flipV="1">
            <a:off x="1905000" y="2438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7" name="Line 1124"/>
          <p:cNvSpPr>
            <a:spLocks noChangeShapeType="1"/>
          </p:cNvSpPr>
          <p:nvPr/>
        </p:nvSpPr>
        <p:spPr bwMode="auto">
          <a:xfrm>
            <a:off x="2819400" y="2438400"/>
            <a:ext cx="8382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8" name="Oval 1125"/>
          <p:cNvSpPr>
            <a:spLocks noChangeArrowheads="1"/>
          </p:cNvSpPr>
          <p:nvPr/>
        </p:nvSpPr>
        <p:spPr bwMode="auto">
          <a:xfrm>
            <a:off x="23622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09" name="Line 1126"/>
          <p:cNvSpPr>
            <a:spLocks noChangeShapeType="1"/>
          </p:cNvSpPr>
          <p:nvPr/>
        </p:nvSpPr>
        <p:spPr bwMode="auto">
          <a:xfrm flipV="1">
            <a:off x="1905000" y="2971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0" name="Line 1127"/>
          <p:cNvSpPr>
            <a:spLocks noChangeShapeType="1"/>
          </p:cNvSpPr>
          <p:nvPr/>
        </p:nvSpPr>
        <p:spPr bwMode="auto">
          <a:xfrm>
            <a:off x="2819400" y="2971800"/>
            <a:ext cx="838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1" name="Oval 1128"/>
          <p:cNvSpPr>
            <a:spLocks noChangeArrowheads="1"/>
          </p:cNvSpPr>
          <p:nvPr/>
        </p:nvSpPr>
        <p:spPr bwMode="auto">
          <a:xfrm>
            <a:off x="2362200" y="27432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2" name="Line 1130"/>
          <p:cNvSpPr>
            <a:spLocks noChangeShapeType="1"/>
          </p:cNvSpPr>
          <p:nvPr/>
        </p:nvSpPr>
        <p:spPr bwMode="auto">
          <a:xfrm flipV="1">
            <a:off x="1905000" y="350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3" name="Oval 1133"/>
          <p:cNvSpPr>
            <a:spLocks noChangeArrowheads="1"/>
          </p:cNvSpPr>
          <p:nvPr/>
        </p:nvSpPr>
        <p:spPr bwMode="auto">
          <a:xfrm flipV="1">
            <a:off x="2362200" y="3810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4" name="Oval 1136"/>
          <p:cNvSpPr>
            <a:spLocks noChangeArrowheads="1"/>
          </p:cNvSpPr>
          <p:nvPr/>
        </p:nvSpPr>
        <p:spPr bwMode="auto">
          <a:xfrm flipV="1">
            <a:off x="2362200" y="3276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5" name="Line 1137"/>
          <p:cNvSpPr>
            <a:spLocks noChangeShapeType="1"/>
          </p:cNvSpPr>
          <p:nvPr/>
        </p:nvSpPr>
        <p:spPr bwMode="auto">
          <a:xfrm>
            <a:off x="2819400" y="3505200"/>
            <a:ext cx="8382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6" name="Line 1141"/>
          <p:cNvSpPr>
            <a:spLocks noChangeShapeType="1"/>
          </p:cNvSpPr>
          <p:nvPr/>
        </p:nvSpPr>
        <p:spPr bwMode="auto">
          <a:xfrm flipV="1">
            <a:off x="1905000" y="5715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7" name="Oval 1144"/>
          <p:cNvSpPr>
            <a:spLocks noChangeArrowheads="1"/>
          </p:cNvSpPr>
          <p:nvPr/>
        </p:nvSpPr>
        <p:spPr bwMode="auto">
          <a:xfrm flipV="1">
            <a:off x="2362200" y="601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8" name="Oval 1147"/>
          <p:cNvSpPr>
            <a:spLocks noChangeArrowheads="1"/>
          </p:cNvSpPr>
          <p:nvPr/>
        </p:nvSpPr>
        <p:spPr bwMode="auto">
          <a:xfrm flipV="1">
            <a:off x="2362200" y="54864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19" name="Line 1148"/>
          <p:cNvSpPr>
            <a:spLocks noChangeShapeType="1"/>
          </p:cNvSpPr>
          <p:nvPr/>
        </p:nvSpPr>
        <p:spPr bwMode="auto">
          <a:xfrm>
            <a:off x="2819400" y="5715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0" name="Line 1150"/>
          <p:cNvSpPr>
            <a:spLocks noChangeShapeType="1"/>
          </p:cNvSpPr>
          <p:nvPr/>
        </p:nvSpPr>
        <p:spPr bwMode="auto">
          <a:xfrm flipV="1">
            <a:off x="1905000" y="4648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1" name="Line 1151"/>
          <p:cNvSpPr>
            <a:spLocks noChangeShapeType="1"/>
          </p:cNvSpPr>
          <p:nvPr/>
        </p:nvSpPr>
        <p:spPr bwMode="auto">
          <a:xfrm>
            <a:off x="2819400" y="4648200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2" name="Oval 1152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3" name="Line 1153"/>
          <p:cNvSpPr>
            <a:spLocks noChangeShapeType="1"/>
          </p:cNvSpPr>
          <p:nvPr/>
        </p:nvSpPr>
        <p:spPr bwMode="auto">
          <a:xfrm flipV="1">
            <a:off x="1905000" y="5181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4" name="Line 1154"/>
          <p:cNvSpPr>
            <a:spLocks noChangeShapeType="1"/>
          </p:cNvSpPr>
          <p:nvPr/>
        </p:nvSpPr>
        <p:spPr bwMode="auto">
          <a:xfrm>
            <a:off x="2819400" y="51816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5" name="Oval 1155"/>
          <p:cNvSpPr>
            <a:spLocks noChangeArrowheads="1"/>
          </p:cNvSpPr>
          <p:nvPr/>
        </p:nvSpPr>
        <p:spPr bwMode="auto">
          <a:xfrm>
            <a:off x="23622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26" name="Text Box 1158"/>
          <p:cNvSpPr txBox="1">
            <a:spLocks noChangeArrowheads="1"/>
          </p:cNvSpPr>
          <p:nvPr/>
        </p:nvSpPr>
        <p:spPr bwMode="auto">
          <a:xfrm>
            <a:off x="1584325" y="21336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0</a:t>
            </a:r>
          </a:p>
          <a:p>
            <a:r>
              <a:rPr lang="pt-BR" sz="1200" b="1"/>
              <a:t>1</a:t>
            </a:r>
            <a:endParaRPr lang="pt-BR" sz="1600"/>
          </a:p>
        </p:txBody>
      </p:sp>
      <p:sp>
        <p:nvSpPr>
          <p:cNvPr id="44127" name="Text Box 1159"/>
          <p:cNvSpPr txBox="1">
            <a:spLocks noChangeArrowheads="1"/>
          </p:cNvSpPr>
          <p:nvPr/>
        </p:nvSpPr>
        <p:spPr bwMode="auto">
          <a:xfrm>
            <a:off x="1568450" y="26670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2</a:t>
            </a:r>
          </a:p>
          <a:p>
            <a:r>
              <a:rPr lang="pt-BR" sz="1200" b="1"/>
              <a:t>3</a:t>
            </a:r>
            <a:endParaRPr lang="pt-BR" sz="1600"/>
          </a:p>
        </p:txBody>
      </p:sp>
      <p:sp>
        <p:nvSpPr>
          <p:cNvPr id="44128" name="Text Box 1160"/>
          <p:cNvSpPr txBox="1">
            <a:spLocks noChangeArrowheads="1"/>
          </p:cNvSpPr>
          <p:nvPr/>
        </p:nvSpPr>
        <p:spPr bwMode="auto">
          <a:xfrm>
            <a:off x="1568450" y="32004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4</a:t>
            </a:r>
          </a:p>
          <a:p>
            <a:r>
              <a:rPr lang="pt-BR" sz="1200" b="1"/>
              <a:t>5</a:t>
            </a:r>
            <a:endParaRPr lang="pt-BR" sz="1600"/>
          </a:p>
        </p:txBody>
      </p:sp>
      <p:sp>
        <p:nvSpPr>
          <p:cNvPr id="44129" name="Text Box 1161"/>
          <p:cNvSpPr txBox="1">
            <a:spLocks noChangeArrowheads="1"/>
          </p:cNvSpPr>
          <p:nvPr/>
        </p:nvSpPr>
        <p:spPr bwMode="auto">
          <a:xfrm>
            <a:off x="1568450" y="37338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6</a:t>
            </a:r>
          </a:p>
          <a:p>
            <a:r>
              <a:rPr lang="pt-BR" sz="1200" b="1"/>
              <a:t>7</a:t>
            </a:r>
            <a:endParaRPr lang="pt-BR" sz="1600"/>
          </a:p>
        </p:txBody>
      </p:sp>
      <p:sp>
        <p:nvSpPr>
          <p:cNvPr id="44130" name="Text Box 1162"/>
          <p:cNvSpPr txBox="1">
            <a:spLocks noChangeArrowheads="1"/>
          </p:cNvSpPr>
          <p:nvPr/>
        </p:nvSpPr>
        <p:spPr bwMode="auto">
          <a:xfrm>
            <a:off x="1568450" y="43434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8</a:t>
            </a:r>
          </a:p>
          <a:p>
            <a:r>
              <a:rPr lang="pt-BR" sz="1200" b="1"/>
              <a:t>9</a:t>
            </a:r>
            <a:endParaRPr lang="pt-BR" sz="1600"/>
          </a:p>
        </p:txBody>
      </p:sp>
      <p:sp>
        <p:nvSpPr>
          <p:cNvPr id="44131" name="Text Box 1163"/>
          <p:cNvSpPr txBox="1">
            <a:spLocks noChangeArrowheads="1"/>
          </p:cNvSpPr>
          <p:nvPr/>
        </p:nvSpPr>
        <p:spPr bwMode="auto">
          <a:xfrm>
            <a:off x="1492250" y="48768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10</a:t>
            </a:r>
          </a:p>
          <a:p>
            <a:pPr algn="r"/>
            <a:r>
              <a:rPr lang="pt-BR" sz="1200" b="1"/>
              <a:t>11</a:t>
            </a:r>
            <a:endParaRPr lang="pt-BR" sz="1600"/>
          </a:p>
        </p:txBody>
      </p:sp>
      <p:sp>
        <p:nvSpPr>
          <p:cNvPr id="44132" name="Text Box 1164"/>
          <p:cNvSpPr txBox="1">
            <a:spLocks noChangeArrowheads="1"/>
          </p:cNvSpPr>
          <p:nvPr/>
        </p:nvSpPr>
        <p:spPr bwMode="auto">
          <a:xfrm>
            <a:off x="1492250" y="54102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12</a:t>
            </a:r>
          </a:p>
          <a:p>
            <a:pPr algn="r"/>
            <a:r>
              <a:rPr lang="pt-BR" sz="1200" b="1"/>
              <a:t>13</a:t>
            </a:r>
            <a:endParaRPr lang="pt-BR" sz="1600"/>
          </a:p>
        </p:txBody>
      </p:sp>
      <p:sp>
        <p:nvSpPr>
          <p:cNvPr id="44133" name="Text Box 1165"/>
          <p:cNvSpPr txBox="1">
            <a:spLocks noChangeArrowheads="1"/>
          </p:cNvSpPr>
          <p:nvPr/>
        </p:nvSpPr>
        <p:spPr bwMode="auto">
          <a:xfrm>
            <a:off x="1492250" y="594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14</a:t>
            </a:r>
          </a:p>
          <a:p>
            <a:pPr algn="r"/>
            <a:r>
              <a:rPr lang="pt-BR" sz="1200" b="1"/>
              <a:t>15</a:t>
            </a:r>
            <a:endParaRPr lang="pt-BR" sz="1600"/>
          </a:p>
        </p:txBody>
      </p:sp>
      <p:sp>
        <p:nvSpPr>
          <p:cNvPr id="44134" name="Text Box 1167"/>
          <p:cNvSpPr txBox="1">
            <a:spLocks noChangeArrowheads="1"/>
          </p:cNvSpPr>
          <p:nvPr/>
        </p:nvSpPr>
        <p:spPr bwMode="auto">
          <a:xfrm>
            <a:off x="7588250" y="21336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0</a:t>
            </a:r>
          </a:p>
          <a:p>
            <a:r>
              <a:rPr lang="pt-BR" sz="1200" b="1"/>
              <a:t>1</a:t>
            </a:r>
            <a:endParaRPr lang="pt-BR" sz="1600"/>
          </a:p>
        </p:txBody>
      </p:sp>
      <p:sp>
        <p:nvSpPr>
          <p:cNvPr id="44135" name="Text Box 1168"/>
          <p:cNvSpPr txBox="1">
            <a:spLocks noChangeArrowheads="1"/>
          </p:cNvSpPr>
          <p:nvPr/>
        </p:nvSpPr>
        <p:spPr bwMode="auto">
          <a:xfrm>
            <a:off x="7572375" y="26670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2</a:t>
            </a:r>
          </a:p>
          <a:p>
            <a:r>
              <a:rPr lang="pt-BR" sz="1200" b="1"/>
              <a:t>3</a:t>
            </a:r>
            <a:endParaRPr lang="pt-BR" sz="1600"/>
          </a:p>
        </p:txBody>
      </p:sp>
      <p:sp>
        <p:nvSpPr>
          <p:cNvPr id="44136" name="Text Box 1169"/>
          <p:cNvSpPr txBox="1">
            <a:spLocks noChangeArrowheads="1"/>
          </p:cNvSpPr>
          <p:nvPr/>
        </p:nvSpPr>
        <p:spPr bwMode="auto">
          <a:xfrm>
            <a:off x="7572375" y="32004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4</a:t>
            </a:r>
          </a:p>
          <a:p>
            <a:r>
              <a:rPr lang="pt-BR" sz="1200" b="1"/>
              <a:t>5</a:t>
            </a:r>
            <a:endParaRPr lang="pt-BR" sz="1600"/>
          </a:p>
        </p:txBody>
      </p:sp>
      <p:sp>
        <p:nvSpPr>
          <p:cNvPr id="44137" name="Text Box 1170"/>
          <p:cNvSpPr txBox="1">
            <a:spLocks noChangeArrowheads="1"/>
          </p:cNvSpPr>
          <p:nvPr/>
        </p:nvSpPr>
        <p:spPr bwMode="auto">
          <a:xfrm>
            <a:off x="7572375" y="37338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6</a:t>
            </a:r>
          </a:p>
          <a:p>
            <a:r>
              <a:rPr lang="pt-BR" sz="1200" b="1"/>
              <a:t>7</a:t>
            </a:r>
            <a:endParaRPr lang="pt-BR" sz="1600"/>
          </a:p>
        </p:txBody>
      </p:sp>
      <p:sp>
        <p:nvSpPr>
          <p:cNvPr id="44138" name="Text Box 1171"/>
          <p:cNvSpPr txBox="1">
            <a:spLocks noChangeArrowheads="1"/>
          </p:cNvSpPr>
          <p:nvPr/>
        </p:nvSpPr>
        <p:spPr bwMode="auto">
          <a:xfrm>
            <a:off x="7572375" y="4343400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b="1"/>
              <a:t>8</a:t>
            </a:r>
          </a:p>
          <a:p>
            <a:r>
              <a:rPr lang="pt-BR" sz="1200" b="1"/>
              <a:t>9</a:t>
            </a:r>
            <a:endParaRPr lang="pt-BR" sz="1600"/>
          </a:p>
        </p:txBody>
      </p:sp>
      <p:sp>
        <p:nvSpPr>
          <p:cNvPr id="44139" name="Text Box 1172"/>
          <p:cNvSpPr txBox="1">
            <a:spLocks noChangeArrowheads="1"/>
          </p:cNvSpPr>
          <p:nvPr/>
        </p:nvSpPr>
        <p:spPr bwMode="auto">
          <a:xfrm>
            <a:off x="7496175" y="48768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10</a:t>
            </a:r>
          </a:p>
          <a:p>
            <a:pPr algn="r"/>
            <a:r>
              <a:rPr lang="pt-BR" sz="1200" b="1"/>
              <a:t>11</a:t>
            </a:r>
            <a:endParaRPr lang="pt-BR" sz="1600"/>
          </a:p>
        </p:txBody>
      </p:sp>
      <p:sp>
        <p:nvSpPr>
          <p:cNvPr id="44140" name="Text Box 1173"/>
          <p:cNvSpPr txBox="1">
            <a:spLocks noChangeArrowheads="1"/>
          </p:cNvSpPr>
          <p:nvPr/>
        </p:nvSpPr>
        <p:spPr bwMode="auto">
          <a:xfrm>
            <a:off x="7496175" y="54102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12</a:t>
            </a:r>
          </a:p>
          <a:p>
            <a:pPr algn="r"/>
            <a:r>
              <a:rPr lang="pt-BR" sz="1200" b="1"/>
              <a:t>13</a:t>
            </a:r>
            <a:endParaRPr lang="pt-BR" sz="1600"/>
          </a:p>
        </p:txBody>
      </p:sp>
      <p:sp>
        <p:nvSpPr>
          <p:cNvPr id="44141" name="Text Box 1174"/>
          <p:cNvSpPr txBox="1">
            <a:spLocks noChangeArrowheads="1"/>
          </p:cNvSpPr>
          <p:nvPr/>
        </p:nvSpPr>
        <p:spPr bwMode="auto">
          <a:xfrm>
            <a:off x="7496175" y="594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pt-BR" sz="1200" b="1"/>
              <a:t>14</a:t>
            </a:r>
          </a:p>
          <a:p>
            <a:pPr algn="r"/>
            <a:r>
              <a:rPr lang="pt-BR" sz="1200" b="1"/>
              <a:t>15</a:t>
            </a:r>
            <a:endParaRPr lang="pt-BR" sz="1600"/>
          </a:p>
        </p:txBody>
      </p:sp>
      <p:grpSp>
        <p:nvGrpSpPr>
          <p:cNvPr id="44142" name="Group 1177"/>
          <p:cNvGrpSpPr>
            <a:grpSpLocks/>
          </p:cNvGrpSpPr>
          <p:nvPr/>
        </p:nvGrpSpPr>
        <p:grpSpPr bwMode="auto">
          <a:xfrm>
            <a:off x="1905000" y="2286000"/>
            <a:ext cx="762000" cy="152400"/>
            <a:chOff x="1200" y="1440"/>
            <a:chExt cx="480" cy="96"/>
          </a:xfrm>
        </p:grpSpPr>
        <p:sp>
          <p:nvSpPr>
            <p:cNvPr id="44203" name="Line 1175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204" name="Line 1176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4143" name="Line 1074"/>
          <p:cNvSpPr>
            <a:spLocks noChangeShapeType="1"/>
          </p:cNvSpPr>
          <p:nvPr/>
        </p:nvSpPr>
        <p:spPr bwMode="auto">
          <a:xfrm>
            <a:off x="1905000" y="2286000"/>
            <a:ext cx="556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4144" name="Group 1178"/>
          <p:cNvGrpSpPr>
            <a:grpSpLocks/>
          </p:cNvGrpSpPr>
          <p:nvPr/>
        </p:nvGrpSpPr>
        <p:grpSpPr bwMode="auto">
          <a:xfrm>
            <a:off x="1905000" y="2819400"/>
            <a:ext cx="762000" cy="152400"/>
            <a:chOff x="1200" y="1440"/>
            <a:chExt cx="480" cy="96"/>
          </a:xfrm>
        </p:grpSpPr>
        <p:sp>
          <p:nvSpPr>
            <p:cNvPr id="44201" name="Line 1179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202" name="Line 1180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4145" name="Line 1122"/>
          <p:cNvSpPr>
            <a:spLocks noChangeShapeType="1"/>
          </p:cNvSpPr>
          <p:nvPr/>
        </p:nvSpPr>
        <p:spPr bwMode="auto">
          <a:xfrm>
            <a:off x="1905000" y="2819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46" name="Line 1129"/>
          <p:cNvSpPr>
            <a:spLocks noChangeShapeType="1"/>
          </p:cNvSpPr>
          <p:nvPr/>
        </p:nvSpPr>
        <p:spPr bwMode="auto">
          <a:xfrm flipV="1">
            <a:off x="28194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47" name="Line 1181"/>
          <p:cNvSpPr>
            <a:spLocks noChangeShapeType="1"/>
          </p:cNvSpPr>
          <p:nvPr/>
        </p:nvSpPr>
        <p:spPr bwMode="auto">
          <a:xfrm>
            <a:off x="3657600" y="24384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48" name="Line 1182"/>
          <p:cNvSpPr>
            <a:spLocks noChangeShapeType="1"/>
          </p:cNvSpPr>
          <p:nvPr/>
        </p:nvSpPr>
        <p:spPr bwMode="auto">
          <a:xfrm flipV="1">
            <a:off x="3810000" y="22860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49" name="Line 1098"/>
          <p:cNvSpPr>
            <a:spLocks noChangeShapeType="1"/>
          </p:cNvSpPr>
          <p:nvPr/>
        </p:nvSpPr>
        <p:spPr bwMode="auto">
          <a:xfrm flipV="1">
            <a:off x="3657600" y="40386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0" name="Line 1028"/>
          <p:cNvSpPr>
            <a:spLocks noChangeShapeType="1"/>
          </p:cNvSpPr>
          <p:nvPr/>
        </p:nvSpPr>
        <p:spPr bwMode="auto">
          <a:xfrm>
            <a:off x="3657600" y="44958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1" name="Line 1142"/>
          <p:cNvSpPr>
            <a:spLocks noChangeShapeType="1"/>
          </p:cNvSpPr>
          <p:nvPr/>
        </p:nvSpPr>
        <p:spPr bwMode="auto">
          <a:xfrm>
            <a:off x="1905000" y="6096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2" name="Line 1143"/>
          <p:cNvSpPr>
            <a:spLocks noChangeShapeType="1"/>
          </p:cNvSpPr>
          <p:nvPr/>
        </p:nvSpPr>
        <p:spPr bwMode="auto">
          <a:xfrm flipV="1">
            <a:off x="2819400" y="4038600"/>
            <a:ext cx="83820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3" name="Line 1145"/>
          <p:cNvSpPr>
            <a:spLocks noChangeShapeType="1"/>
          </p:cNvSpPr>
          <p:nvPr/>
        </p:nvSpPr>
        <p:spPr bwMode="auto">
          <a:xfrm>
            <a:off x="1905000" y="5562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4" name="Line 1146"/>
          <p:cNvSpPr>
            <a:spLocks noChangeShapeType="1"/>
          </p:cNvSpPr>
          <p:nvPr/>
        </p:nvSpPr>
        <p:spPr bwMode="auto">
          <a:xfrm flipV="1">
            <a:off x="2819400" y="3886200"/>
            <a:ext cx="838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5" name="Line 1103"/>
          <p:cNvSpPr>
            <a:spLocks noChangeShapeType="1"/>
          </p:cNvSpPr>
          <p:nvPr/>
        </p:nvSpPr>
        <p:spPr bwMode="auto">
          <a:xfrm>
            <a:off x="3657600" y="2819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6" name="Line 1110"/>
          <p:cNvSpPr>
            <a:spLocks noChangeShapeType="1"/>
          </p:cNvSpPr>
          <p:nvPr/>
        </p:nvSpPr>
        <p:spPr bwMode="auto">
          <a:xfrm flipV="1">
            <a:off x="42672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7" name="Line 1134"/>
          <p:cNvSpPr>
            <a:spLocks noChangeShapeType="1"/>
          </p:cNvSpPr>
          <p:nvPr/>
        </p:nvSpPr>
        <p:spPr bwMode="auto">
          <a:xfrm>
            <a:off x="1905000" y="33528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8" name="Line 1135"/>
          <p:cNvSpPr>
            <a:spLocks noChangeShapeType="1"/>
          </p:cNvSpPr>
          <p:nvPr/>
        </p:nvSpPr>
        <p:spPr bwMode="auto">
          <a:xfrm flipV="1">
            <a:off x="2819400" y="28194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59" name="Line 1185"/>
          <p:cNvSpPr>
            <a:spLocks noChangeShapeType="1"/>
          </p:cNvSpPr>
          <p:nvPr/>
        </p:nvSpPr>
        <p:spPr bwMode="auto">
          <a:xfrm>
            <a:off x="5105400" y="24384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60" name="Line 1186"/>
          <p:cNvSpPr>
            <a:spLocks noChangeShapeType="1"/>
          </p:cNvSpPr>
          <p:nvPr/>
        </p:nvSpPr>
        <p:spPr bwMode="auto">
          <a:xfrm flipV="1">
            <a:off x="5257800" y="22860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4161" name="Group 1198"/>
          <p:cNvGrpSpPr>
            <a:grpSpLocks/>
          </p:cNvGrpSpPr>
          <p:nvPr/>
        </p:nvGrpSpPr>
        <p:grpSpPr bwMode="auto">
          <a:xfrm>
            <a:off x="1905000" y="3352800"/>
            <a:ext cx="762000" cy="152400"/>
            <a:chOff x="1200" y="1440"/>
            <a:chExt cx="480" cy="96"/>
          </a:xfrm>
        </p:grpSpPr>
        <p:sp>
          <p:nvSpPr>
            <p:cNvPr id="44199" name="Line 1199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200" name="Line 1200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162" name="Group 1201"/>
          <p:cNvGrpSpPr>
            <a:grpSpLocks/>
          </p:cNvGrpSpPr>
          <p:nvPr/>
        </p:nvGrpSpPr>
        <p:grpSpPr bwMode="auto">
          <a:xfrm>
            <a:off x="1905000" y="3886200"/>
            <a:ext cx="762000" cy="152400"/>
            <a:chOff x="1200" y="1440"/>
            <a:chExt cx="480" cy="96"/>
          </a:xfrm>
        </p:grpSpPr>
        <p:sp>
          <p:nvSpPr>
            <p:cNvPr id="44197" name="Line 1202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198" name="Line 1203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4163" name="Line 1131"/>
          <p:cNvSpPr>
            <a:spLocks noChangeShapeType="1"/>
          </p:cNvSpPr>
          <p:nvPr/>
        </p:nvSpPr>
        <p:spPr bwMode="auto">
          <a:xfrm>
            <a:off x="1905000" y="3886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64" name="Line 1132"/>
          <p:cNvSpPr>
            <a:spLocks noChangeShapeType="1"/>
          </p:cNvSpPr>
          <p:nvPr/>
        </p:nvSpPr>
        <p:spPr bwMode="auto">
          <a:xfrm flipV="1">
            <a:off x="2819400" y="29718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65" name="Line 1204"/>
          <p:cNvSpPr>
            <a:spLocks noChangeShapeType="1"/>
          </p:cNvSpPr>
          <p:nvPr/>
        </p:nvSpPr>
        <p:spPr bwMode="auto">
          <a:xfrm>
            <a:off x="3657600" y="2971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66" name="Line 1205"/>
          <p:cNvSpPr>
            <a:spLocks noChangeShapeType="1"/>
          </p:cNvSpPr>
          <p:nvPr/>
        </p:nvSpPr>
        <p:spPr bwMode="auto">
          <a:xfrm flipV="1">
            <a:off x="3810000" y="28194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4167" name="Group 1206"/>
          <p:cNvGrpSpPr>
            <a:grpSpLocks/>
          </p:cNvGrpSpPr>
          <p:nvPr/>
        </p:nvGrpSpPr>
        <p:grpSpPr bwMode="auto">
          <a:xfrm>
            <a:off x="1905000" y="4495800"/>
            <a:ext cx="762000" cy="152400"/>
            <a:chOff x="1200" y="1440"/>
            <a:chExt cx="480" cy="96"/>
          </a:xfrm>
        </p:grpSpPr>
        <p:sp>
          <p:nvSpPr>
            <p:cNvPr id="44195" name="Line 1207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196" name="Line 1208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168" name="Group 1209"/>
          <p:cNvGrpSpPr>
            <a:grpSpLocks/>
          </p:cNvGrpSpPr>
          <p:nvPr/>
        </p:nvGrpSpPr>
        <p:grpSpPr bwMode="auto">
          <a:xfrm>
            <a:off x="1905000" y="5029200"/>
            <a:ext cx="762000" cy="152400"/>
            <a:chOff x="1200" y="1440"/>
            <a:chExt cx="480" cy="96"/>
          </a:xfrm>
        </p:grpSpPr>
        <p:sp>
          <p:nvSpPr>
            <p:cNvPr id="44193" name="Line 1210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194" name="Line 1211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169" name="Group 1212"/>
          <p:cNvGrpSpPr>
            <a:grpSpLocks/>
          </p:cNvGrpSpPr>
          <p:nvPr/>
        </p:nvGrpSpPr>
        <p:grpSpPr bwMode="auto">
          <a:xfrm>
            <a:off x="1905000" y="5562600"/>
            <a:ext cx="762000" cy="152400"/>
            <a:chOff x="1200" y="1440"/>
            <a:chExt cx="480" cy="96"/>
          </a:xfrm>
        </p:grpSpPr>
        <p:sp>
          <p:nvSpPr>
            <p:cNvPr id="44191" name="Line 1213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192" name="Line 1214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170" name="Group 1215"/>
          <p:cNvGrpSpPr>
            <a:grpSpLocks/>
          </p:cNvGrpSpPr>
          <p:nvPr/>
        </p:nvGrpSpPr>
        <p:grpSpPr bwMode="auto">
          <a:xfrm>
            <a:off x="1905000" y="6096000"/>
            <a:ext cx="762000" cy="152400"/>
            <a:chOff x="1200" y="1440"/>
            <a:chExt cx="480" cy="96"/>
          </a:xfrm>
        </p:grpSpPr>
        <p:sp>
          <p:nvSpPr>
            <p:cNvPr id="44189" name="Line 1216"/>
            <p:cNvSpPr>
              <a:spLocks noChangeShapeType="1"/>
            </p:cNvSpPr>
            <p:nvPr/>
          </p:nvSpPr>
          <p:spPr bwMode="auto">
            <a:xfrm>
              <a:off x="1200" y="153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190" name="Line 1217"/>
            <p:cNvSpPr>
              <a:spLocks noChangeShapeType="1"/>
            </p:cNvSpPr>
            <p:nvPr/>
          </p:nvSpPr>
          <p:spPr bwMode="auto">
            <a:xfrm flipV="1">
              <a:off x="1488" y="1440"/>
              <a:ext cx="19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4171" name="Line 1081"/>
          <p:cNvSpPr>
            <a:spLocks noChangeShapeType="1"/>
          </p:cNvSpPr>
          <p:nvPr/>
        </p:nvSpPr>
        <p:spPr bwMode="auto">
          <a:xfrm>
            <a:off x="5105400" y="28194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2" name="Line 1083"/>
          <p:cNvSpPr>
            <a:spLocks noChangeShapeType="1"/>
          </p:cNvSpPr>
          <p:nvPr/>
        </p:nvSpPr>
        <p:spPr bwMode="auto">
          <a:xfrm flipV="1">
            <a:off x="5715000" y="2438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3" name="Line 1115"/>
          <p:cNvSpPr>
            <a:spLocks noChangeShapeType="1"/>
          </p:cNvSpPr>
          <p:nvPr/>
        </p:nvSpPr>
        <p:spPr bwMode="auto">
          <a:xfrm>
            <a:off x="3657600" y="3352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4" name="Line 1116"/>
          <p:cNvSpPr>
            <a:spLocks noChangeShapeType="1"/>
          </p:cNvSpPr>
          <p:nvPr/>
        </p:nvSpPr>
        <p:spPr bwMode="auto">
          <a:xfrm flipV="1">
            <a:off x="4267200" y="2819400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5" name="Line 1139"/>
          <p:cNvSpPr>
            <a:spLocks noChangeShapeType="1"/>
          </p:cNvSpPr>
          <p:nvPr/>
        </p:nvSpPr>
        <p:spPr bwMode="auto">
          <a:xfrm>
            <a:off x="1905000" y="44958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6" name="Line 1140"/>
          <p:cNvSpPr>
            <a:spLocks noChangeShapeType="1"/>
          </p:cNvSpPr>
          <p:nvPr/>
        </p:nvSpPr>
        <p:spPr bwMode="auto">
          <a:xfrm flipV="1">
            <a:off x="2819400" y="3352800"/>
            <a:ext cx="8382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7" name="Line 1218"/>
          <p:cNvSpPr>
            <a:spLocks noChangeShapeType="1"/>
          </p:cNvSpPr>
          <p:nvPr/>
        </p:nvSpPr>
        <p:spPr bwMode="auto">
          <a:xfrm>
            <a:off x="6553200" y="24384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8" name="Line 1219"/>
          <p:cNvSpPr>
            <a:spLocks noChangeShapeType="1"/>
          </p:cNvSpPr>
          <p:nvPr/>
        </p:nvSpPr>
        <p:spPr bwMode="auto">
          <a:xfrm flipV="1">
            <a:off x="6705600" y="22860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79" name="Line 1220"/>
          <p:cNvSpPr>
            <a:spLocks noChangeShapeType="1"/>
          </p:cNvSpPr>
          <p:nvPr/>
        </p:nvSpPr>
        <p:spPr bwMode="auto">
          <a:xfrm>
            <a:off x="5105400" y="2971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0" name="Line 1221"/>
          <p:cNvSpPr>
            <a:spLocks noChangeShapeType="1"/>
          </p:cNvSpPr>
          <p:nvPr/>
        </p:nvSpPr>
        <p:spPr bwMode="auto">
          <a:xfrm flipV="1">
            <a:off x="5257800" y="28194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1" name="Line 1222"/>
          <p:cNvSpPr>
            <a:spLocks noChangeShapeType="1"/>
          </p:cNvSpPr>
          <p:nvPr/>
        </p:nvSpPr>
        <p:spPr bwMode="auto">
          <a:xfrm>
            <a:off x="3657600" y="35052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2" name="Line 1223"/>
          <p:cNvSpPr>
            <a:spLocks noChangeShapeType="1"/>
          </p:cNvSpPr>
          <p:nvPr/>
        </p:nvSpPr>
        <p:spPr bwMode="auto">
          <a:xfrm flipV="1">
            <a:off x="3810000" y="33528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3" name="Line 1224"/>
          <p:cNvSpPr>
            <a:spLocks noChangeShapeType="1"/>
          </p:cNvSpPr>
          <p:nvPr/>
        </p:nvSpPr>
        <p:spPr bwMode="auto">
          <a:xfrm>
            <a:off x="3657600" y="40386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4" name="Line 1225"/>
          <p:cNvSpPr>
            <a:spLocks noChangeShapeType="1"/>
          </p:cNvSpPr>
          <p:nvPr/>
        </p:nvSpPr>
        <p:spPr bwMode="auto">
          <a:xfrm flipV="1">
            <a:off x="3810000" y="3886200"/>
            <a:ext cx="3048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5" name="Line 1112"/>
          <p:cNvSpPr>
            <a:spLocks noChangeShapeType="1"/>
          </p:cNvSpPr>
          <p:nvPr/>
        </p:nvSpPr>
        <p:spPr bwMode="auto">
          <a:xfrm>
            <a:off x="3657600" y="3886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6" name="Line 1113"/>
          <p:cNvSpPr>
            <a:spLocks noChangeShapeType="1"/>
          </p:cNvSpPr>
          <p:nvPr/>
        </p:nvSpPr>
        <p:spPr bwMode="auto">
          <a:xfrm flipV="1">
            <a:off x="4267200" y="2971800"/>
            <a:ext cx="838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7" name="Line 1149"/>
          <p:cNvSpPr>
            <a:spLocks noChangeShapeType="1"/>
          </p:cNvSpPr>
          <p:nvPr/>
        </p:nvSpPr>
        <p:spPr bwMode="auto">
          <a:xfrm>
            <a:off x="1905000" y="5029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188" name="Line 1156"/>
          <p:cNvSpPr>
            <a:spLocks noChangeShapeType="1"/>
          </p:cNvSpPr>
          <p:nvPr/>
        </p:nvSpPr>
        <p:spPr bwMode="auto">
          <a:xfrm flipV="1">
            <a:off x="2819400" y="3505200"/>
            <a:ext cx="8382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4505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6EA7BF0-C8F5-4869-A7D7-F54440AE7029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Portas de Saída</a:t>
            </a:r>
            <a:endParaRPr lang="pt-BR" sz="480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sz="2000" i="1" dirty="0" smtClean="0">
                <a:solidFill>
                  <a:srgbClr val="FF0000"/>
                </a:solidFill>
              </a:rPr>
              <a:t>enfileiramento </a:t>
            </a:r>
            <a:r>
              <a:rPr lang="pt-BR" sz="2000" dirty="0" smtClean="0"/>
              <a:t>necessário quando </a:t>
            </a:r>
            <a:r>
              <a:rPr lang="pt-BR" sz="2000" dirty="0" err="1" smtClean="0"/>
              <a:t>datagramas</a:t>
            </a:r>
            <a:r>
              <a:rPr lang="pt-BR" sz="2000" dirty="0" smtClean="0"/>
              <a:t> chegam do elemento de comutação mais rapidamente do que a taxa de transmissão</a:t>
            </a:r>
          </a:p>
          <a:p>
            <a:r>
              <a:rPr lang="pt-BR" sz="2000" i="1" dirty="0" smtClean="0">
                <a:solidFill>
                  <a:srgbClr val="FF0000"/>
                </a:solidFill>
              </a:rPr>
              <a:t>disciplina de escalonamento </a:t>
            </a:r>
            <a:r>
              <a:rPr lang="pt-BR" sz="2000" dirty="0" smtClean="0"/>
              <a:t>escolhe um dos </a:t>
            </a:r>
            <a:r>
              <a:rPr lang="pt-BR" sz="2000" dirty="0" err="1" smtClean="0"/>
              <a:t>datagramas</a:t>
            </a:r>
            <a:r>
              <a:rPr lang="pt-BR" sz="2000" dirty="0" smtClean="0"/>
              <a:t> enfileirados para transmissão</a:t>
            </a:r>
            <a:endParaRPr lang="pt-BR" sz="1600" dirty="0" smtClean="0"/>
          </a:p>
        </p:txBody>
      </p:sp>
      <p:pic>
        <p:nvPicPr>
          <p:cNvPr id="45062" name="Picture 8" descr="f04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6313" y="1957388"/>
            <a:ext cx="6886575" cy="1533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460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EA5C0087-6C46-487F-AB03-BE4DA23CCF08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Filas na Porta de Saída</a:t>
            </a:r>
            <a:endParaRPr lang="pt-BR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074988" cy="4648200"/>
          </a:xfrm>
        </p:spPr>
        <p:txBody>
          <a:bodyPr/>
          <a:lstStyle/>
          <a:p>
            <a:r>
              <a:rPr lang="pt-BR" sz="2000" smtClean="0"/>
              <a:t>usa </a:t>
            </a:r>
            <a:r>
              <a:rPr lang="pt-BR" sz="2000" i="1" smtClean="0"/>
              <a:t>buffers</a:t>
            </a:r>
            <a:r>
              <a:rPr lang="pt-BR" sz="2000" smtClean="0"/>
              <a:t> quando taxa de chegada através do comutador excede taxa de transmissão de saída</a:t>
            </a:r>
          </a:p>
          <a:p>
            <a:r>
              <a:rPr lang="pt-BR" sz="2000" i="1" smtClean="0">
                <a:solidFill>
                  <a:srgbClr val="FF0000"/>
                </a:solidFill>
              </a:rPr>
              <a:t>enfileiramento (retardo), e perdas devidas ao transbordo do buffer da porta de saída!</a:t>
            </a:r>
            <a:endParaRPr lang="pt-BR" sz="2000" smtClean="0"/>
          </a:p>
        </p:txBody>
      </p:sp>
      <p:pic>
        <p:nvPicPr>
          <p:cNvPr id="4608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3175" y="1581150"/>
            <a:ext cx="4945063" cy="3871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Tamanho das filas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regra prática da RFC3439: enfileiramento médio igual ao RTT “típico” (ex., 250 </a:t>
            </a:r>
            <a:r>
              <a:rPr lang="pt-BR" dirty="0" err="1" smtClean="0"/>
              <a:t>mseg</a:t>
            </a:r>
            <a:r>
              <a:rPr lang="pt-BR" dirty="0" smtClean="0"/>
              <a:t>) vezes a capacidade do link C</a:t>
            </a:r>
          </a:p>
          <a:p>
            <a:pPr lvl="1"/>
            <a:r>
              <a:rPr lang="pt-BR" dirty="0" smtClean="0"/>
              <a:t>Ex.: C = 10 </a:t>
            </a:r>
            <a:r>
              <a:rPr lang="pt-BR" dirty="0" err="1" smtClean="0"/>
              <a:t>Gbps</a:t>
            </a:r>
            <a:r>
              <a:rPr lang="pt-BR" dirty="0" smtClean="0"/>
              <a:t>: buffer de 2,5 </a:t>
            </a:r>
            <a:r>
              <a:rPr lang="pt-BR" dirty="0" err="1" smtClean="0"/>
              <a:t>Gbit</a:t>
            </a:r>
            <a:endParaRPr lang="pt-BR" dirty="0" smtClean="0"/>
          </a:p>
          <a:p>
            <a:r>
              <a:rPr lang="pt-BR" dirty="0" smtClean="0"/>
              <a:t>recomendação recente: com </a:t>
            </a:r>
            <a:r>
              <a:rPr lang="pt-BR" i="1" dirty="0" smtClean="0"/>
              <a:t>N</a:t>
            </a:r>
            <a:r>
              <a:rPr lang="pt-BR" dirty="0" smtClean="0"/>
              <a:t> fluxos, enfileiramento igual a: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9C80CD80-8F18-4E16-BCD4-A1AFBFC33F63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539447" y="4500080"/>
                <a:ext cx="1408065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𝑅𝑇𝑇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47" y="4500080"/>
                <a:ext cx="1408065" cy="8552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59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471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5656A9D1-15C1-4E5A-A0EC-DF04B7DEB3DF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/>
          <a:lstStyle/>
          <a:p>
            <a:r>
              <a:rPr lang="pt-BR" sz="3600" smtClean="0"/>
              <a:t>Filas na Porta de Entrada</a:t>
            </a:r>
            <a:endParaRPr lang="pt-BR" sz="4400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pt-BR" sz="2400" dirty="0" smtClean="0"/>
              <a:t>Se o elemento de comutação for mais lento do que a soma das portas de entrada juntas -&gt; pode haver filas nas portas de entrada</a:t>
            </a:r>
          </a:p>
          <a:p>
            <a:pPr lvl="1"/>
            <a:r>
              <a:rPr lang="pt-BR" sz="2000" i="1" dirty="0">
                <a:solidFill>
                  <a:srgbClr val="FF0000"/>
                </a:solidFill>
              </a:rPr>
              <a:t>retardo de enfileiramento e perdas devido ao transbordo do buffer de entrada!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Bloqueio de cabeça de fila:</a:t>
            </a:r>
            <a:r>
              <a:rPr lang="pt-BR" sz="2400" dirty="0" smtClean="0"/>
              <a:t> </a:t>
            </a:r>
            <a:r>
              <a:rPr lang="pt-BR" sz="2400" dirty="0" err="1" smtClean="0"/>
              <a:t>datagrama</a:t>
            </a:r>
            <a:r>
              <a:rPr lang="pt-BR" sz="2400" dirty="0" smtClean="0"/>
              <a:t> na cabeça da fila impede outros na mesma fila de avançarem</a:t>
            </a:r>
          </a:p>
        </p:txBody>
      </p:sp>
      <p:pic>
        <p:nvPicPr>
          <p:cNvPr id="47110" name="Picture 4" descr="466 HOL Blo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4114800"/>
            <a:ext cx="69008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/>
              <a:t>4: Camada de Rede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4.4 O Protocolo da Internet (IP)</a:t>
            </a:r>
            <a:endParaRPr lang="pt-BR" sz="2400" i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Formato do </a:t>
            </a:r>
            <a:r>
              <a:rPr lang="pt-BR" sz="2000" dirty="0" err="1" smtClean="0">
                <a:solidFill>
                  <a:srgbClr val="FF0000"/>
                </a:solidFill>
              </a:rPr>
              <a:t>datagrama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12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389AC147-6A9B-439D-A1D9-80B4A01D5A55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638300" y="1847850"/>
            <a:ext cx="66865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pt-BR" sz="3600" smtClean="0"/>
              <a:t>A Camada de Rede na Internet</a:t>
            </a:r>
            <a:endParaRPr lang="pt-BR" smtClean="0"/>
          </a:p>
        </p:txBody>
      </p:sp>
      <p:grpSp>
        <p:nvGrpSpPr>
          <p:cNvPr id="5128" name="Group 6"/>
          <p:cNvGrpSpPr>
            <a:grpSpLocks/>
          </p:cNvGrpSpPr>
          <p:nvPr/>
        </p:nvGrpSpPr>
        <p:grpSpPr bwMode="auto">
          <a:xfrm>
            <a:off x="3736975" y="3443288"/>
            <a:ext cx="1225550" cy="1214437"/>
            <a:chOff x="3966" y="2883"/>
            <a:chExt cx="663" cy="765"/>
          </a:xfrm>
        </p:grpSpPr>
        <p:sp>
          <p:nvSpPr>
            <p:cNvPr id="5152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3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4" name="Text Box 9"/>
            <p:cNvSpPr txBox="1">
              <a:spLocks noChangeArrowheads="1"/>
            </p:cNvSpPr>
            <p:nvPr/>
          </p:nvSpPr>
          <p:spPr bwMode="auto">
            <a:xfrm>
              <a:off x="3966" y="3074"/>
              <a:ext cx="6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Tabela de</a:t>
              </a:r>
            </a:p>
            <a:p>
              <a:pPr algn="ctr"/>
              <a:r>
                <a:rPr lang="pt-BR"/>
                <a:t> repasse</a:t>
              </a:r>
            </a:p>
          </p:txBody>
        </p:sp>
        <p:sp>
          <p:nvSpPr>
            <p:cNvPr id="5155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6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7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8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9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0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29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820025" cy="4381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/>
              <a:t>Funções da camada de rede em estações, roteadores:</a:t>
            </a:r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7151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Line 18"/>
          <p:cNvSpPr>
            <a:spLocks noChangeShapeType="1"/>
          </p:cNvSpPr>
          <p:nvPr/>
        </p:nvSpPr>
        <p:spPr bwMode="auto">
          <a:xfrm flipV="1">
            <a:off x="1657350" y="4867275"/>
            <a:ext cx="6696075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2" name="Group 19"/>
          <p:cNvGrpSpPr>
            <a:grpSpLocks/>
          </p:cNvGrpSpPr>
          <p:nvPr/>
        </p:nvGrpSpPr>
        <p:grpSpPr bwMode="auto">
          <a:xfrm>
            <a:off x="1741488" y="2667000"/>
            <a:ext cx="1887537" cy="900113"/>
            <a:chOff x="1175" y="1848"/>
            <a:chExt cx="1189" cy="567"/>
          </a:xfrm>
        </p:grpSpPr>
        <p:sp>
          <p:nvSpPr>
            <p:cNvPr id="5149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0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1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7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Protocolos de rot.</a:t>
              </a:r>
            </a:p>
            <a:p>
              <a:pPr>
                <a:buFontTx/>
                <a:buChar char="•"/>
              </a:pPr>
              <a:r>
                <a:rPr lang="pt-BR" sz="1600"/>
                <a:t>seleção de rotas</a:t>
              </a:r>
            </a:p>
            <a:p>
              <a:pPr>
                <a:buFontTx/>
                <a:buChar char="•"/>
              </a:pPr>
              <a:r>
                <a:rPr lang="pt-BR" sz="1600"/>
                <a:t>RIP, OSPF, BGP</a:t>
              </a:r>
              <a:endParaRPr lang="pt-BR"/>
            </a:p>
          </p:txBody>
        </p:sp>
      </p:grpSp>
      <p:sp>
        <p:nvSpPr>
          <p:cNvPr id="5133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4" name="Group 24"/>
          <p:cNvGrpSpPr>
            <a:grpSpLocks/>
          </p:cNvGrpSpPr>
          <p:nvPr/>
        </p:nvGrpSpPr>
        <p:grpSpPr bwMode="auto">
          <a:xfrm>
            <a:off x="5019675" y="2600325"/>
            <a:ext cx="3194050" cy="1181100"/>
            <a:chOff x="102" y="1272"/>
            <a:chExt cx="1919" cy="744"/>
          </a:xfrm>
        </p:grpSpPr>
        <p:sp>
          <p:nvSpPr>
            <p:cNvPr id="5146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7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8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90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 IP </a:t>
              </a:r>
            </a:p>
            <a:p>
              <a:pPr>
                <a:buFontTx/>
                <a:buChar char="•"/>
              </a:pPr>
              <a:r>
                <a:rPr lang="pt-BR" sz="1600"/>
                <a:t>convenções de endereços</a:t>
              </a:r>
            </a:p>
            <a:p>
              <a:pPr>
                <a:buFontTx/>
                <a:buChar char="•"/>
              </a:pPr>
              <a:r>
                <a:rPr lang="pt-BR" sz="1600"/>
                <a:t>formato do datagrama</a:t>
              </a:r>
            </a:p>
            <a:p>
              <a:pPr>
                <a:buFontTx/>
                <a:buChar char="•"/>
              </a:pPr>
              <a:r>
                <a:rPr lang="pt-BR" sz="1600"/>
                <a:t>convenções de manuseio do pct</a:t>
              </a:r>
            </a:p>
          </p:txBody>
        </p:sp>
      </p:grpSp>
      <p:grpSp>
        <p:nvGrpSpPr>
          <p:cNvPr id="5135" name="Group 28"/>
          <p:cNvGrpSpPr>
            <a:grpSpLocks/>
          </p:cNvGrpSpPr>
          <p:nvPr/>
        </p:nvGrpSpPr>
        <p:grpSpPr bwMode="auto">
          <a:xfrm>
            <a:off x="5038725" y="3914775"/>
            <a:ext cx="3124200" cy="890588"/>
            <a:chOff x="72" y="1146"/>
            <a:chExt cx="1260" cy="561"/>
          </a:xfrm>
        </p:grpSpPr>
        <p:sp>
          <p:nvSpPr>
            <p:cNvPr id="5143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4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5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 ICMP</a:t>
              </a:r>
            </a:p>
            <a:p>
              <a:pPr>
                <a:buFontTx/>
                <a:buChar char="•"/>
              </a:pPr>
              <a:r>
                <a:rPr lang="pt-BR" sz="1600"/>
                <a:t>relata erros</a:t>
              </a:r>
            </a:p>
            <a:p>
              <a:pPr>
                <a:buFontTx/>
                <a:buChar char="•"/>
              </a:pPr>
              <a:r>
                <a:rPr lang="pt-BR" sz="1600"/>
                <a:t>“sinalização” de roteadores </a:t>
              </a:r>
            </a:p>
          </p:txBody>
        </p:sp>
      </p:grpSp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1657350" y="2476500"/>
            <a:ext cx="6677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7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668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2"/>
                </a:solidFill>
              </a:rPr>
              <a:t>Camada de transporte: TCP, UDP</a:t>
            </a:r>
            <a:endParaRPr lang="pt-BR"/>
          </a:p>
        </p:txBody>
      </p:sp>
      <p:sp>
        <p:nvSpPr>
          <p:cNvPr id="5138" name="Text Box 34"/>
          <p:cNvSpPr txBox="1">
            <a:spLocks noChangeArrowheads="1"/>
          </p:cNvSpPr>
          <p:nvPr/>
        </p:nvSpPr>
        <p:spPr bwMode="auto">
          <a:xfrm>
            <a:off x="3870325" y="498475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2"/>
                </a:solidFill>
              </a:rPr>
              <a:t>Camada de enlace</a:t>
            </a:r>
            <a:endParaRPr lang="pt-BR"/>
          </a:p>
        </p:txBody>
      </p:sp>
      <p:sp>
        <p:nvSpPr>
          <p:cNvPr id="5139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2"/>
                </a:solidFill>
              </a:rPr>
              <a:t>Camada física</a:t>
            </a:r>
            <a:endParaRPr lang="pt-BR"/>
          </a:p>
        </p:txBody>
      </p:sp>
      <p:sp>
        <p:nvSpPr>
          <p:cNvPr id="5140" name="Text Box 36"/>
          <p:cNvSpPr txBox="1">
            <a:spLocks noChangeArrowheads="1"/>
          </p:cNvSpPr>
          <p:nvPr/>
        </p:nvSpPr>
        <p:spPr bwMode="auto">
          <a:xfrm>
            <a:off x="292100" y="3265488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>
                <a:solidFill>
                  <a:srgbClr val="FF0000"/>
                </a:solidFill>
              </a:rPr>
              <a:t>Camada</a:t>
            </a:r>
          </a:p>
          <a:p>
            <a:pPr algn="r"/>
            <a:r>
              <a:rPr lang="pt-BR" sz="2400">
                <a:solidFill>
                  <a:srgbClr val="FF0000"/>
                </a:solidFill>
              </a:rPr>
              <a:t>de rede</a:t>
            </a:r>
            <a:endParaRPr lang="pt-BR"/>
          </a:p>
        </p:txBody>
      </p:sp>
      <p:sp>
        <p:nvSpPr>
          <p:cNvPr id="5141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2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017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86644406-A231-4A48-9DC8-463D3CA889A2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pt-BR" sz="3600" smtClean="0"/>
              <a:t>Formato do datagrama IP 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897188" y="1455738"/>
            <a:ext cx="3951287" cy="4824412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2820988" y="1562100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2746375" y="162718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ver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4894263" y="16891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comprimento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0185" name="Line 7"/>
          <p:cNvSpPr>
            <a:spLocks noChangeShapeType="1"/>
          </p:cNvSpPr>
          <p:nvPr/>
        </p:nvSpPr>
        <p:spPr bwMode="auto">
          <a:xfrm>
            <a:off x="2814638" y="20796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6" name="Line 8"/>
          <p:cNvSpPr>
            <a:spLocks noChangeShapeType="1"/>
          </p:cNvSpPr>
          <p:nvPr/>
        </p:nvSpPr>
        <p:spPr bwMode="auto">
          <a:xfrm flipH="1" flipV="1">
            <a:off x="4754563" y="157162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251325" y="1046163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32 bits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188" name="Line 10"/>
          <p:cNvSpPr>
            <a:spLocks noChangeShapeType="1"/>
          </p:cNvSpPr>
          <p:nvPr/>
        </p:nvSpPr>
        <p:spPr bwMode="auto">
          <a:xfrm>
            <a:off x="5297488" y="128746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9" name="Line 11"/>
          <p:cNvSpPr>
            <a:spLocks noChangeShapeType="1"/>
          </p:cNvSpPr>
          <p:nvPr/>
        </p:nvSpPr>
        <p:spPr bwMode="auto">
          <a:xfrm rot="10800000">
            <a:off x="2789238" y="129857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3244850" y="4516438"/>
            <a:ext cx="3249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/>
              <a:t>dados </a:t>
            </a:r>
          </a:p>
          <a:p>
            <a:pPr algn="ctr"/>
            <a:r>
              <a:rPr lang="pt-BR" sz="2000"/>
              <a:t>(comprimento variável,</a:t>
            </a:r>
          </a:p>
          <a:p>
            <a:pPr algn="ctr"/>
            <a:r>
              <a:rPr lang="pt-BR" sz="2000"/>
              <a:t>tipicamente um segmento </a:t>
            </a:r>
            <a:br>
              <a:rPr lang="pt-BR" sz="2000"/>
            </a:br>
            <a:r>
              <a:rPr lang="pt-BR" sz="2000"/>
              <a:t>TCP ou UDP)</a:t>
            </a:r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2720975" y="21732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ident. 16-bits</a:t>
            </a:r>
          </a:p>
        </p:txBody>
      </p:sp>
      <p:sp>
        <p:nvSpPr>
          <p:cNvPr id="50192" name="Line 14"/>
          <p:cNvSpPr>
            <a:spLocks noChangeShapeType="1"/>
          </p:cNvSpPr>
          <p:nvPr/>
        </p:nvSpPr>
        <p:spPr bwMode="auto">
          <a:xfrm flipV="1">
            <a:off x="2808288" y="35782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93" name="Line 15"/>
          <p:cNvSpPr>
            <a:spLocks noChangeShapeType="1"/>
          </p:cNvSpPr>
          <p:nvPr/>
        </p:nvSpPr>
        <p:spPr bwMode="auto">
          <a:xfrm flipV="1">
            <a:off x="2808288" y="40544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94" name="Text Box 16"/>
          <p:cNvSpPr txBox="1">
            <a:spLocks noChangeArrowheads="1"/>
          </p:cNvSpPr>
          <p:nvPr/>
        </p:nvSpPr>
        <p:spPr bwMode="auto">
          <a:xfrm>
            <a:off x="5191125" y="2541588"/>
            <a:ext cx="120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checksum</a:t>
            </a:r>
            <a:br>
              <a:rPr lang="pt-BR"/>
            </a:br>
            <a:r>
              <a:rPr lang="pt-BR"/>
              <a:t> Internet</a:t>
            </a:r>
          </a:p>
        </p:txBody>
      </p:sp>
      <p:sp>
        <p:nvSpPr>
          <p:cNvPr id="50195" name="Text Box 17"/>
          <p:cNvSpPr txBox="1">
            <a:spLocks noChangeArrowheads="1"/>
          </p:cNvSpPr>
          <p:nvPr/>
        </p:nvSpPr>
        <p:spPr bwMode="auto">
          <a:xfrm>
            <a:off x="2843213" y="2513013"/>
            <a:ext cx="88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sobre-</a:t>
            </a:r>
            <a:br>
              <a:rPr lang="pt-BR"/>
            </a:br>
            <a:r>
              <a:rPr lang="pt-BR"/>
              <a:t>vida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3046413" y="3192463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endereço IP de origem 32 bits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395288" y="941388"/>
            <a:ext cx="210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número da versão </a:t>
            </a:r>
            <a:br>
              <a:rPr lang="pt-BR"/>
            </a:br>
            <a:r>
              <a:rPr lang="pt-BR"/>
              <a:t>do protocolo IP </a:t>
            </a:r>
          </a:p>
        </p:txBody>
      </p:sp>
      <p:sp>
        <p:nvSpPr>
          <p:cNvPr id="50198" name="Text Box 20"/>
          <p:cNvSpPr txBox="1">
            <a:spLocks noChangeArrowheads="1"/>
          </p:cNvSpPr>
          <p:nvPr/>
        </p:nvSpPr>
        <p:spPr bwMode="auto">
          <a:xfrm>
            <a:off x="434975" y="1489075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comprimento do</a:t>
            </a:r>
          </a:p>
          <a:p>
            <a:pPr algn="r"/>
            <a:r>
              <a:rPr lang="pt-BR"/>
              <a:t>cabeçalho (bytes)</a:t>
            </a:r>
            <a:endParaRPr lang="pt-BR" sz="1000">
              <a:latin typeface="Times New Roman" pitchFamily="18" charset="0"/>
            </a:endParaRPr>
          </a:p>
        </p:txBody>
      </p:sp>
      <p:sp>
        <p:nvSpPr>
          <p:cNvPr id="50199" name="Text Box 21"/>
          <p:cNvSpPr txBox="1">
            <a:spLocks noChangeArrowheads="1"/>
          </p:cNvSpPr>
          <p:nvPr/>
        </p:nvSpPr>
        <p:spPr bwMode="auto">
          <a:xfrm>
            <a:off x="195263" y="2489200"/>
            <a:ext cx="239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número máximo</a:t>
            </a:r>
          </a:p>
          <a:p>
            <a:pPr algn="r"/>
            <a:r>
              <a:rPr lang="pt-BR"/>
              <a:t>de enlaces restantes</a:t>
            </a:r>
          </a:p>
          <a:p>
            <a:pPr algn="r"/>
            <a:r>
              <a:rPr lang="pt-BR"/>
              <a:t>(decrementado a </a:t>
            </a:r>
          </a:p>
          <a:p>
            <a:pPr algn="r"/>
            <a:r>
              <a:rPr lang="pt-BR"/>
              <a:t>cada roteador)</a:t>
            </a:r>
          </a:p>
        </p:txBody>
      </p:sp>
      <p:sp>
        <p:nvSpPr>
          <p:cNvPr id="50200" name="Line 22"/>
          <p:cNvSpPr>
            <a:spLocks noChangeShapeType="1"/>
          </p:cNvSpPr>
          <p:nvPr/>
        </p:nvSpPr>
        <p:spPr bwMode="auto">
          <a:xfrm>
            <a:off x="2400300" y="1266825"/>
            <a:ext cx="528638" cy="461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1" name="Line 23"/>
          <p:cNvSpPr>
            <a:spLocks noChangeShapeType="1"/>
          </p:cNvSpPr>
          <p:nvPr/>
        </p:nvSpPr>
        <p:spPr bwMode="auto">
          <a:xfrm>
            <a:off x="2428875" y="1824038"/>
            <a:ext cx="904875" cy="147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7067550" y="1870075"/>
            <a:ext cx="1768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para</a:t>
            </a:r>
          </a:p>
          <a:p>
            <a:r>
              <a:rPr lang="pt-BR"/>
              <a:t>fragmentação/</a:t>
            </a:r>
          </a:p>
          <a:p>
            <a:r>
              <a:rPr lang="pt-BR"/>
              <a:t>remontagem</a:t>
            </a:r>
          </a:p>
        </p:txBody>
      </p:sp>
      <p:sp>
        <p:nvSpPr>
          <p:cNvPr id="50203" name="Text Box 25"/>
          <p:cNvSpPr txBox="1">
            <a:spLocks noChangeArrowheads="1"/>
          </p:cNvSpPr>
          <p:nvPr/>
        </p:nvSpPr>
        <p:spPr bwMode="auto">
          <a:xfrm>
            <a:off x="6945313" y="839788"/>
            <a:ext cx="2198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comprimento total </a:t>
            </a:r>
            <a:br>
              <a:rPr lang="pt-BR"/>
            </a:br>
            <a:r>
              <a:rPr lang="pt-BR"/>
              <a:t>do datagrama</a:t>
            </a:r>
          </a:p>
          <a:p>
            <a:r>
              <a:rPr lang="pt-BR"/>
              <a:t>(bytes)</a:t>
            </a:r>
          </a:p>
        </p:txBody>
      </p:sp>
      <p:sp>
        <p:nvSpPr>
          <p:cNvPr id="50204" name="Text Box 26"/>
          <p:cNvSpPr txBox="1">
            <a:spLocks noChangeArrowheads="1"/>
          </p:cNvSpPr>
          <p:nvPr/>
        </p:nvSpPr>
        <p:spPr bwMode="auto">
          <a:xfrm>
            <a:off x="257175" y="3765550"/>
            <a:ext cx="235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protocolo da camada</a:t>
            </a:r>
            <a:br>
              <a:rPr lang="pt-BR"/>
            </a:br>
            <a:r>
              <a:rPr lang="pt-BR"/>
              <a:t>superior ao qual</a:t>
            </a:r>
          </a:p>
          <a:p>
            <a:pPr algn="r"/>
            <a:r>
              <a:rPr lang="pt-BR"/>
              <a:t>entregar os dados</a:t>
            </a:r>
          </a:p>
        </p:txBody>
      </p:sp>
      <p:sp>
        <p:nvSpPr>
          <p:cNvPr id="50205" name="Line 27"/>
          <p:cNvSpPr>
            <a:spLocks noChangeShapeType="1"/>
          </p:cNvSpPr>
          <p:nvPr/>
        </p:nvSpPr>
        <p:spPr bwMode="auto">
          <a:xfrm flipV="1">
            <a:off x="2543175" y="2809875"/>
            <a:ext cx="1466850" cy="1123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6" name="Line 28"/>
          <p:cNvSpPr>
            <a:spLocks noChangeShapeType="1"/>
          </p:cNvSpPr>
          <p:nvPr/>
        </p:nvSpPr>
        <p:spPr bwMode="auto">
          <a:xfrm flipH="1">
            <a:off x="5124450" y="2324100"/>
            <a:ext cx="203835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7" name="Line 29"/>
          <p:cNvSpPr>
            <a:spLocks noChangeShapeType="1"/>
          </p:cNvSpPr>
          <p:nvPr/>
        </p:nvSpPr>
        <p:spPr bwMode="auto">
          <a:xfrm flipH="1">
            <a:off x="6505575" y="1457325"/>
            <a:ext cx="638175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8" name="Text Box 30"/>
          <p:cNvSpPr txBox="1">
            <a:spLocks noChangeArrowheads="1"/>
          </p:cNvSpPr>
          <p:nvPr/>
        </p:nvSpPr>
        <p:spPr bwMode="auto">
          <a:xfrm>
            <a:off x="3173413" y="1522413"/>
            <a:ext cx="77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comp.</a:t>
            </a:r>
            <a:br>
              <a:rPr lang="pt-BR"/>
            </a:br>
            <a:r>
              <a:rPr lang="pt-BR"/>
              <a:t>cab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209" name="Text Box 31"/>
          <p:cNvSpPr txBox="1">
            <a:spLocks noChangeArrowheads="1"/>
          </p:cNvSpPr>
          <p:nvPr/>
        </p:nvSpPr>
        <p:spPr bwMode="auto">
          <a:xfrm>
            <a:off x="3841750" y="1512888"/>
            <a:ext cx="94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tipo de</a:t>
            </a:r>
          </a:p>
          <a:p>
            <a:pPr algn="ctr"/>
            <a:r>
              <a:rPr lang="pt-BR"/>
              <a:t>serviço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210" name="Line 32"/>
          <p:cNvSpPr>
            <a:spLocks noChangeShapeType="1"/>
          </p:cNvSpPr>
          <p:nvPr/>
        </p:nvSpPr>
        <p:spPr bwMode="auto">
          <a:xfrm flipH="1" flipV="1">
            <a:off x="3859213" y="1566863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1" name="Line 33"/>
          <p:cNvSpPr>
            <a:spLocks noChangeShapeType="1"/>
          </p:cNvSpPr>
          <p:nvPr/>
        </p:nvSpPr>
        <p:spPr bwMode="auto">
          <a:xfrm flipH="1" flipV="1">
            <a:off x="3244850" y="157638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2" name="Text Box 34"/>
          <p:cNvSpPr txBox="1">
            <a:spLocks noChangeArrowheads="1"/>
          </p:cNvSpPr>
          <p:nvPr/>
        </p:nvSpPr>
        <p:spPr bwMode="auto">
          <a:xfrm>
            <a:off x="15875" y="2041525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“tipo” dos dados (DS) </a:t>
            </a:r>
            <a:endParaRPr lang="pt-BR" sz="1000">
              <a:latin typeface="Times New Roman" pitchFamily="18" charset="0"/>
            </a:endParaRPr>
          </a:p>
        </p:txBody>
      </p:sp>
      <p:sp>
        <p:nvSpPr>
          <p:cNvPr id="50213" name="Line 35"/>
          <p:cNvSpPr>
            <a:spLocks noChangeShapeType="1"/>
          </p:cNvSpPr>
          <p:nvPr/>
        </p:nvSpPr>
        <p:spPr bwMode="auto">
          <a:xfrm flipV="1">
            <a:off x="2447925" y="1838325"/>
            <a:ext cx="1533525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4" name="Line 36"/>
          <p:cNvSpPr>
            <a:spLocks noChangeShapeType="1"/>
          </p:cNvSpPr>
          <p:nvPr/>
        </p:nvSpPr>
        <p:spPr bwMode="auto">
          <a:xfrm flipH="1" flipV="1">
            <a:off x="4754563" y="208597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5" name="Text Box 37"/>
          <p:cNvSpPr txBox="1">
            <a:spLocks noChangeArrowheads="1"/>
          </p:cNvSpPr>
          <p:nvPr/>
        </p:nvSpPr>
        <p:spPr bwMode="auto">
          <a:xfrm>
            <a:off x="4606925" y="2163763"/>
            <a:ext cx="77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Arial" pitchFamily="34" charset="0"/>
              </a:rPr>
              <a:t>bits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50216" name="Line 38"/>
          <p:cNvSpPr>
            <a:spLocks noChangeShapeType="1"/>
          </p:cNvSpPr>
          <p:nvPr/>
        </p:nvSpPr>
        <p:spPr bwMode="auto">
          <a:xfrm flipH="1" flipV="1">
            <a:off x="5221288" y="207645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7" name="Text Box 39"/>
          <p:cNvSpPr txBox="1">
            <a:spLocks noChangeArrowheads="1"/>
          </p:cNvSpPr>
          <p:nvPr/>
        </p:nvSpPr>
        <p:spPr bwMode="auto">
          <a:xfrm>
            <a:off x="5264150" y="20304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início do fragmento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50218" name="Line 40"/>
          <p:cNvSpPr>
            <a:spLocks noChangeShapeType="1"/>
          </p:cNvSpPr>
          <p:nvPr/>
        </p:nvSpPr>
        <p:spPr bwMode="auto">
          <a:xfrm flipH="1" flipV="1">
            <a:off x="6486525" y="2219325"/>
            <a:ext cx="657225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9" name="Line 41"/>
          <p:cNvSpPr>
            <a:spLocks noChangeShapeType="1"/>
          </p:cNvSpPr>
          <p:nvPr/>
        </p:nvSpPr>
        <p:spPr bwMode="auto">
          <a:xfrm flipH="1">
            <a:off x="4610100" y="2333625"/>
            <a:ext cx="25146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0" name="Line 42"/>
          <p:cNvSpPr>
            <a:spLocks noChangeShapeType="1"/>
          </p:cNvSpPr>
          <p:nvPr/>
        </p:nvSpPr>
        <p:spPr bwMode="auto">
          <a:xfrm flipV="1">
            <a:off x="2808288" y="2587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1" name="Line 43"/>
          <p:cNvSpPr>
            <a:spLocks noChangeShapeType="1"/>
          </p:cNvSpPr>
          <p:nvPr/>
        </p:nvSpPr>
        <p:spPr bwMode="auto">
          <a:xfrm flipH="1" flipV="1">
            <a:off x="4754563" y="259080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2" name="Line 44"/>
          <p:cNvSpPr>
            <a:spLocks noChangeShapeType="1"/>
          </p:cNvSpPr>
          <p:nvPr/>
        </p:nvSpPr>
        <p:spPr bwMode="auto">
          <a:xfrm flipV="1">
            <a:off x="2789238" y="31019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3" name="Text Box 45"/>
          <p:cNvSpPr txBox="1">
            <a:spLocks noChangeArrowheads="1"/>
          </p:cNvSpPr>
          <p:nvPr/>
        </p:nvSpPr>
        <p:spPr bwMode="auto">
          <a:xfrm>
            <a:off x="3746500" y="2503488"/>
            <a:ext cx="1065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camada</a:t>
            </a:r>
          </a:p>
          <a:p>
            <a:pPr algn="ctr"/>
            <a:r>
              <a:rPr lang="pt-BR"/>
              <a:t>superior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0224" name="Line 46"/>
          <p:cNvSpPr>
            <a:spLocks noChangeShapeType="1"/>
          </p:cNvSpPr>
          <p:nvPr/>
        </p:nvSpPr>
        <p:spPr bwMode="auto">
          <a:xfrm flipH="1" flipV="1">
            <a:off x="3802063" y="260032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5" name="Line 47"/>
          <p:cNvSpPr>
            <a:spLocks noChangeShapeType="1"/>
          </p:cNvSpPr>
          <p:nvPr/>
        </p:nvSpPr>
        <p:spPr bwMode="auto">
          <a:xfrm>
            <a:off x="2524125" y="2776538"/>
            <a:ext cx="552450" cy="90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6" name="Text Box 48"/>
          <p:cNvSpPr txBox="1">
            <a:spLocks noChangeArrowheads="1"/>
          </p:cNvSpPr>
          <p:nvPr/>
        </p:nvSpPr>
        <p:spPr bwMode="auto">
          <a:xfrm>
            <a:off x="3041650" y="3630613"/>
            <a:ext cx="3487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endereço IP de destino 32 bits</a:t>
            </a:r>
          </a:p>
        </p:txBody>
      </p:sp>
      <p:sp>
        <p:nvSpPr>
          <p:cNvPr id="50227" name="Line 49"/>
          <p:cNvSpPr>
            <a:spLocks noChangeShapeType="1"/>
          </p:cNvSpPr>
          <p:nvPr/>
        </p:nvSpPr>
        <p:spPr bwMode="auto">
          <a:xfrm flipV="1">
            <a:off x="2808288" y="45021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8" name="Text Box 50"/>
          <p:cNvSpPr txBox="1">
            <a:spLocks noChangeArrowheads="1"/>
          </p:cNvSpPr>
          <p:nvPr/>
        </p:nvSpPr>
        <p:spPr bwMode="auto">
          <a:xfrm>
            <a:off x="3736975" y="4097338"/>
            <a:ext cx="202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Opções (se tiver)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0229" name="Text Box 51"/>
          <p:cNvSpPr txBox="1">
            <a:spLocks noChangeArrowheads="1"/>
          </p:cNvSpPr>
          <p:nvPr/>
        </p:nvSpPr>
        <p:spPr bwMode="auto">
          <a:xfrm>
            <a:off x="6953250" y="4070350"/>
            <a:ext cx="2297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p.ex. marca de </a:t>
            </a:r>
          </a:p>
          <a:p>
            <a:r>
              <a:rPr lang="pt-BR"/>
              <a:t>tempo,</a:t>
            </a:r>
          </a:p>
          <a:p>
            <a:r>
              <a:rPr lang="pt-BR"/>
              <a:t>registrar rota</a:t>
            </a:r>
          </a:p>
          <a:p>
            <a:r>
              <a:rPr lang="pt-BR"/>
              <a:t>seguida, especificar</a:t>
            </a:r>
          </a:p>
          <a:p>
            <a:r>
              <a:rPr lang="pt-BR"/>
              <a:t>lista de roteadores</a:t>
            </a:r>
          </a:p>
          <a:p>
            <a:r>
              <a:rPr lang="pt-BR"/>
              <a:t>a visitar.</a:t>
            </a:r>
          </a:p>
        </p:txBody>
      </p:sp>
      <p:sp>
        <p:nvSpPr>
          <p:cNvPr id="50230" name="Line 52"/>
          <p:cNvSpPr>
            <a:spLocks noChangeShapeType="1"/>
          </p:cNvSpPr>
          <p:nvPr/>
        </p:nvSpPr>
        <p:spPr bwMode="auto">
          <a:xfrm flipH="1">
            <a:off x="6191250" y="4286250"/>
            <a:ext cx="819150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31" name="Rectangle 53"/>
          <p:cNvSpPr>
            <a:spLocks noChangeArrowheads="1"/>
          </p:cNvSpPr>
          <p:nvPr/>
        </p:nvSpPr>
        <p:spPr bwMode="auto">
          <a:xfrm>
            <a:off x="90488" y="4694238"/>
            <a:ext cx="2644775" cy="2141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u="sng"/>
              <a:t>Quanto </a:t>
            </a:r>
            <a:r>
              <a:rPr lang="pt-BR" sz="2000" i="1" u="sng"/>
              <a:t>overhead</a:t>
            </a:r>
            <a:r>
              <a:rPr lang="pt-BR" sz="2000" u="sng"/>
              <a:t> com o TCP?</a:t>
            </a:r>
            <a:endParaRPr lang="pt-BR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20 bytes do TCP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20 bytes do IP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= 40 bytes +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i="1"/>
              <a:t>overhead</a:t>
            </a:r>
            <a:r>
              <a:rPr lang="pt-BR" sz="2000"/>
              <a:t> cam. aplic.</a:t>
            </a:r>
            <a:endParaRPr lang="pt-BR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15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3CF4CB05-3CAA-414B-828E-621D79B89CF8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IP: Fragmentação &amp; Remontagem</a:t>
            </a:r>
            <a:endParaRPr lang="pt-BR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pt-BR" sz="1800" smtClean="0"/>
              <a:t>cada enlace de rede tem MTU (</a:t>
            </a:r>
            <a:r>
              <a:rPr lang="pt-BR" sz="1800" i="1" smtClean="0"/>
              <a:t>max.transmission unit</a:t>
            </a:r>
            <a:r>
              <a:rPr lang="pt-BR" sz="1800" smtClean="0"/>
              <a:t>) - maior tamanho possível de quadro neste enlace.</a:t>
            </a:r>
            <a:endParaRPr lang="pt-BR" sz="2000" smtClean="0"/>
          </a:p>
          <a:p>
            <a:pPr lvl="1"/>
            <a:r>
              <a:rPr lang="pt-BR" sz="1800" smtClean="0"/>
              <a:t>tipos diferentes de enlace têm MTUs diferentes</a:t>
            </a:r>
          </a:p>
          <a:p>
            <a:r>
              <a:rPr lang="pt-BR" sz="1800" smtClean="0"/>
              <a:t>datagrama IP muito grande  dividido (“fragmentado”) dentro da rede</a:t>
            </a:r>
          </a:p>
          <a:p>
            <a:pPr lvl="1"/>
            <a:r>
              <a:rPr lang="pt-BR" sz="1800" smtClean="0"/>
              <a:t>um datagrama vira vários datagramas</a:t>
            </a:r>
            <a:endParaRPr lang="pt-BR" sz="1600" smtClean="0"/>
          </a:p>
          <a:p>
            <a:pPr lvl="1"/>
            <a:r>
              <a:rPr lang="pt-BR" sz="1800" smtClean="0"/>
              <a:t>“remontado” apenas no destino final</a:t>
            </a:r>
          </a:p>
          <a:p>
            <a:pPr lvl="1"/>
            <a:r>
              <a:rPr lang="pt-BR" sz="1800" smtClean="0"/>
              <a:t>bits do cabeçalho IP usados para identificar, ordenar fragmentos relacionados</a:t>
            </a:r>
          </a:p>
        </p:txBody>
      </p:sp>
      <p:sp>
        <p:nvSpPr>
          <p:cNvPr id="6154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5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56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6148" name="Object 7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name="ClipArt" r:id="rId4" imgW="1305000" imgH="1085760" progId="MS_ClipArt_Gallery.2">
                    <p:embed/>
                  </p:oleObj>
                </mc:Choice>
                <mc:Fallback>
                  <p:oleObj name="ClipArt" r:id="rId4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93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6149" name="Object 9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name="ClipArt" r:id="rId6" imgW="1305000" imgH="1085760" progId="MS_ClipArt_Gallery.2">
                    <p:embed/>
                  </p:oleObj>
                </mc:Choice>
                <mc:Fallback>
                  <p:oleObj name="ClipArt" r:id="rId6" imgW="1305000" imgH="108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94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95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297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8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9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296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7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66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6280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1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2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3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84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85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90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1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2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86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87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88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89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167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6267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68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69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0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71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72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77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8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9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73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74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5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6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168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6254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5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6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7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58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59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64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5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6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60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61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2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3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169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6241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2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3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4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45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46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1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2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3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47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48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49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0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170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622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2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3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3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3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3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3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3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4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3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35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36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37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171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6215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6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7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8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219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20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25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6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7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21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22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3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4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6146" name="Object 109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lipArt" r:id="rId7" imgW="1305000" imgH="1085760" progId="MS_ClipArt_Gallery.2">
                  <p:embed/>
                </p:oleObj>
              </mc:Choice>
              <mc:Fallback>
                <p:oleObj name="ClipArt" r:id="rId7" imgW="1305000" imgH="1085760" progId="MS_ClipArt_Gallery.2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92613"/>
                        <a:ext cx="5635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147" name="Object 111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lipArt" r:id="rId8" imgW="1305000" imgH="1085760" progId="MS_ClipArt_Gallery.2">
                  <p:embed/>
                </p:oleObj>
              </mc:Choice>
              <mc:Fallback>
                <p:oleObj name="ClipArt" r:id="rId8" imgW="1305000" imgH="1085760" progId="MS_ClipArt_Gallery.2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74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6212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3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4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75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6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78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6210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1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79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6208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09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80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6206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07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81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6204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05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82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3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4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5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6" name="Text Box 136"/>
          <p:cNvSpPr txBox="1">
            <a:spLocks noChangeArrowheads="1"/>
          </p:cNvSpPr>
          <p:nvPr/>
        </p:nvSpPr>
        <p:spPr bwMode="auto">
          <a:xfrm>
            <a:off x="6718300" y="2114550"/>
            <a:ext cx="2425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fragmentação: </a:t>
            </a:r>
          </a:p>
          <a:p>
            <a:r>
              <a:rPr lang="pt-BR" sz="1600">
                <a:solidFill>
                  <a:schemeClr val="accent2"/>
                </a:solidFill>
              </a:rPr>
              <a:t>entrada:</a:t>
            </a:r>
            <a:r>
              <a:rPr lang="pt-BR" sz="1600"/>
              <a:t> um datagrama </a:t>
            </a:r>
          </a:p>
          <a:p>
            <a:r>
              <a:rPr lang="pt-BR" sz="1600"/>
              <a:t>	grande</a:t>
            </a:r>
          </a:p>
          <a:p>
            <a:r>
              <a:rPr lang="pt-BR" sz="1600">
                <a:solidFill>
                  <a:schemeClr val="accent2"/>
                </a:solidFill>
              </a:rPr>
              <a:t>saída:</a:t>
            </a:r>
            <a:r>
              <a:rPr lang="pt-BR" sz="1600"/>
              <a:t> 3 datagramas </a:t>
            </a:r>
            <a:br>
              <a:rPr lang="pt-BR" sz="1600"/>
            </a:br>
            <a:r>
              <a:rPr lang="pt-BR" sz="1600"/>
              <a:t>	menores</a:t>
            </a:r>
            <a:endParaRPr lang="pt-BR"/>
          </a:p>
        </p:txBody>
      </p:sp>
      <p:grpSp>
        <p:nvGrpSpPr>
          <p:cNvPr id="6187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6202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03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88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6200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01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89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6198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99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90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91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92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93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6196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97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94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95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remontagem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15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2AA1A2B-8738-4EDC-93ED-EE303CBD737E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Funções principais da camada de rede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281487" cy="4648200"/>
          </a:xfrm>
        </p:spPr>
        <p:txBody>
          <a:bodyPr/>
          <a:lstStyle/>
          <a:p>
            <a:r>
              <a:rPr lang="pt-BR" i="1" smtClean="0">
                <a:solidFill>
                  <a:schemeClr val="accent2"/>
                </a:solidFill>
              </a:rPr>
              <a:t>repasse:</a:t>
            </a:r>
            <a:r>
              <a:rPr lang="pt-BR" smtClean="0"/>
              <a:t> move pacotes de uma entrada do roteador para a saída apropriada</a:t>
            </a:r>
          </a:p>
          <a:p>
            <a:r>
              <a:rPr lang="pt-BR" i="1" smtClean="0">
                <a:solidFill>
                  <a:schemeClr val="accent2"/>
                </a:solidFill>
              </a:rPr>
              <a:t>roteamento:</a:t>
            </a:r>
            <a:r>
              <a:rPr lang="pt-BR" smtClean="0"/>
              <a:t> determina a rota a ser seguida pelos pacotes da fonte até o destino</a:t>
            </a:r>
          </a:p>
          <a:p>
            <a:pPr lvl="1">
              <a:spcBef>
                <a:spcPct val="70000"/>
              </a:spcBef>
            </a:pPr>
            <a:r>
              <a:rPr lang="pt-BR" i="1" smtClean="0"/>
              <a:t>Algoritmos de roteamento</a:t>
            </a:r>
            <a:endParaRPr lang="pt-BR" smtClean="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4764088" y="1611313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800" u="sng">
                <a:solidFill>
                  <a:srgbClr val="FF0000"/>
                </a:solidFill>
              </a:rPr>
              <a:t>analogia: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800">
                <a:solidFill>
                  <a:schemeClr val="accent2"/>
                </a:solidFill>
              </a:rPr>
              <a:t>roteamento:</a:t>
            </a:r>
            <a:r>
              <a:rPr lang="pt-BR" sz="2800"/>
              <a:t> processo de planejar uma viagem da origem até o destino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800">
                <a:solidFill>
                  <a:schemeClr val="accent2"/>
                </a:solidFill>
              </a:rPr>
              <a:t>repasse:</a:t>
            </a:r>
            <a:r>
              <a:rPr lang="pt-BR" sz="2800"/>
              <a:t> processo de atravessar uma encruzilhada durante a viagem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120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E49AAAAA-E824-4AA1-BE6A-41B580573E11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IP: Fragmentação &amp; Remontagem</a:t>
            </a:r>
          </a:p>
        </p:txBody>
      </p:sp>
      <p:grpSp>
        <p:nvGrpSpPr>
          <p:cNvPr id="51205" name="Group 3"/>
          <p:cNvGrpSpPr>
            <a:grpSpLocks/>
          </p:cNvGrpSpPr>
          <p:nvPr/>
        </p:nvGrpSpPr>
        <p:grpSpPr bwMode="auto">
          <a:xfrm>
            <a:off x="3713163" y="1498600"/>
            <a:ext cx="4248150" cy="660400"/>
            <a:chOff x="3006" y="1208"/>
            <a:chExt cx="2676" cy="416"/>
          </a:xfrm>
        </p:grpSpPr>
        <p:sp>
          <p:nvSpPr>
            <p:cNvPr id="51254" name="Rectangle 4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51255" name="Rectangle 5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6" name="Text Box 6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51257" name="Text Box 7"/>
            <p:cNvSpPr txBox="1">
              <a:spLocks noChangeArrowheads="1"/>
            </p:cNvSpPr>
            <p:nvPr/>
          </p:nvSpPr>
          <p:spPr bwMode="auto">
            <a:xfrm>
              <a:off x="4652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51258" name="Text Box 8"/>
            <p:cNvSpPr txBox="1">
              <a:spLocks noChangeArrowheads="1"/>
            </p:cNvSpPr>
            <p:nvPr/>
          </p:nvSpPr>
          <p:spPr bwMode="auto">
            <a:xfrm>
              <a:off x="3969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51259" name="Text Box 9"/>
            <p:cNvSpPr txBox="1">
              <a:spLocks noChangeArrowheads="1"/>
            </p:cNvSpPr>
            <p:nvPr/>
          </p:nvSpPr>
          <p:spPr bwMode="auto">
            <a:xfrm>
              <a:off x="3230" y="1208"/>
              <a:ext cx="5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=4000</a:t>
              </a:r>
            </a:p>
          </p:txBody>
        </p:sp>
        <p:sp>
          <p:nvSpPr>
            <p:cNvPr id="51260" name="Line 10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1" name="Line 11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2" name="Line 12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3" name="Line 13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4" name="Line 14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5" name="Rectangle 15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06" name="Group 59"/>
          <p:cNvGrpSpPr>
            <a:grpSpLocks/>
          </p:cNvGrpSpPr>
          <p:nvPr/>
        </p:nvGrpSpPr>
        <p:grpSpPr bwMode="auto">
          <a:xfrm>
            <a:off x="4265613" y="3251200"/>
            <a:ext cx="4248150" cy="660400"/>
            <a:chOff x="1566" y="2048"/>
            <a:chExt cx="2676" cy="416"/>
          </a:xfrm>
        </p:grpSpPr>
        <p:sp>
          <p:nvSpPr>
            <p:cNvPr id="51242" name="Rectangle 17"/>
            <p:cNvSpPr>
              <a:spLocks noChangeArrowheads="1"/>
            </p:cNvSpPr>
            <p:nvPr/>
          </p:nvSpPr>
          <p:spPr bwMode="auto">
            <a:xfrm>
              <a:off x="1608" y="205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51243" name="Rectangle 18"/>
            <p:cNvSpPr>
              <a:spLocks noChangeArrowheads="1"/>
            </p:cNvSpPr>
            <p:nvPr/>
          </p:nvSpPr>
          <p:spPr bwMode="auto">
            <a:xfrm>
              <a:off x="1566" y="208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4" name="Text Box 19"/>
            <p:cNvSpPr txBox="1">
              <a:spLocks noChangeArrowheads="1"/>
            </p:cNvSpPr>
            <p:nvPr/>
          </p:nvSpPr>
          <p:spPr bwMode="auto">
            <a:xfrm>
              <a:off x="2294" y="204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51245" name="Text Box 20"/>
            <p:cNvSpPr txBox="1">
              <a:spLocks noChangeArrowheads="1"/>
            </p:cNvSpPr>
            <p:nvPr/>
          </p:nvSpPr>
          <p:spPr bwMode="auto">
            <a:xfrm>
              <a:off x="3212" y="206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51246" name="Text Box 21"/>
            <p:cNvSpPr txBox="1">
              <a:spLocks noChangeArrowheads="1"/>
            </p:cNvSpPr>
            <p:nvPr/>
          </p:nvSpPr>
          <p:spPr bwMode="auto">
            <a:xfrm>
              <a:off x="2530" y="206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=1</a:t>
              </a:r>
            </a:p>
          </p:txBody>
        </p:sp>
        <p:sp>
          <p:nvSpPr>
            <p:cNvPr id="51247" name="Text Box 22"/>
            <p:cNvSpPr txBox="1">
              <a:spLocks noChangeArrowheads="1"/>
            </p:cNvSpPr>
            <p:nvPr/>
          </p:nvSpPr>
          <p:spPr bwMode="auto">
            <a:xfrm>
              <a:off x="1790" y="204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=1500</a:t>
              </a:r>
            </a:p>
          </p:txBody>
        </p:sp>
        <p:sp>
          <p:nvSpPr>
            <p:cNvPr id="51248" name="Line 23"/>
            <p:cNvSpPr>
              <a:spLocks noChangeShapeType="1"/>
            </p:cNvSpPr>
            <p:nvPr/>
          </p:nvSpPr>
          <p:spPr bwMode="auto">
            <a:xfrm>
              <a:off x="1806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9" name="Line 24"/>
            <p:cNvSpPr>
              <a:spLocks noChangeShapeType="1"/>
            </p:cNvSpPr>
            <p:nvPr/>
          </p:nvSpPr>
          <p:spPr bwMode="auto">
            <a:xfrm>
              <a:off x="2310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0" name="Line 25"/>
            <p:cNvSpPr>
              <a:spLocks noChangeShapeType="1"/>
            </p:cNvSpPr>
            <p:nvPr/>
          </p:nvSpPr>
          <p:spPr bwMode="auto">
            <a:xfrm>
              <a:off x="2580" y="209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1" name="Line 26"/>
            <p:cNvSpPr>
              <a:spLocks noChangeShapeType="1"/>
            </p:cNvSpPr>
            <p:nvPr/>
          </p:nvSpPr>
          <p:spPr bwMode="auto">
            <a:xfrm>
              <a:off x="3198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2" name="Line 27"/>
            <p:cNvSpPr>
              <a:spLocks noChangeShapeType="1"/>
            </p:cNvSpPr>
            <p:nvPr/>
          </p:nvSpPr>
          <p:spPr bwMode="auto">
            <a:xfrm>
              <a:off x="3672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3" name="Rectangle 28"/>
            <p:cNvSpPr>
              <a:spLocks noChangeArrowheads="1"/>
            </p:cNvSpPr>
            <p:nvPr/>
          </p:nvSpPr>
          <p:spPr bwMode="auto">
            <a:xfrm>
              <a:off x="3792" y="205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07" name="Group 29"/>
          <p:cNvGrpSpPr>
            <a:grpSpLocks/>
          </p:cNvGrpSpPr>
          <p:nvPr/>
        </p:nvGrpSpPr>
        <p:grpSpPr bwMode="auto">
          <a:xfrm>
            <a:off x="4265613" y="4051300"/>
            <a:ext cx="4248150" cy="660400"/>
            <a:chOff x="3006" y="1208"/>
            <a:chExt cx="2676" cy="416"/>
          </a:xfrm>
        </p:grpSpPr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2" name="Text Box 32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4651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=185</a:t>
              </a:r>
            </a:p>
          </p:txBody>
        </p:sp>
        <p:sp>
          <p:nvSpPr>
            <p:cNvPr id="51234" name="Text Box 34"/>
            <p:cNvSpPr txBox="1">
              <a:spLocks noChangeArrowheads="1"/>
            </p:cNvSpPr>
            <p:nvPr/>
          </p:nvSpPr>
          <p:spPr bwMode="auto">
            <a:xfrm>
              <a:off x="3970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=1</a:t>
              </a:r>
            </a:p>
          </p:txBody>
        </p:sp>
        <p:sp>
          <p:nvSpPr>
            <p:cNvPr id="51235" name="Text Box 35"/>
            <p:cNvSpPr txBox="1">
              <a:spLocks noChangeArrowheads="1"/>
            </p:cNvSpPr>
            <p:nvPr/>
          </p:nvSpPr>
          <p:spPr bwMode="auto">
            <a:xfrm>
              <a:off x="3230" y="120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=1500</a:t>
              </a:r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8" name="Line 38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08" name="Group 42"/>
          <p:cNvGrpSpPr>
            <a:grpSpLocks/>
          </p:cNvGrpSpPr>
          <p:nvPr/>
        </p:nvGrpSpPr>
        <p:grpSpPr bwMode="auto">
          <a:xfrm>
            <a:off x="4256088" y="4879975"/>
            <a:ext cx="4248150" cy="660400"/>
            <a:chOff x="3006" y="1208"/>
            <a:chExt cx="2676" cy="416"/>
          </a:xfrm>
        </p:grpSpPr>
        <p:sp>
          <p:nvSpPr>
            <p:cNvPr id="51218" name="Rectangle 43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51219" name="Rectangle 44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0" name="Text Box 45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51221" name="Text Box 46"/>
            <p:cNvSpPr txBox="1">
              <a:spLocks noChangeArrowheads="1"/>
            </p:cNvSpPr>
            <p:nvPr/>
          </p:nvSpPr>
          <p:spPr bwMode="auto">
            <a:xfrm>
              <a:off x="4652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=370</a:t>
              </a:r>
            </a:p>
          </p:txBody>
        </p:sp>
        <p:sp>
          <p:nvSpPr>
            <p:cNvPr id="51222" name="Text Box 47"/>
            <p:cNvSpPr txBox="1">
              <a:spLocks noChangeArrowheads="1"/>
            </p:cNvSpPr>
            <p:nvPr/>
          </p:nvSpPr>
          <p:spPr bwMode="auto">
            <a:xfrm>
              <a:off x="3970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51223" name="Text Box 48"/>
            <p:cNvSpPr txBox="1">
              <a:spLocks noChangeArrowheads="1"/>
            </p:cNvSpPr>
            <p:nvPr/>
          </p:nvSpPr>
          <p:spPr bwMode="auto">
            <a:xfrm>
              <a:off x="3230" y="120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=1040</a:t>
              </a:r>
            </a:p>
          </p:txBody>
        </p:sp>
        <p:sp>
          <p:nvSpPr>
            <p:cNvPr id="51224" name="Line 49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5" name="Line 50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6" name="Line 51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7" name="Line 52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8" name="Line 53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9" name="Rectangle 54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209" name="Freeform 55"/>
          <p:cNvSpPr>
            <a:spLocks/>
          </p:cNvSpPr>
          <p:nvPr/>
        </p:nvSpPr>
        <p:spPr bwMode="auto">
          <a:xfrm>
            <a:off x="3827463" y="2257425"/>
            <a:ext cx="333375" cy="2162175"/>
          </a:xfrm>
          <a:custGeom>
            <a:avLst/>
            <a:gdLst>
              <a:gd name="T0" fmla="*/ 0 w 210"/>
              <a:gd name="T1" fmla="*/ 0 h 1362"/>
              <a:gd name="T2" fmla="*/ 0 w 210"/>
              <a:gd name="T3" fmla="*/ 2147483647 h 1362"/>
              <a:gd name="T4" fmla="*/ 2147483647 w 210"/>
              <a:gd name="T5" fmla="*/ 2147483647 h 1362"/>
              <a:gd name="T6" fmla="*/ 0 60000 65536"/>
              <a:gd name="T7" fmla="*/ 0 60000 65536"/>
              <a:gd name="T8" fmla="*/ 0 60000 65536"/>
              <a:gd name="T9" fmla="*/ 0 w 210"/>
              <a:gd name="T10" fmla="*/ 0 h 1362"/>
              <a:gd name="T11" fmla="*/ 210 w 210"/>
              <a:gd name="T12" fmla="*/ 1362 h 1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362">
                <a:moveTo>
                  <a:pt x="0" y="0"/>
                </a:moveTo>
                <a:lnTo>
                  <a:pt x="0" y="1362"/>
                </a:lnTo>
                <a:lnTo>
                  <a:pt x="210" y="85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10" name="Line 56"/>
          <p:cNvSpPr>
            <a:spLocks noChangeShapeType="1"/>
          </p:cNvSpPr>
          <p:nvPr/>
        </p:nvSpPr>
        <p:spPr bwMode="auto">
          <a:xfrm>
            <a:off x="3827463" y="4391025"/>
            <a:ext cx="361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11" name="Line 57"/>
          <p:cNvSpPr>
            <a:spLocks noChangeShapeType="1"/>
          </p:cNvSpPr>
          <p:nvPr/>
        </p:nvSpPr>
        <p:spPr bwMode="auto">
          <a:xfrm>
            <a:off x="3836988" y="4400550"/>
            <a:ext cx="333375" cy="790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12" name="Text Box 58"/>
          <p:cNvSpPr txBox="1">
            <a:spLocks noChangeArrowheads="1"/>
          </p:cNvSpPr>
          <p:nvPr/>
        </p:nvSpPr>
        <p:spPr bwMode="auto">
          <a:xfrm>
            <a:off x="3802063" y="2336800"/>
            <a:ext cx="307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um datagrama grande vira</a:t>
            </a:r>
          </a:p>
          <a:p>
            <a:r>
              <a:rPr lang="pt-BR">
                <a:solidFill>
                  <a:srgbClr val="FF0000"/>
                </a:solidFill>
              </a:rPr>
              <a:t>vários datagramas menores</a:t>
            </a:r>
            <a:endParaRPr lang="pt-BR"/>
          </a:p>
        </p:txBody>
      </p:sp>
      <p:sp>
        <p:nvSpPr>
          <p:cNvPr id="51213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u="sng">
                <a:solidFill>
                  <a:srgbClr val="FF0000"/>
                </a:solidFill>
              </a:rPr>
              <a:t>Exemplo</a:t>
            </a:r>
            <a:endParaRPr lang="pt-BR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Datagrama de 4000 bytes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MTU = 1500 bytes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000"/>
          </a:p>
        </p:txBody>
      </p:sp>
      <p:sp>
        <p:nvSpPr>
          <p:cNvPr id="51214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1480 bytes de</a:t>
            </a:r>
          </a:p>
          <a:p>
            <a:r>
              <a:rPr lang="pt-BR"/>
              <a:t>dados</a:t>
            </a:r>
          </a:p>
        </p:txBody>
      </p:sp>
      <p:sp>
        <p:nvSpPr>
          <p:cNvPr id="51215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1216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103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início =</a:t>
            </a:r>
          </a:p>
          <a:p>
            <a:r>
              <a:rPr lang="pt-BR"/>
              <a:t>1480/8 </a:t>
            </a:r>
          </a:p>
        </p:txBody>
      </p:sp>
      <p:sp>
        <p:nvSpPr>
          <p:cNvPr id="51217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17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9816021-AA72-4B5D-BD93-B92795E8CAAD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Endereçamento IP: introdução</a:t>
            </a:r>
            <a:endParaRPr lang="pt-BR" smtClean="0"/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538980"/>
            <a:ext cx="3600450" cy="4648200"/>
          </a:xfrm>
        </p:spPr>
        <p:txBody>
          <a:bodyPr/>
          <a:lstStyle/>
          <a:p>
            <a:r>
              <a:rPr lang="pt-BR" sz="2000" dirty="0" smtClean="0">
                <a:solidFill>
                  <a:srgbClr val="FF0000"/>
                </a:solidFill>
              </a:rPr>
              <a:t>endereço IP: </a:t>
            </a:r>
            <a:r>
              <a:rPr lang="pt-BR" sz="2000" dirty="0" err="1" smtClean="0"/>
              <a:t>ident</a:t>
            </a:r>
            <a:r>
              <a:rPr lang="pt-BR" sz="2000" dirty="0" smtClean="0"/>
              <a:t>. de 32-bits para </a:t>
            </a:r>
            <a:r>
              <a:rPr lang="pt-BR" sz="2000" i="1" dirty="0" smtClean="0"/>
              <a:t>interface</a:t>
            </a:r>
            <a:r>
              <a:rPr lang="pt-BR" sz="2000" dirty="0" smtClean="0"/>
              <a:t> de estação, roteador</a:t>
            </a:r>
          </a:p>
          <a:p>
            <a:r>
              <a:rPr lang="pt-BR" sz="2000" i="1" dirty="0" smtClean="0">
                <a:solidFill>
                  <a:srgbClr val="FF0000"/>
                </a:solidFill>
              </a:rPr>
              <a:t>interface: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/>
              <a:t>conexão entre estação, roteador e enlace físico</a:t>
            </a:r>
          </a:p>
          <a:p>
            <a:pPr lvl="1"/>
            <a:r>
              <a:rPr lang="pt-BR" sz="1800" dirty="0" smtClean="0"/>
              <a:t>roteador típico tem múltiplas interfaces</a:t>
            </a:r>
          </a:p>
          <a:p>
            <a:pPr lvl="1"/>
            <a:r>
              <a:rPr lang="pt-BR" sz="1800" dirty="0" smtClean="0"/>
              <a:t>estação típica possui uma ou duas interfaces (ex.: Ethernet e </a:t>
            </a:r>
            <a:r>
              <a:rPr lang="pt-BR" sz="1800" dirty="0" err="1" smtClean="0"/>
              <a:t>Wi-fi</a:t>
            </a:r>
            <a:r>
              <a:rPr lang="pt-BR" sz="1800" dirty="0" smtClean="0"/>
              <a:t>)</a:t>
            </a:r>
          </a:p>
          <a:p>
            <a:r>
              <a:rPr lang="pt-BR" sz="2200" dirty="0" smtClean="0">
                <a:solidFill>
                  <a:srgbClr val="FF0000"/>
                </a:solidFill>
              </a:rPr>
              <a:t>endereços IP associados a cada interface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1" name="Freeform 140"/>
          <p:cNvSpPr>
            <a:spLocks/>
          </p:cNvSpPr>
          <p:nvPr/>
        </p:nvSpPr>
        <p:spPr bwMode="auto">
          <a:xfrm rot="162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75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80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85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7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9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91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sp>
        <p:nvSpPr>
          <p:cNvPr id="94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 = 11011111 00000001 00000001 00000001</a:t>
            </a:r>
            <a:endParaRPr lang="en-US" smtClean="0">
              <a:latin typeface="Comic Sans MS" charset="0"/>
            </a:endParaRPr>
          </a:p>
        </p:txBody>
      </p:sp>
      <p:sp>
        <p:nvSpPr>
          <p:cNvPr id="95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7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</a:t>
            </a:r>
            <a:endParaRPr lang="en-US" smtClean="0">
              <a:latin typeface="Comic Sans MS" charset="0"/>
            </a:endParaRPr>
          </a:p>
        </p:txBody>
      </p:sp>
      <p:sp>
        <p:nvSpPr>
          <p:cNvPr id="100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101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102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103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104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6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10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9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110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2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11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5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116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8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119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21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122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2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12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8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1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9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34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35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36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17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9816021-AA72-4B5D-BD93-B92795E8CAAD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Endereçamento IP: introdução</a:t>
            </a:r>
            <a:endParaRPr lang="pt-BR" smtClean="0"/>
          </a:p>
        </p:txBody>
      </p:sp>
      <p:sp>
        <p:nvSpPr>
          <p:cNvPr id="137" name="Freeform 140"/>
          <p:cNvSpPr>
            <a:spLocks/>
          </p:cNvSpPr>
          <p:nvPr/>
        </p:nvSpPr>
        <p:spPr bwMode="auto">
          <a:xfrm rot="162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 bwMode="auto">
          <a:xfrm>
            <a:off x="476250" y="1444625"/>
            <a:ext cx="36957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BR" altLang="pt-BR" sz="2400" i="1" kern="0" dirty="0" smtClean="0">
                <a:solidFill>
                  <a:srgbClr val="CC0000"/>
                </a:solidFill>
                <a:ea typeface="ＭＳ Ｐゴシック" pitchFamily="34" charset="-128"/>
              </a:rPr>
              <a:t>P: como as interfaces são realmente conectadas?</a:t>
            </a:r>
          </a:p>
          <a:p>
            <a:pPr marL="0" indent="0">
              <a:buFont typeface="Wingdings" pitchFamily="2" charset="2"/>
              <a:buNone/>
            </a:pPr>
            <a:r>
              <a:rPr lang="pt-BR" altLang="pt-BR" sz="2400" i="1" kern="0" dirty="0" smtClean="0">
                <a:solidFill>
                  <a:srgbClr val="CC0000"/>
                </a:solidFill>
                <a:ea typeface="ＭＳ Ｐゴシック" pitchFamily="34" charset="-128"/>
              </a:rPr>
              <a:t>R: </a:t>
            </a:r>
            <a:r>
              <a:rPr lang="pt-BR" altLang="pt-BR" sz="2400" i="1" kern="0" dirty="0" smtClean="0">
                <a:ea typeface="ＭＳ Ｐゴシック" pitchFamily="34" charset="-128"/>
              </a:rPr>
              <a:t>aprenderemos nos capítulos 5</a:t>
            </a:r>
            <a:r>
              <a:rPr lang="pt-BR" altLang="pt-BR" sz="2400" i="1" kern="0" dirty="0">
                <a:ea typeface="ＭＳ Ｐゴシック" pitchFamily="34" charset="-128"/>
              </a:rPr>
              <a:t> </a:t>
            </a:r>
            <a:r>
              <a:rPr lang="pt-BR" altLang="pt-BR" sz="2400" i="1" kern="0" dirty="0" smtClean="0">
                <a:ea typeface="ＭＳ Ｐゴシック" pitchFamily="34" charset="-128"/>
              </a:rPr>
              <a:t>e 6.</a:t>
            </a:r>
          </a:p>
        </p:txBody>
      </p:sp>
      <p:sp>
        <p:nvSpPr>
          <p:cNvPr id="141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42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43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44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45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223.1.1.1</a:t>
            </a:r>
            <a:endParaRPr lang="pt-BR" sz="1200" dirty="0" smtClean="0">
              <a:latin typeface="Comic Sans MS" charset="0"/>
            </a:endParaRPr>
          </a:p>
        </p:txBody>
      </p:sp>
      <p:grpSp>
        <p:nvGrpSpPr>
          <p:cNvPr id="146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147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sz="120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sz="1200" dirty="0" smtClean="0"/>
                <a:t>223.1.1.2</a:t>
              </a:r>
              <a:endParaRPr lang="pt-BR" sz="1200" dirty="0" smtClean="0">
                <a:latin typeface="Comic Sans MS" charset="0"/>
              </a:endParaRPr>
            </a:p>
          </p:txBody>
        </p:sp>
      </p:grpSp>
      <p:sp>
        <p:nvSpPr>
          <p:cNvPr id="149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223.1.1.3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50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223.1.1.4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51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52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223.1.2.9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53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54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55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223.1.2.2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56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223.1.2.1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58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59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160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223.1.3.2</a:t>
            </a:r>
            <a:endParaRPr lang="pt-BR" sz="1200" dirty="0" smtClean="0">
              <a:latin typeface="Comic Sans MS" charset="0"/>
            </a:endParaRPr>
          </a:p>
        </p:txBody>
      </p:sp>
      <p:sp>
        <p:nvSpPr>
          <p:cNvPr id="161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200" dirty="0" smtClean="0"/>
              <a:t>223.1.3.1</a:t>
            </a:r>
            <a:endParaRPr lang="pt-BR" sz="1200" dirty="0" smtClean="0">
              <a:latin typeface="Comic Sans MS" charset="0"/>
            </a:endParaRPr>
          </a:p>
        </p:txBody>
      </p:sp>
      <p:grpSp>
        <p:nvGrpSpPr>
          <p:cNvPr id="162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163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sz="120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sz="1200" dirty="0" smtClean="0"/>
                <a:t>223.1.3.27</a:t>
              </a:r>
              <a:endParaRPr lang="pt-BR" sz="1200" dirty="0" smtClean="0">
                <a:latin typeface="Comic Sans MS" charset="0"/>
              </a:endParaRPr>
            </a:p>
          </p:txBody>
        </p:sp>
      </p:grpSp>
      <p:grpSp>
        <p:nvGrpSpPr>
          <p:cNvPr id="165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166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68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169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71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172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74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17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77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17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80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181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8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184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186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1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 sz="12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 dirty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0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93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4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91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sz="120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sz="1200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1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97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9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200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000" i="1" dirty="0" smtClean="0">
                  <a:solidFill>
                    <a:srgbClr val="CC0000"/>
                  </a:solidFill>
                </a:rPr>
                <a:t>R: </a:t>
              </a:r>
              <a:r>
                <a:rPr lang="pt-BR" altLang="pt-BR" sz="2000" dirty="0" smtClean="0"/>
                <a:t>Ethernet interfaces cabeadas conectadas por switches Ethernet</a:t>
              </a:r>
              <a:endParaRPr lang="pt-BR" altLang="pt-BR" sz="2000" dirty="0"/>
            </a:p>
          </p:txBody>
        </p:sp>
        <p:cxnSp>
          <p:nvCxnSpPr>
            <p:cNvPr id="201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2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066"/>
            <a:chOff x="4328727" y="3790332"/>
            <a:chExt cx="4300100" cy="2450947"/>
          </a:xfrm>
        </p:grpSpPr>
        <p:pic>
          <p:nvPicPr>
            <p:cNvPr id="203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000" i="1" dirty="0" smtClean="0">
                  <a:solidFill>
                    <a:srgbClr val="CC0000"/>
                  </a:solidFill>
                </a:rPr>
                <a:t>R: </a:t>
              </a:r>
              <a:r>
                <a:rPr lang="pt-BR" altLang="pt-BR" sz="2000" dirty="0"/>
                <a:t>interfaces </a:t>
              </a:r>
              <a:r>
                <a:rPr lang="pt-BR" altLang="pt-BR" sz="2000" dirty="0" smtClean="0"/>
                <a:t>WiFi sem fio conectadas por estação base WiFi</a:t>
              </a:r>
              <a:endParaRPr lang="pt-BR" altLang="pt-BR" sz="2000" dirty="0"/>
            </a:p>
          </p:txBody>
        </p:sp>
        <p:cxnSp>
          <p:nvCxnSpPr>
            <p:cNvPr id="205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6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altLang="pt-BR" sz="2000" i="1" dirty="0" smtClean="0">
                <a:solidFill>
                  <a:srgbClr val="CC0000"/>
                </a:solidFill>
              </a:rPr>
              <a:t>Por enquanto: </a:t>
            </a:r>
            <a:r>
              <a:rPr lang="pt-BR" altLang="pt-BR" sz="2000" dirty="0" smtClean="0"/>
              <a:t>não nos preocupemos em como uma interface está conectada a outra (sem participação de um roteador</a:t>
            </a:r>
            <a:r>
              <a:rPr lang="pt-BR" altLang="ja-JP" sz="2000" dirty="0" smtClean="0"/>
              <a:t>) 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7828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820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A1ED6A9C-B7D5-40F3-82AB-B3D04E7FE5D1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8203" name="Freeform 2"/>
          <p:cNvSpPr>
            <a:spLocks/>
          </p:cNvSpPr>
          <p:nvPr/>
        </p:nvSpPr>
        <p:spPr bwMode="auto">
          <a:xfrm>
            <a:off x="4378325" y="116046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4" name="Freeform 3"/>
          <p:cNvSpPr>
            <a:spLocks/>
          </p:cNvSpPr>
          <p:nvPr/>
        </p:nvSpPr>
        <p:spPr bwMode="auto">
          <a:xfrm>
            <a:off x="6894513" y="1447800"/>
            <a:ext cx="1906587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5" name="Freeform 4"/>
          <p:cNvSpPr>
            <a:spLocks/>
          </p:cNvSpPr>
          <p:nvPr/>
        </p:nvSpPr>
        <p:spPr bwMode="auto">
          <a:xfrm>
            <a:off x="5578475" y="288131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Subredes</a:t>
            </a:r>
            <a:endParaRPr lang="pt-BR" sz="3600" dirty="0" smtClean="0"/>
          </a:p>
        </p:txBody>
      </p:sp>
      <p:sp>
        <p:nvSpPr>
          <p:cNvPr id="82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49" y="1333500"/>
            <a:ext cx="3902075" cy="4648200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2"/>
                </a:solidFill>
              </a:rPr>
              <a:t>endereço IP:</a:t>
            </a:r>
            <a:r>
              <a:rPr lang="pt-BR" sz="2400" dirty="0" smtClean="0"/>
              <a:t> </a:t>
            </a:r>
          </a:p>
          <a:p>
            <a:pPr lvl="1"/>
            <a:r>
              <a:rPr lang="pt-BR" sz="2000" dirty="0" smtClean="0"/>
              <a:t>parte de rede (bits de mais alta ordem)</a:t>
            </a:r>
          </a:p>
          <a:p>
            <a:pPr lvl="1"/>
            <a:r>
              <a:rPr lang="pt-BR" sz="2000" dirty="0" smtClean="0"/>
              <a:t>parte de estação (bits de mais baixa ordem) </a:t>
            </a:r>
          </a:p>
          <a:p>
            <a:r>
              <a:rPr lang="pt-BR" sz="2400" i="1" dirty="0" smtClean="0">
                <a:solidFill>
                  <a:schemeClr val="accent2"/>
                </a:solidFill>
              </a:rPr>
              <a:t>O que é uma </a:t>
            </a:r>
            <a:r>
              <a:rPr lang="pt-BR" sz="2400" i="1" dirty="0" err="1" smtClean="0">
                <a:solidFill>
                  <a:schemeClr val="accent2"/>
                </a:solidFill>
              </a:rPr>
              <a:t>subrede</a:t>
            </a:r>
            <a:r>
              <a:rPr lang="pt-BR" sz="2400" i="1" dirty="0" smtClean="0">
                <a:solidFill>
                  <a:schemeClr val="accent2"/>
                </a:solidFill>
              </a:rPr>
              <a:t> IP? </a:t>
            </a:r>
            <a:endParaRPr lang="pt-BR" sz="2400" dirty="0" smtClean="0"/>
          </a:p>
          <a:p>
            <a:pPr lvl="1"/>
            <a:r>
              <a:rPr lang="pt-BR" sz="2000" dirty="0" smtClean="0"/>
              <a:t>interfaces de dispositivos com a mesma parte de </a:t>
            </a:r>
            <a:r>
              <a:rPr lang="pt-BR" sz="2000" dirty="0" err="1" smtClean="0"/>
              <a:t>subrede</a:t>
            </a:r>
            <a:r>
              <a:rPr lang="pt-BR" sz="2000" dirty="0" smtClean="0"/>
              <a:t> nos seus endereços IP</a:t>
            </a:r>
          </a:p>
          <a:p>
            <a:pPr lvl="1"/>
            <a:r>
              <a:rPr lang="pt-BR" sz="2000" dirty="0" smtClean="0"/>
              <a:t>podem alcançar um ao outro </a:t>
            </a:r>
            <a:r>
              <a:rPr lang="pt-BR" sz="2000" dirty="0" smtClean="0">
                <a:solidFill>
                  <a:srgbClr val="FF0000"/>
                </a:solidFill>
              </a:rPr>
              <a:t>sem passar por um roteador intermediário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Line 8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9" name="Line 9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0" name="Line 10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Line 11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14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13" name="Group 15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824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24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4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5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4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4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8214" name="Text Box 29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223.1.1.1</a:t>
            </a:r>
            <a:endParaRPr lang="pt-BR"/>
          </a:p>
        </p:txBody>
      </p:sp>
      <p:sp>
        <p:nvSpPr>
          <p:cNvPr id="8215" name="Rectangle 30"/>
          <p:cNvSpPr>
            <a:spLocks noChangeArrowheads="1"/>
          </p:cNvSpPr>
          <p:nvPr/>
        </p:nvSpPr>
        <p:spPr bwMode="auto">
          <a:xfrm>
            <a:off x="5062538" y="2033588"/>
            <a:ext cx="309562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6" name="Text Box 31"/>
          <p:cNvSpPr txBox="1">
            <a:spLocks noChangeArrowheads="1"/>
          </p:cNvSpPr>
          <p:nvPr/>
        </p:nvSpPr>
        <p:spPr bwMode="auto">
          <a:xfrm>
            <a:off x="4989513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223.1.1.2</a:t>
            </a:r>
            <a:endParaRPr lang="pt-BR"/>
          </a:p>
        </p:txBody>
      </p:sp>
      <p:sp>
        <p:nvSpPr>
          <p:cNvPr id="8217" name="Text Box 32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223.1.1.3</a:t>
            </a:r>
            <a:endParaRPr lang="pt-BR"/>
          </a:p>
        </p:txBody>
      </p:sp>
      <p:sp>
        <p:nvSpPr>
          <p:cNvPr id="8218" name="Text Box 33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223.1.1.4</a:t>
            </a:r>
            <a:endParaRPr lang="pt-BR"/>
          </a:p>
        </p:txBody>
      </p:sp>
      <p:sp>
        <p:nvSpPr>
          <p:cNvPr id="8219" name="Line 34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0" name="Text Box 35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223.1.2.9</a:t>
            </a:r>
            <a:endParaRPr lang="pt-BR"/>
          </a:p>
        </p:txBody>
      </p:sp>
      <p:sp>
        <p:nvSpPr>
          <p:cNvPr id="8221" name="Line 36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197" name="Object 37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Line 38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198" name="Object 39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Line 40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4" name="Rectangle 41"/>
          <p:cNvSpPr>
            <a:spLocks noChangeArrowheads="1"/>
          </p:cNvSpPr>
          <p:nvPr/>
        </p:nvSpPr>
        <p:spPr bwMode="auto">
          <a:xfrm>
            <a:off x="7824788" y="2819400"/>
            <a:ext cx="171450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5" name="Text Box 42"/>
          <p:cNvSpPr txBox="1">
            <a:spLocks noChangeArrowheads="1"/>
          </p:cNvSpPr>
          <p:nvPr/>
        </p:nvSpPr>
        <p:spPr bwMode="auto">
          <a:xfrm>
            <a:off x="7213600" y="27320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223.1.2.2</a:t>
            </a:r>
            <a:endParaRPr lang="pt-BR"/>
          </a:p>
        </p:txBody>
      </p:sp>
      <p:sp>
        <p:nvSpPr>
          <p:cNvPr id="8226" name="Rectangle 43"/>
          <p:cNvSpPr>
            <a:spLocks noChangeArrowheads="1"/>
          </p:cNvSpPr>
          <p:nvPr/>
        </p:nvSpPr>
        <p:spPr bwMode="auto">
          <a:xfrm>
            <a:off x="7839075" y="1847850"/>
            <a:ext cx="247650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" name="Text Box 44"/>
          <p:cNvSpPr txBox="1">
            <a:spLocks noChangeArrowheads="1"/>
          </p:cNvSpPr>
          <p:nvPr/>
        </p:nvSpPr>
        <p:spPr bwMode="auto">
          <a:xfrm>
            <a:off x="7061200" y="1751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223.1.2.1</a:t>
            </a:r>
            <a:endParaRPr lang="pt-BR"/>
          </a:p>
        </p:txBody>
      </p:sp>
      <p:sp>
        <p:nvSpPr>
          <p:cNvPr id="8228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9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30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31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199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Text Box 51"/>
          <p:cNvSpPr txBox="1">
            <a:spLocks noChangeArrowheads="1"/>
          </p:cNvSpPr>
          <p:nvPr/>
        </p:nvSpPr>
        <p:spPr bwMode="auto">
          <a:xfrm>
            <a:off x="7185025" y="3956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223.1.3.2</a:t>
            </a:r>
            <a:endParaRPr lang="pt-BR"/>
          </a:p>
        </p:txBody>
      </p:sp>
      <p:sp>
        <p:nvSpPr>
          <p:cNvPr id="8233" name="Rectangle 52"/>
          <p:cNvSpPr>
            <a:spLocks noChangeArrowheads="1"/>
          </p:cNvSpPr>
          <p:nvPr/>
        </p:nvSpPr>
        <p:spPr bwMode="auto">
          <a:xfrm>
            <a:off x="4848225" y="3829050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34" name="Text Box 53"/>
          <p:cNvSpPr txBox="1">
            <a:spLocks noChangeArrowheads="1"/>
          </p:cNvSpPr>
          <p:nvPr/>
        </p:nvSpPr>
        <p:spPr bwMode="auto">
          <a:xfrm>
            <a:off x="5008563" y="3994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223.1.3.1</a:t>
            </a:r>
            <a:endParaRPr lang="pt-BR"/>
          </a:p>
        </p:txBody>
      </p:sp>
      <p:sp>
        <p:nvSpPr>
          <p:cNvPr id="8235" name="Rectangle 54"/>
          <p:cNvSpPr>
            <a:spLocks noChangeArrowheads="1"/>
          </p:cNvSpPr>
          <p:nvPr/>
        </p:nvSpPr>
        <p:spPr bwMode="auto">
          <a:xfrm>
            <a:off x="6553200" y="2962275"/>
            <a:ext cx="128588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36" name="Text Box 55"/>
          <p:cNvSpPr txBox="1">
            <a:spLocks noChangeArrowheads="1"/>
          </p:cNvSpPr>
          <p:nvPr/>
        </p:nvSpPr>
        <p:spPr bwMode="auto">
          <a:xfrm>
            <a:off x="6013450" y="28844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223.1.3.27</a:t>
            </a:r>
            <a:endParaRPr lang="pt-BR"/>
          </a:p>
        </p:txBody>
      </p:sp>
      <p:sp>
        <p:nvSpPr>
          <p:cNvPr id="8237" name="Text Box 56"/>
          <p:cNvSpPr txBox="1">
            <a:spLocks noChangeArrowheads="1"/>
          </p:cNvSpPr>
          <p:nvPr/>
        </p:nvSpPr>
        <p:spPr bwMode="auto">
          <a:xfrm>
            <a:off x="4670425" y="5051425"/>
            <a:ext cx="411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/>
              <a:t>rede composta por 3 </a:t>
            </a:r>
            <a:r>
              <a:rPr lang="pt-BR" dirty="0" err="1"/>
              <a:t>subredes</a:t>
            </a:r>
            <a:endParaRPr lang="pt-BR" dirty="0"/>
          </a:p>
        </p:txBody>
      </p:sp>
      <p:sp>
        <p:nvSpPr>
          <p:cNvPr id="8238" name="Text Box 57"/>
          <p:cNvSpPr txBox="1">
            <a:spLocks noChangeArrowheads="1"/>
          </p:cNvSpPr>
          <p:nvPr/>
        </p:nvSpPr>
        <p:spPr bwMode="auto">
          <a:xfrm>
            <a:off x="6842125" y="3432175"/>
            <a:ext cx="105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subrede</a:t>
            </a:r>
            <a:endParaRPr lang="pt-BR"/>
          </a:p>
        </p:txBody>
      </p:sp>
      <p:sp>
        <p:nvSpPr>
          <p:cNvPr id="8239" name="Line 58"/>
          <p:cNvSpPr>
            <a:spLocks noChangeShapeType="1"/>
          </p:cNvSpPr>
          <p:nvPr/>
        </p:nvSpPr>
        <p:spPr bwMode="auto">
          <a:xfrm flipH="1">
            <a:off x="6705600" y="3695700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922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14E8C49-C6E1-4016-BA21-EC347B8D4526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9227" name="Freeform 50"/>
          <p:cNvSpPr>
            <a:spLocks/>
          </p:cNvSpPr>
          <p:nvPr/>
        </p:nvSpPr>
        <p:spPr bwMode="auto">
          <a:xfrm>
            <a:off x="5821363" y="2495550"/>
            <a:ext cx="2041525" cy="1979613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5575"/>
            <a:ext cx="5208587" cy="1143000"/>
          </a:xfrm>
        </p:spPr>
        <p:txBody>
          <a:bodyPr/>
          <a:lstStyle/>
          <a:p>
            <a:r>
              <a:rPr lang="pt-BR" smtClean="0"/>
              <a:t>Subredes</a:t>
            </a:r>
          </a:p>
        </p:txBody>
      </p:sp>
      <p:sp>
        <p:nvSpPr>
          <p:cNvPr id="9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pt-BR" sz="2400" smtClean="0"/>
          </a:p>
          <a:p>
            <a:endParaRPr lang="pt-BR" sz="2400" smtClean="0"/>
          </a:p>
        </p:txBody>
      </p:sp>
      <p:sp>
        <p:nvSpPr>
          <p:cNvPr id="9230" name="Text Box 30"/>
          <p:cNvSpPr txBox="1">
            <a:spLocks noChangeArrowheads="1"/>
          </p:cNvSpPr>
          <p:nvPr/>
        </p:nvSpPr>
        <p:spPr bwMode="auto">
          <a:xfrm>
            <a:off x="5276850" y="460375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223.1.1.0/24</a:t>
            </a:r>
            <a:endParaRPr lang="pt-BR"/>
          </a:p>
        </p:txBody>
      </p:sp>
      <p:sp>
        <p:nvSpPr>
          <p:cNvPr id="9231" name="Text Box 32"/>
          <p:cNvSpPr txBox="1">
            <a:spLocks noChangeArrowheads="1"/>
          </p:cNvSpPr>
          <p:nvPr/>
        </p:nvSpPr>
        <p:spPr bwMode="auto">
          <a:xfrm>
            <a:off x="7539038" y="59213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223.1.2.0/24</a:t>
            </a:r>
            <a:endParaRPr lang="pt-BR"/>
          </a:p>
        </p:txBody>
      </p:sp>
      <p:sp>
        <p:nvSpPr>
          <p:cNvPr id="9232" name="Text Box 44"/>
          <p:cNvSpPr txBox="1">
            <a:spLocks noChangeArrowheads="1"/>
          </p:cNvSpPr>
          <p:nvPr/>
        </p:nvSpPr>
        <p:spPr bwMode="auto">
          <a:xfrm>
            <a:off x="6311900" y="457993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223.1.3.0/24</a:t>
            </a:r>
            <a:endParaRPr lang="pt-BR"/>
          </a:p>
        </p:txBody>
      </p:sp>
      <p:sp>
        <p:nvSpPr>
          <p:cNvPr id="9233" name="Text Box 47"/>
          <p:cNvSpPr txBox="1">
            <a:spLocks noChangeArrowheads="1"/>
          </p:cNvSpPr>
          <p:nvPr/>
        </p:nvSpPr>
        <p:spPr bwMode="auto">
          <a:xfrm>
            <a:off x="5537200" y="5073650"/>
            <a:ext cx="216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Máscara da </a:t>
            </a:r>
          </a:p>
          <a:p>
            <a:r>
              <a:rPr lang="pt-BR" sz="2400"/>
              <a:t>sub-rede: /24</a:t>
            </a:r>
          </a:p>
        </p:txBody>
      </p:sp>
      <p:sp>
        <p:nvSpPr>
          <p:cNvPr id="9234" name="Freeform 48"/>
          <p:cNvSpPr>
            <a:spLocks/>
          </p:cNvSpPr>
          <p:nvPr/>
        </p:nvSpPr>
        <p:spPr bwMode="auto">
          <a:xfrm>
            <a:off x="4621213" y="774700"/>
            <a:ext cx="1941512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Freeform 49"/>
          <p:cNvSpPr>
            <a:spLocks/>
          </p:cNvSpPr>
          <p:nvPr/>
        </p:nvSpPr>
        <p:spPr bwMode="auto">
          <a:xfrm>
            <a:off x="7137400" y="1062038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18" name="Object 51"/>
          <p:cNvGraphicFramePr>
            <a:graphicFrameLocks noChangeAspect="1"/>
          </p:cNvGraphicFramePr>
          <p:nvPr/>
        </p:nvGraphicFramePr>
        <p:xfrm>
          <a:off x="4699000" y="8794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87947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Line 52"/>
          <p:cNvSpPr>
            <a:spLocks noChangeShapeType="1"/>
          </p:cNvSpPr>
          <p:nvPr/>
        </p:nvSpPr>
        <p:spPr bwMode="auto">
          <a:xfrm>
            <a:off x="5259388" y="1252538"/>
            <a:ext cx="2778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Line 53"/>
          <p:cNvSpPr>
            <a:spLocks noChangeShapeType="1"/>
          </p:cNvSpPr>
          <p:nvPr/>
        </p:nvSpPr>
        <p:spPr bwMode="auto">
          <a:xfrm flipH="1">
            <a:off x="5549900" y="123825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Line 54"/>
          <p:cNvSpPr>
            <a:spLocks noChangeShapeType="1"/>
          </p:cNvSpPr>
          <p:nvPr/>
        </p:nvSpPr>
        <p:spPr bwMode="auto">
          <a:xfrm flipV="1">
            <a:off x="5259388" y="1897063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Line 55"/>
          <p:cNvSpPr>
            <a:spLocks noChangeShapeType="1"/>
          </p:cNvSpPr>
          <p:nvPr/>
        </p:nvSpPr>
        <p:spPr bwMode="auto">
          <a:xfrm>
            <a:off x="5268913" y="2524125"/>
            <a:ext cx="2730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19" name="Object 56"/>
          <p:cNvGraphicFramePr>
            <a:graphicFrameLocks noChangeAspect="1"/>
          </p:cNvGraphicFramePr>
          <p:nvPr/>
        </p:nvGraphicFramePr>
        <p:xfrm>
          <a:off x="4699000" y="15462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54622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7"/>
          <p:cNvGraphicFramePr>
            <a:graphicFrameLocks noChangeAspect="1"/>
          </p:cNvGraphicFramePr>
          <p:nvPr/>
        </p:nvGraphicFramePr>
        <p:xfrm>
          <a:off x="4699000" y="21558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15582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Line 58"/>
          <p:cNvSpPr>
            <a:spLocks noChangeShapeType="1"/>
          </p:cNvSpPr>
          <p:nvPr/>
        </p:nvSpPr>
        <p:spPr bwMode="auto">
          <a:xfrm>
            <a:off x="5549900" y="2095500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241" name="Group 59"/>
          <p:cNvGrpSpPr>
            <a:grpSpLocks/>
          </p:cNvGrpSpPr>
          <p:nvPr/>
        </p:nvGrpSpPr>
        <p:grpSpPr bwMode="auto">
          <a:xfrm>
            <a:off x="6492875" y="2060575"/>
            <a:ext cx="711200" cy="381000"/>
            <a:chOff x="3600" y="219"/>
            <a:chExt cx="360" cy="175"/>
          </a:xfrm>
        </p:grpSpPr>
        <p:sp>
          <p:nvSpPr>
            <p:cNvPr id="9256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7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8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9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60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9261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62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63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4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5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9242" name="Rectangle 74"/>
          <p:cNvSpPr>
            <a:spLocks noChangeArrowheads="1"/>
          </p:cNvSpPr>
          <p:nvPr/>
        </p:nvSpPr>
        <p:spPr bwMode="auto">
          <a:xfrm>
            <a:off x="5305425" y="1647825"/>
            <a:ext cx="309563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3" name="Line 78"/>
          <p:cNvSpPr>
            <a:spLocks noChangeShapeType="1"/>
          </p:cNvSpPr>
          <p:nvPr/>
        </p:nvSpPr>
        <p:spPr bwMode="auto">
          <a:xfrm>
            <a:off x="7097713" y="2105025"/>
            <a:ext cx="1016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Line 80"/>
          <p:cNvSpPr>
            <a:spLocks noChangeShapeType="1"/>
          </p:cNvSpPr>
          <p:nvPr/>
        </p:nvSpPr>
        <p:spPr bwMode="auto">
          <a:xfrm flipH="1">
            <a:off x="8121650" y="1409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21" name="Object 81"/>
          <p:cNvGraphicFramePr>
            <a:graphicFrameLocks noChangeAspect="1"/>
          </p:cNvGraphicFramePr>
          <p:nvPr/>
        </p:nvGraphicFramePr>
        <p:xfrm>
          <a:off x="8299450" y="11176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450" y="11176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Line 82"/>
          <p:cNvSpPr>
            <a:spLocks noChangeShapeType="1"/>
          </p:cNvSpPr>
          <p:nvPr/>
        </p:nvSpPr>
        <p:spPr bwMode="auto">
          <a:xfrm>
            <a:off x="8121650" y="141446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22" name="Object 83"/>
          <p:cNvGraphicFramePr>
            <a:graphicFrameLocks noChangeAspect="1"/>
          </p:cNvGraphicFramePr>
          <p:nvPr/>
        </p:nvGraphicFramePr>
        <p:xfrm>
          <a:off x="8304213" y="24987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49872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Line 84"/>
          <p:cNvSpPr>
            <a:spLocks noChangeShapeType="1"/>
          </p:cNvSpPr>
          <p:nvPr/>
        </p:nvSpPr>
        <p:spPr bwMode="auto">
          <a:xfrm>
            <a:off x="8121650" y="26860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7" name="Rectangle 85"/>
          <p:cNvSpPr>
            <a:spLocks noChangeArrowheads="1"/>
          </p:cNvSpPr>
          <p:nvPr/>
        </p:nvSpPr>
        <p:spPr bwMode="auto">
          <a:xfrm>
            <a:off x="8067675" y="2433638"/>
            <a:ext cx="171450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8" name="Rectangle 87"/>
          <p:cNvSpPr>
            <a:spLocks noChangeArrowheads="1"/>
          </p:cNvSpPr>
          <p:nvPr/>
        </p:nvSpPr>
        <p:spPr bwMode="auto">
          <a:xfrm>
            <a:off x="8081963" y="1462088"/>
            <a:ext cx="247650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9" name="Line 89"/>
          <p:cNvSpPr>
            <a:spLocks noChangeShapeType="1"/>
          </p:cNvSpPr>
          <p:nvPr/>
        </p:nvSpPr>
        <p:spPr bwMode="auto">
          <a:xfrm flipH="1">
            <a:off x="6859588" y="24431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0" name="Line 90"/>
          <p:cNvSpPr>
            <a:spLocks noChangeShapeType="1"/>
          </p:cNvSpPr>
          <p:nvPr/>
        </p:nvSpPr>
        <p:spPr bwMode="auto">
          <a:xfrm flipH="1">
            <a:off x="6249988" y="3724275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1" name="Line 91"/>
          <p:cNvSpPr>
            <a:spLocks noChangeShapeType="1"/>
          </p:cNvSpPr>
          <p:nvPr/>
        </p:nvSpPr>
        <p:spPr bwMode="auto">
          <a:xfrm flipH="1" flipV="1">
            <a:off x="6246813" y="37163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2" name="Line 92"/>
          <p:cNvSpPr>
            <a:spLocks noChangeShapeType="1"/>
          </p:cNvSpPr>
          <p:nvPr/>
        </p:nvSpPr>
        <p:spPr bwMode="auto">
          <a:xfrm flipH="1" flipV="1">
            <a:off x="7423150" y="3721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23" name="Object 93"/>
          <p:cNvGraphicFramePr>
            <a:graphicFrameLocks noChangeAspect="1"/>
          </p:cNvGraphicFramePr>
          <p:nvPr/>
        </p:nvGraphicFramePr>
        <p:xfrm>
          <a:off x="7208838" y="387985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387985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94"/>
          <p:cNvGraphicFramePr>
            <a:graphicFrameLocks noChangeAspect="1"/>
          </p:cNvGraphicFramePr>
          <p:nvPr/>
        </p:nvGraphicFramePr>
        <p:xfrm>
          <a:off x="5951538" y="3894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8941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3" name="Rectangle 96"/>
          <p:cNvSpPr>
            <a:spLocks noChangeArrowheads="1"/>
          </p:cNvSpPr>
          <p:nvPr/>
        </p:nvSpPr>
        <p:spPr bwMode="auto">
          <a:xfrm>
            <a:off x="5091113" y="3443288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4" name="Rectangle 98"/>
          <p:cNvSpPr>
            <a:spLocks noChangeArrowheads="1"/>
          </p:cNvSpPr>
          <p:nvPr/>
        </p:nvSpPr>
        <p:spPr bwMode="auto">
          <a:xfrm>
            <a:off x="6796088" y="2576513"/>
            <a:ext cx="128587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5" name="Rectangle 102"/>
          <p:cNvSpPr>
            <a:spLocks noChangeArrowheads="1"/>
          </p:cNvSpPr>
          <p:nvPr/>
        </p:nvSpPr>
        <p:spPr bwMode="auto">
          <a:xfrm>
            <a:off x="447675" y="1314450"/>
            <a:ext cx="3695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Receita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/>
              <a:t>desassociar cada interface do seu roteador, estação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/>
              <a:t>criar “ilhas” de redes isoladas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/>
              <a:t>cada rede isolada é uma </a:t>
            </a:r>
            <a:r>
              <a:rPr lang="pt-BR" sz="2400" dirty="0" err="1" smtClean="0">
                <a:solidFill>
                  <a:srgbClr val="FF0000"/>
                </a:solidFill>
              </a:rPr>
              <a:t>subrede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025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603FA03-CAE1-4031-A189-937829027946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10251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3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4" name="Freeform 5"/>
          <p:cNvSpPr>
            <a:spLocks/>
          </p:cNvSpPr>
          <p:nvPr/>
        </p:nvSpPr>
        <p:spPr bwMode="auto">
          <a:xfrm rot="5265760">
            <a:off x="5310982" y="561181"/>
            <a:ext cx="1612900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Subredes</a:t>
            </a:r>
          </a:p>
        </p:txBody>
      </p:sp>
      <p:sp>
        <p:nvSpPr>
          <p:cNvPr id="1025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/>
              <a:t>Quantas subredes?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6389688" y="9509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9509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Line 9"/>
          <p:cNvSpPr>
            <a:spLocks noChangeShapeType="1"/>
          </p:cNvSpPr>
          <p:nvPr/>
        </p:nvSpPr>
        <p:spPr bwMode="auto">
          <a:xfrm flipH="1">
            <a:off x="5226050" y="1576388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43" name="Object 12"/>
          <p:cNvGraphicFramePr>
            <a:graphicFrameLocks noChangeAspect="1"/>
          </p:cNvGraphicFramePr>
          <p:nvPr/>
        </p:nvGraphicFramePr>
        <p:xfrm>
          <a:off x="5780088" y="846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8461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3"/>
          <p:cNvGraphicFramePr>
            <a:graphicFrameLocks noChangeAspect="1"/>
          </p:cNvGraphicFramePr>
          <p:nvPr/>
        </p:nvGraphicFramePr>
        <p:xfrm>
          <a:off x="5151438" y="979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979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Line 14"/>
          <p:cNvSpPr>
            <a:spLocks noChangeShapeType="1"/>
          </p:cNvSpPr>
          <p:nvPr/>
        </p:nvSpPr>
        <p:spPr bwMode="auto">
          <a:xfrm flipH="1">
            <a:off x="5856288" y="1585913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1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223.1.1.1</a:t>
            </a:r>
            <a:endParaRPr lang="en-US"/>
          </a:p>
        </p:txBody>
      </p:sp>
      <p:sp>
        <p:nvSpPr>
          <p:cNvPr id="10262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3" name="Text Box 17"/>
          <p:cNvSpPr txBox="1">
            <a:spLocks noChangeArrowheads="1"/>
          </p:cNvSpPr>
          <p:nvPr/>
        </p:nvSpPr>
        <p:spPr bwMode="auto">
          <a:xfrm>
            <a:off x="5384800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223.1.1.3</a:t>
            </a:r>
            <a:endParaRPr lang="en-US"/>
          </a:p>
        </p:txBody>
      </p:sp>
      <p:sp>
        <p:nvSpPr>
          <p:cNvPr id="10264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223.1.1.4</a:t>
            </a:r>
            <a:endParaRPr lang="en-US"/>
          </a:p>
        </p:txBody>
      </p:sp>
      <p:sp>
        <p:nvSpPr>
          <p:cNvPr id="10265" name="Freeform 19"/>
          <p:cNvSpPr>
            <a:spLocks/>
          </p:cNvSpPr>
          <p:nvPr/>
        </p:nvSpPr>
        <p:spPr bwMode="auto">
          <a:xfrm>
            <a:off x="3622675" y="456406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66" name="Group 20"/>
          <p:cNvGrpSpPr>
            <a:grpSpLocks/>
          </p:cNvGrpSpPr>
          <p:nvPr/>
        </p:nvGrpSpPr>
        <p:grpSpPr bwMode="auto">
          <a:xfrm>
            <a:off x="4059238" y="4275138"/>
            <a:ext cx="711200" cy="381000"/>
            <a:chOff x="3600" y="219"/>
            <a:chExt cx="360" cy="175"/>
          </a:xfrm>
        </p:grpSpPr>
        <p:sp>
          <p:nvSpPr>
            <p:cNvPr id="10325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6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7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8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29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3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35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6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7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3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32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3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4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67" name="Line 34"/>
          <p:cNvSpPr>
            <a:spLocks noChangeShapeType="1"/>
          </p:cNvSpPr>
          <p:nvPr/>
        </p:nvSpPr>
        <p:spPr bwMode="auto">
          <a:xfrm flipH="1">
            <a:off x="4378325" y="466725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8" name="Line 35"/>
          <p:cNvSpPr>
            <a:spLocks noChangeShapeType="1"/>
          </p:cNvSpPr>
          <p:nvPr/>
        </p:nvSpPr>
        <p:spPr bwMode="auto">
          <a:xfrm flipH="1" flipV="1">
            <a:off x="3859213" y="537210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0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45" name="Object 38"/>
          <p:cNvGraphicFramePr>
            <a:graphicFrameLocks noChangeAspect="1"/>
          </p:cNvGraphicFramePr>
          <p:nvPr/>
        </p:nvGraphicFramePr>
        <p:xfrm>
          <a:off x="4413250" y="54752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4752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9"/>
          <p:cNvGraphicFramePr>
            <a:graphicFrameLocks noChangeAspect="1"/>
          </p:cNvGraphicFramePr>
          <p:nvPr/>
        </p:nvGraphicFramePr>
        <p:xfrm>
          <a:off x="3765550" y="54895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48957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1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223.1.2.2</a:t>
            </a:r>
            <a:endParaRPr lang="en-US"/>
          </a:p>
        </p:txBody>
      </p:sp>
      <p:sp>
        <p:nvSpPr>
          <p:cNvPr id="10272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223.1.2.1</a:t>
            </a:r>
            <a:endParaRPr lang="en-US"/>
          </a:p>
        </p:txBody>
      </p:sp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4" name="Text Box 43"/>
          <p:cNvSpPr txBox="1">
            <a:spLocks noChangeArrowheads="1"/>
          </p:cNvSpPr>
          <p:nvPr/>
        </p:nvSpPr>
        <p:spPr bwMode="auto">
          <a:xfrm>
            <a:off x="3889375" y="46942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223.1.2.6</a:t>
            </a:r>
            <a:endParaRPr lang="en-US"/>
          </a:p>
        </p:txBody>
      </p:sp>
      <p:grpSp>
        <p:nvGrpSpPr>
          <p:cNvPr id="10275" name="Group 44"/>
          <p:cNvGrpSpPr>
            <a:grpSpLocks/>
          </p:cNvGrpSpPr>
          <p:nvPr/>
        </p:nvGrpSpPr>
        <p:grpSpPr bwMode="auto">
          <a:xfrm>
            <a:off x="5946775" y="4294188"/>
            <a:ext cx="2927350" cy="1779587"/>
            <a:chOff x="1748" y="2615"/>
            <a:chExt cx="1844" cy="1121"/>
          </a:xfrm>
        </p:grpSpPr>
        <p:sp>
          <p:nvSpPr>
            <p:cNvPr id="10302" name="Freeform 45"/>
            <p:cNvSpPr>
              <a:spLocks/>
            </p:cNvSpPr>
            <p:nvPr/>
          </p:nvSpPr>
          <p:spPr bwMode="auto">
            <a:xfrm>
              <a:off x="2192" y="2797"/>
              <a:ext cx="970" cy="939"/>
            </a:xfrm>
            <a:custGeom>
              <a:avLst/>
              <a:gdLst>
                <a:gd name="T0" fmla="*/ 451 w 970"/>
                <a:gd name="T1" fmla="*/ 41 h 939"/>
                <a:gd name="T2" fmla="*/ 388 w 970"/>
                <a:gd name="T3" fmla="*/ 431 h 939"/>
                <a:gd name="T4" fmla="*/ 64 w 970"/>
                <a:gd name="T5" fmla="*/ 479 h 939"/>
                <a:gd name="T6" fmla="*/ 7 w 970"/>
                <a:gd name="T7" fmla="*/ 791 h 939"/>
                <a:gd name="T8" fmla="*/ 100 w 970"/>
                <a:gd name="T9" fmla="*/ 920 h 939"/>
                <a:gd name="T10" fmla="*/ 421 w 970"/>
                <a:gd name="T11" fmla="*/ 905 h 939"/>
                <a:gd name="T12" fmla="*/ 652 w 970"/>
                <a:gd name="T13" fmla="*/ 905 h 939"/>
                <a:gd name="T14" fmla="*/ 904 w 970"/>
                <a:gd name="T15" fmla="*/ 857 h 939"/>
                <a:gd name="T16" fmla="*/ 916 w 970"/>
                <a:gd name="T17" fmla="*/ 473 h 939"/>
                <a:gd name="T18" fmla="*/ 580 w 970"/>
                <a:gd name="T19" fmla="*/ 443 h 939"/>
                <a:gd name="T20" fmla="*/ 526 w 970"/>
                <a:gd name="T21" fmla="*/ 65 h 939"/>
                <a:gd name="T22" fmla="*/ 529 w 970"/>
                <a:gd name="T23" fmla="*/ 53 h 939"/>
                <a:gd name="T24" fmla="*/ 451 w 970"/>
                <a:gd name="T25" fmla="*/ 41 h 9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939"/>
                <a:gd name="T41" fmla="*/ 970 w 970"/>
                <a:gd name="T42" fmla="*/ 939 h 9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939">
                  <a:moveTo>
                    <a:pt x="451" y="41"/>
                  </a:moveTo>
                  <a:cubicBezTo>
                    <a:pt x="415" y="47"/>
                    <a:pt x="452" y="358"/>
                    <a:pt x="388" y="431"/>
                  </a:cubicBezTo>
                  <a:cubicBezTo>
                    <a:pt x="324" y="504"/>
                    <a:pt x="128" y="419"/>
                    <a:pt x="64" y="479"/>
                  </a:cubicBezTo>
                  <a:cubicBezTo>
                    <a:pt x="0" y="539"/>
                    <a:pt x="1" y="718"/>
                    <a:pt x="7" y="791"/>
                  </a:cubicBezTo>
                  <a:cubicBezTo>
                    <a:pt x="13" y="864"/>
                    <a:pt x="31" y="901"/>
                    <a:pt x="100" y="920"/>
                  </a:cubicBezTo>
                  <a:cubicBezTo>
                    <a:pt x="169" y="939"/>
                    <a:pt x="329" y="908"/>
                    <a:pt x="421" y="905"/>
                  </a:cubicBezTo>
                  <a:cubicBezTo>
                    <a:pt x="513" y="902"/>
                    <a:pt x="572" y="913"/>
                    <a:pt x="652" y="905"/>
                  </a:cubicBezTo>
                  <a:cubicBezTo>
                    <a:pt x="732" y="897"/>
                    <a:pt x="860" y="929"/>
                    <a:pt x="904" y="857"/>
                  </a:cubicBezTo>
                  <a:cubicBezTo>
                    <a:pt x="948" y="785"/>
                    <a:pt x="970" y="542"/>
                    <a:pt x="916" y="473"/>
                  </a:cubicBezTo>
                  <a:cubicBezTo>
                    <a:pt x="862" y="404"/>
                    <a:pt x="645" y="511"/>
                    <a:pt x="580" y="443"/>
                  </a:cubicBezTo>
                  <a:cubicBezTo>
                    <a:pt x="515" y="375"/>
                    <a:pt x="534" y="130"/>
                    <a:pt x="526" y="65"/>
                  </a:cubicBezTo>
                  <a:cubicBezTo>
                    <a:pt x="518" y="0"/>
                    <a:pt x="542" y="57"/>
                    <a:pt x="529" y="53"/>
                  </a:cubicBezTo>
                  <a:cubicBezTo>
                    <a:pt x="520" y="26"/>
                    <a:pt x="487" y="35"/>
                    <a:pt x="451" y="4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03" name="Group 46"/>
            <p:cNvGrpSpPr>
              <a:grpSpLocks/>
            </p:cNvGrpSpPr>
            <p:nvPr/>
          </p:nvGrpSpPr>
          <p:grpSpPr bwMode="auto">
            <a:xfrm>
              <a:off x="2467" y="2615"/>
              <a:ext cx="448" cy="240"/>
              <a:chOff x="3600" y="219"/>
              <a:chExt cx="360" cy="175"/>
            </a:xfrm>
          </p:grpSpPr>
          <p:sp>
            <p:nvSpPr>
              <p:cNvPr id="10312" name="Oval 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3" name="Line 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4" name="Line 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5" name="Rectangle 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0316" name="Oval 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0317" name="Group 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32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23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24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18" name="Group 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31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20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21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04" name="Line 60"/>
            <p:cNvSpPr>
              <a:spLocks noChangeShapeType="1"/>
            </p:cNvSpPr>
            <p:nvPr/>
          </p:nvSpPr>
          <p:spPr bwMode="auto">
            <a:xfrm flipH="1">
              <a:off x="2668" y="2862"/>
              <a:ext cx="0" cy="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05" name="Line 61"/>
            <p:cNvSpPr>
              <a:spLocks noChangeShapeType="1"/>
            </p:cNvSpPr>
            <p:nvPr/>
          </p:nvSpPr>
          <p:spPr bwMode="auto">
            <a:xfrm flipH="1" flipV="1">
              <a:off x="2341" y="3306"/>
              <a:ext cx="64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06" name="Line 62"/>
            <p:cNvSpPr>
              <a:spLocks noChangeShapeType="1"/>
            </p:cNvSpPr>
            <p:nvPr/>
          </p:nvSpPr>
          <p:spPr bwMode="auto">
            <a:xfrm flipH="1" flipV="1">
              <a:off x="2348" y="3316"/>
              <a:ext cx="2" cy="1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 flipH="1" flipV="1">
              <a:off x="2975" y="330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247" name="Object 64"/>
            <p:cNvGraphicFramePr>
              <a:graphicFrameLocks noChangeAspect="1"/>
            </p:cNvGraphicFramePr>
            <p:nvPr/>
          </p:nvGraphicFramePr>
          <p:xfrm>
            <a:off x="2690" y="337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0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337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65"/>
            <p:cNvGraphicFramePr>
              <a:graphicFrameLocks noChangeAspect="1"/>
            </p:cNvGraphicFramePr>
            <p:nvPr/>
          </p:nvGraphicFramePr>
          <p:xfrm>
            <a:off x="2282" y="338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1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" y="338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8" name="Text Box 66"/>
            <p:cNvSpPr txBox="1">
              <a:spLocks noChangeArrowheads="1"/>
            </p:cNvSpPr>
            <p:nvPr/>
          </p:nvSpPr>
          <p:spPr bwMode="auto">
            <a:xfrm>
              <a:off x="2942" y="323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0309" name="Text Box 67"/>
            <p:cNvSpPr txBox="1">
              <a:spLocks noChangeArrowheads="1"/>
            </p:cNvSpPr>
            <p:nvPr/>
          </p:nvSpPr>
          <p:spPr bwMode="auto">
            <a:xfrm>
              <a:off x="1748" y="3233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0310" name="Rectangle 68"/>
            <p:cNvSpPr>
              <a:spLocks noChangeArrowheads="1"/>
            </p:cNvSpPr>
            <p:nvPr/>
          </p:nvSpPr>
          <p:spPr bwMode="auto">
            <a:xfrm>
              <a:off x="2631" y="2925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1" name="Text Box 69"/>
            <p:cNvSpPr txBox="1">
              <a:spLocks noChangeArrowheads="1"/>
            </p:cNvSpPr>
            <p:nvPr/>
          </p:nvSpPr>
          <p:spPr bwMode="auto">
            <a:xfrm>
              <a:off x="2360" y="2879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</p:grpSp>
      <p:grpSp>
        <p:nvGrpSpPr>
          <p:cNvPr id="10276" name="Group 70"/>
          <p:cNvGrpSpPr>
            <a:grpSpLocks/>
          </p:cNvGrpSpPr>
          <p:nvPr/>
        </p:nvGrpSpPr>
        <p:grpSpPr bwMode="auto">
          <a:xfrm>
            <a:off x="5526088" y="2389188"/>
            <a:ext cx="711200" cy="381000"/>
            <a:chOff x="3600" y="219"/>
            <a:chExt cx="360" cy="175"/>
          </a:xfrm>
        </p:grpSpPr>
        <p:sp>
          <p:nvSpPr>
            <p:cNvPr id="10289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0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1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2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293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294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299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0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1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295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96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7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8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7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8" name="Rectangle 85"/>
          <p:cNvSpPr>
            <a:spLocks noChangeArrowheads="1"/>
          </p:cNvSpPr>
          <p:nvPr/>
        </p:nvSpPr>
        <p:spPr bwMode="auto">
          <a:xfrm>
            <a:off x="6053138" y="1343025"/>
            <a:ext cx="109537" cy="195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9" name="Text Box 86"/>
          <p:cNvSpPr txBox="1">
            <a:spLocks noChangeArrowheads="1"/>
          </p:cNvSpPr>
          <p:nvPr/>
        </p:nvSpPr>
        <p:spPr bwMode="auto">
          <a:xfrm>
            <a:off x="5732463" y="1304925"/>
            <a:ext cx="81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223.1.1.2</a:t>
            </a:r>
            <a:endParaRPr lang="en-US"/>
          </a:p>
        </p:txBody>
      </p:sp>
      <p:sp>
        <p:nvSpPr>
          <p:cNvPr id="10280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81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82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83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223.1.7.1</a:t>
            </a:r>
            <a:endParaRPr lang="en-US"/>
          </a:p>
        </p:txBody>
      </p:sp>
      <p:sp>
        <p:nvSpPr>
          <p:cNvPr id="10284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223.1.7.2</a:t>
            </a:r>
            <a:endParaRPr lang="en-US"/>
          </a:p>
        </p:txBody>
      </p:sp>
      <p:sp>
        <p:nvSpPr>
          <p:cNvPr id="10285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223.1.8.2</a:t>
            </a:r>
            <a:endParaRPr lang="en-US"/>
          </a:p>
        </p:txBody>
      </p:sp>
      <p:sp>
        <p:nvSpPr>
          <p:cNvPr id="10286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223.1.8.1</a:t>
            </a:r>
            <a:endParaRPr lang="en-US"/>
          </a:p>
        </p:txBody>
      </p:sp>
      <p:sp>
        <p:nvSpPr>
          <p:cNvPr id="10287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223.1.9.1</a:t>
            </a:r>
            <a:endParaRPr lang="en-US"/>
          </a:p>
        </p:txBody>
      </p:sp>
      <p:sp>
        <p:nvSpPr>
          <p:cNvPr id="10288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223.1.9.2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325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B2B5F88F-FF0B-4349-B26B-7F8D3B62946E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175375" y="4527550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parte de</a:t>
            </a:r>
          </a:p>
          <a:p>
            <a:pPr algn="ctr"/>
            <a:r>
              <a:rPr lang="pt-BR"/>
              <a:t>estação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Endereçamento IP</a:t>
            </a:r>
            <a:r>
              <a:rPr lang="pt-BR" smtClean="0"/>
              <a:t>: CIDR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3171825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CIDR:</a:t>
            </a:r>
            <a:r>
              <a:rPr lang="pt-BR" dirty="0" smtClean="0"/>
              <a:t> </a:t>
            </a:r>
            <a:r>
              <a:rPr lang="pt-BR" dirty="0" err="1" smtClean="0">
                <a:solidFill>
                  <a:srgbClr val="FF0000"/>
                </a:solidFill>
              </a:rPr>
              <a:t>C</a:t>
            </a:r>
            <a:r>
              <a:rPr lang="pt-BR" dirty="0" err="1" smtClean="0"/>
              <a:t>lassless</a:t>
            </a:r>
            <a:r>
              <a:rPr lang="pt-BR" dirty="0" smtClean="0"/>
              <a:t> </a:t>
            </a:r>
            <a:r>
              <a:rPr lang="pt-BR" dirty="0" err="1" smtClean="0">
                <a:solidFill>
                  <a:srgbClr val="FF0000"/>
                </a:solidFill>
              </a:rPr>
              <a:t>I</a:t>
            </a:r>
            <a:r>
              <a:rPr lang="pt-BR" dirty="0" err="1" smtClean="0"/>
              <a:t>nter</a:t>
            </a:r>
            <a:r>
              <a:rPr lang="pt-BR" dirty="0" err="1" smtClean="0">
                <a:solidFill>
                  <a:srgbClr val="FF0000"/>
                </a:solidFill>
              </a:rPr>
              <a:t>D</a:t>
            </a:r>
            <a:r>
              <a:rPr lang="pt-BR" dirty="0" err="1" smtClean="0"/>
              <a:t>omain</a:t>
            </a:r>
            <a:r>
              <a:rPr lang="pt-BR" dirty="0" smtClean="0"/>
              <a:t> </a:t>
            </a:r>
            <a:r>
              <a:rPr lang="pt-BR" dirty="0" err="1" smtClean="0">
                <a:solidFill>
                  <a:srgbClr val="FF0000"/>
                </a:solidFill>
              </a:rPr>
              <a:t>R</a:t>
            </a:r>
            <a:r>
              <a:rPr lang="pt-BR" dirty="0" err="1" smtClean="0"/>
              <a:t>outing</a:t>
            </a:r>
            <a:r>
              <a:rPr lang="pt-BR" dirty="0" smtClean="0"/>
              <a:t> (Roteamento </a:t>
            </a:r>
            <a:r>
              <a:rPr lang="pt-BR" dirty="0" err="1" smtClean="0"/>
              <a:t>Interdomínio</a:t>
            </a:r>
            <a:r>
              <a:rPr lang="pt-BR" dirty="0" smtClean="0"/>
              <a:t> sem classes)</a:t>
            </a:r>
          </a:p>
          <a:p>
            <a:pPr lvl="1"/>
            <a:r>
              <a:rPr lang="pt-BR" dirty="0" smtClean="0"/>
              <a:t>parte de rede do endereço de comprimento arbitrário</a:t>
            </a:r>
          </a:p>
          <a:p>
            <a:pPr lvl="1"/>
            <a:r>
              <a:rPr lang="pt-BR" dirty="0" smtClean="0"/>
              <a:t>formato de endereço: </a:t>
            </a:r>
            <a:r>
              <a:rPr lang="pt-BR" dirty="0" err="1" smtClean="0">
                <a:solidFill>
                  <a:srgbClr val="FF0000"/>
                </a:solidFill>
              </a:rPr>
              <a:t>a.b.c.d</a:t>
            </a:r>
            <a:r>
              <a:rPr lang="pt-BR" dirty="0" smtClean="0">
                <a:solidFill>
                  <a:srgbClr val="FF0000"/>
                </a:solidFill>
              </a:rPr>
              <a:t>/x</a:t>
            </a:r>
            <a:r>
              <a:rPr lang="pt-BR" dirty="0" smtClean="0"/>
              <a:t>, onde x é o no. de bits na parte de </a:t>
            </a:r>
            <a:r>
              <a:rPr lang="pt-BR" dirty="0" err="1" smtClean="0"/>
              <a:t>subrede</a:t>
            </a:r>
            <a:r>
              <a:rPr lang="pt-BR" dirty="0" smtClean="0"/>
              <a:t> do endereço</a:t>
            </a: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423988" y="5103813"/>
            <a:ext cx="612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chemeClr val="accent2"/>
                </a:solidFill>
                <a:latin typeface="Arial" pitchFamily="34" charset="0"/>
              </a:rPr>
              <a:t>11001000  00010111</a:t>
            </a:r>
            <a:r>
              <a:rPr lang="pt-BR" sz="2400">
                <a:latin typeface="Arial" pitchFamily="34" charset="0"/>
              </a:rPr>
              <a:t>  </a:t>
            </a:r>
            <a:r>
              <a:rPr lang="pt-BR" sz="2400">
                <a:solidFill>
                  <a:schemeClr val="accent2"/>
                </a:solidFill>
                <a:latin typeface="Arial" pitchFamily="34" charset="0"/>
              </a:rPr>
              <a:t>0001000</a:t>
            </a:r>
            <a:r>
              <a:rPr lang="pt-BR" sz="2400">
                <a:latin typeface="Arial" pitchFamily="34" charset="0"/>
              </a:rPr>
              <a:t>0  00000000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2960659" y="4564063"/>
            <a:ext cx="1122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parte de</a:t>
            </a:r>
          </a:p>
          <a:p>
            <a:pPr algn="ctr"/>
            <a:r>
              <a:rPr lang="pt-BR" dirty="0" err="1" smtClean="0">
                <a:solidFill>
                  <a:schemeClr val="accent2"/>
                </a:solidFill>
              </a:rPr>
              <a:t>subrede</a:t>
            </a:r>
            <a:endParaRPr lang="pt-BR" dirty="0"/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>
            <a:off x="4092575" y="4879975"/>
            <a:ext cx="16208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H="1">
            <a:off x="1533525" y="4875213"/>
            <a:ext cx="14668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5735638" y="4883150"/>
            <a:ext cx="5207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7112000" y="4879975"/>
            <a:ext cx="36671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3360738" y="569595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200.23.16.0/23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427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F46B22FC-3784-492A-A99F-4647BC05BB27}" type="slidenum">
              <a:rPr lang="pt-BR" smtClean="0"/>
              <a:pPr/>
              <a:t>48</a:t>
            </a:fld>
            <a:endParaRPr lang="pt-BR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Endereços IP: como conseguir um?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11175" y="1687513"/>
            <a:ext cx="80343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800" u="sng">
                <a:solidFill>
                  <a:srgbClr val="FF0000"/>
                </a:solidFill>
              </a:rPr>
              <a:t>P:</a:t>
            </a:r>
            <a:r>
              <a:rPr lang="pt-BR" sz="2800"/>
              <a:t> Como o </a:t>
            </a:r>
            <a:r>
              <a:rPr lang="pt-BR" sz="2800" i="1"/>
              <a:t>host</a:t>
            </a:r>
            <a:r>
              <a:rPr lang="pt-BR" sz="2800"/>
              <a:t> obtém um endereço IP?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endParaRPr lang="pt-BR" sz="2800"/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q"/>
            </a:pPr>
            <a:r>
              <a:rPr lang="pt-BR" sz="2800"/>
              <a:t>codificado pelo administrador num arquivo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¦"/>
            </a:pPr>
            <a:r>
              <a:rPr lang="en-US" sz="2400"/>
              <a:t>Windows: Painel de controle-&gt;Rede-&gt;Configuração&gt;tcp/ip-&gt;propriedades</a:t>
            </a:r>
            <a:endParaRPr lang="pt-BR" sz="24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¦"/>
            </a:pPr>
            <a:r>
              <a:rPr lang="pt-BR" sz="2400"/>
              <a:t>UNIX: /etc/rc.config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pt-BR" sz="2400"/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q"/>
            </a:pPr>
            <a:r>
              <a:rPr lang="pt-BR" sz="2800">
                <a:solidFill>
                  <a:srgbClr val="FF0000"/>
                </a:solidFill>
              </a:rPr>
              <a:t>DHCP:</a:t>
            </a:r>
            <a:r>
              <a:rPr lang="pt-BR" sz="2800"/>
              <a:t> </a:t>
            </a:r>
            <a:r>
              <a:rPr lang="pt-BR" sz="2800">
                <a:solidFill>
                  <a:srgbClr val="FF0000"/>
                </a:solidFill>
              </a:rPr>
              <a:t>D</a:t>
            </a:r>
            <a:r>
              <a:rPr lang="pt-BR" sz="2800"/>
              <a:t>ynamic </a:t>
            </a:r>
            <a:r>
              <a:rPr lang="pt-BR" sz="2800">
                <a:solidFill>
                  <a:srgbClr val="FF0000"/>
                </a:solidFill>
              </a:rPr>
              <a:t>H</a:t>
            </a:r>
            <a:r>
              <a:rPr lang="pt-BR" sz="2800"/>
              <a:t>ost </a:t>
            </a:r>
            <a:r>
              <a:rPr lang="pt-BR" sz="2800">
                <a:solidFill>
                  <a:srgbClr val="FF0000"/>
                </a:solidFill>
              </a:rPr>
              <a:t>C</a:t>
            </a:r>
            <a:r>
              <a:rPr lang="pt-BR" sz="2800"/>
              <a:t>onfiguration </a:t>
            </a:r>
            <a:r>
              <a:rPr lang="pt-BR" sz="2800">
                <a:solidFill>
                  <a:srgbClr val="FF0000"/>
                </a:solidFill>
              </a:rPr>
              <a:t>P</a:t>
            </a:r>
            <a:r>
              <a:rPr lang="pt-BR" sz="2800"/>
              <a:t>rotocol: </a:t>
            </a:r>
            <a:r>
              <a:rPr lang="pt-BR" sz="2400"/>
              <a:t>obtém endereço dinamicamente de um servidor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Char char="¦"/>
            </a:pPr>
            <a:r>
              <a:rPr lang="pt-BR" sz="2400"/>
              <a:t>“plug-and-play”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/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D43F8CD-B991-4D0B-9254-3EB78A224F6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1143000"/>
          </a:xfrm>
        </p:spPr>
        <p:txBody>
          <a:bodyPr/>
          <a:lstStyle/>
          <a:p>
            <a:r>
              <a:rPr lang="en-US" sz="3200" smtClean="0"/>
              <a:t>DHCP: Dynamic Host Configuration Protocol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034338" cy="33591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Objetivo:</a:t>
            </a:r>
            <a:r>
              <a:rPr lang="pt-BR" sz="2400" dirty="0" smtClean="0"/>
              <a:t> permitir ao </a:t>
            </a:r>
            <a:r>
              <a:rPr lang="pt-BR" sz="2400" i="1" dirty="0" smtClean="0"/>
              <a:t>host</a:t>
            </a:r>
            <a:r>
              <a:rPr lang="pt-BR" sz="2400" dirty="0"/>
              <a:t> </a:t>
            </a:r>
            <a:r>
              <a:rPr lang="pt-BR" sz="2400" dirty="0" smtClean="0"/>
              <a:t>obter </a:t>
            </a:r>
            <a:r>
              <a:rPr lang="pt-BR" sz="2400" i="1" dirty="0" smtClean="0"/>
              <a:t>dinamicamente</a:t>
            </a:r>
            <a:r>
              <a:rPr lang="pt-BR" sz="2400" dirty="0" smtClean="0"/>
              <a:t> o seu endereço IP do servidor da rede quando entra na rede</a:t>
            </a:r>
          </a:p>
          <a:p>
            <a:pPr lvl="1"/>
            <a:r>
              <a:rPr lang="pt-BR" sz="2000" dirty="0" smtClean="0"/>
              <a:t>pode renovar o empréstimo pelo uso do endereço</a:t>
            </a:r>
          </a:p>
          <a:p>
            <a:pPr lvl="1"/>
            <a:r>
              <a:rPr lang="pt-BR" sz="2000" dirty="0" smtClean="0"/>
              <a:t>permite a reutilização de endereços (retém o endereço apenas enquanto estiver conectado)</a:t>
            </a:r>
          </a:p>
          <a:p>
            <a:pPr lvl="1"/>
            <a:r>
              <a:rPr lang="pt-BR" sz="2000" dirty="0" smtClean="0"/>
              <a:t>suporte a usuários móveis que queiram entrar na rede (mais brevemente)</a:t>
            </a:r>
          </a:p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Visão geral do DHCP: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sz="2000" dirty="0" smtClean="0"/>
              <a:t>host envia em broadcast </a:t>
            </a:r>
            <a:r>
              <a:rPr lang="pt-BR" sz="2000" dirty="0" err="1" smtClean="0"/>
              <a:t>msg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“DHCP </a:t>
            </a:r>
            <a:r>
              <a:rPr lang="pt-BR" sz="2000" dirty="0" err="1" smtClean="0">
                <a:solidFill>
                  <a:srgbClr val="FF0000"/>
                </a:solidFill>
              </a:rPr>
              <a:t>discover</a:t>
            </a:r>
            <a:r>
              <a:rPr lang="pt-BR" sz="2000" dirty="0" smtClean="0">
                <a:solidFill>
                  <a:srgbClr val="FF0000"/>
                </a:solidFill>
              </a:rPr>
              <a:t>” </a:t>
            </a:r>
            <a:r>
              <a:rPr lang="pt-BR" sz="2000" dirty="0" smtClean="0"/>
              <a:t>[opcional]</a:t>
            </a:r>
          </a:p>
          <a:p>
            <a:pPr lvl="1"/>
            <a:r>
              <a:rPr lang="pt-BR" sz="2000" dirty="0" smtClean="0"/>
              <a:t>servidor DHCP responde com </a:t>
            </a:r>
            <a:r>
              <a:rPr lang="pt-BR" sz="2000" dirty="0" err="1" smtClean="0"/>
              <a:t>msg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“DHCP </a:t>
            </a:r>
            <a:r>
              <a:rPr lang="pt-BR" sz="2000" dirty="0" err="1" smtClean="0">
                <a:solidFill>
                  <a:srgbClr val="FF0000"/>
                </a:solidFill>
              </a:rPr>
              <a:t>offer</a:t>
            </a:r>
            <a:r>
              <a:rPr lang="pt-BR" sz="2000" dirty="0" smtClean="0">
                <a:solidFill>
                  <a:srgbClr val="FF0000"/>
                </a:solidFill>
              </a:rPr>
              <a:t>” </a:t>
            </a:r>
            <a:r>
              <a:rPr lang="pt-BR" sz="2000" dirty="0" smtClean="0"/>
              <a:t>[opcional]</a:t>
            </a:r>
          </a:p>
          <a:p>
            <a:pPr lvl="1"/>
            <a:r>
              <a:rPr lang="pt-BR" sz="2000" dirty="0" smtClean="0"/>
              <a:t>host solicita endereço IP: </a:t>
            </a:r>
            <a:r>
              <a:rPr lang="pt-BR" sz="2000" dirty="0" err="1" smtClean="0"/>
              <a:t>msg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“DHCP </a:t>
            </a:r>
            <a:r>
              <a:rPr lang="pt-BR" sz="2000" dirty="0" err="1" smtClean="0">
                <a:solidFill>
                  <a:srgbClr val="FF0000"/>
                </a:solidFill>
              </a:rPr>
              <a:t>request</a:t>
            </a:r>
            <a:r>
              <a:rPr lang="pt-BR" sz="2000" dirty="0" smtClean="0">
                <a:solidFill>
                  <a:srgbClr val="FF0000"/>
                </a:solidFill>
              </a:rPr>
              <a:t>”</a:t>
            </a:r>
            <a:endParaRPr lang="pt-BR" sz="2000" dirty="0" smtClean="0"/>
          </a:p>
          <a:p>
            <a:pPr lvl="1"/>
            <a:r>
              <a:rPr lang="pt-BR" sz="2000" dirty="0" smtClean="0"/>
              <a:t>servidor DHCP envia endereço: </a:t>
            </a:r>
            <a:r>
              <a:rPr lang="pt-BR" sz="2000" dirty="0" err="1" smtClean="0"/>
              <a:t>msg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“DHCP </a:t>
            </a:r>
            <a:r>
              <a:rPr lang="pt-BR" sz="2000" dirty="0" err="1" smtClean="0">
                <a:solidFill>
                  <a:srgbClr val="FF0000"/>
                </a:solidFill>
              </a:rPr>
              <a:t>ack</a:t>
            </a:r>
            <a:r>
              <a:rPr lang="pt-BR" sz="2000" dirty="0" smtClean="0">
                <a:solidFill>
                  <a:srgbClr val="FF0000"/>
                </a:solidFill>
              </a:rPr>
              <a:t>”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AE748B41-642A-45FA-96A7-1F0D5FA878DC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2532" name="Freeform 3"/>
          <p:cNvSpPr>
            <a:spLocks/>
          </p:cNvSpPr>
          <p:nvPr/>
        </p:nvSpPr>
        <p:spPr bwMode="auto">
          <a:xfrm>
            <a:off x="3860800" y="4413250"/>
            <a:ext cx="3035300" cy="1481138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Freeform 4"/>
          <p:cNvSpPr>
            <a:spLocks/>
          </p:cNvSpPr>
          <p:nvPr/>
        </p:nvSpPr>
        <p:spPr bwMode="auto">
          <a:xfrm>
            <a:off x="2268538" y="3676650"/>
            <a:ext cx="2673350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259013" y="1350963"/>
            <a:ext cx="27447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2392363" y="1403350"/>
            <a:ext cx="2233612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Freeform 7"/>
          <p:cNvSpPr>
            <a:spLocks/>
          </p:cNvSpPr>
          <p:nvPr/>
        </p:nvSpPr>
        <p:spPr bwMode="auto">
          <a:xfrm>
            <a:off x="4541838" y="4716463"/>
            <a:ext cx="577850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2537" name="Group 8"/>
          <p:cNvGrpSpPr>
            <a:grpSpLocks/>
          </p:cNvGrpSpPr>
          <p:nvPr/>
        </p:nvGrpSpPr>
        <p:grpSpPr bwMode="auto">
          <a:xfrm>
            <a:off x="4014788" y="4891088"/>
            <a:ext cx="534987" cy="233362"/>
            <a:chOff x="3600" y="219"/>
            <a:chExt cx="360" cy="175"/>
          </a:xfrm>
        </p:grpSpPr>
        <p:sp>
          <p:nvSpPr>
            <p:cNvPr id="22683" name="Oval 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84" name="Line 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85" name="Line 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86" name="Rectangle 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87" name="Oval 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88" name="Group 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93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94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95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89" name="Group 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90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91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92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2538" name="Group 22"/>
          <p:cNvGrpSpPr>
            <a:grpSpLocks/>
          </p:cNvGrpSpPr>
          <p:nvPr/>
        </p:nvGrpSpPr>
        <p:grpSpPr bwMode="auto">
          <a:xfrm>
            <a:off x="4391025" y="5529263"/>
            <a:ext cx="534988" cy="233362"/>
            <a:chOff x="3600" y="219"/>
            <a:chExt cx="360" cy="175"/>
          </a:xfrm>
        </p:grpSpPr>
        <p:sp>
          <p:nvSpPr>
            <p:cNvPr id="22670" name="Oval 2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71" name="Line 2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72" name="Line 2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73" name="Rectangle 2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74" name="Oval 2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75" name="Group 2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80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81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82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76" name="Group 3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77" name="Line 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78" name="Line 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79" name="Line 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2539" name="Group 36"/>
          <p:cNvGrpSpPr>
            <a:grpSpLocks/>
          </p:cNvGrpSpPr>
          <p:nvPr/>
        </p:nvGrpSpPr>
        <p:grpSpPr bwMode="auto">
          <a:xfrm>
            <a:off x="5110163" y="4586288"/>
            <a:ext cx="534987" cy="233362"/>
            <a:chOff x="3600" y="219"/>
            <a:chExt cx="360" cy="175"/>
          </a:xfrm>
        </p:grpSpPr>
        <p:sp>
          <p:nvSpPr>
            <p:cNvPr id="22657" name="Oval 3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58" name="Line 3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59" name="Line 3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60" name="Rectangle 4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61" name="Oval 4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62" name="Group 4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67" name="Line 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8" name="Line 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9" name="Line 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63" name="Group 4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64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5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6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2540" name="Group 50"/>
          <p:cNvGrpSpPr>
            <a:grpSpLocks/>
          </p:cNvGrpSpPr>
          <p:nvPr/>
        </p:nvGrpSpPr>
        <p:grpSpPr bwMode="auto">
          <a:xfrm>
            <a:off x="5027613" y="5251450"/>
            <a:ext cx="531812" cy="233363"/>
            <a:chOff x="3600" y="219"/>
            <a:chExt cx="360" cy="175"/>
          </a:xfrm>
        </p:grpSpPr>
        <p:sp>
          <p:nvSpPr>
            <p:cNvPr id="22644" name="Oval 5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5" name="Line 5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6" name="Line 5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7" name="Rectangle 5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48" name="Oval 5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49" name="Group 5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54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5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6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50" name="Group 6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51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2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3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2541" name="Group 64"/>
          <p:cNvGrpSpPr>
            <a:grpSpLocks/>
          </p:cNvGrpSpPr>
          <p:nvPr/>
        </p:nvGrpSpPr>
        <p:grpSpPr bwMode="auto">
          <a:xfrm>
            <a:off x="5703888" y="5548313"/>
            <a:ext cx="534987" cy="233362"/>
            <a:chOff x="3600" y="219"/>
            <a:chExt cx="360" cy="175"/>
          </a:xfrm>
        </p:grpSpPr>
        <p:sp>
          <p:nvSpPr>
            <p:cNvPr id="22631" name="Oval 6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2" name="Line 6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3" name="Line 6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4" name="Rectangle 6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35" name="Oval 6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36" name="Group 7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41" name="Line 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42" name="Line 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43" name="Line 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37" name="Group 7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38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39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40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2542" name="Group 78"/>
          <p:cNvGrpSpPr>
            <a:grpSpLocks/>
          </p:cNvGrpSpPr>
          <p:nvPr/>
        </p:nvGrpSpPr>
        <p:grpSpPr bwMode="auto">
          <a:xfrm>
            <a:off x="6176963" y="4892675"/>
            <a:ext cx="534987" cy="233363"/>
            <a:chOff x="3600" y="219"/>
            <a:chExt cx="360" cy="175"/>
          </a:xfrm>
        </p:grpSpPr>
        <p:sp>
          <p:nvSpPr>
            <p:cNvPr id="22618" name="Oval 7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9" name="Line 8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20" name="Line 8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21" name="Rectangle 8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2622" name="Oval 8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623" name="Group 8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28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29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30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624" name="Group 8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25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26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27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2543" name="Freeform 92"/>
          <p:cNvSpPr>
            <a:spLocks/>
          </p:cNvSpPr>
          <p:nvPr/>
        </p:nvSpPr>
        <p:spPr bwMode="auto">
          <a:xfrm>
            <a:off x="5651500" y="4710113"/>
            <a:ext cx="53816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Freeform 93"/>
          <p:cNvSpPr>
            <a:spLocks/>
          </p:cNvSpPr>
          <p:nvPr/>
        </p:nvSpPr>
        <p:spPr bwMode="auto">
          <a:xfrm>
            <a:off x="4516438" y="5102225"/>
            <a:ext cx="51276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5" name="Freeform 94"/>
          <p:cNvSpPr>
            <a:spLocks/>
          </p:cNvSpPr>
          <p:nvPr/>
        </p:nvSpPr>
        <p:spPr bwMode="auto">
          <a:xfrm>
            <a:off x="5526088" y="5078413"/>
            <a:ext cx="669925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6" name="Freeform 95"/>
          <p:cNvSpPr>
            <a:spLocks/>
          </p:cNvSpPr>
          <p:nvPr/>
        </p:nvSpPr>
        <p:spPr bwMode="auto">
          <a:xfrm>
            <a:off x="6237288" y="5132388"/>
            <a:ext cx="2190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7" name="Freeform 96"/>
          <p:cNvSpPr>
            <a:spLocks/>
          </p:cNvSpPr>
          <p:nvPr/>
        </p:nvSpPr>
        <p:spPr bwMode="auto">
          <a:xfrm>
            <a:off x="4919663" y="5665788"/>
            <a:ext cx="785812" cy="74612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8" name="Freeform 97"/>
          <p:cNvSpPr>
            <a:spLocks/>
          </p:cNvSpPr>
          <p:nvPr/>
        </p:nvSpPr>
        <p:spPr bwMode="auto">
          <a:xfrm>
            <a:off x="4348163" y="5126038"/>
            <a:ext cx="2063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9" name="Rectangle 98"/>
          <p:cNvSpPr>
            <a:spLocks noChangeArrowheads="1"/>
          </p:cNvSpPr>
          <p:nvPr/>
        </p:nvSpPr>
        <p:spPr bwMode="auto">
          <a:xfrm>
            <a:off x="2333625" y="4740275"/>
            <a:ext cx="1231900" cy="238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50" name="Rectangle 99"/>
          <p:cNvSpPr>
            <a:spLocks noChangeArrowheads="1"/>
          </p:cNvSpPr>
          <p:nvPr/>
        </p:nvSpPr>
        <p:spPr bwMode="auto">
          <a:xfrm>
            <a:off x="2308225" y="4764088"/>
            <a:ext cx="12239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51" name="Line 100"/>
          <p:cNvSpPr>
            <a:spLocks noChangeShapeType="1"/>
          </p:cNvSpPr>
          <p:nvPr/>
        </p:nvSpPr>
        <p:spPr bwMode="auto">
          <a:xfrm>
            <a:off x="3400425" y="4895850"/>
            <a:ext cx="4508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52" name="Text Box 101"/>
          <p:cNvSpPr txBox="1">
            <a:spLocks noChangeArrowheads="1"/>
          </p:cNvSpPr>
          <p:nvPr/>
        </p:nvSpPr>
        <p:spPr bwMode="auto">
          <a:xfrm>
            <a:off x="4468813" y="4611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>
                <a:latin typeface="Arial" pitchFamily="34" charset="0"/>
              </a:rPr>
              <a:t>1</a:t>
            </a:r>
          </a:p>
        </p:txBody>
      </p:sp>
      <p:sp>
        <p:nvSpPr>
          <p:cNvPr id="22553" name="Text Box 102"/>
          <p:cNvSpPr txBox="1">
            <a:spLocks noChangeArrowheads="1"/>
          </p:cNvSpPr>
          <p:nvPr/>
        </p:nvSpPr>
        <p:spPr bwMode="auto">
          <a:xfrm>
            <a:off x="4376738" y="50498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2</a:t>
            </a:r>
          </a:p>
        </p:txBody>
      </p:sp>
      <p:sp>
        <p:nvSpPr>
          <p:cNvPr id="22554" name="Text Box 103"/>
          <p:cNvSpPr txBox="1">
            <a:spLocks noChangeArrowheads="1"/>
          </p:cNvSpPr>
          <p:nvPr/>
        </p:nvSpPr>
        <p:spPr bwMode="auto">
          <a:xfrm>
            <a:off x="4110038" y="51228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3</a:t>
            </a:r>
          </a:p>
        </p:txBody>
      </p:sp>
      <p:sp>
        <p:nvSpPr>
          <p:cNvPr id="22555" name="Rectangle 104"/>
          <p:cNvSpPr>
            <a:spLocks noChangeArrowheads="1"/>
          </p:cNvSpPr>
          <p:nvPr/>
        </p:nvSpPr>
        <p:spPr bwMode="auto">
          <a:xfrm>
            <a:off x="2978150" y="4767263"/>
            <a:ext cx="455613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56" name="Text Box 105"/>
          <p:cNvSpPr txBox="1">
            <a:spLocks noChangeArrowheads="1"/>
          </p:cNvSpPr>
          <p:nvPr/>
        </p:nvSpPr>
        <p:spPr bwMode="auto">
          <a:xfrm>
            <a:off x="2927350" y="474027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200">
                <a:latin typeface="Arial" pitchFamily="34" charset="0"/>
              </a:rPr>
              <a:t>0111</a:t>
            </a:r>
          </a:p>
        </p:txBody>
      </p:sp>
      <p:sp>
        <p:nvSpPr>
          <p:cNvPr id="22557" name="Text Box 106"/>
          <p:cNvSpPr txBox="1">
            <a:spLocks noChangeArrowheads="1"/>
          </p:cNvSpPr>
          <p:nvPr/>
        </p:nvSpPr>
        <p:spPr bwMode="auto">
          <a:xfrm>
            <a:off x="1098550" y="4068763"/>
            <a:ext cx="19129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valor no cabeçalho</a:t>
            </a:r>
          </a:p>
          <a:p>
            <a:pPr eaLnBrk="1" hangingPunct="1"/>
            <a:r>
              <a:rPr lang="pt-BR" sz="1600">
                <a:latin typeface="Arial" pitchFamily="34" charset="0"/>
              </a:rPr>
              <a:t>do pacote que está</a:t>
            </a:r>
          </a:p>
          <a:p>
            <a:pPr eaLnBrk="1" hangingPunct="1"/>
            <a:r>
              <a:rPr lang="pt-BR" sz="1600">
                <a:latin typeface="Arial" pitchFamily="34" charset="0"/>
              </a:rPr>
              <a:t>chegando</a:t>
            </a:r>
          </a:p>
        </p:txBody>
      </p:sp>
      <p:sp>
        <p:nvSpPr>
          <p:cNvPr id="22558" name="Line 107"/>
          <p:cNvSpPr>
            <a:spLocks noChangeShapeType="1"/>
          </p:cNvSpPr>
          <p:nvPr/>
        </p:nvSpPr>
        <p:spPr bwMode="auto">
          <a:xfrm flipH="1">
            <a:off x="2571750" y="5026025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59" name="Text Box 108"/>
          <p:cNvSpPr txBox="1">
            <a:spLocks noChangeArrowheads="1"/>
          </p:cNvSpPr>
          <p:nvPr/>
        </p:nvSpPr>
        <p:spPr bwMode="auto">
          <a:xfrm>
            <a:off x="2530475" y="1446213"/>
            <a:ext cx="1985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Algoritmo de roteamento</a:t>
            </a:r>
          </a:p>
        </p:txBody>
      </p:sp>
      <p:sp>
        <p:nvSpPr>
          <p:cNvPr id="22560" name="Rectangle 109"/>
          <p:cNvSpPr>
            <a:spLocks noChangeArrowheads="1"/>
          </p:cNvSpPr>
          <p:nvPr/>
        </p:nvSpPr>
        <p:spPr bwMode="auto">
          <a:xfrm>
            <a:off x="2335213" y="2308225"/>
            <a:ext cx="2500312" cy="127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61" name="Text Box 110"/>
          <p:cNvSpPr txBox="1">
            <a:spLocks noChangeArrowheads="1"/>
          </p:cNvSpPr>
          <p:nvPr/>
        </p:nvSpPr>
        <p:spPr bwMode="auto">
          <a:xfrm>
            <a:off x="2557463" y="226060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>
                <a:latin typeface="Arial" pitchFamily="34" charset="0"/>
              </a:rPr>
              <a:t>tabela de repasse local</a:t>
            </a:r>
          </a:p>
        </p:txBody>
      </p:sp>
      <p:sp>
        <p:nvSpPr>
          <p:cNvPr id="22562" name="Text Box 111"/>
          <p:cNvSpPr txBox="1">
            <a:spLocks noChangeArrowheads="1"/>
          </p:cNvSpPr>
          <p:nvPr/>
        </p:nvSpPr>
        <p:spPr bwMode="auto">
          <a:xfrm>
            <a:off x="2238375" y="250825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valor cabeçalho</a:t>
            </a:r>
          </a:p>
        </p:txBody>
      </p:sp>
      <p:sp>
        <p:nvSpPr>
          <p:cNvPr id="22563" name="Text Box 112"/>
          <p:cNvSpPr txBox="1">
            <a:spLocks noChangeArrowheads="1"/>
          </p:cNvSpPr>
          <p:nvPr/>
        </p:nvSpPr>
        <p:spPr bwMode="auto">
          <a:xfrm>
            <a:off x="3548063" y="2509838"/>
            <a:ext cx="1109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link saída</a:t>
            </a:r>
          </a:p>
        </p:txBody>
      </p:sp>
      <p:sp>
        <p:nvSpPr>
          <p:cNvPr id="22564" name="Line 113"/>
          <p:cNvSpPr>
            <a:spLocks noChangeShapeType="1"/>
          </p:cNvSpPr>
          <p:nvPr/>
        </p:nvSpPr>
        <p:spPr bwMode="auto">
          <a:xfrm>
            <a:off x="3652838" y="2520950"/>
            <a:ext cx="9525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65" name="Text Box 114"/>
          <p:cNvSpPr txBox="1">
            <a:spLocks noChangeArrowheads="1"/>
          </p:cNvSpPr>
          <p:nvPr/>
        </p:nvSpPr>
        <p:spPr bwMode="auto">
          <a:xfrm>
            <a:off x="3146425" y="2792413"/>
            <a:ext cx="519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pt-BR" sz="1200">
                <a:latin typeface="Arial" pitchFamily="34" charset="0"/>
              </a:rPr>
              <a:t>0100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0101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0111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1001</a:t>
            </a:r>
          </a:p>
        </p:txBody>
      </p:sp>
      <p:sp>
        <p:nvSpPr>
          <p:cNvPr id="22566" name="Text Box 115"/>
          <p:cNvSpPr txBox="1">
            <a:spLocks noChangeArrowheads="1"/>
          </p:cNvSpPr>
          <p:nvPr/>
        </p:nvSpPr>
        <p:spPr bwMode="auto">
          <a:xfrm>
            <a:off x="3678238" y="2792413"/>
            <a:ext cx="26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200">
                <a:latin typeface="Arial" pitchFamily="34" charset="0"/>
              </a:rPr>
              <a:t>3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2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2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1</a:t>
            </a:r>
          </a:p>
        </p:txBody>
      </p:sp>
      <p:sp>
        <p:nvSpPr>
          <p:cNvPr id="22567" name="Line 116"/>
          <p:cNvSpPr>
            <a:spLocks noChangeShapeType="1"/>
          </p:cNvSpPr>
          <p:nvPr/>
        </p:nvSpPr>
        <p:spPr bwMode="auto">
          <a:xfrm>
            <a:off x="2306638" y="2778125"/>
            <a:ext cx="250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68" name="Line 117"/>
          <p:cNvSpPr>
            <a:spLocks noChangeShapeType="1"/>
          </p:cNvSpPr>
          <p:nvPr/>
        </p:nvSpPr>
        <p:spPr bwMode="auto">
          <a:xfrm>
            <a:off x="2325688" y="2516188"/>
            <a:ext cx="2514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69" name="AutoShape 118"/>
          <p:cNvSpPr>
            <a:spLocks noChangeArrowheads="1"/>
          </p:cNvSpPr>
          <p:nvPr/>
        </p:nvSpPr>
        <p:spPr bwMode="auto">
          <a:xfrm rot="5400000">
            <a:off x="3416300" y="2006600"/>
            <a:ext cx="239713" cy="290513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70" name="Line 119"/>
          <p:cNvSpPr>
            <a:spLocks noChangeShapeType="1"/>
          </p:cNvSpPr>
          <p:nvPr/>
        </p:nvSpPr>
        <p:spPr bwMode="auto">
          <a:xfrm>
            <a:off x="2744788" y="4457700"/>
            <a:ext cx="3873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71" name="Freeform 120"/>
          <p:cNvSpPr>
            <a:spLocks/>
          </p:cNvSpPr>
          <p:nvPr/>
        </p:nvSpPr>
        <p:spPr bwMode="auto">
          <a:xfrm>
            <a:off x="3887788" y="4948238"/>
            <a:ext cx="938212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72" name="Freeform 121"/>
          <p:cNvSpPr>
            <a:spLocks/>
          </p:cNvSpPr>
          <p:nvPr/>
        </p:nvSpPr>
        <p:spPr bwMode="auto">
          <a:xfrm flipH="1">
            <a:off x="6376988" y="4522788"/>
            <a:ext cx="6159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73" name="Freeform 122"/>
          <p:cNvSpPr>
            <a:spLocks/>
          </p:cNvSpPr>
          <p:nvPr/>
        </p:nvSpPr>
        <p:spPr bwMode="auto">
          <a:xfrm flipH="1">
            <a:off x="5299075" y="4238625"/>
            <a:ext cx="6159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74" name="Freeform 123"/>
          <p:cNvSpPr>
            <a:spLocks/>
          </p:cNvSpPr>
          <p:nvPr/>
        </p:nvSpPr>
        <p:spPr bwMode="auto">
          <a:xfrm flipH="1" flipV="1">
            <a:off x="6011863" y="57848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75" name="Freeform 124"/>
          <p:cNvSpPr>
            <a:spLocks/>
          </p:cNvSpPr>
          <p:nvPr/>
        </p:nvSpPr>
        <p:spPr bwMode="auto">
          <a:xfrm flipH="1" flipV="1">
            <a:off x="4573588" y="5768975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76" name="Freeform 125"/>
          <p:cNvSpPr>
            <a:spLocks/>
          </p:cNvSpPr>
          <p:nvPr/>
        </p:nvSpPr>
        <p:spPr bwMode="auto">
          <a:xfrm flipH="1" flipV="1">
            <a:off x="5254625" y="5476875"/>
            <a:ext cx="579438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2577" name="Group 126"/>
          <p:cNvGrpSpPr>
            <a:grpSpLocks/>
          </p:cNvGrpSpPr>
          <p:nvPr/>
        </p:nvGrpSpPr>
        <p:grpSpPr bwMode="auto">
          <a:xfrm>
            <a:off x="5308600" y="3794125"/>
            <a:ext cx="585788" cy="452438"/>
            <a:chOff x="2886" y="1668"/>
            <a:chExt cx="347" cy="285"/>
          </a:xfrm>
        </p:grpSpPr>
        <p:sp>
          <p:nvSpPr>
            <p:cNvPr id="22611" name="Rectangle 12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2" name="Oval 12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3" name="Rectangle 12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4" name="Line 13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15" name="Line 13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16" name="Line 13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17" name="AutoShape 13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578" name="Group 134"/>
          <p:cNvGrpSpPr>
            <a:grpSpLocks/>
          </p:cNvGrpSpPr>
          <p:nvPr/>
        </p:nvGrpSpPr>
        <p:grpSpPr bwMode="auto">
          <a:xfrm>
            <a:off x="6386513" y="4067175"/>
            <a:ext cx="587375" cy="452438"/>
            <a:chOff x="2886" y="1668"/>
            <a:chExt cx="347" cy="285"/>
          </a:xfrm>
        </p:grpSpPr>
        <p:sp>
          <p:nvSpPr>
            <p:cNvPr id="22604" name="Rectangle 13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05" name="Oval 13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06" name="Rectangle 13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07" name="Line 13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08" name="Line 13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09" name="Line 14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10" name="AutoShape 14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579" name="Group 142"/>
          <p:cNvGrpSpPr>
            <a:grpSpLocks/>
          </p:cNvGrpSpPr>
          <p:nvPr/>
        </p:nvGrpSpPr>
        <p:grpSpPr bwMode="auto">
          <a:xfrm>
            <a:off x="5992813" y="6143625"/>
            <a:ext cx="587375" cy="452438"/>
            <a:chOff x="2886" y="1668"/>
            <a:chExt cx="347" cy="285"/>
          </a:xfrm>
        </p:grpSpPr>
        <p:sp>
          <p:nvSpPr>
            <p:cNvPr id="22597" name="Rectangle 14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8" name="Oval 14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9" name="Rectangle 14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00" name="Line 14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01" name="Line 14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02" name="Line 14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603" name="AutoShape 14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580" name="Group 150"/>
          <p:cNvGrpSpPr>
            <a:grpSpLocks/>
          </p:cNvGrpSpPr>
          <p:nvPr/>
        </p:nvGrpSpPr>
        <p:grpSpPr bwMode="auto">
          <a:xfrm>
            <a:off x="5251450" y="5924550"/>
            <a:ext cx="587375" cy="452438"/>
            <a:chOff x="2886" y="1668"/>
            <a:chExt cx="347" cy="285"/>
          </a:xfrm>
        </p:grpSpPr>
        <p:sp>
          <p:nvSpPr>
            <p:cNvPr id="22590" name="Rectangle 15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1" name="Oval 15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2" name="Rectangle 15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3" name="Line 15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94" name="Line 15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95" name="Line 15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96" name="AutoShape 15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581" name="Group 158"/>
          <p:cNvGrpSpPr>
            <a:grpSpLocks/>
          </p:cNvGrpSpPr>
          <p:nvPr/>
        </p:nvGrpSpPr>
        <p:grpSpPr bwMode="auto">
          <a:xfrm>
            <a:off x="4552950" y="6116638"/>
            <a:ext cx="587375" cy="452437"/>
            <a:chOff x="2886" y="1668"/>
            <a:chExt cx="347" cy="285"/>
          </a:xfrm>
        </p:grpSpPr>
        <p:sp>
          <p:nvSpPr>
            <p:cNvPr id="22583" name="Rectangle 15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84" name="Oval 16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85" name="Rectangle 16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86" name="Line 16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87" name="Line 16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88" name="Line 16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89" name="AutoShape 16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582" name="Text Box 166"/>
          <p:cNvSpPr txBox="1">
            <a:spLocks noChangeArrowheads="1"/>
          </p:cNvSpPr>
          <p:nvPr/>
        </p:nvSpPr>
        <p:spPr bwMode="auto">
          <a:xfrm>
            <a:off x="501650" y="250825"/>
            <a:ext cx="8370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u="sng">
                <a:solidFill>
                  <a:schemeClr val="accent2"/>
                </a:solidFill>
              </a:rPr>
              <a:t>Relacionamento entre roteamento e repasse</a:t>
            </a:r>
          </a:p>
        </p:txBody>
      </p:sp>
      <p:grpSp>
        <p:nvGrpSpPr>
          <p:cNvPr id="168" name="Group 170"/>
          <p:cNvGrpSpPr>
            <a:grpSpLocks/>
          </p:cNvGrpSpPr>
          <p:nvPr/>
        </p:nvGrpSpPr>
        <p:grpSpPr bwMode="auto">
          <a:xfrm>
            <a:off x="4453329" y="1415514"/>
            <a:ext cx="4687891" cy="646113"/>
            <a:chOff x="2782" y="912"/>
            <a:chExt cx="2953" cy="407"/>
          </a:xfrm>
        </p:grpSpPr>
        <p:sp>
          <p:nvSpPr>
            <p:cNvPr id="169" name="Line 171"/>
            <p:cNvSpPr>
              <a:spLocks noChangeShapeType="1"/>
            </p:cNvSpPr>
            <p:nvPr/>
          </p:nvSpPr>
          <p:spPr bwMode="auto">
            <a:xfrm flipV="1">
              <a:off x="2782" y="1115"/>
              <a:ext cx="791" cy="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Text Box 172"/>
            <p:cNvSpPr txBox="1">
              <a:spLocks noChangeArrowheads="1"/>
            </p:cNvSpPr>
            <p:nvPr/>
          </p:nvSpPr>
          <p:spPr bwMode="auto">
            <a:xfrm>
              <a:off x="3292" y="912"/>
              <a:ext cx="24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>
                  <a:solidFill>
                    <a:srgbClr val="CC0000"/>
                  </a:solidFill>
                </a:rPr>
                <a:t>algoritmo</a:t>
              </a:r>
              <a:r>
                <a:rPr lang="en-US" dirty="0" smtClean="0">
                  <a:solidFill>
                    <a:srgbClr val="CC0000"/>
                  </a:solidFill>
                </a:rPr>
                <a:t> de </a:t>
              </a:r>
              <a:r>
                <a:rPr lang="en-US" dirty="0" err="1" smtClean="0">
                  <a:solidFill>
                    <a:srgbClr val="CC0000"/>
                  </a:solidFill>
                </a:rPr>
                <a:t>roteamento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determina</a:t>
              </a:r>
              <a:endParaRPr lang="en-US" dirty="0" smtClean="0">
                <a:solidFill>
                  <a:srgbClr val="CC0000"/>
                </a:solidFill>
              </a:endParaRPr>
            </a:p>
            <a:p>
              <a:pPr>
                <a:defRPr/>
              </a:pPr>
              <a:r>
                <a:rPr lang="en-US" dirty="0" smtClean="0">
                  <a:solidFill>
                    <a:srgbClr val="CC0000"/>
                  </a:solidFill>
                </a:rPr>
                <a:t>o </a:t>
              </a:r>
              <a:r>
                <a:rPr lang="en-US" dirty="0" err="1" smtClean="0">
                  <a:solidFill>
                    <a:srgbClr val="CC0000"/>
                  </a:solidFill>
                </a:rPr>
                <a:t>caminho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fim</a:t>
              </a:r>
              <a:r>
                <a:rPr lang="en-US" dirty="0" smtClean="0">
                  <a:solidFill>
                    <a:srgbClr val="CC0000"/>
                  </a:solidFill>
                </a:rPr>
                <a:t>-a-</a:t>
              </a:r>
              <a:r>
                <a:rPr lang="en-US" dirty="0" err="1" smtClean="0">
                  <a:solidFill>
                    <a:srgbClr val="CC0000"/>
                  </a:solidFill>
                </a:rPr>
                <a:t>fim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através</a:t>
              </a:r>
              <a:r>
                <a:rPr lang="en-US" dirty="0" smtClean="0">
                  <a:solidFill>
                    <a:srgbClr val="CC0000"/>
                  </a:solidFill>
                </a:rPr>
                <a:t> da </a:t>
              </a:r>
              <a:r>
                <a:rPr lang="en-US" dirty="0" err="1" smtClean="0">
                  <a:solidFill>
                    <a:srgbClr val="CC0000"/>
                  </a:solidFill>
                </a:rPr>
                <a:t>rede</a:t>
              </a:r>
              <a:endParaRPr lang="en-US" dirty="0" smtClean="0">
                <a:solidFill>
                  <a:srgbClr val="CC0000"/>
                </a:solidFill>
              </a:endParaRPr>
            </a:p>
          </p:txBody>
        </p:sp>
      </p:grpSp>
      <p:grpSp>
        <p:nvGrpSpPr>
          <p:cNvPr id="171" name="Group 173"/>
          <p:cNvGrpSpPr>
            <a:grpSpLocks/>
          </p:cNvGrpSpPr>
          <p:nvPr/>
        </p:nvGrpSpPr>
        <p:grpSpPr bwMode="auto">
          <a:xfrm>
            <a:off x="4516829" y="2102902"/>
            <a:ext cx="4097340" cy="646113"/>
            <a:chOff x="2782" y="912"/>
            <a:chExt cx="2581" cy="407"/>
          </a:xfrm>
        </p:grpSpPr>
        <p:sp>
          <p:nvSpPr>
            <p:cNvPr id="172" name="Line 174"/>
            <p:cNvSpPr>
              <a:spLocks noChangeShapeType="1"/>
            </p:cNvSpPr>
            <p:nvPr/>
          </p:nvSpPr>
          <p:spPr bwMode="auto">
            <a:xfrm flipV="1">
              <a:off x="2782" y="1107"/>
              <a:ext cx="751" cy="1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Text Box 175"/>
            <p:cNvSpPr txBox="1">
              <a:spLocks noChangeArrowheads="1"/>
            </p:cNvSpPr>
            <p:nvPr/>
          </p:nvSpPr>
          <p:spPr bwMode="auto">
            <a:xfrm>
              <a:off x="3292" y="912"/>
              <a:ext cx="20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>
                  <a:solidFill>
                    <a:srgbClr val="CC0000"/>
                  </a:solidFill>
                </a:rPr>
                <a:t>tabela</a:t>
              </a:r>
              <a:r>
                <a:rPr lang="en-US" dirty="0" smtClean="0">
                  <a:solidFill>
                    <a:srgbClr val="CC0000"/>
                  </a:solidFill>
                </a:rPr>
                <a:t> de </a:t>
              </a:r>
              <a:r>
                <a:rPr lang="en-US" dirty="0" err="1" smtClean="0">
                  <a:solidFill>
                    <a:srgbClr val="CC0000"/>
                  </a:solidFill>
                </a:rPr>
                <a:t>repasse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determina</a:t>
              </a:r>
              <a:endParaRPr lang="en-US" dirty="0" smtClean="0">
                <a:solidFill>
                  <a:srgbClr val="CC0000"/>
                </a:solidFill>
              </a:endParaRPr>
            </a:p>
            <a:p>
              <a:pPr>
                <a:defRPr/>
              </a:pPr>
              <a:r>
                <a:rPr lang="en-US" dirty="0" smtClean="0">
                  <a:solidFill>
                    <a:srgbClr val="CC0000"/>
                  </a:solidFill>
                </a:rPr>
                <a:t>o </a:t>
              </a:r>
              <a:r>
                <a:rPr lang="en-US" dirty="0" err="1" smtClean="0">
                  <a:solidFill>
                    <a:srgbClr val="CC0000"/>
                  </a:solidFill>
                </a:rPr>
                <a:t>repasse</a:t>
              </a:r>
              <a:r>
                <a:rPr lang="en-US" dirty="0" smtClean="0">
                  <a:solidFill>
                    <a:srgbClr val="CC0000"/>
                  </a:solidFill>
                </a:rPr>
                <a:t> local </a:t>
              </a:r>
              <a:r>
                <a:rPr lang="en-US" dirty="0" err="1" smtClean="0">
                  <a:solidFill>
                    <a:srgbClr val="CC0000"/>
                  </a:solidFill>
                </a:rPr>
                <a:t>neste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roteador</a:t>
              </a:r>
              <a:endParaRPr lang="en-US" dirty="0" smtClean="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7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F2FB7A0-3B7C-4FD9-8F87-9D75F52F302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8938"/>
            <a:ext cx="7772400" cy="1143000"/>
          </a:xfrm>
        </p:spPr>
        <p:txBody>
          <a:bodyPr/>
          <a:lstStyle/>
          <a:p>
            <a:r>
              <a:rPr lang="en-US" sz="3600" dirty="0" err="1" smtClean="0"/>
              <a:t>cenário</a:t>
            </a:r>
            <a:r>
              <a:rPr lang="en-US" sz="3600" dirty="0" smtClean="0"/>
              <a:t> DHCP </a:t>
            </a:r>
            <a:r>
              <a:rPr lang="en-US" sz="3600" dirty="0" err="1" smtClean="0"/>
              <a:t>cliente-servidor</a:t>
            </a:r>
            <a:endParaRPr lang="en-US" sz="3600" dirty="0" smtClean="0"/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312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223.1.1.0/24</a:t>
            </a:r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223.1.2.0/24</a:t>
            </a:r>
          </a:p>
        </p:txBody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223.1.3.0/24</a:t>
            </a: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10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11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223.1.1.3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12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223.1.1.4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14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223.1.2.9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15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17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19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20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223.1.3.2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21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223.1.3.1</a:t>
            </a:r>
            <a:endParaRPr lang="en-US" sz="1400" dirty="0" smtClean="0">
              <a:latin typeface="Comic Sans MS" charset="0"/>
            </a:endParaRPr>
          </a:p>
        </p:txBody>
      </p:sp>
      <p:grpSp>
        <p:nvGrpSpPr>
          <p:cNvPr id="122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123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25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12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28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129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3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1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34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135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37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13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40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141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43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14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7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8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52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53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223.1.1.2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154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55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56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223.1.3.27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157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223.1.2.2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158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159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11400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2000" i="1" dirty="0" err="1" smtClean="0">
                <a:solidFill>
                  <a:srgbClr val="CC0000"/>
                </a:solidFill>
              </a:rPr>
              <a:t>Servidor</a:t>
            </a:r>
            <a:endParaRPr lang="en-US" sz="2000" i="1" dirty="0" smtClean="0">
              <a:solidFill>
                <a:srgbClr val="CC0000"/>
              </a:solidFill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CC0000"/>
                </a:solidFill>
              </a:rPr>
              <a:t>DHCP</a:t>
            </a:r>
          </a:p>
        </p:txBody>
      </p:sp>
      <p:sp>
        <p:nvSpPr>
          <p:cNvPr id="160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2166866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CC0000"/>
                </a:solidFill>
              </a:rPr>
              <a:t>DHCP</a:t>
            </a:r>
            <a:r>
              <a:rPr lang="en-US" sz="2000" i="1" dirty="0">
                <a:solidFill>
                  <a:srgbClr val="CC0000"/>
                </a:solidFill>
              </a:rPr>
              <a:t> </a:t>
            </a:r>
            <a:r>
              <a:rPr lang="en-US" sz="2000" i="1" dirty="0" err="1" smtClean="0">
                <a:solidFill>
                  <a:srgbClr val="CC0000"/>
                </a:solidFill>
              </a:rPr>
              <a:t>cliente</a:t>
            </a:r>
            <a:r>
              <a:rPr lang="en-US" sz="2000" i="1" dirty="0" smtClean="0">
                <a:solidFill>
                  <a:srgbClr val="CC0000"/>
                </a:solidFill>
              </a:rPr>
              <a:t> </a:t>
            </a:r>
            <a:r>
              <a:rPr lang="en-US" sz="2000" i="1" dirty="0" err="1" smtClean="0"/>
              <a:t>que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chega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necessita</a:t>
            </a:r>
            <a:r>
              <a:rPr lang="en-US" sz="2000" i="1" dirty="0" smtClean="0"/>
              <a:t> um </a:t>
            </a:r>
            <a:r>
              <a:rPr lang="en-US" sz="2000" i="1" dirty="0" err="1" smtClean="0"/>
              <a:t>endereço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nesta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rede</a:t>
            </a:r>
            <a:endParaRPr lang="en-US" sz="2000" i="1" dirty="0" smtClean="0"/>
          </a:p>
        </p:txBody>
      </p:sp>
      <p:grpSp>
        <p:nvGrpSpPr>
          <p:cNvPr id="161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162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7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2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68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9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0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0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2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8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3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4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6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7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5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195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197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199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06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213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4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6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8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07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9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29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26ADC22-E1DA-482C-B433-D4910C64BF3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020763"/>
          </a:xfrm>
        </p:spPr>
        <p:txBody>
          <a:bodyPr/>
          <a:lstStyle/>
          <a:p>
            <a:r>
              <a:rPr lang="en-US" sz="3600" dirty="0" err="1"/>
              <a:t>cenário</a:t>
            </a:r>
            <a:r>
              <a:rPr lang="en-US" sz="3600" dirty="0"/>
              <a:t> DHCP </a:t>
            </a:r>
            <a:r>
              <a:rPr lang="en-US" sz="3600" dirty="0" err="1"/>
              <a:t>cliente-servidor</a:t>
            </a:r>
            <a:endParaRPr lang="en-US" sz="3600" dirty="0" smtClean="0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111375" y="6343650"/>
            <a:ext cx="563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r:id="rId4" imgW="819000" imgH="847800" progId="">
                    <p:embed/>
                  </p:oleObj>
                </mc:Choice>
                <mc:Fallback>
                  <p:oleObj r:id="rId4" imgW="819000" imgH="8478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r:id="rId6" imgW="1266840" imgH="1200240" progId="">
                    <p:embed/>
                  </p:oleObj>
                </mc:Choice>
                <mc:Fallback>
                  <p:oleObj r:id="rId6" imgW="1266840" imgH="12002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1259501" y="1017588"/>
            <a:ext cx="2630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servidor</a:t>
            </a:r>
            <a:r>
              <a:rPr lang="en-US" sz="1600" dirty="0" smtClean="0">
                <a:solidFill>
                  <a:srgbClr val="FF0000"/>
                </a:solidFill>
              </a:rPr>
              <a:t> DHCP </a:t>
            </a:r>
            <a:r>
              <a:rPr lang="en-US" sz="1600" dirty="0">
                <a:solidFill>
                  <a:srgbClr val="FF0000"/>
                </a:solidFill>
              </a:rPr>
              <a:t>: 223.1.2.5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6536758" y="995362"/>
            <a:ext cx="1333243" cy="59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c</a:t>
            </a:r>
            <a:r>
              <a:rPr lang="en-US" sz="1600" dirty="0" err="1" smtClean="0">
                <a:solidFill>
                  <a:srgbClr val="FF0000"/>
                </a:solidFill>
              </a:rPr>
              <a:t>liente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que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/>
              <a:t>time</a:t>
            </a:r>
            <a:endParaRPr lang="en-US"/>
          </a:p>
        </p:txBody>
      </p:sp>
      <p:grpSp>
        <p:nvGrpSpPr>
          <p:cNvPr id="12304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12317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8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9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0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1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2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3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4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305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12315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Arial" pitchFamily="34" charset="0"/>
                </a:rPr>
                <a:t>DHCP discover</a:t>
              </a:r>
              <a:endParaRPr lang="en-US" sz="1200" b="1"/>
            </a:p>
          </p:txBody>
        </p:sp>
        <p:sp>
          <p:nvSpPr>
            <p:cNvPr id="12316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" pitchFamily="34" charset="0"/>
                </a:rPr>
                <a:t>src : 0.0.0.0, 68     </a:t>
              </a:r>
            </a:p>
            <a:p>
              <a:r>
                <a:rPr lang="en-US" sz="1200">
                  <a:latin typeface="Arial" pitchFamily="34" charset="0"/>
                </a:rPr>
                <a:t>dest.: 255.255.255.255,67</a:t>
              </a:r>
            </a:p>
            <a:p>
              <a:r>
                <a:rPr lang="en-US" sz="1200">
                  <a:latin typeface="Arial" pitchFamily="34" charset="0"/>
                </a:rPr>
                <a:t>yiaddr:    0.0.0.0</a:t>
              </a:r>
            </a:p>
            <a:p>
              <a:r>
                <a:rPr lang="en-US" sz="1200">
                  <a:latin typeface="Arial" pitchFamily="34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12306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7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latin typeface="Arial" pitchFamily="34" charset="0"/>
              </a:rPr>
              <a:t>DHCP offer</a:t>
            </a:r>
            <a:endParaRPr lang="en-US"/>
          </a:p>
        </p:txBody>
      </p:sp>
      <p:sp>
        <p:nvSpPr>
          <p:cNvPr id="12308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pitchFamily="34" charset="0"/>
              </a:rPr>
              <a:t>src: 223.1.2.5, 67      </a:t>
            </a:r>
          </a:p>
          <a:p>
            <a:r>
              <a:rPr lang="en-US" sz="1200">
                <a:latin typeface="Arial" pitchFamily="34" charset="0"/>
              </a:rPr>
              <a:t>dest:  255.255.255.255, 68</a:t>
            </a:r>
          </a:p>
          <a:p>
            <a:r>
              <a:rPr lang="en-US" sz="1200">
                <a:latin typeface="Arial" pitchFamily="34" charset="0"/>
              </a:rPr>
              <a:t>yiaddrr: 223.1.2.4</a:t>
            </a:r>
          </a:p>
          <a:p>
            <a:r>
              <a:rPr lang="en-US" sz="1200">
                <a:latin typeface="Arial" pitchFamily="34" charset="0"/>
              </a:rPr>
              <a:t>transaction ID: 654</a:t>
            </a:r>
          </a:p>
          <a:p>
            <a:r>
              <a:rPr lang="en-US" sz="1200">
                <a:latin typeface="Arial" pitchFamily="34" charset="0"/>
              </a:rPr>
              <a:t>Lifetime: 3600 secs</a:t>
            </a:r>
            <a:endParaRPr lang="en-US" sz="800"/>
          </a:p>
        </p:txBody>
      </p:sp>
      <p:sp>
        <p:nvSpPr>
          <p:cNvPr id="12309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0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latin typeface="Arial" pitchFamily="34" charset="0"/>
              </a:rPr>
              <a:t>DHCP request</a:t>
            </a:r>
            <a:endParaRPr lang="en-US"/>
          </a:p>
        </p:txBody>
      </p:sp>
      <p:sp>
        <p:nvSpPr>
          <p:cNvPr id="12311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pitchFamily="34" charset="0"/>
              </a:rPr>
              <a:t>src:  0.0.0.0, 68     </a:t>
            </a:r>
          </a:p>
          <a:p>
            <a:r>
              <a:rPr lang="en-US" sz="1200">
                <a:latin typeface="Arial" pitchFamily="34" charset="0"/>
              </a:rPr>
              <a:t>dest::  255.255.255.255, 67</a:t>
            </a:r>
          </a:p>
          <a:p>
            <a:r>
              <a:rPr lang="en-US" sz="1200">
                <a:latin typeface="Arial" pitchFamily="34" charset="0"/>
              </a:rPr>
              <a:t>yiaddrr: 223.1.2.4</a:t>
            </a:r>
          </a:p>
          <a:p>
            <a:r>
              <a:rPr lang="en-US" sz="1200">
                <a:latin typeface="Arial" pitchFamily="34" charset="0"/>
              </a:rPr>
              <a:t>transaction ID: 655</a:t>
            </a:r>
          </a:p>
          <a:p>
            <a:r>
              <a:rPr lang="en-US" sz="1200">
                <a:latin typeface="Arial" pitchFamily="34" charset="0"/>
              </a:rPr>
              <a:t>Lifetime: 3600 secs</a:t>
            </a:r>
            <a:endParaRPr lang="en-US"/>
          </a:p>
        </p:txBody>
      </p:sp>
      <p:sp>
        <p:nvSpPr>
          <p:cNvPr id="12312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3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latin typeface="Arial" pitchFamily="34" charset="0"/>
              </a:rPr>
              <a:t>DHCP ACK</a:t>
            </a:r>
            <a:endParaRPr lang="en-US"/>
          </a:p>
        </p:txBody>
      </p:sp>
      <p:sp>
        <p:nvSpPr>
          <p:cNvPr id="12314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pitchFamily="34" charset="0"/>
              </a:rPr>
              <a:t>src: 223.1.2.5, 67      </a:t>
            </a:r>
          </a:p>
          <a:p>
            <a:r>
              <a:rPr lang="en-US" sz="1200">
                <a:latin typeface="Arial" pitchFamily="34" charset="0"/>
              </a:rPr>
              <a:t>dest:  255.255.255.255, 68</a:t>
            </a:r>
          </a:p>
          <a:p>
            <a:r>
              <a:rPr lang="en-US" sz="1200">
                <a:latin typeface="Arial" pitchFamily="34" charset="0"/>
              </a:rPr>
              <a:t>yiaddrr: 223.1.2.4</a:t>
            </a:r>
          </a:p>
          <a:p>
            <a:r>
              <a:rPr lang="en-US" sz="1200">
                <a:latin typeface="Arial" pitchFamily="34" charset="0"/>
              </a:rPr>
              <a:t>transaction ID: 655</a:t>
            </a:r>
          </a:p>
          <a:p>
            <a:r>
              <a:rPr lang="en-US" sz="1200">
                <a:latin typeface="Arial" pitchFamily="34" charset="0"/>
              </a:rPr>
              <a:t>Lifetime: 3600 secs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DHCP: mais do que endereços IP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DHCP pode retornar mais do que apenas o endereço IP alocado na </a:t>
            </a:r>
            <a:r>
              <a:rPr lang="pt-BR" dirty="0" err="1" smtClean="0"/>
              <a:t>subrede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endereço do próximo roteador para o cliente</a:t>
            </a:r>
          </a:p>
          <a:p>
            <a:pPr lvl="1"/>
            <a:r>
              <a:rPr lang="pt-BR" dirty="0" smtClean="0"/>
              <a:t>nome e endereço IP do servidor DNS</a:t>
            </a:r>
          </a:p>
          <a:p>
            <a:pPr lvl="1"/>
            <a:r>
              <a:rPr lang="pt-BR" dirty="0" smtClean="0"/>
              <a:t>máscara de rede (indicando as porções do endereço que identificam a rede e o hospedeiro)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5274A37C-EE8F-4987-9EFE-3337B73C46DE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8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DHCP: 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247508" cy="4648200"/>
          </a:xfrm>
        </p:spPr>
        <p:txBody>
          <a:bodyPr/>
          <a:lstStyle/>
          <a:p>
            <a:r>
              <a:rPr lang="pt-BR" sz="2000" dirty="0" smtClean="0"/>
              <a:t>laptop ao se conectar necessita seu endereço IP, end. do primeiro roteador, end. do servidor DNS: usa DHCP</a:t>
            </a:r>
          </a:p>
          <a:p>
            <a:r>
              <a:rPr lang="pt-BR" sz="2000" dirty="0" smtClean="0"/>
              <a:t>pedido DHCP encapsulado em UDP, encapsulado no IP, encapsulado no Ethernet 802.1</a:t>
            </a:r>
          </a:p>
          <a:p>
            <a:r>
              <a:rPr lang="pt-BR" sz="2000" dirty="0" smtClean="0"/>
              <a:t>quadro Ethernet difundido (</a:t>
            </a:r>
            <a:r>
              <a:rPr lang="pt-BR" sz="2000" dirty="0" err="1" smtClean="0"/>
              <a:t>dest</a:t>
            </a:r>
            <a:r>
              <a:rPr lang="pt-BR" sz="2000" dirty="0" smtClean="0"/>
              <a:t>.: FFFFFFFFFFFF) na LAN, recebido no roteador que está rodando o servidor DHCP</a:t>
            </a:r>
          </a:p>
          <a:p>
            <a:r>
              <a:rPr lang="pt-BR" sz="2000" dirty="0" smtClean="0"/>
              <a:t>Ethernet </a:t>
            </a:r>
            <a:r>
              <a:rPr lang="pt-BR" sz="2000" dirty="0" err="1" smtClean="0"/>
              <a:t>demultiplexado</a:t>
            </a:r>
            <a:r>
              <a:rPr lang="pt-BR" sz="2000" dirty="0" smtClean="0"/>
              <a:t> para IP, </a:t>
            </a:r>
            <a:r>
              <a:rPr lang="pt-BR" sz="2000" dirty="0" err="1" smtClean="0"/>
              <a:t>demultiplexado</a:t>
            </a:r>
            <a:r>
              <a:rPr lang="pt-BR" sz="2000" dirty="0" smtClean="0"/>
              <a:t> para UDP, </a:t>
            </a:r>
            <a:r>
              <a:rPr lang="pt-BR" sz="2000" dirty="0" err="1" smtClean="0"/>
              <a:t>demultiplexado</a:t>
            </a:r>
            <a:r>
              <a:rPr lang="pt-BR" sz="2000" dirty="0" smtClean="0"/>
              <a:t> para DHCP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6E18FAB5-3A02-437B-B66F-127A12D00693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73113" y="1901354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V="1">
            <a:off x="3775075" y="2972917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flipV="1">
            <a:off x="2665413" y="3145954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3924300" y="2830042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V="1">
            <a:off x="3279775" y="3365029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562226" y="4439766"/>
            <a:ext cx="16912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 smtClean="0"/>
              <a:t>roteador</a:t>
            </a:r>
            <a:r>
              <a:rPr lang="en-US" i="1" dirty="0" smtClean="0"/>
              <a:t> com </a:t>
            </a:r>
            <a:r>
              <a:rPr lang="en-US" i="1" dirty="0" err="1" smtClean="0"/>
              <a:t>servidor</a:t>
            </a:r>
            <a:r>
              <a:rPr lang="en-US" i="1" dirty="0" smtClean="0"/>
              <a:t> DHCP </a:t>
            </a:r>
            <a:r>
              <a:rPr lang="en-US" i="1" dirty="0" err="1" smtClean="0"/>
              <a:t>embutido</a:t>
            </a:r>
            <a:endParaRPr lang="en-US" i="1" dirty="0" smtClean="0"/>
          </a:p>
        </p:txBody>
      </p:sp>
      <p:sp>
        <p:nvSpPr>
          <p:cNvPr id="13" name="Text Box 155"/>
          <p:cNvSpPr txBox="1">
            <a:spLocks noChangeArrowheads="1"/>
          </p:cNvSpPr>
          <p:nvPr/>
        </p:nvSpPr>
        <p:spPr bwMode="auto">
          <a:xfrm>
            <a:off x="3327400" y="3757142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168.1.1.1</a:t>
            </a:r>
          </a:p>
          <a:p>
            <a:pPr>
              <a:defRPr/>
            </a:pPr>
            <a:endParaRPr lang="en-US" sz="1400" smtClean="0"/>
          </a:p>
        </p:txBody>
      </p:sp>
      <p:grpSp>
        <p:nvGrpSpPr>
          <p:cNvPr id="14" name="Group 186"/>
          <p:cNvGrpSpPr>
            <a:grpSpLocks/>
          </p:cNvGrpSpPr>
          <p:nvPr/>
        </p:nvGrpSpPr>
        <p:grpSpPr bwMode="auto">
          <a:xfrm>
            <a:off x="3140075" y="3071342"/>
            <a:ext cx="963613" cy="300037"/>
            <a:chOff x="4410" y="1365"/>
            <a:chExt cx="663" cy="224"/>
          </a:xfrm>
        </p:grpSpPr>
        <p:sp>
          <p:nvSpPr>
            <p:cNvPr id="15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0" name="Group 192"/>
          <p:cNvGrpSpPr>
            <a:grpSpLocks/>
          </p:cNvGrpSpPr>
          <p:nvPr/>
        </p:nvGrpSpPr>
        <p:grpSpPr bwMode="auto">
          <a:xfrm>
            <a:off x="2674938" y="3998442"/>
            <a:ext cx="1066800" cy="406400"/>
            <a:chOff x="4396" y="1245"/>
            <a:chExt cx="672" cy="248"/>
          </a:xfrm>
        </p:grpSpPr>
        <p:sp>
          <p:nvSpPr>
            <p:cNvPr id="2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4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7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" name="Group 201"/>
          <p:cNvGrpSpPr>
            <a:grpSpLocks/>
          </p:cNvGrpSpPr>
          <p:nvPr/>
        </p:nvGrpSpPr>
        <p:grpSpPr bwMode="auto">
          <a:xfrm>
            <a:off x="2706688" y="3803179"/>
            <a:ext cx="423862" cy="647700"/>
            <a:chOff x="4140" y="429"/>
            <a:chExt cx="1425" cy="2396"/>
          </a:xfrm>
        </p:grpSpPr>
        <p:sp>
          <p:nvSpPr>
            <p:cNvPr id="30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6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7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8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0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2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3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" name="Group 234"/>
          <p:cNvGrpSpPr>
            <a:grpSpLocks/>
          </p:cNvGrpSpPr>
          <p:nvPr/>
        </p:nvGrpSpPr>
        <p:grpSpPr bwMode="auto">
          <a:xfrm>
            <a:off x="1978025" y="2768129"/>
            <a:ext cx="850900" cy="615950"/>
            <a:chOff x="4420" y="878"/>
            <a:chExt cx="614" cy="458"/>
          </a:xfrm>
        </p:grpSpPr>
        <p:pic>
          <p:nvPicPr>
            <p:cNvPr id="63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65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2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79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3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AutoShape 34"/>
          <p:cNvSpPr>
            <a:spLocks noChangeArrowheads="1"/>
          </p:cNvSpPr>
          <p:nvPr/>
        </p:nvSpPr>
        <p:spPr bwMode="auto">
          <a:xfrm>
            <a:off x="830263" y="2895129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>
            <a:off x="1195388" y="1731492"/>
            <a:ext cx="976312" cy="1460500"/>
            <a:chOff x="651" y="681"/>
            <a:chExt cx="615" cy="920"/>
          </a:xfrm>
        </p:grpSpPr>
        <p:sp>
          <p:nvSpPr>
            <p:cNvPr id="8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8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DHCP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UDP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IP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Eth</a:t>
                </a:r>
              </a:p>
              <a:p>
                <a:pPr algn="ctr">
                  <a:defRPr/>
                </a:pPr>
                <a:r>
                  <a:rPr lang="en-US" sz="1600" dirty="0" err="1" smtClean="0"/>
                  <a:t>Física</a:t>
                </a:r>
                <a:endParaRPr lang="en-US" sz="1600" dirty="0" smtClean="0"/>
              </a:p>
            </p:txBody>
          </p:sp>
          <p:sp>
            <p:nvSpPr>
              <p:cNvPr id="9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20700" y="1790229"/>
            <a:ext cx="544513" cy="244475"/>
            <a:chOff x="844" y="3337"/>
            <a:chExt cx="343" cy="154"/>
          </a:xfrm>
        </p:grpSpPr>
        <p:sp>
          <p:nvSpPr>
            <p:cNvPr id="96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7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98" name="Group 57"/>
          <p:cNvGrpSpPr>
            <a:grpSpLocks/>
          </p:cNvGrpSpPr>
          <p:nvPr/>
        </p:nvGrpSpPr>
        <p:grpSpPr bwMode="auto">
          <a:xfrm>
            <a:off x="66675" y="1809279"/>
            <a:ext cx="1081088" cy="1166813"/>
            <a:chOff x="42" y="744"/>
            <a:chExt cx="681" cy="735"/>
          </a:xfrm>
        </p:grpSpPr>
        <p:grpSp>
          <p:nvGrpSpPr>
            <p:cNvPr id="99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01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26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2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2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2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20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2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21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2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3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1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4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05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0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1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1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1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13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1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1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1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1" name="Group 90"/>
          <p:cNvGrpSpPr>
            <a:grpSpLocks/>
          </p:cNvGrpSpPr>
          <p:nvPr/>
        </p:nvGrpSpPr>
        <p:grpSpPr bwMode="auto">
          <a:xfrm>
            <a:off x="650875" y="3017367"/>
            <a:ext cx="1081088" cy="244475"/>
            <a:chOff x="504" y="3523"/>
            <a:chExt cx="681" cy="154"/>
          </a:xfrm>
        </p:grpSpPr>
        <p:grpSp>
          <p:nvGrpSpPr>
            <p:cNvPr id="132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36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39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40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3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5" name="Group 104"/>
          <p:cNvGrpSpPr>
            <a:grpSpLocks/>
          </p:cNvGrpSpPr>
          <p:nvPr/>
        </p:nvGrpSpPr>
        <p:grpSpPr bwMode="auto">
          <a:xfrm>
            <a:off x="1477963" y="3709517"/>
            <a:ext cx="1316037" cy="1314450"/>
            <a:chOff x="931" y="1941"/>
            <a:chExt cx="829" cy="828"/>
          </a:xfrm>
        </p:grpSpPr>
        <p:sp>
          <p:nvSpPr>
            <p:cNvPr id="146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47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48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DHCP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UDP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IP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Eth</a:t>
                </a:r>
              </a:p>
              <a:p>
                <a:pPr algn="ctr">
                  <a:defRPr/>
                </a:pPr>
                <a:r>
                  <a:rPr lang="en-US" sz="1600" dirty="0" err="1" smtClean="0"/>
                  <a:t>Física</a:t>
                </a:r>
                <a:endParaRPr lang="en-US" sz="1600" dirty="0" smtClean="0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54" name="Group 113"/>
          <p:cNvGrpSpPr>
            <a:grpSpLocks/>
          </p:cNvGrpSpPr>
          <p:nvPr/>
        </p:nvGrpSpPr>
        <p:grpSpPr bwMode="auto">
          <a:xfrm>
            <a:off x="339725" y="3609504"/>
            <a:ext cx="1081088" cy="1217613"/>
            <a:chOff x="1404" y="3105"/>
            <a:chExt cx="681" cy="767"/>
          </a:xfrm>
        </p:grpSpPr>
        <p:grpSp>
          <p:nvGrpSpPr>
            <p:cNvPr id="155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60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89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86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7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61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9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3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84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80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8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62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7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8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63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64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68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1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76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2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3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74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6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65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6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7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56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7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58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9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190" name="Group 149"/>
          <p:cNvGrpSpPr>
            <a:grpSpLocks/>
          </p:cNvGrpSpPr>
          <p:nvPr/>
        </p:nvGrpSpPr>
        <p:grpSpPr bwMode="auto">
          <a:xfrm>
            <a:off x="803275" y="3806354"/>
            <a:ext cx="544513" cy="244475"/>
            <a:chOff x="844" y="3337"/>
            <a:chExt cx="343" cy="154"/>
          </a:xfrm>
        </p:grpSpPr>
        <p:sp>
          <p:nvSpPr>
            <p:cNvPr id="19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1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DHCP: 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247508" cy="4648200"/>
          </a:xfrm>
        </p:spPr>
        <p:txBody>
          <a:bodyPr/>
          <a:lstStyle/>
          <a:p>
            <a:r>
              <a:rPr lang="pt-BR" sz="2000" dirty="0" smtClean="0"/>
              <a:t>servidor DHCP prepara o ACK DHCP contendo o endereço IP do cliente, o endereço IP do primeiro roteador para o cliente, o nome e o endereço IP do servidor DNS</a:t>
            </a:r>
          </a:p>
          <a:p>
            <a:r>
              <a:rPr lang="pt-BR" sz="2000" dirty="0" smtClean="0"/>
              <a:t>encapsula a mensagem DHCP no servidor, quadro é repassado para o cliente, e é </a:t>
            </a:r>
            <a:r>
              <a:rPr lang="pt-BR" sz="2000" dirty="0" err="1" smtClean="0"/>
              <a:t>demultiplexado</a:t>
            </a:r>
            <a:r>
              <a:rPr lang="pt-BR" sz="2000" dirty="0" smtClean="0"/>
              <a:t> até o DHCP no cliente.</a:t>
            </a:r>
          </a:p>
          <a:p>
            <a:r>
              <a:rPr lang="pt-BR" sz="2000" dirty="0" smtClean="0"/>
              <a:t>cliente agora conhece o seu endereço IP, o nome e end. IP do servidor DNS, end. IP do seu primeiro roteador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6E18FAB5-3A02-437B-B66F-127A12D00693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  <p:sp>
        <p:nvSpPr>
          <p:cNvPr id="193" name="Freeform 3"/>
          <p:cNvSpPr>
            <a:spLocks/>
          </p:cNvSpPr>
          <p:nvPr/>
        </p:nvSpPr>
        <p:spPr bwMode="auto">
          <a:xfrm>
            <a:off x="773113" y="177806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" name="Line 36"/>
          <p:cNvSpPr>
            <a:spLocks noChangeShapeType="1"/>
          </p:cNvSpPr>
          <p:nvPr/>
        </p:nvSpPr>
        <p:spPr bwMode="auto">
          <a:xfrm flipV="1">
            <a:off x="3775075" y="2860741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5" name="Line 43"/>
          <p:cNvSpPr>
            <a:spLocks noChangeShapeType="1"/>
          </p:cNvSpPr>
          <p:nvPr/>
        </p:nvSpPr>
        <p:spPr bwMode="auto">
          <a:xfrm flipV="1">
            <a:off x="2665413" y="3022666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" name="Line 44"/>
          <p:cNvSpPr>
            <a:spLocks noChangeShapeType="1"/>
          </p:cNvSpPr>
          <p:nvPr/>
        </p:nvSpPr>
        <p:spPr bwMode="auto">
          <a:xfrm flipV="1">
            <a:off x="3924300" y="2717866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7" name="Line 48"/>
          <p:cNvSpPr>
            <a:spLocks noChangeShapeType="1"/>
          </p:cNvSpPr>
          <p:nvPr/>
        </p:nvSpPr>
        <p:spPr bwMode="auto">
          <a:xfrm flipV="1">
            <a:off x="3279775" y="3252854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98" name="Group 153"/>
          <p:cNvGrpSpPr>
            <a:grpSpLocks/>
          </p:cNvGrpSpPr>
          <p:nvPr/>
        </p:nvGrpSpPr>
        <p:grpSpPr bwMode="auto">
          <a:xfrm>
            <a:off x="1978025" y="2644841"/>
            <a:ext cx="850900" cy="615950"/>
            <a:chOff x="4420" y="878"/>
            <a:chExt cx="614" cy="458"/>
          </a:xfrm>
        </p:grpSpPr>
        <p:pic>
          <p:nvPicPr>
            <p:cNvPr id="199" name="Picture 154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01" name="Picture 156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8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215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9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1" name="Text Box 176"/>
          <p:cNvSpPr txBox="1">
            <a:spLocks noChangeArrowheads="1"/>
          </p:cNvSpPr>
          <p:nvPr/>
        </p:nvSpPr>
        <p:spPr bwMode="auto">
          <a:xfrm>
            <a:off x="2562226" y="4316478"/>
            <a:ext cx="1500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 smtClean="0"/>
              <a:t>roteador</a:t>
            </a:r>
            <a:r>
              <a:rPr lang="en-US" i="1" dirty="0" smtClean="0"/>
              <a:t> com </a:t>
            </a:r>
            <a:r>
              <a:rPr lang="en-US" i="1" dirty="0" err="1" smtClean="0"/>
              <a:t>servidor</a:t>
            </a:r>
            <a:r>
              <a:rPr lang="en-US" i="1" dirty="0" smtClean="0"/>
              <a:t> DHCP </a:t>
            </a:r>
            <a:r>
              <a:rPr lang="en-US" i="1" dirty="0" err="1" smtClean="0"/>
              <a:t>embutido</a:t>
            </a:r>
            <a:endParaRPr lang="en-US" i="1" dirty="0" smtClean="0"/>
          </a:p>
        </p:txBody>
      </p:sp>
      <p:grpSp>
        <p:nvGrpSpPr>
          <p:cNvPr id="222" name="Group 177"/>
          <p:cNvGrpSpPr>
            <a:grpSpLocks/>
          </p:cNvGrpSpPr>
          <p:nvPr/>
        </p:nvGrpSpPr>
        <p:grpSpPr bwMode="auto">
          <a:xfrm>
            <a:off x="2674938" y="3875154"/>
            <a:ext cx="1066800" cy="406400"/>
            <a:chOff x="4396" y="1245"/>
            <a:chExt cx="672" cy="248"/>
          </a:xfrm>
        </p:grpSpPr>
        <p:sp>
          <p:nvSpPr>
            <p:cNvPr id="2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26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29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27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1" name="Group 186"/>
          <p:cNvGrpSpPr>
            <a:grpSpLocks/>
          </p:cNvGrpSpPr>
          <p:nvPr/>
        </p:nvGrpSpPr>
        <p:grpSpPr bwMode="auto">
          <a:xfrm>
            <a:off x="2706688" y="3679891"/>
            <a:ext cx="423862" cy="647700"/>
            <a:chOff x="4140" y="429"/>
            <a:chExt cx="1425" cy="2396"/>
          </a:xfrm>
        </p:grpSpPr>
        <p:sp>
          <p:nvSpPr>
            <p:cNvPr id="232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4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7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2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3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38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9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0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1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40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42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8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43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4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7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45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3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4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5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64" name="Line 36"/>
          <p:cNvSpPr>
            <a:spLocks noChangeShapeType="1"/>
          </p:cNvSpPr>
          <p:nvPr/>
        </p:nvSpPr>
        <p:spPr bwMode="auto">
          <a:xfrm flipV="1">
            <a:off x="3775075" y="284962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65" name="Group 220"/>
          <p:cNvGrpSpPr>
            <a:grpSpLocks/>
          </p:cNvGrpSpPr>
          <p:nvPr/>
        </p:nvGrpSpPr>
        <p:grpSpPr bwMode="auto">
          <a:xfrm>
            <a:off x="3140075" y="2948054"/>
            <a:ext cx="963613" cy="300037"/>
            <a:chOff x="4410" y="1365"/>
            <a:chExt cx="663" cy="224"/>
          </a:xfrm>
        </p:grpSpPr>
        <p:sp>
          <p:nvSpPr>
            <p:cNvPr id="266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7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8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70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71" name="Group 53"/>
          <p:cNvGrpSpPr>
            <a:grpSpLocks/>
          </p:cNvGrpSpPr>
          <p:nvPr/>
        </p:nvGrpSpPr>
        <p:grpSpPr bwMode="auto">
          <a:xfrm>
            <a:off x="352425" y="3668779"/>
            <a:ext cx="1081088" cy="1166812"/>
            <a:chOff x="42" y="744"/>
            <a:chExt cx="681" cy="735"/>
          </a:xfrm>
        </p:grpSpPr>
        <p:grpSp>
          <p:nvGrpSpPr>
            <p:cNvPr id="272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74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99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02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3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300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75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93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29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294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9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76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91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77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78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82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85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289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90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86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87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88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283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79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0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1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73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4" name="Group 86"/>
          <p:cNvGrpSpPr>
            <a:grpSpLocks/>
          </p:cNvGrpSpPr>
          <p:nvPr/>
        </p:nvGrpSpPr>
        <p:grpSpPr bwMode="auto">
          <a:xfrm>
            <a:off x="449263" y="4754629"/>
            <a:ext cx="1081087" cy="244475"/>
            <a:chOff x="504" y="3523"/>
            <a:chExt cx="681" cy="154"/>
          </a:xfrm>
        </p:grpSpPr>
        <p:grpSp>
          <p:nvGrpSpPr>
            <p:cNvPr id="305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09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12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313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1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0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100"/>
          <p:cNvGrpSpPr>
            <a:grpSpLocks/>
          </p:cNvGrpSpPr>
          <p:nvPr/>
        </p:nvGrpSpPr>
        <p:grpSpPr bwMode="auto">
          <a:xfrm>
            <a:off x="1477963" y="3586229"/>
            <a:ext cx="1316037" cy="1314450"/>
            <a:chOff x="931" y="1941"/>
            <a:chExt cx="829" cy="828"/>
          </a:xfrm>
        </p:grpSpPr>
        <p:sp>
          <p:nvSpPr>
            <p:cNvPr id="319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20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321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2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323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4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5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6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27" name="Group 145"/>
          <p:cNvGrpSpPr>
            <a:grpSpLocks/>
          </p:cNvGrpSpPr>
          <p:nvPr/>
        </p:nvGrpSpPr>
        <p:grpSpPr bwMode="auto">
          <a:xfrm>
            <a:off x="803275" y="3694179"/>
            <a:ext cx="544513" cy="244475"/>
            <a:chOff x="844" y="3337"/>
            <a:chExt cx="343" cy="154"/>
          </a:xfrm>
        </p:grpSpPr>
        <p:sp>
          <p:nvSpPr>
            <p:cNvPr id="328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330" name="Group 44"/>
          <p:cNvGrpSpPr>
            <a:grpSpLocks/>
          </p:cNvGrpSpPr>
          <p:nvPr/>
        </p:nvGrpSpPr>
        <p:grpSpPr bwMode="auto">
          <a:xfrm>
            <a:off x="1195388" y="1597091"/>
            <a:ext cx="976312" cy="1460500"/>
            <a:chOff x="651" y="681"/>
            <a:chExt cx="615" cy="920"/>
          </a:xfrm>
        </p:grpSpPr>
        <p:sp>
          <p:nvSpPr>
            <p:cNvPr id="331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32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333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DHCP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UDP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IP</a:t>
                </a:r>
              </a:p>
              <a:p>
                <a:pPr algn="ctr">
                  <a:defRPr/>
                </a:pPr>
                <a:r>
                  <a:rPr lang="en-US" sz="1600" dirty="0" smtClean="0"/>
                  <a:t>Eth</a:t>
                </a:r>
              </a:p>
              <a:p>
                <a:pPr algn="ctr">
                  <a:defRPr/>
                </a:pPr>
                <a:r>
                  <a:rPr lang="en-US" sz="1600" dirty="0" err="1" smtClean="0"/>
                  <a:t>Phy</a:t>
                </a:r>
                <a:endParaRPr lang="en-US" sz="1600" dirty="0" smtClean="0"/>
              </a:p>
            </p:txBody>
          </p:sp>
          <p:sp>
            <p:nvSpPr>
              <p:cNvPr id="335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7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39" name="Group 109"/>
          <p:cNvGrpSpPr>
            <a:grpSpLocks/>
          </p:cNvGrpSpPr>
          <p:nvPr/>
        </p:nvGrpSpPr>
        <p:grpSpPr bwMode="auto">
          <a:xfrm>
            <a:off x="71438" y="1485966"/>
            <a:ext cx="1081087" cy="1217613"/>
            <a:chOff x="1404" y="3105"/>
            <a:chExt cx="681" cy="767"/>
          </a:xfrm>
        </p:grpSpPr>
        <p:grpSp>
          <p:nvGrpSpPr>
            <p:cNvPr id="340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5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0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4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371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2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46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4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6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9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365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6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47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2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3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48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49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3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56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0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1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57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58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59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5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0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2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1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2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3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4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1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DHCP: saída do </a:t>
            </a:r>
            <a:r>
              <a:rPr lang="pt-BR" dirty="0" err="1" smtClean="0"/>
              <a:t>Wireshark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6E18FAB5-3A02-437B-B66F-127A12D00693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522788" y="1366463"/>
            <a:ext cx="9525" cy="5208962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/>
              <a:t>Message type: </a:t>
            </a:r>
            <a:r>
              <a:rPr lang="en-US" sz="1200" b="1" u="sng" dirty="0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Hops: 0</a:t>
            </a: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sz="1200" dirty="0" err="1"/>
              <a:t>Bootp</a:t>
            </a:r>
            <a:r>
              <a:rPr lang="en-US" sz="1200" dirty="0"/>
              <a:t> flags: 0x0000 (Unicast)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Option: (t=53,l=1) </a:t>
            </a:r>
            <a:r>
              <a:rPr lang="en-US" sz="1200" b="1" dirty="0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</a:t>
            </a:r>
            <a:r>
              <a:rPr lang="en-US" sz="1200" b="1" dirty="0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     ……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111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rgbClr val="CC0000"/>
                </a:solidFill>
              </a:rPr>
              <a:t>pedido</a:t>
            </a:r>
            <a:endParaRPr lang="en-US" sz="2400" dirty="0" smtClean="0">
              <a:solidFill>
                <a:srgbClr val="CC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0413" y="1537737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Message type: </a:t>
            </a:r>
            <a:r>
              <a:rPr lang="en-US" sz="1200" b="1" dirty="0" smtClean="0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err="1" smtClean="0"/>
              <a:t>Bootp</a:t>
            </a:r>
            <a:r>
              <a:rPr lang="en-US" sz="1200" dirty="0" smtClean="0"/>
              <a:t>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  <a:defRPr/>
            </a:pPr>
            <a:endParaRPr lang="en-US" sz="1000" dirty="0" smtClean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80178" y="1523449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rgbClr val="CC0000"/>
                </a:solidFill>
              </a:rPr>
              <a:t>resposta</a:t>
            </a:r>
            <a:endParaRPr lang="en-US" sz="2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94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63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D1E48E7-6E78-4A8E-930A-F9747260A21B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Endereços IP: como conseguir um?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0" y="3209925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latin typeface="Arial" pitchFamily="34" charset="0"/>
              </a:rPr>
              <a:t>Bloco do 	</a:t>
            </a:r>
            <a:r>
              <a:rPr lang="pt-BR" u="sng" dirty="0" smtClean="0">
                <a:solidFill>
                  <a:schemeClr val="accent2"/>
                </a:solidFill>
                <a:latin typeface="Arial" pitchFamily="34" charset="0"/>
              </a:rPr>
              <a:t>11001000  </a:t>
            </a:r>
            <a:r>
              <a:rPr lang="pt-BR" u="sng" dirty="0">
                <a:solidFill>
                  <a:schemeClr val="accent2"/>
                </a:solidFill>
                <a:latin typeface="Arial" pitchFamily="34" charset="0"/>
              </a:rPr>
              <a:t>00010111  0001</a:t>
            </a:r>
            <a:r>
              <a:rPr lang="pt-BR" dirty="0">
                <a:solidFill>
                  <a:schemeClr val="accent2"/>
                </a:solidFill>
                <a:latin typeface="Arial" pitchFamily="34" charset="0"/>
              </a:rPr>
              <a:t>0000  00000000    200.23.16.0/20</a:t>
            </a:r>
            <a:br>
              <a:rPr lang="pt-BR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pt-BR" dirty="0">
                <a:solidFill>
                  <a:schemeClr val="accent2"/>
                </a:solidFill>
                <a:latin typeface="Arial" pitchFamily="34" charset="0"/>
              </a:rPr>
              <a:t> provedor</a:t>
            </a:r>
          </a:p>
          <a:p>
            <a:r>
              <a:rPr lang="pt-BR" dirty="0">
                <a:latin typeface="Arial" pitchFamily="34" charset="0"/>
              </a:rPr>
              <a:t>Organização </a:t>
            </a:r>
            <a:r>
              <a:rPr lang="pt-BR" dirty="0" smtClean="0">
                <a:latin typeface="Arial" pitchFamily="34" charset="0"/>
              </a:rPr>
              <a:t>0	</a:t>
            </a:r>
            <a:r>
              <a:rPr lang="pt-BR" u="sng" dirty="0" smtClean="0">
                <a:latin typeface="Arial" pitchFamily="34" charset="0"/>
              </a:rPr>
              <a:t>11001000  </a:t>
            </a:r>
            <a:r>
              <a:rPr lang="pt-BR" u="sng" dirty="0">
                <a:latin typeface="Arial" pitchFamily="34" charset="0"/>
              </a:rPr>
              <a:t>00010111  0001000</a:t>
            </a:r>
            <a:r>
              <a:rPr lang="pt-BR" dirty="0">
                <a:latin typeface="Arial" pitchFamily="34" charset="0"/>
              </a:rPr>
              <a:t>0  00000000    200.23.16.0/23 </a:t>
            </a:r>
          </a:p>
          <a:p>
            <a:endParaRPr lang="pt-BR" dirty="0">
              <a:latin typeface="Arial" pitchFamily="34" charset="0"/>
            </a:endParaRPr>
          </a:p>
          <a:p>
            <a:r>
              <a:rPr lang="pt-BR" dirty="0">
                <a:latin typeface="Arial" pitchFamily="34" charset="0"/>
              </a:rPr>
              <a:t>Organização </a:t>
            </a:r>
            <a:r>
              <a:rPr lang="pt-BR" dirty="0" smtClean="0">
                <a:latin typeface="Arial" pitchFamily="34" charset="0"/>
              </a:rPr>
              <a:t>1	</a:t>
            </a:r>
            <a:r>
              <a:rPr lang="pt-BR" u="sng" dirty="0" smtClean="0">
                <a:latin typeface="Arial" pitchFamily="34" charset="0"/>
              </a:rPr>
              <a:t>11001000  </a:t>
            </a:r>
            <a:r>
              <a:rPr lang="pt-BR" u="sng" dirty="0">
                <a:latin typeface="Arial" pitchFamily="34" charset="0"/>
              </a:rPr>
              <a:t>00010111  0001001</a:t>
            </a:r>
            <a:r>
              <a:rPr lang="pt-BR" dirty="0">
                <a:latin typeface="Arial" pitchFamily="34" charset="0"/>
              </a:rPr>
              <a:t>0  00000000    200.23.18.0/23 </a:t>
            </a:r>
          </a:p>
          <a:p>
            <a:endParaRPr lang="pt-BR" dirty="0">
              <a:latin typeface="Arial" pitchFamily="34" charset="0"/>
            </a:endParaRPr>
          </a:p>
          <a:p>
            <a:r>
              <a:rPr lang="pt-BR" dirty="0">
                <a:latin typeface="Arial" pitchFamily="34" charset="0"/>
              </a:rPr>
              <a:t>Organização </a:t>
            </a:r>
            <a:r>
              <a:rPr lang="pt-BR" dirty="0" smtClean="0">
                <a:latin typeface="Arial" pitchFamily="34" charset="0"/>
              </a:rPr>
              <a:t>2	</a:t>
            </a:r>
            <a:r>
              <a:rPr lang="pt-BR" u="sng" dirty="0" smtClean="0">
                <a:latin typeface="Arial" pitchFamily="34" charset="0"/>
              </a:rPr>
              <a:t>11001000  </a:t>
            </a:r>
            <a:r>
              <a:rPr lang="pt-BR" u="sng" dirty="0">
                <a:latin typeface="Arial" pitchFamily="34" charset="0"/>
              </a:rPr>
              <a:t>00010111  0001010</a:t>
            </a:r>
            <a:r>
              <a:rPr lang="pt-BR" dirty="0">
                <a:latin typeface="Arial" pitchFamily="34" charset="0"/>
              </a:rPr>
              <a:t>0  00000000    200.23.20.0/23 </a:t>
            </a:r>
          </a:p>
          <a:p>
            <a:r>
              <a:rPr lang="pt-BR" dirty="0">
                <a:latin typeface="Arial" pitchFamily="34" charset="0"/>
              </a:rPr>
              <a:t>    ...                                          …..                                   ….                ….</a:t>
            </a:r>
          </a:p>
          <a:p>
            <a:endParaRPr lang="pt-BR" dirty="0">
              <a:latin typeface="Arial" pitchFamily="34" charset="0"/>
            </a:endParaRPr>
          </a:p>
          <a:p>
            <a:r>
              <a:rPr lang="pt-BR" dirty="0">
                <a:latin typeface="Arial" pitchFamily="34" charset="0"/>
              </a:rPr>
              <a:t>Organização </a:t>
            </a:r>
            <a:r>
              <a:rPr lang="pt-BR" dirty="0" smtClean="0">
                <a:latin typeface="Arial" pitchFamily="34" charset="0"/>
              </a:rPr>
              <a:t>7	</a:t>
            </a:r>
            <a:r>
              <a:rPr lang="pt-BR" u="sng" dirty="0" smtClean="0">
                <a:latin typeface="Arial" pitchFamily="34" charset="0"/>
              </a:rPr>
              <a:t>11001000  </a:t>
            </a:r>
            <a:r>
              <a:rPr lang="pt-BR" u="sng" dirty="0">
                <a:latin typeface="Arial" pitchFamily="34" charset="0"/>
              </a:rPr>
              <a:t>00010111  0001111</a:t>
            </a:r>
            <a:r>
              <a:rPr lang="pt-BR" dirty="0">
                <a:latin typeface="Arial" pitchFamily="34" charset="0"/>
              </a:rPr>
              <a:t>0  00000000    200.23.30.0/23</a:t>
            </a:r>
            <a:r>
              <a:rPr lang="pt-BR" sz="2000" dirty="0">
                <a:latin typeface="Times New Roman" pitchFamily="18" charset="0"/>
              </a:rPr>
              <a:t> </a:t>
            </a:r>
          </a:p>
          <a:p>
            <a:endParaRPr lang="pt-BR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  <a:noFill/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P:</a:t>
            </a:r>
            <a:r>
              <a:rPr lang="pt-BR" sz="2400" dirty="0" smtClean="0"/>
              <a:t> Como a rede obtém a parte de rede do endereço IP?</a:t>
            </a:r>
          </a:p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R:</a:t>
            </a:r>
            <a:r>
              <a:rPr lang="pt-BR" sz="2400" dirty="0" smtClean="0"/>
              <a:t> Recebe uma porção do espaço de endereços do seu ISP (provedor)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734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828A1F3-DCD6-49A2-AEF5-7186EDC825A0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pt-BR" sz="3600" smtClean="0"/>
              <a:t>Endereçamento hierárquico: agregação de rotas</a:t>
            </a:r>
            <a:endParaRPr lang="pt-BR" sz="4400" smtClean="0"/>
          </a:p>
        </p:txBody>
      </p:sp>
      <p:sp>
        <p:nvSpPr>
          <p:cNvPr id="57349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50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51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53" name="Freeform 7"/>
          <p:cNvSpPr>
            <a:spLocks/>
          </p:cNvSpPr>
          <p:nvPr/>
        </p:nvSpPr>
        <p:spPr bwMode="auto">
          <a:xfrm>
            <a:off x="359251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7891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“mande-me qq coisa</a:t>
            </a:r>
            <a:br>
              <a:rPr lang="pt-BR" sz="1400"/>
            </a:br>
            <a:r>
              <a:rPr lang="pt-BR" sz="1400"/>
              <a:t>com endereços que</a:t>
            </a:r>
            <a:br>
              <a:rPr lang="pt-BR" sz="1400"/>
            </a:br>
            <a:r>
              <a:rPr lang="pt-BR" sz="1400"/>
              <a:t>começam com </a:t>
            </a:r>
            <a:br>
              <a:rPr lang="pt-BR" sz="1400"/>
            </a:br>
            <a:r>
              <a:rPr lang="pt-BR" sz="1400"/>
              <a:t>200.23.16.0/20”</a:t>
            </a:r>
          </a:p>
        </p:txBody>
      </p:sp>
      <p:grpSp>
        <p:nvGrpSpPr>
          <p:cNvPr id="57355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57388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89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200.23.16.0/23</a:t>
              </a:r>
              <a:endParaRPr lang="pt-BR"/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57386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87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200.23.18.0/23</a:t>
              </a:r>
              <a:endParaRPr lang="pt-BR"/>
            </a:p>
          </p:txBody>
        </p:sp>
      </p:grpSp>
      <p:grpSp>
        <p:nvGrpSpPr>
          <p:cNvPr id="57357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57384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85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200.23.30.0/23</a:t>
              </a:r>
              <a:endParaRPr lang="pt-BR"/>
            </a:p>
          </p:txBody>
        </p:sp>
      </p:grpSp>
      <p:sp>
        <p:nvSpPr>
          <p:cNvPr id="57358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Provedor A</a:t>
            </a:r>
            <a:endParaRPr lang="pt-BR"/>
          </a:p>
        </p:txBody>
      </p:sp>
      <p:sp>
        <p:nvSpPr>
          <p:cNvPr id="57359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60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0</a:t>
            </a:r>
          </a:p>
        </p:txBody>
      </p: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7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Internet</a:t>
            </a:r>
          </a:p>
        </p:txBody>
      </p:sp>
      <p:sp>
        <p:nvSpPr>
          <p:cNvPr id="57363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47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n 1</a:t>
            </a:r>
          </a:p>
        </p:txBody>
      </p:sp>
      <p:sp>
        <p:nvSpPr>
          <p:cNvPr id="57364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65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Provedor B</a:t>
            </a:r>
            <a:endParaRPr lang="pt-BR"/>
          </a:p>
        </p:txBody>
      </p:sp>
      <p:sp>
        <p:nvSpPr>
          <p:cNvPr id="57366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67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68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69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70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7891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“mande-me qq coisa</a:t>
            </a:r>
          </a:p>
          <a:p>
            <a:r>
              <a:rPr lang="pt-BR" sz="1400"/>
              <a:t>com endereços que</a:t>
            </a:r>
          </a:p>
          <a:p>
            <a:r>
              <a:rPr lang="pt-BR" sz="1400"/>
              <a:t>começam com</a:t>
            </a:r>
          </a:p>
          <a:p>
            <a:r>
              <a:rPr lang="pt-BR" sz="1400"/>
              <a:t>199.31.0.0/16”</a:t>
            </a:r>
          </a:p>
        </p:txBody>
      </p:sp>
      <p:grpSp>
        <p:nvGrpSpPr>
          <p:cNvPr id="57371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57382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83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200.23.20.0/23</a:t>
              </a:r>
              <a:endParaRPr lang="pt-BR"/>
            </a:p>
          </p:txBody>
        </p:sp>
      </p:grpSp>
      <p:sp>
        <p:nvSpPr>
          <p:cNvPr id="57372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2</a:t>
            </a:r>
          </a:p>
        </p:txBody>
      </p:sp>
      <p:grpSp>
        <p:nvGrpSpPr>
          <p:cNvPr id="57373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57379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7380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7381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</p:grpSp>
      <p:grpSp>
        <p:nvGrpSpPr>
          <p:cNvPr id="57374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57376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7377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7378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</p:grpSp>
      <p:sp>
        <p:nvSpPr>
          <p:cNvPr id="57375" name="Text Box 43"/>
          <p:cNvSpPr txBox="1">
            <a:spLocks noChangeArrowheads="1"/>
          </p:cNvSpPr>
          <p:nvPr/>
        </p:nvSpPr>
        <p:spPr bwMode="auto">
          <a:xfrm>
            <a:off x="933450" y="1462088"/>
            <a:ext cx="661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Endereçamento hierárquico permite anunciar </a:t>
            </a:r>
            <a:br>
              <a:rPr lang="pt-BR" sz="2400"/>
            </a:br>
            <a:r>
              <a:rPr lang="pt-BR" sz="2400"/>
              <a:t>eficientemente informação sobre rotas: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/>
              <a:t>4: Camada de Rede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5837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119F0B3B-ECF6-48EE-8B90-59C96BF2A634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pt-BR" sz="3600" smtClean="0"/>
              <a:t>Endereçamento hierárquico: rotas mais específicas</a:t>
            </a: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60400" y="1716088"/>
            <a:ext cx="752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Provedor B tem uma rota mais específica para a Organização 1</a:t>
            </a:r>
          </a:p>
        </p:txBody>
      </p:sp>
      <p:sp>
        <p:nvSpPr>
          <p:cNvPr id="58374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78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79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8053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“mande-me </a:t>
            </a:r>
            <a:r>
              <a:rPr lang="pt-BR" sz="1400" dirty="0" err="1"/>
              <a:t>qq</a:t>
            </a:r>
            <a:r>
              <a:rPr lang="pt-BR" sz="1400" dirty="0"/>
              <a:t> coisa</a:t>
            </a:r>
            <a:br>
              <a:rPr lang="pt-BR" sz="1400" dirty="0"/>
            </a:br>
            <a:r>
              <a:rPr lang="pt-BR" sz="1400" dirty="0"/>
              <a:t>com endereços que</a:t>
            </a:r>
            <a:br>
              <a:rPr lang="pt-BR" sz="1400" dirty="0"/>
            </a:br>
            <a:r>
              <a:rPr lang="pt-BR" sz="1400" dirty="0"/>
              <a:t>começam com </a:t>
            </a:r>
            <a:br>
              <a:rPr lang="pt-BR" sz="1400" dirty="0"/>
            </a:br>
            <a:r>
              <a:rPr lang="pt-BR" sz="1400" u="sng" dirty="0">
                <a:solidFill>
                  <a:srgbClr val="FF0000"/>
                </a:solidFill>
              </a:rPr>
              <a:t>200.23.16.0/2</a:t>
            </a:r>
            <a:r>
              <a:rPr lang="pt-BR" sz="1400" dirty="0"/>
              <a:t>0”</a:t>
            </a:r>
          </a:p>
        </p:txBody>
      </p:sp>
      <p:grpSp>
        <p:nvGrpSpPr>
          <p:cNvPr id="58380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58412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13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200.23.16.0/23</a:t>
              </a:r>
              <a:endParaRPr lang="pt-BR"/>
            </a:p>
          </p:txBody>
        </p:sp>
      </p:grpSp>
      <p:grpSp>
        <p:nvGrpSpPr>
          <p:cNvPr id="5838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58410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11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200.23.18.0/23</a:t>
              </a:r>
              <a:endParaRPr lang="pt-BR"/>
            </a:p>
          </p:txBody>
        </p:sp>
      </p:grpSp>
      <p:grpSp>
        <p:nvGrpSpPr>
          <p:cNvPr id="58382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58408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9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200.23.30.0/23</a:t>
              </a:r>
              <a:endParaRPr lang="pt-BR"/>
            </a:p>
          </p:txBody>
        </p:sp>
      </p:grpSp>
      <p:sp>
        <p:nvSpPr>
          <p:cNvPr id="58383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Provedor A</a:t>
            </a:r>
            <a:endParaRPr lang="pt-BR"/>
          </a:p>
        </p:txBody>
      </p:sp>
      <p:sp>
        <p:nvSpPr>
          <p:cNvPr id="58384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7</a:t>
            </a:r>
          </a:p>
        </p:txBody>
      </p:sp>
      <p:sp>
        <p:nvSpPr>
          <p:cNvPr id="58387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Internet</a:t>
            </a:r>
          </a:p>
        </p:txBody>
      </p:sp>
      <p:sp>
        <p:nvSpPr>
          <p:cNvPr id="58388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31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1</a:t>
            </a:r>
          </a:p>
        </p:txBody>
      </p:sp>
      <p:sp>
        <p:nvSpPr>
          <p:cNvPr id="58389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90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8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Provedor B</a:t>
            </a:r>
            <a:endParaRPr lang="pt-BR"/>
          </a:p>
        </p:txBody>
      </p:sp>
      <p:sp>
        <p:nvSpPr>
          <p:cNvPr id="58391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92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93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94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95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2486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“mande-me </a:t>
            </a:r>
            <a:r>
              <a:rPr lang="pt-BR" sz="1400" dirty="0" err="1"/>
              <a:t>qq</a:t>
            </a:r>
            <a:r>
              <a:rPr lang="pt-BR" sz="1400" dirty="0"/>
              <a:t> coisa</a:t>
            </a:r>
            <a:br>
              <a:rPr lang="pt-BR" sz="1400" dirty="0"/>
            </a:br>
            <a:r>
              <a:rPr lang="pt-BR" sz="1400" dirty="0"/>
              <a:t>com endereços que</a:t>
            </a:r>
            <a:br>
              <a:rPr lang="pt-BR" sz="1400" dirty="0"/>
            </a:br>
            <a:r>
              <a:rPr lang="pt-BR" sz="1400" dirty="0"/>
              <a:t>começam com 199.31.0.0/16</a:t>
            </a:r>
          </a:p>
          <a:p>
            <a:r>
              <a:rPr lang="pt-BR" sz="1400" dirty="0"/>
              <a:t>ou </a:t>
            </a:r>
            <a:r>
              <a:rPr lang="pt-BR" sz="1400" u="sng" dirty="0">
                <a:solidFill>
                  <a:srgbClr val="FF0000"/>
                </a:solidFill>
              </a:rPr>
              <a:t>200.23.18.0/23</a:t>
            </a:r>
            <a:r>
              <a:rPr lang="pt-BR" sz="1400" dirty="0"/>
              <a:t>”</a:t>
            </a:r>
          </a:p>
        </p:txBody>
      </p:sp>
      <p:grpSp>
        <p:nvGrpSpPr>
          <p:cNvPr id="58396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58406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7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200.23.20.0/23</a:t>
              </a:r>
              <a:endParaRPr lang="pt-BR"/>
            </a:p>
          </p:txBody>
        </p:sp>
      </p:grpSp>
      <p:sp>
        <p:nvSpPr>
          <p:cNvPr id="58397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Organização 2</a:t>
            </a:r>
          </a:p>
        </p:txBody>
      </p:sp>
      <p:grpSp>
        <p:nvGrpSpPr>
          <p:cNvPr id="58398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58403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8404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8405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</p:grpSp>
      <p:grpSp>
        <p:nvGrpSpPr>
          <p:cNvPr id="58399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58400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8401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  <p:sp>
          <p:nvSpPr>
            <p:cNvPr id="58402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/>
                <a:t>.</a:t>
              </a:r>
              <a:endParaRPr lang="pt-BR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5939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E101060-9DC6-40A0-9CBD-F7A6D3695850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Endereçamento IP: a última palavra...</a:t>
            </a:r>
            <a:endParaRPr lang="pt-BR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u="sng" smtClean="0">
                <a:solidFill>
                  <a:schemeClr val="accent2"/>
                </a:solidFill>
              </a:rPr>
              <a:t>P:</a:t>
            </a:r>
            <a:r>
              <a:rPr lang="pt-BR" smtClean="0"/>
              <a:t> Como um provedor IP consegue um bloco de endereços?</a:t>
            </a:r>
          </a:p>
          <a:p>
            <a:pPr>
              <a:buFont typeface="ZapfDingbats" pitchFamily="82" charset="0"/>
              <a:buNone/>
            </a:pPr>
            <a:r>
              <a:rPr lang="pt-BR" u="sng" smtClean="0">
                <a:solidFill>
                  <a:schemeClr val="accent2"/>
                </a:solidFill>
              </a:rPr>
              <a:t>R:</a:t>
            </a:r>
            <a:r>
              <a:rPr lang="pt-BR" sz="2400" smtClean="0">
                <a:solidFill>
                  <a:srgbClr val="FF0000"/>
                </a:solidFill>
              </a:rPr>
              <a:t> ICANN</a:t>
            </a:r>
            <a:r>
              <a:rPr lang="pt-BR" sz="2400" smtClean="0"/>
              <a:t>: </a:t>
            </a:r>
            <a:r>
              <a:rPr lang="pt-BR" sz="2400" smtClean="0">
                <a:solidFill>
                  <a:srgbClr val="FF0000"/>
                </a:solidFill>
              </a:rPr>
              <a:t>I</a:t>
            </a:r>
            <a:r>
              <a:rPr lang="pt-BR" sz="2400" smtClean="0"/>
              <a:t>nternet </a:t>
            </a:r>
            <a:r>
              <a:rPr lang="pt-BR" sz="2400" smtClean="0">
                <a:solidFill>
                  <a:srgbClr val="FF0000"/>
                </a:solidFill>
              </a:rPr>
              <a:t>C</a:t>
            </a:r>
            <a:r>
              <a:rPr lang="pt-BR" sz="2400" smtClean="0"/>
              <a:t>orporation for </a:t>
            </a:r>
            <a:r>
              <a:rPr lang="pt-BR" sz="2400" smtClean="0">
                <a:solidFill>
                  <a:srgbClr val="FF0000"/>
                </a:solidFill>
              </a:rPr>
              <a:t>A</a:t>
            </a:r>
            <a:r>
              <a:rPr lang="pt-BR" sz="2400" smtClean="0"/>
              <a:t>ssigned </a:t>
            </a:r>
          </a:p>
          <a:p>
            <a:pPr>
              <a:buFont typeface="ZapfDingbats" pitchFamily="82" charset="0"/>
              <a:buNone/>
            </a:pPr>
            <a:r>
              <a:rPr lang="pt-BR" sz="2400" smtClean="0"/>
              <a:t>     </a:t>
            </a:r>
            <a:r>
              <a:rPr lang="pt-BR" sz="2400" smtClean="0">
                <a:solidFill>
                  <a:srgbClr val="FF0000"/>
                </a:solidFill>
              </a:rPr>
              <a:t>N</a:t>
            </a:r>
            <a:r>
              <a:rPr lang="pt-BR" sz="2400" smtClean="0"/>
              <a:t>ames and </a:t>
            </a:r>
            <a:r>
              <a:rPr lang="pt-BR" sz="2400" smtClean="0">
                <a:solidFill>
                  <a:srgbClr val="FF0000"/>
                </a:solidFill>
              </a:rPr>
              <a:t>N</a:t>
            </a:r>
            <a:r>
              <a:rPr lang="pt-BR" sz="2400" smtClean="0"/>
              <a:t>umbers (www.icann.org.br)</a:t>
            </a:r>
          </a:p>
          <a:p>
            <a:pPr lvl="1"/>
            <a:r>
              <a:rPr lang="pt-BR" smtClean="0"/>
              <a:t>aloca endereços</a:t>
            </a:r>
          </a:p>
          <a:p>
            <a:pPr lvl="1"/>
            <a:r>
              <a:rPr lang="pt-BR" smtClean="0"/>
              <a:t>gerencia DNS</a:t>
            </a:r>
          </a:p>
          <a:p>
            <a:pPr lvl="1"/>
            <a:r>
              <a:rPr lang="pt-BR" smtClean="0"/>
              <a:t>aloca nomes de domínio, resolve disputas</a:t>
            </a:r>
          </a:p>
          <a:p>
            <a:pPr lvl="1"/>
            <a:endParaRPr lang="pt-BR" smtClean="0"/>
          </a:p>
          <a:p>
            <a:pPr lvl="1">
              <a:buFont typeface="ZapfDingbats" pitchFamily="82" charset="0"/>
              <a:buNone/>
            </a:pPr>
            <a:r>
              <a:rPr lang="pt-BR" smtClean="0"/>
              <a:t>Através da IANA </a:t>
            </a:r>
            <a:r>
              <a:rPr lang="pt-BR" i="1" smtClean="0"/>
              <a:t>(Internet Assigned Numbers Authority)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Estabelecimento de conexão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</a:t>
            </a:r>
            <a:r>
              <a:rPr lang="pt-BR" sz="2400" baseline="30000" dirty="0" smtClean="0"/>
              <a:t>ª</a:t>
            </a:r>
            <a:r>
              <a:rPr lang="pt-BR" sz="2400" dirty="0" smtClean="0"/>
              <a:t> função importante em </a:t>
            </a:r>
            <a:r>
              <a:rPr lang="pt-BR" sz="2400" i="1" dirty="0" smtClean="0"/>
              <a:t>algumas</a:t>
            </a:r>
            <a:r>
              <a:rPr lang="pt-BR" sz="2400" dirty="0" smtClean="0"/>
              <a:t> arquiteturas de rede: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ATM, frame relay, X.25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Antes dos pacotes fluírem, dois </a:t>
            </a:r>
            <a:r>
              <a:rPr lang="pt-BR" sz="2400" i="1" dirty="0" smtClean="0"/>
              <a:t>hosts</a:t>
            </a:r>
            <a:r>
              <a:rPr lang="pt-BR" sz="2400" dirty="0" smtClean="0"/>
              <a:t> e os roteadores intermediários estabelecem uma conexão virtual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roteadores são envolvidos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Serviço de conexão das camadas de transporte e de rede: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rede:</a:t>
            </a:r>
            <a:r>
              <a:rPr lang="pt-BR" sz="2000" dirty="0" smtClean="0"/>
              <a:t> entre dois </a:t>
            </a:r>
            <a:r>
              <a:rPr lang="pt-BR" sz="2000" i="1" dirty="0" smtClean="0"/>
              <a:t>hosts </a:t>
            </a:r>
            <a:r>
              <a:rPr lang="pt-BR" sz="2000" dirty="0" smtClean="0"/>
              <a:t>(envolve também roteadores intermediários no caso de </a:t>
            </a:r>
            <a:r>
              <a:rPr lang="pt-BR" sz="2000" dirty="0" err="1" smtClean="0"/>
              <a:t>CVs</a:t>
            </a:r>
            <a:r>
              <a:rPr lang="pt-BR" sz="2000" dirty="0" smtClean="0"/>
              <a:t>)</a:t>
            </a:r>
            <a:endParaRPr lang="pt-BR" sz="2000" i="1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transporte:</a:t>
            </a:r>
            <a:r>
              <a:rPr lang="pt-BR" sz="2000" dirty="0" smtClean="0"/>
              <a:t> entre dois processos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endParaRPr lang="pt-BR" dirty="0" smtClean="0"/>
          </a:p>
        </p:txBody>
      </p:sp>
      <p:sp>
        <p:nvSpPr>
          <p:cNvPr id="2355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35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DD5DFA0-7B09-46BD-AE19-643CF4E4E15D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33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12ADE33-85A3-4508-A27C-2D5C04DD9260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13319" name="Freeform 2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title"/>
          </p:nvPr>
        </p:nvSpPr>
        <p:spPr>
          <a:xfrm>
            <a:off x="325438" y="228600"/>
            <a:ext cx="8475662" cy="1143000"/>
          </a:xfrm>
        </p:spPr>
        <p:txBody>
          <a:bodyPr/>
          <a:lstStyle/>
          <a:p>
            <a:r>
              <a:rPr lang="pt-BR" sz="3600" smtClean="0"/>
              <a:t>Tradução de endereços na rede (NAT)</a:t>
            </a:r>
          </a:p>
        </p:txBody>
      </p:sp>
      <p:sp>
        <p:nvSpPr>
          <p:cNvPr id="13321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10.0.0.1</a:t>
            </a:r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10.0.0.2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10.0.0.3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10.0.0.4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138.76.29.7</a:t>
            </a:r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13333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13346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7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8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9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3350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351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5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5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5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352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53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54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55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3334" name="Line 33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35" name="Text Box 34"/>
          <p:cNvSpPr txBox="1">
            <a:spLocks noChangeArrowheads="1"/>
          </p:cNvSpPr>
          <p:nvPr/>
        </p:nvSpPr>
        <p:spPr bwMode="auto">
          <a:xfrm>
            <a:off x="4768850" y="1679575"/>
            <a:ext cx="218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rede local</a:t>
            </a:r>
          </a:p>
          <a:p>
            <a:pPr algn="ctr"/>
            <a:r>
              <a:rPr lang="pt-BR"/>
              <a:t>(e.x., rede caseira)</a:t>
            </a:r>
          </a:p>
          <a:p>
            <a:pPr algn="ctr"/>
            <a:r>
              <a:rPr lang="pt-BR"/>
              <a:t>10.0.0/24</a:t>
            </a:r>
          </a:p>
        </p:txBody>
      </p:sp>
      <p:sp>
        <p:nvSpPr>
          <p:cNvPr id="13336" name="Line 35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37" name="Line 36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38" name="Line 37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39" name="Line 38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40" name="Line 39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41" name="Text Box 40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resto da</a:t>
            </a:r>
          </a:p>
          <a:p>
            <a:pPr algn="ctr"/>
            <a:r>
              <a:rPr lang="pt-BR"/>
              <a:t>Internet</a:t>
            </a:r>
          </a:p>
        </p:txBody>
      </p:sp>
      <p:sp>
        <p:nvSpPr>
          <p:cNvPr id="13342" name="Line 41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43" name="Text Box 42"/>
          <p:cNvSpPr txBox="1">
            <a:spLocks noChangeArrowheads="1"/>
          </p:cNvSpPr>
          <p:nvPr/>
        </p:nvSpPr>
        <p:spPr bwMode="auto">
          <a:xfrm>
            <a:off x="4291013" y="4414838"/>
            <a:ext cx="393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/>
              <a:t>Datagramas com origem ou</a:t>
            </a:r>
          </a:p>
          <a:p>
            <a:pPr algn="ctr"/>
            <a:r>
              <a:rPr lang="pt-BR" sz="2000"/>
              <a:t>destino nesta rede usam endereços 10.0.0/24 para origem e destino (como usual)</a:t>
            </a:r>
          </a:p>
        </p:txBody>
      </p:sp>
      <p:sp>
        <p:nvSpPr>
          <p:cNvPr id="13344" name="Line 43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345" name="Text Box 44"/>
          <p:cNvSpPr txBox="1">
            <a:spLocks noChangeArrowheads="1"/>
          </p:cNvSpPr>
          <p:nvPr/>
        </p:nvSpPr>
        <p:spPr bwMode="auto">
          <a:xfrm>
            <a:off x="0" y="4424363"/>
            <a:ext cx="42370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>
                <a:solidFill>
                  <a:srgbClr val="FF0000"/>
                </a:solidFill>
              </a:rPr>
              <a:t>Todos</a:t>
            </a:r>
            <a:r>
              <a:rPr lang="pt-BR" sz="2000"/>
              <a:t> os datagramas </a:t>
            </a:r>
            <a:r>
              <a:rPr lang="pt-BR" sz="2000" i="1">
                <a:solidFill>
                  <a:srgbClr val="FF0000"/>
                </a:solidFill>
              </a:rPr>
              <a:t>deixando</a:t>
            </a:r>
            <a:r>
              <a:rPr lang="pt-BR" sz="2000"/>
              <a:t> a rede local têm o </a:t>
            </a:r>
            <a:r>
              <a:rPr lang="pt-BR" sz="2000">
                <a:solidFill>
                  <a:srgbClr val="FF0000"/>
                </a:solidFill>
              </a:rPr>
              <a:t>mesmo</a:t>
            </a:r>
            <a:r>
              <a:rPr lang="pt-BR" sz="2000"/>
              <a:t> único endereço IP NAT origem: 138.76.29.7, e diferentes números de porta origem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246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B24CE5A8-7A6D-4653-A51D-87E18A5322E3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Motivação:</a:t>
            </a:r>
            <a:r>
              <a:rPr lang="pt-BR" sz="2400" smtClean="0"/>
              <a:t> a rede local usa apenas um endereço IP, no que concerne ao mundo exterior: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não há necessidade de alocar faixas de endereços do ISP: </a:t>
            </a:r>
          </a:p>
          <a:p>
            <a:pPr lvl="2">
              <a:lnSpc>
                <a:spcPct val="90000"/>
              </a:lnSpc>
            </a:pPr>
            <a:r>
              <a:rPr lang="pt-BR" smtClean="0"/>
              <a:t>apenas um endereço IP é usado para todos os dispositivos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pode modificar endereços de dispositivos na rede local sem notificar o mundo exterior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pode trocar de ISP sem mudar os endereços dos dispositivos na rede local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dispositivos dentro da rede local não são explicitamente endereçáveis, i.e., visíveis do mundo exterior (um incremento de segurança)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endParaRPr lang="pt-BR" smtClean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293688" y="228600"/>
            <a:ext cx="8545512" cy="1143000"/>
          </a:xfrm>
          <a:noFill/>
        </p:spPr>
        <p:txBody>
          <a:bodyPr/>
          <a:lstStyle/>
          <a:p>
            <a:r>
              <a:rPr lang="pt-BR" sz="3600" smtClean="0"/>
              <a:t>Tradução de endereços na rede (NAT)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349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744965C8-C853-4DCD-A6B7-AE0F4F16E52D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28600"/>
            <a:ext cx="8399462" cy="1143000"/>
          </a:xfrm>
        </p:spPr>
        <p:txBody>
          <a:bodyPr/>
          <a:lstStyle/>
          <a:p>
            <a:r>
              <a:rPr lang="pt-BR" sz="3600" smtClean="0"/>
              <a:t>Tradução de endereços na rede (NAT)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691562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Implementação:</a:t>
            </a:r>
            <a:r>
              <a:rPr lang="pt-BR" sz="2400" smtClean="0"/>
              <a:t> um roteador NAT deve:</a:t>
            </a:r>
            <a:br>
              <a:rPr lang="pt-BR" sz="2400" smtClean="0"/>
            </a:br>
            <a:endParaRPr lang="pt-BR" sz="2400" smtClean="0"/>
          </a:p>
          <a:p>
            <a:pPr lvl="1"/>
            <a:r>
              <a:rPr lang="pt-BR" i="1" smtClean="0">
                <a:solidFill>
                  <a:schemeClr val="accent2"/>
                </a:solidFill>
              </a:rPr>
              <a:t>datagramas saindo:</a:t>
            </a:r>
            <a:r>
              <a:rPr lang="pt-BR" smtClean="0">
                <a:solidFill>
                  <a:schemeClr val="accent2"/>
                </a:solidFill>
              </a:rPr>
              <a:t> </a:t>
            </a:r>
            <a:r>
              <a:rPr lang="pt-BR" i="1" smtClean="0">
                <a:solidFill>
                  <a:schemeClr val="accent2"/>
                </a:solidFill>
              </a:rPr>
              <a:t>trocar</a:t>
            </a:r>
            <a:r>
              <a:rPr lang="pt-BR" smtClean="0"/>
              <a:t> (IP origem, # porta ) de cada datagrama saindo para (IP NAT, novo # porta)</a:t>
            </a:r>
          </a:p>
          <a:p>
            <a:pPr lvl="2">
              <a:buFontTx/>
              <a:buNone/>
            </a:pPr>
            <a:r>
              <a:rPr lang="pt-BR" sz="2400" smtClean="0"/>
              <a:t>. . . clientes/servidores remotos vão responder usando </a:t>
            </a:r>
            <a:r>
              <a:rPr lang="pt-BR" smtClean="0"/>
              <a:t>(IP NAT, novo # porta)</a:t>
            </a:r>
            <a:r>
              <a:rPr lang="pt-BR" sz="2400" smtClean="0"/>
              <a:t> como endereço destino.</a:t>
            </a:r>
          </a:p>
          <a:p>
            <a:pPr lvl="1"/>
            <a:r>
              <a:rPr lang="pt-BR" i="1" smtClean="0">
                <a:solidFill>
                  <a:schemeClr val="accent2"/>
                </a:solidFill>
              </a:rPr>
              <a:t>lembrar (na tabela de tradução NAT) </a:t>
            </a:r>
            <a:r>
              <a:rPr lang="pt-BR" smtClean="0"/>
              <a:t>cada par de tradução (IP origem, # porta ) para (IP NAT, novo # porta)</a:t>
            </a:r>
          </a:p>
          <a:p>
            <a:pPr lvl="1"/>
            <a:r>
              <a:rPr lang="pt-BR" i="1" smtClean="0">
                <a:solidFill>
                  <a:schemeClr val="accent2"/>
                </a:solidFill>
              </a:rPr>
              <a:t>datagramas entrando:</a:t>
            </a:r>
            <a:r>
              <a:rPr lang="pt-BR" smtClean="0">
                <a:solidFill>
                  <a:schemeClr val="accent2"/>
                </a:solidFill>
              </a:rPr>
              <a:t> </a:t>
            </a:r>
            <a:r>
              <a:rPr lang="pt-BR" i="1" smtClean="0">
                <a:solidFill>
                  <a:schemeClr val="accent2"/>
                </a:solidFill>
              </a:rPr>
              <a:t>trocar</a:t>
            </a:r>
            <a:r>
              <a:rPr lang="pt-BR" smtClean="0"/>
              <a:t> (IP NAT, novo # porta) nos campos de destino de cada datagrama entrando para o (IP origem, # porta) correspondente armazenado na tabela NAT</a:t>
            </a:r>
          </a:p>
          <a:p>
            <a:pPr lvl="1"/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434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6242A2F2-251F-41F1-B12E-C095D255D447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14343" name="Freeform 2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604250" cy="1143000"/>
          </a:xfrm>
        </p:spPr>
        <p:txBody>
          <a:bodyPr/>
          <a:lstStyle/>
          <a:p>
            <a:r>
              <a:rPr lang="pt-BR" sz="3600" smtClean="0"/>
              <a:t>Tradução de endereços na rede (NAT)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10.0.0.1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10.0.0.2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10.0.0.3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14436" name="Group 16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4441" name="Rectangle 17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42" name="Text Box 18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/>
                  <a:t>O: 10.0.0.1, 3345</a:t>
                </a:r>
              </a:p>
              <a:p>
                <a:r>
                  <a:rPr lang="pt-BR" sz="1200"/>
                  <a:t>D: 128.119.40.186, 80</a:t>
                </a:r>
              </a:p>
            </p:txBody>
          </p:sp>
          <p:grpSp>
            <p:nvGrpSpPr>
              <p:cNvPr id="14443" name="Group 19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448" name="Freeform 20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4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5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4444" name="Group 23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445" name="Freeform 24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4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4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14437" name="Freeform 27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096 h 264"/>
                <a:gd name="T2" fmla="*/ 4672 w 417"/>
                <a:gd name="T3" fmla="*/ 2096 h 264"/>
                <a:gd name="T4" fmla="*/ 467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4438" name="Group 28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14439" name="Oval 29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40" name="Text Box 30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14354" name="Text Box 31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10.0.0.4</a:t>
            </a:r>
          </a:p>
        </p:txBody>
      </p:sp>
      <p:sp>
        <p:nvSpPr>
          <p:cNvPr id="14355" name="Line 32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56" name="Text Box 33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138.76.29.7</a:t>
            </a:r>
          </a:p>
        </p:txBody>
      </p:sp>
      <p:sp>
        <p:nvSpPr>
          <p:cNvPr id="14357" name="Line 34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469063" y="1541463"/>
            <a:ext cx="2566987" cy="1417637"/>
            <a:chOff x="3944" y="971"/>
            <a:chExt cx="1617" cy="893"/>
          </a:xfrm>
        </p:grpSpPr>
        <p:sp>
          <p:nvSpPr>
            <p:cNvPr id="14434" name="Text Box 36"/>
            <p:cNvSpPr txBox="1">
              <a:spLocks noChangeArrowheads="1"/>
            </p:cNvSpPr>
            <p:nvPr/>
          </p:nvSpPr>
          <p:spPr bwMode="auto">
            <a:xfrm>
              <a:off x="4121" y="971"/>
              <a:ext cx="14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u="sng" dirty="0">
                  <a:solidFill>
                    <a:srgbClr val="FF0000"/>
                  </a:solidFill>
                </a:rPr>
                <a:t>1:</a:t>
              </a:r>
              <a:r>
                <a:rPr lang="pt-BR" dirty="0">
                  <a:solidFill>
                    <a:srgbClr val="FF0000"/>
                  </a:solidFill>
                </a:rPr>
                <a:t> </a:t>
              </a:r>
              <a:r>
                <a:rPr lang="pt-BR" dirty="0">
                  <a:solidFill>
                    <a:schemeClr val="accent2"/>
                  </a:solidFill>
                </a:rPr>
                <a:t>host 10.0.0.1 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envia </a:t>
              </a:r>
              <a:r>
                <a:rPr lang="pt-BR" dirty="0" err="1">
                  <a:solidFill>
                    <a:schemeClr val="accent2"/>
                  </a:solidFill>
                </a:rPr>
                <a:t>datagrama</a:t>
              </a:r>
              <a:r>
                <a:rPr lang="pt-BR" dirty="0">
                  <a:solidFill>
                    <a:schemeClr val="accent2"/>
                  </a:solidFill>
                </a:rPr>
                <a:t> p/ 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128.119.40.186, 80</a:t>
              </a:r>
            </a:p>
          </p:txBody>
        </p:sp>
        <p:sp>
          <p:nvSpPr>
            <p:cNvPr id="14435" name="Line 37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4359" name="Freeform 38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60" name="Rectangle 39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1" name="Text Box 40"/>
          <p:cNvSpPr txBox="1">
            <a:spLocks noChangeArrowheads="1"/>
          </p:cNvSpPr>
          <p:nvPr/>
        </p:nvSpPr>
        <p:spPr bwMode="auto">
          <a:xfrm>
            <a:off x="2306638" y="1423988"/>
            <a:ext cx="387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Tabela de tradução NAT</a:t>
            </a:r>
          </a:p>
          <a:p>
            <a:pPr algn="ctr"/>
            <a:r>
              <a:rPr lang="pt-BR"/>
              <a:t>end. lado WAN        end. lado LAN </a:t>
            </a:r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63" name="Line 42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4364" name="Line 43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14365" name="Group 44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14421" name="Oval 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22" name="Line 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23" name="Line 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24" name="Rectangle 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4425" name="Oval 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426" name="Group 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31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32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33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427" name="Group 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8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29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30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05882" name="Text Box 58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pt-BR"/>
              <a:t>……                                         ……</a:t>
            </a:r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4407" name="Rectangle 60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08" name="Text Box 61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/>
                <a:t>O: 128.119.40.186, 80 </a:t>
              </a:r>
            </a:p>
            <a:p>
              <a:r>
                <a:rPr lang="pt-BR" sz="1200"/>
                <a:t>D: 10.0.0.1, 3345</a:t>
              </a:r>
            </a:p>
            <a:p>
              <a:endParaRPr lang="pt-BR" sz="1200"/>
            </a:p>
          </p:txBody>
        </p:sp>
        <p:grpSp>
          <p:nvGrpSpPr>
            <p:cNvPr id="14409" name="Group 62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4418" name="Freeform 63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419" name="Line 64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420" name="Line 65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4410" name="Group 66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4415" name="Freeform 67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416" name="Line 68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417" name="Line 69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14411" name="Freeform 70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4412" name="Group 71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14413" name="Oval 72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14" name="Text Box 73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14392" name="Group 75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4397" name="Rectangle 76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98" name="Text Box 77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/>
                  <a:t>O: 138.76.29.7, 5001</a:t>
                </a:r>
              </a:p>
              <a:p>
                <a:r>
                  <a:rPr lang="pt-BR" sz="1200"/>
                  <a:t>D: 128.119.40.186, 80</a:t>
                </a:r>
              </a:p>
            </p:txBody>
          </p:sp>
          <p:grpSp>
            <p:nvGrpSpPr>
              <p:cNvPr id="14399" name="Group 78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404" name="Freeform 79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05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06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4400" name="Group 82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401" name="Freeform 8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02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440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14393" name="Line 86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4394" name="Group 87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14395" name="Oval 88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96" name="Text Box 89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14388" name="Text Box 91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u="sng" dirty="0">
                  <a:solidFill>
                    <a:srgbClr val="FF0000"/>
                  </a:solidFill>
                </a:rPr>
                <a:t>2:</a:t>
              </a:r>
              <a:r>
                <a:rPr lang="pt-BR" dirty="0">
                  <a:solidFill>
                    <a:srgbClr val="FF0000"/>
                  </a:solidFill>
                </a:rPr>
                <a:t> </a:t>
              </a:r>
              <a:r>
                <a:rPr lang="pt-BR" dirty="0">
                  <a:solidFill>
                    <a:schemeClr val="accent2"/>
                  </a:solidFill>
                </a:rPr>
                <a:t>roteador NAT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muda end. origem 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do </a:t>
              </a:r>
              <a:r>
                <a:rPr lang="pt-BR" dirty="0" err="1">
                  <a:solidFill>
                    <a:schemeClr val="accent2"/>
                  </a:solidFill>
                </a:rPr>
                <a:t>datagrama</a:t>
              </a:r>
              <a:r>
                <a:rPr lang="pt-BR" dirty="0">
                  <a:solidFill>
                    <a:schemeClr val="accent2"/>
                  </a:solidFill>
                </a:rPr>
                <a:t> de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10.0.0.1, 3345 p/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138.76.29.7, 5001,</a:t>
              </a:r>
            </a:p>
            <a:p>
              <a:r>
                <a:rPr lang="pt-BR" dirty="0">
                  <a:solidFill>
                    <a:schemeClr val="accent2"/>
                  </a:solidFill>
                </a:rPr>
                <a:t>e atualiza tabela</a:t>
              </a:r>
            </a:p>
          </p:txBody>
        </p:sp>
        <p:sp>
          <p:nvSpPr>
            <p:cNvPr id="14389" name="Line 92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4390" name="Line 93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4391" name="Line 94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4374" name="Rectangle 96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5" name="Text Box 97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/>
                <a:t>O: 128.119.40.186, 80 </a:t>
              </a:r>
            </a:p>
            <a:p>
              <a:r>
                <a:rPr lang="pt-BR" sz="1200"/>
                <a:t>D: 138.76.29.7, 5001</a:t>
              </a:r>
            </a:p>
            <a:p>
              <a:endParaRPr lang="pt-BR" sz="1200"/>
            </a:p>
          </p:txBody>
        </p:sp>
        <p:grpSp>
          <p:nvGrpSpPr>
            <p:cNvPr id="14376" name="Group 98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4385" name="Freeform 99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386" name="Line 100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387" name="Line 101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4377" name="Group 102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4382" name="Freeform 103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383" name="Line 104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384" name="Line 105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14378" name="Line 106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4379" name="Group 107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4380" name="Oval 108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81" name="Text Box 109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05934" name="Text Box 110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u="sng" dirty="0">
                <a:solidFill>
                  <a:srgbClr val="FF0000"/>
                </a:solidFill>
              </a:rPr>
              <a:t>3: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accent2"/>
                </a:solidFill>
              </a:rPr>
              <a:t>Resposta chega</a:t>
            </a:r>
          </a:p>
          <a:p>
            <a:r>
              <a:rPr lang="pt-BR" dirty="0">
                <a:solidFill>
                  <a:schemeClr val="accent2"/>
                </a:solidFill>
              </a:rPr>
              <a:t> p/ end. destino:</a:t>
            </a:r>
          </a:p>
          <a:p>
            <a:r>
              <a:rPr lang="pt-BR" dirty="0">
                <a:solidFill>
                  <a:schemeClr val="accent2"/>
                </a:solidFill>
              </a:rPr>
              <a:t> 138.76.29.7, 5001</a:t>
            </a:r>
          </a:p>
        </p:txBody>
      </p:sp>
      <p:sp>
        <p:nvSpPr>
          <p:cNvPr id="205935" name="Text Box 111"/>
          <p:cNvSpPr txBox="1">
            <a:spLocks noChangeArrowheads="1"/>
          </p:cNvSpPr>
          <p:nvPr/>
        </p:nvSpPr>
        <p:spPr bwMode="auto">
          <a:xfrm>
            <a:off x="4741863" y="4976813"/>
            <a:ext cx="40227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u="sng" dirty="0">
                <a:solidFill>
                  <a:srgbClr val="FF0000"/>
                </a:solidFill>
              </a:rPr>
              <a:t>4: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accent2"/>
                </a:solidFill>
              </a:rPr>
              <a:t>roteador NAT</a:t>
            </a:r>
          </a:p>
          <a:p>
            <a:r>
              <a:rPr lang="pt-BR" dirty="0">
                <a:solidFill>
                  <a:schemeClr val="accent2"/>
                </a:solidFill>
              </a:rPr>
              <a:t>muda end. destino</a:t>
            </a:r>
          </a:p>
          <a:p>
            <a:r>
              <a:rPr lang="pt-BR" dirty="0">
                <a:solidFill>
                  <a:schemeClr val="accent2"/>
                </a:solidFill>
              </a:rPr>
              <a:t>do </a:t>
            </a:r>
            <a:r>
              <a:rPr lang="pt-BR" dirty="0" err="1">
                <a:solidFill>
                  <a:schemeClr val="accent2"/>
                </a:solidFill>
              </a:rPr>
              <a:t>datagrama</a:t>
            </a:r>
            <a:r>
              <a:rPr lang="pt-BR" dirty="0">
                <a:solidFill>
                  <a:schemeClr val="accent2"/>
                </a:solidFill>
              </a:rPr>
              <a:t> de</a:t>
            </a:r>
          </a:p>
          <a:p>
            <a:r>
              <a:rPr lang="pt-BR" dirty="0">
                <a:solidFill>
                  <a:schemeClr val="accent2"/>
                </a:solidFill>
              </a:rPr>
              <a:t>138.76.29.7, 5001 p/ 10.0.0.1, 3345</a:t>
            </a:r>
            <a:r>
              <a:rPr lang="pt-BR" dirty="0"/>
              <a:t> 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373" name="Line 112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82" grpId="0"/>
      <p:bldP spid="205934" grpId="0"/>
      <p:bldP spid="20593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45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30627C79-01D0-4ED7-9E70-E457A191C994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28600"/>
            <a:ext cx="8353425" cy="1143000"/>
          </a:xfrm>
        </p:spPr>
        <p:txBody>
          <a:bodyPr/>
          <a:lstStyle/>
          <a:p>
            <a:r>
              <a:rPr lang="pt-BR" sz="3600" smtClean="0"/>
              <a:t>Tradução de endereços na rede (NAT)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campo do número de porta com 16-bits: </a:t>
            </a:r>
          </a:p>
          <a:p>
            <a:pPr lvl="1"/>
            <a:r>
              <a:rPr lang="pt-BR" smtClean="0"/>
              <a:t>60.000 conexões simultâneas com um único endereço no lado WAN!</a:t>
            </a:r>
          </a:p>
          <a:p>
            <a:r>
              <a:rPr lang="pt-BR" smtClean="0"/>
              <a:t>NAT é controverso:</a:t>
            </a:r>
          </a:p>
          <a:p>
            <a:pPr lvl="1"/>
            <a:r>
              <a:rPr lang="pt-BR" smtClean="0"/>
              <a:t>roteadores deveriam processar somente até a camada 3</a:t>
            </a:r>
          </a:p>
          <a:p>
            <a:pPr lvl="1"/>
            <a:r>
              <a:rPr lang="pt-BR" smtClean="0"/>
              <a:t>viola o argumento fim-a-fim</a:t>
            </a:r>
          </a:p>
          <a:p>
            <a:pPr lvl="2"/>
            <a:r>
              <a:rPr lang="pt-BR" smtClean="0"/>
              <a:t>possibilidade do uso de NAT deve ser levado em conta pelos projetistas de aplicações (p.e., P2P)</a:t>
            </a:r>
          </a:p>
          <a:p>
            <a:pPr lvl="1"/>
            <a:r>
              <a:rPr lang="pt-BR" smtClean="0"/>
              <a:t>escassez de endereços, por outro lado, deveria ser resolvida com o IPv6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6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FD7672E-C6A9-4F71-89FD-0DCD7FFAF4B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de travessia do NAT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o cliente quer conectar com o servidor com end. 10.0.0.1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endereço 10.0.0.1 é local à LAN (cliente não pode usá-lo como endereço de destino)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há apenas um endereço visível externamente: 138.76.29.7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solução 1:</a:t>
            </a:r>
            <a:r>
              <a:rPr lang="pt-BR" sz="2400" dirty="0" smtClean="0"/>
              <a:t> configurar estaticamente o NAT para encaminhar para o servidor pedidos de conexão entrantes numa dada porta.</a:t>
            </a:r>
          </a:p>
          <a:p>
            <a:pPr marL="742950" lvl="2" indent="-342900">
              <a:lnSpc>
                <a:spcPct val="90000"/>
              </a:lnSpc>
              <a:buSzPct val="85000"/>
              <a:buFont typeface="ZapfDingbats" pitchFamily="82" charset="0"/>
              <a:buChar char="r"/>
            </a:pPr>
            <a:r>
              <a:rPr lang="pt-BR" dirty="0" err="1" smtClean="0"/>
              <a:t>Ex</a:t>
            </a:r>
            <a:r>
              <a:rPr lang="pt-BR" dirty="0" smtClean="0"/>
              <a:t>: (123.76.29.7, porta 2500) sempre encaminhado para 10.0.0.1 porta 25000</a:t>
            </a:r>
          </a:p>
        </p:txBody>
      </p:sp>
      <p:sp>
        <p:nvSpPr>
          <p:cNvPr id="1536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7 w 1056"/>
              <a:gd name="T1" fmla="*/ 1073150 h 1567"/>
              <a:gd name="T2" fmla="*/ 949325 w 1056"/>
              <a:gd name="T3" fmla="*/ 1027112 h 1567"/>
              <a:gd name="T4" fmla="*/ 846137 w 1056"/>
              <a:gd name="T5" fmla="*/ 974725 h 1567"/>
              <a:gd name="T6" fmla="*/ 898525 w 1056"/>
              <a:gd name="T7" fmla="*/ 268287 h 1567"/>
              <a:gd name="T8" fmla="*/ 1262062 w 1056"/>
              <a:gd name="T9" fmla="*/ 60325 h 1567"/>
              <a:gd name="T10" fmla="*/ 1608137 w 1056"/>
              <a:gd name="T11" fmla="*/ 142875 h 1567"/>
              <a:gd name="T12" fmla="*/ 1566862 w 1056"/>
              <a:gd name="T13" fmla="*/ 919162 h 1567"/>
              <a:gd name="T14" fmla="*/ 1595437 w 1056"/>
              <a:gd name="T15" fmla="*/ 1389062 h 1567"/>
              <a:gd name="T16" fmla="*/ 1566862 w 1056"/>
              <a:gd name="T17" fmla="*/ 2303462 h 1567"/>
              <a:gd name="T18" fmla="*/ 939800 w 1056"/>
              <a:gd name="T19" fmla="*/ 2346325 h 1567"/>
              <a:gd name="T20" fmla="*/ 750887 w 1056"/>
              <a:gd name="T21" fmla="*/ 1458912 h 1567"/>
              <a:gd name="T22" fmla="*/ 96837 w 1056"/>
              <a:gd name="T23" fmla="*/ 1330325 h 1567"/>
              <a:gd name="T24" fmla="*/ 173037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1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2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3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4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5375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5376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7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78" name="Text Box 88"/>
          <p:cNvSpPr txBox="1">
            <a:spLocks noChangeArrowheads="1"/>
          </p:cNvSpPr>
          <p:nvPr/>
        </p:nvSpPr>
        <p:spPr bwMode="auto">
          <a:xfrm>
            <a:off x="6434138" y="3522663"/>
            <a:ext cx="113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roteador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</p:txBody>
      </p:sp>
      <p:sp>
        <p:nvSpPr>
          <p:cNvPr id="1537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5380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5399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0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1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2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3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4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5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6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81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15382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5386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7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8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9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5390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391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9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9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9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5392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93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94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95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Cliente</a:t>
            </a:r>
          </a:p>
        </p:txBody>
      </p:sp>
      <p:sp>
        <p:nvSpPr>
          <p:cNvPr id="15384" name="Text Box 103"/>
          <p:cNvSpPr txBox="1">
            <a:spLocks noChangeArrowheads="1"/>
          </p:cNvSpPr>
          <p:nvPr/>
        </p:nvSpPr>
        <p:spPr bwMode="auto">
          <a:xfrm>
            <a:off x="5834063" y="2279650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5385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638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8263F37-0F5D-4525-AA65-A24573AD0A9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de travessia do NAT</a:t>
            </a:r>
            <a:endParaRPr lang="en-US" smtClean="0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solução</a:t>
            </a:r>
            <a:r>
              <a:rPr lang="en-US" sz="2000" dirty="0" smtClean="0">
                <a:solidFill>
                  <a:srgbClr val="FF0000"/>
                </a:solidFill>
              </a:rPr>
              <a:t> 2: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Protocolo</a:t>
            </a:r>
            <a:r>
              <a:rPr lang="en-US" sz="2000" dirty="0" smtClean="0"/>
              <a:t> Internet Gateway Device (IGD) do Universal Plug and Play (UPnP).  </a:t>
            </a:r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 err="1" smtClean="0"/>
              <a:t>aos</a:t>
            </a:r>
            <a:r>
              <a:rPr lang="en-US" sz="2000" dirty="0" smtClean="0"/>
              <a:t> hosts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estejam</a:t>
            </a:r>
            <a:r>
              <a:rPr lang="en-US" sz="2000" dirty="0" smtClean="0"/>
              <a:t> </a:t>
            </a:r>
            <a:r>
              <a:rPr lang="en-US" sz="2000" dirty="0" err="1" smtClean="0"/>
              <a:t>atrás</a:t>
            </a:r>
            <a:r>
              <a:rPr lang="en-US" sz="2000" dirty="0" smtClean="0"/>
              <a:t> de NATs: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err="1" smtClean="0"/>
              <a:t>descobrir</a:t>
            </a:r>
            <a:r>
              <a:rPr lang="en-US" sz="2000" dirty="0" smtClean="0"/>
              <a:t> o </a:t>
            </a:r>
            <a:r>
              <a:rPr lang="en-US" sz="2000" dirty="0" err="1" smtClean="0"/>
              <a:t>endereço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 IP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err="1" smtClean="0"/>
              <a:t>Adicionar</a:t>
            </a:r>
            <a:r>
              <a:rPr lang="en-US" sz="2000" dirty="0" smtClean="0"/>
              <a:t>/remover </a:t>
            </a:r>
            <a:r>
              <a:rPr lang="en-US" sz="2000" dirty="0" err="1" smtClean="0"/>
              <a:t>mapeamento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portas</a:t>
            </a:r>
            <a:r>
              <a:rPr lang="en-US" sz="2000" dirty="0" smtClean="0"/>
              <a:t> (com tempos de </a:t>
            </a:r>
            <a:r>
              <a:rPr lang="en-US" sz="2000" dirty="0" err="1" smtClean="0"/>
              <a:t>validade</a:t>
            </a:r>
            <a:r>
              <a:rPr lang="en-US" sz="2000" dirty="0" smtClean="0"/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i.e., </a:t>
            </a:r>
            <a:r>
              <a:rPr lang="en-US" sz="2000" dirty="0" err="1" smtClean="0"/>
              <a:t>automatiza</a:t>
            </a:r>
            <a:r>
              <a:rPr lang="en-US" sz="2000" dirty="0" smtClean="0"/>
              <a:t> a </a:t>
            </a:r>
            <a:r>
              <a:rPr lang="en-US" sz="2000" dirty="0" err="1" smtClean="0"/>
              <a:t>configuração</a:t>
            </a:r>
            <a:r>
              <a:rPr lang="en-US" sz="2000" dirty="0" smtClean="0"/>
              <a:t>  do </a:t>
            </a:r>
            <a:r>
              <a:rPr lang="en-US" sz="2000" dirty="0" err="1" smtClean="0"/>
              <a:t>mapeamento</a:t>
            </a:r>
            <a:r>
              <a:rPr lang="en-US" sz="2000" dirty="0" smtClean="0"/>
              <a:t> </a:t>
            </a:r>
            <a:r>
              <a:rPr lang="en-US" sz="2000" dirty="0" err="1" smtClean="0"/>
              <a:t>estático</a:t>
            </a:r>
            <a:r>
              <a:rPr lang="en-US" sz="2000" dirty="0" smtClean="0"/>
              <a:t> de </a:t>
            </a:r>
            <a:r>
              <a:rPr lang="en-US" sz="2000" dirty="0" err="1" smtClean="0"/>
              <a:t>portas</a:t>
            </a:r>
            <a:r>
              <a:rPr lang="en-US" sz="2000" dirty="0" smtClean="0"/>
              <a:t> NAT</a:t>
            </a:r>
          </a:p>
        </p:txBody>
      </p:sp>
      <p:sp>
        <p:nvSpPr>
          <p:cNvPr id="16392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7 w 1056"/>
              <a:gd name="T1" fmla="*/ 1073150 h 1567"/>
              <a:gd name="T2" fmla="*/ 949325 w 1056"/>
              <a:gd name="T3" fmla="*/ 1027112 h 1567"/>
              <a:gd name="T4" fmla="*/ 846137 w 1056"/>
              <a:gd name="T5" fmla="*/ 974725 h 1567"/>
              <a:gd name="T6" fmla="*/ 898525 w 1056"/>
              <a:gd name="T7" fmla="*/ 268287 h 1567"/>
              <a:gd name="T8" fmla="*/ 1262062 w 1056"/>
              <a:gd name="T9" fmla="*/ 60325 h 1567"/>
              <a:gd name="T10" fmla="*/ 1608137 w 1056"/>
              <a:gd name="T11" fmla="*/ 142875 h 1567"/>
              <a:gd name="T12" fmla="*/ 1566862 w 1056"/>
              <a:gd name="T13" fmla="*/ 919162 h 1567"/>
              <a:gd name="T14" fmla="*/ 1595437 w 1056"/>
              <a:gd name="T15" fmla="*/ 1389062 h 1567"/>
              <a:gd name="T16" fmla="*/ 1566862 w 1056"/>
              <a:gd name="T17" fmla="*/ 2303462 h 1567"/>
              <a:gd name="T18" fmla="*/ 939800 w 1056"/>
              <a:gd name="T19" fmla="*/ 2346325 h 1567"/>
              <a:gd name="T20" fmla="*/ 750887 w 1056"/>
              <a:gd name="T21" fmla="*/ 1458912 h 1567"/>
              <a:gd name="T22" fmla="*/ 96837 w 1056"/>
              <a:gd name="T23" fmla="*/ 1330325 h 1567"/>
              <a:gd name="T24" fmla="*/ 173037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394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395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396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397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6398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6399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400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401" name="Text Box 62"/>
          <p:cNvSpPr txBox="1">
            <a:spLocks noChangeArrowheads="1"/>
          </p:cNvSpPr>
          <p:nvPr/>
        </p:nvSpPr>
        <p:spPr bwMode="auto">
          <a:xfrm>
            <a:off x="6434138" y="3522663"/>
            <a:ext cx="113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roteador</a:t>
            </a:r>
          </a:p>
          <a:p>
            <a:pPr algn="ctr"/>
            <a:r>
              <a:rPr lang="en-US"/>
              <a:t>NAT </a:t>
            </a:r>
          </a:p>
          <a:p>
            <a:pPr algn="ctr"/>
            <a:endParaRPr lang="en-US"/>
          </a:p>
        </p:txBody>
      </p:sp>
      <p:sp>
        <p:nvSpPr>
          <p:cNvPr id="16402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6403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6421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2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3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4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5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6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7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8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404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16405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6408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9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0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1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6412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6413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1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2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41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1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6406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040219 h 742"/>
              <a:gd name="T2" fmla="*/ 631825 w 735"/>
              <a:gd name="T3" fmla="*/ 974751 h 742"/>
              <a:gd name="T4" fmla="*/ 660400 w 735"/>
              <a:gd name="T5" fmla="*/ 408813 h 742"/>
              <a:gd name="T6" fmla="*/ 717550 w 735"/>
              <a:gd name="T7" fmla="*/ 59649 h 742"/>
              <a:gd name="T8" fmla="*/ 1166813 w 735"/>
              <a:gd name="T9" fmla="*/ 46555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407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741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79AED1E-E0B2-457B-BDF9-CC33BE54559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de travessia do NAT</a:t>
            </a:r>
            <a:endParaRPr lang="en-US" smtClean="0"/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solução</a:t>
            </a:r>
            <a:r>
              <a:rPr lang="en-US" sz="2000" dirty="0" smtClean="0">
                <a:solidFill>
                  <a:srgbClr val="FF0000"/>
                </a:solidFill>
              </a:rPr>
              <a:t> 3:</a:t>
            </a:r>
            <a:r>
              <a:rPr lang="en-US" sz="2000" dirty="0" smtClean="0"/>
              <a:t> </a:t>
            </a:r>
            <a:r>
              <a:rPr lang="en-US" sz="2000" dirty="0" err="1" smtClean="0"/>
              <a:t>repasse</a:t>
            </a:r>
            <a:r>
              <a:rPr lang="en-US" sz="2000" dirty="0" smtClean="0"/>
              <a:t> (</a:t>
            </a:r>
            <a:r>
              <a:rPr lang="en-US" sz="2000" dirty="0" err="1" smtClean="0"/>
              <a:t>usado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Skype)</a:t>
            </a:r>
          </a:p>
          <a:p>
            <a:pPr lvl="1"/>
            <a:r>
              <a:rPr lang="en-US" sz="2000" dirty="0" err="1" smtClean="0"/>
              <a:t>clientes</a:t>
            </a:r>
            <a:r>
              <a:rPr lang="en-US" sz="2000" dirty="0" smtClean="0"/>
              <a:t> </a:t>
            </a:r>
            <a:r>
              <a:rPr lang="en-US" sz="2000" dirty="0" err="1" smtClean="0"/>
              <a:t>atrás</a:t>
            </a:r>
            <a:r>
              <a:rPr lang="en-US" sz="2000" dirty="0" smtClean="0"/>
              <a:t> do NAT se </a:t>
            </a:r>
            <a:r>
              <a:rPr lang="en-US" sz="2000" dirty="0" err="1" smtClean="0"/>
              <a:t>conecta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relay</a:t>
            </a:r>
          </a:p>
          <a:p>
            <a:pPr lvl="1"/>
            <a:r>
              <a:rPr lang="en-US" sz="2000" dirty="0" err="1" smtClean="0"/>
              <a:t>cliente</a:t>
            </a:r>
            <a:r>
              <a:rPr lang="en-US" sz="2000" dirty="0" smtClean="0"/>
              <a:t> </a:t>
            </a:r>
            <a:r>
              <a:rPr lang="en-US" sz="2000" dirty="0" err="1" smtClean="0"/>
              <a:t>externo</a:t>
            </a:r>
            <a:r>
              <a:rPr lang="en-US" sz="2000" dirty="0" smtClean="0"/>
              <a:t> </a:t>
            </a:r>
            <a:r>
              <a:rPr lang="en-US" sz="2000" dirty="0" err="1" smtClean="0"/>
              <a:t>também</a:t>
            </a:r>
            <a:r>
              <a:rPr lang="en-US" sz="2000" dirty="0" smtClean="0"/>
              <a:t> se </a:t>
            </a:r>
            <a:r>
              <a:rPr lang="en-US" sz="2000" dirty="0" err="1" smtClean="0"/>
              <a:t>conecta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relay</a:t>
            </a:r>
          </a:p>
          <a:p>
            <a:pPr lvl="1"/>
            <a:r>
              <a:rPr lang="en-US" sz="2000" dirty="0" err="1" smtClean="0"/>
              <a:t>Repasse</a:t>
            </a:r>
            <a:r>
              <a:rPr lang="en-US" sz="2000" dirty="0" smtClean="0"/>
              <a:t> serve de </a:t>
            </a:r>
            <a:r>
              <a:rPr lang="en-US" sz="2000" dirty="0" err="1" smtClean="0"/>
              <a:t>intermediário</a:t>
            </a:r>
            <a:r>
              <a:rPr lang="en-US" sz="2000" dirty="0" smtClean="0"/>
              <a:t> entre </a:t>
            </a:r>
            <a:r>
              <a:rPr lang="en-US" sz="2000" dirty="0" err="1" smtClean="0"/>
              <a:t>pacotes</a:t>
            </a:r>
            <a:r>
              <a:rPr lang="en-US" sz="2000" dirty="0" smtClean="0"/>
              <a:t>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conexão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a </a:t>
            </a:r>
            <a:r>
              <a:rPr lang="en-US" sz="2000" dirty="0" err="1" smtClean="0"/>
              <a:t>outra</a:t>
            </a:r>
            <a:r>
              <a:rPr lang="en-US" sz="2000" dirty="0" smtClean="0"/>
              <a:t> </a:t>
            </a:r>
          </a:p>
          <a:p>
            <a:pPr>
              <a:buFont typeface="ZapfDingbats" pitchFamily="82" charset="0"/>
              <a:buNone/>
            </a:pPr>
            <a:endParaRPr lang="en-US" sz="2400" dirty="0" smtClean="0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4932363" y="519678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103703"/>
              </p:ext>
            </p:extLst>
          </p:nvPr>
        </p:nvGraphicFramePr>
        <p:xfrm>
          <a:off x="495300" y="4412558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412558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42"/>
          <p:cNvSpPr txBox="1">
            <a:spLocks noChangeArrowheads="1"/>
          </p:cNvSpPr>
          <p:nvPr/>
        </p:nvSpPr>
        <p:spPr bwMode="auto">
          <a:xfrm>
            <a:off x="354013" y="4818958"/>
            <a:ext cx="933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Cliente</a:t>
            </a:r>
          </a:p>
        </p:txBody>
      </p:sp>
      <p:grpSp>
        <p:nvGrpSpPr>
          <p:cNvPr id="17420" name="Group 64"/>
          <p:cNvGrpSpPr>
            <a:grpSpLocks/>
          </p:cNvGrpSpPr>
          <p:nvPr/>
        </p:nvGrpSpPr>
        <p:grpSpPr bwMode="auto">
          <a:xfrm>
            <a:off x="6022975" y="3721995"/>
            <a:ext cx="2508250" cy="2640013"/>
            <a:chOff x="3735" y="2284"/>
            <a:chExt cx="1580" cy="1663"/>
          </a:xfrm>
        </p:grpSpPr>
        <p:sp>
          <p:nvSpPr>
            <p:cNvPr id="17438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2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9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440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441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442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443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445" name="Text Box 15"/>
            <p:cNvSpPr txBox="1">
              <a:spLocks noChangeArrowheads="1"/>
            </p:cNvSpPr>
            <p:nvPr/>
          </p:nvSpPr>
          <p:spPr bwMode="auto">
            <a:xfrm>
              <a:off x="3791" y="3222"/>
              <a:ext cx="71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roteador</a:t>
              </a:r>
            </a:p>
            <a:p>
              <a:pPr algn="ctr"/>
              <a:r>
                <a:rPr lang="en-US"/>
                <a:t>NAT </a:t>
              </a:r>
            </a:p>
            <a:p>
              <a:pPr algn="ctr"/>
              <a:endParaRPr lang="en-US"/>
            </a:p>
          </p:txBody>
        </p:sp>
        <p:sp>
          <p:nvSpPr>
            <p:cNvPr id="17446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17447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17449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50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51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52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7453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7454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45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6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6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7455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45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57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58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3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48" name="Picture 45" descr="kw_skype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1" name="Group 48"/>
          <p:cNvGrpSpPr>
            <a:grpSpLocks/>
          </p:cNvGrpSpPr>
          <p:nvPr/>
        </p:nvGrpSpPr>
        <p:grpSpPr bwMode="auto">
          <a:xfrm>
            <a:off x="3346450" y="3466408"/>
            <a:ext cx="331788" cy="755650"/>
            <a:chOff x="4180" y="783"/>
            <a:chExt cx="150" cy="307"/>
          </a:xfrm>
        </p:grpSpPr>
        <p:sp>
          <p:nvSpPr>
            <p:cNvPr id="17430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1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2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3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4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5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6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7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7422" name="Picture 46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9825" y="3425133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57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325" y="4069658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235450" y="4044258"/>
            <a:ext cx="3714750" cy="1039812"/>
          </a:xfrm>
          <a:custGeom>
            <a:avLst/>
            <a:gdLst>
              <a:gd name="T0" fmla="*/ 3714750 w 1597"/>
              <a:gd name="T1" fmla="*/ 96837 h 655"/>
              <a:gd name="T2" fmla="*/ 3200686 w 1597"/>
              <a:gd name="T3" fmla="*/ 123825 h 655"/>
              <a:gd name="T4" fmla="*/ 3030883 w 1597"/>
              <a:gd name="T5" fmla="*/ 842962 h 655"/>
              <a:gd name="T6" fmla="*/ 949041 w 1597"/>
              <a:gd name="T7" fmla="*/ 908050 h 655"/>
              <a:gd name="T8" fmla="*/ 0 w 1597"/>
              <a:gd name="T9" fmla="*/ 5715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211763" y="3723583"/>
            <a:ext cx="1946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conexão para o relay iniciada pelo host atrás do NAT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1008063" y="3699770"/>
            <a:ext cx="20462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conexão para o relay é iniciada pelo cliente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127125" y="4169670"/>
            <a:ext cx="2798763" cy="511175"/>
          </a:xfrm>
          <a:custGeom>
            <a:avLst/>
            <a:gdLst>
              <a:gd name="T0" fmla="*/ 0 w 1763"/>
              <a:gd name="T1" fmla="*/ 484188 h 322"/>
              <a:gd name="T2" fmla="*/ 1731963 w 1763"/>
              <a:gd name="T3" fmla="*/ 484188 h 322"/>
              <a:gd name="T4" fmla="*/ 2535238 w 1763"/>
              <a:gd name="T5" fmla="*/ 319087 h 322"/>
              <a:gd name="T6" fmla="*/ 2798763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98900" y="3793433"/>
            <a:ext cx="360363" cy="420687"/>
          </a:xfrm>
          <a:custGeom>
            <a:avLst/>
            <a:gdLst>
              <a:gd name="T0" fmla="*/ 0 w 227"/>
              <a:gd name="T1" fmla="*/ 420687 h 265"/>
              <a:gd name="T2" fmla="*/ 166688 w 227"/>
              <a:gd name="T3" fmla="*/ 4762 h 265"/>
              <a:gd name="T4" fmla="*/ 360363 w 227"/>
              <a:gd name="T5" fmla="*/ 392112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279775" y="4680845"/>
            <a:ext cx="1946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Ponte</a:t>
            </a:r>
          </a:p>
          <a:p>
            <a:r>
              <a:rPr lang="en-US"/>
              <a:t>estabelecida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656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F349B2AC-188D-42C7-B5C8-7AD9EBC14A4D}" type="slidenum">
              <a:rPr lang="pt-BR" smtClean="0"/>
              <a:pPr/>
              <a:t>69</a:t>
            </a:fld>
            <a:endParaRPr lang="pt-BR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pt-BR" sz="3200" smtClean="0"/>
              <a:t>Protocolo de Mensagens de Controle da Internet (ICMP)</a:t>
            </a:r>
            <a:endParaRPr lang="pt-BR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1800" smtClean="0"/>
              <a:t>usado por estações, roteadores para comunicar informação s/ camada de rede</a:t>
            </a:r>
          </a:p>
          <a:p>
            <a:pPr lvl="1"/>
            <a:r>
              <a:rPr lang="pt-BR" sz="1800" smtClean="0"/>
              <a:t>relatar erros: estação, rede, porta, protocolo inalcançáveis</a:t>
            </a:r>
          </a:p>
          <a:p>
            <a:pPr lvl="1"/>
            <a:r>
              <a:rPr lang="pt-BR" sz="1800" smtClean="0"/>
              <a:t>pedido/resposta de eco (usado por ping)</a:t>
            </a:r>
          </a:p>
          <a:p>
            <a:r>
              <a:rPr lang="pt-BR" sz="1800" smtClean="0"/>
              <a:t>camada de rede “acima de” IP:</a:t>
            </a:r>
          </a:p>
          <a:p>
            <a:pPr lvl="1"/>
            <a:r>
              <a:rPr lang="pt-BR" sz="1800" smtClean="0"/>
              <a:t>msgs ICMP transportadas em datagramas IP</a:t>
            </a:r>
          </a:p>
          <a:p>
            <a:r>
              <a:rPr lang="pt-BR" sz="1800" smtClean="0">
                <a:solidFill>
                  <a:schemeClr val="accent2"/>
                </a:solidFill>
              </a:rPr>
              <a:t>mensagem ICMP:</a:t>
            </a:r>
            <a:r>
              <a:rPr lang="pt-BR" sz="1800" smtClean="0"/>
              <a:t> tipo, código mais primeiros 8 bytes do datagrama IP causando erro</a:t>
            </a: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502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u="sng">
                <a:latin typeface="Arial" pitchFamily="34" charset="0"/>
              </a:rPr>
              <a:t>Tipo</a:t>
            </a:r>
            <a:r>
              <a:rPr lang="pt-BR">
                <a:latin typeface="Arial" pitchFamily="34" charset="0"/>
              </a:rPr>
              <a:t>  </a:t>
            </a:r>
            <a:r>
              <a:rPr lang="pt-BR" u="sng">
                <a:latin typeface="Arial" pitchFamily="34" charset="0"/>
              </a:rPr>
              <a:t>Código</a:t>
            </a:r>
            <a:r>
              <a:rPr lang="pt-BR">
                <a:latin typeface="Arial" pitchFamily="34" charset="0"/>
              </a:rPr>
              <a:t>  </a:t>
            </a:r>
            <a:r>
              <a:rPr lang="pt-BR" u="sng">
                <a:latin typeface="Arial" pitchFamily="34" charset="0"/>
              </a:rPr>
              <a:t>descrição</a:t>
            </a:r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0        0         resposta de eco (ping)</a:t>
            </a:r>
          </a:p>
          <a:p>
            <a:r>
              <a:rPr lang="pt-BR">
                <a:latin typeface="Arial" pitchFamily="34" charset="0"/>
              </a:rPr>
              <a:t>3        0         rede dest. inalcançável</a:t>
            </a:r>
          </a:p>
          <a:p>
            <a:r>
              <a:rPr lang="pt-BR">
                <a:latin typeface="Arial" pitchFamily="34" charset="0"/>
              </a:rPr>
              <a:t>3        1         estação dest. inalcançável</a:t>
            </a:r>
          </a:p>
          <a:p>
            <a:r>
              <a:rPr lang="pt-BR">
                <a:latin typeface="Arial" pitchFamily="34" charset="0"/>
              </a:rPr>
              <a:t>3        2         protocolo dest. inalcançável</a:t>
            </a:r>
          </a:p>
          <a:p>
            <a:r>
              <a:rPr lang="pt-BR">
                <a:latin typeface="Arial" pitchFamily="34" charset="0"/>
              </a:rPr>
              <a:t>3        3         porta dest. inalcançável</a:t>
            </a:r>
          </a:p>
          <a:p>
            <a:r>
              <a:rPr lang="pt-BR">
                <a:latin typeface="Arial" pitchFamily="34" charset="0"/>
              </a:rPr>
              <a:t>3        6         rede dest. desconhecida</a:t>
            </a:r>
          </a:p>
          <a:p>
            <a:r>
              <a:rPr lang="pt-BR">
                <a:latin typeface="Arial" pitchFamily="34" charset="0"/>
              </a:rPr>
              <a:t>3        7         estação dest. desconhecida</a:t>
            </a:r>
          </a:p>
          <a:p>
            <a:r>
              <a:rPr lang="pt-BR">
                <a:latin typeface="Arial" pitchFamily="34" charset="0"/>
              </a:rPr>
              <a:t>4        0         abaixar fonte (controle de </a:t>
            </a:r>
            <a:br>
              <a:rPr lang="pt-BR">
                <a:latin typeface="Arial" pitchFamily="34" charset="0"/>
              </a:rPr>
            </a:br>
            <a:r>
              <a:rPr lang="pt-BR">
                <a:latin typeface="Arial" pitchFamily="34" charset="0"/>
              </a:rPr>
              <a:t>	       congestionamento - ñ usado)</a:t>
            </a:r>
          </a:p>
          <a:p>
            <a:r>
              <a:rPr lang="pt-BR">
                <a:latin typeface="Arial" pitchFamily="34" charset="0"/>
              </a:rPr>
              <a:t>8        0         pedido eco (ping)</a:t>
            </a:r>
          </a:p>
          <a:p>
            <a:r>
              <a:rPr lang="pt-BR">
                <a:latin typeface="Arial" pitchFamily="34" charset="0"/>
              </a:rPr>
              <a:t>9        0         anúncio de rota</a:t>
            </a:r>
          </a:p>
          <a:p>
            <a:r>
              <a:rPr lang="pt-BR">
                <a:latin typeface="Arial" pitchFamily="34" charset="0"/>
              </a:rPr>
              <a:t>10      0         descobrir roteador</a:t>
            </a:r>
          </a:p>
          <a:p>
            <a:r>
              <a:rPr lang="pt-BR">
                <a:latin typeface="Arial" pitchFamily="34" charset="0"/>
              </a:rPr>
              <a:t>11      0         TTL (sobrevida) expirada</a:t>
            </a:r>
          </a:p>
          <a:p>
            <a:r>
              <a:rPr lang="pt-BR">
                <a:latin typeface="Arial" pitchFamily="34" charset="0"/>
              </a:rPr>
              <a:t>12      0         erro de cabeçalho IP</a:t>
            </a:r>
          </a:p>
          <a:p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457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0124C005-9DA3-421A-9EFD-CF7A1C7C9C97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Modelo de serviço de rede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519238"/>
            <a:ext cx="7539037" cy="903287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P:</a:t>
            </a:r>
            <a:r>
              <a:rPr lang="pt-BR" sz="2400" dirty="0" smtClean="0"/>
              <a:t> Qual é o </a:t>
            </a:r>
            <a:r>
              <a:rPr lang="pt-BR" sz="2400" i="1" dirty="0" smtClean="0">
                <a:solidFill>
                  <a:schemeClr val="accent2"/>
                </a:solidFill>
              </a:rPr>
              <a:t>modelo de serviço</a:t>
            </a:r>
            <a:r>
              <a:rPr lang="pt-BR" sz="2400" dirty="0" smtClean="0"/>
              <a:t> para o “canal” que transfere pacotes do remetente ao receptor?</a:t>
            </a: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442913" y="24765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Exemplos de serviços para pacotes individuais: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/>
              <a:t>Entrega garantida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/>
              <a:t>Entrega garantida com atraso limitado: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/>
              <a:t>Ex.: menor que </a:t>
            </a:r>
            <a:r>
              <a:rPr lang="pt-BR" sz="2000" dirty="0" smtClean="0"/>
              <a:t>40 </a:t>
            </a:r>
            <a:r>
              <a:rPr lang="pt-BR" sz="2000" dirty="0" err="1"/>
              <a:t>mseg</a:t>
            </a:r>
            <a:endParaRPr lang="pt-BR" sz="2000" dirty="0"/>
          </a:p>
        </p:txBody>
      </p:sp>
      <p:sp>
        <p:nvSpPr>
          <p:cNvPr id="2151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466975"/>
            <a:ext cx="3810000" cy="4214813"/>
          </a:xfrm>
        </p:spPr>
        <p:txBody>
          <a:bodyPr/>
          <a:lstStyle/>
          <a:p>
            <a:pPr>
              <a:buFont typeface="ZapfDingbats" pitchFamily="82" charset="0"/>
              <a:buNone/>
              <a:defRPr/>
            </a:pPr>
            <a:r>
              <a:rPr lang="pt-BR" sz="2000" u="sng" dirty="0" smtClean="0">
                <a:solidFill>
                  <a:srgbClr val="FF0000"/>
                </a:solidFill>
              </a:rPr>
              <a:t>Exemplos de serviços para um fluxo de </a:t>
            </a:r>
            <a:r>
              <a:rPr lang="pt-BR" sz="2000" u="sng" dirty="0" err="1" smtClean="0">
                <a:solidFill>
                  <a:srgbClr val="FF0000"/>
                </a:solidFill>
              </a:rPr>
              <a:t>datagramas</a:t>
            </a:r>
            <a:r>
              <a:rPr lang="pt-BR" sz="20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pt-BR" sz="2000" dirty="0" smtClean="0"/>
              <a:t>Entrega ordenada de pacotes</a:t>
            </a:r>
          </a:p>
          <a:p>
            <a:pPr>
              <a:defRPr/>
            </a:pPr>
            <a:r>
              <a:rPr lang="pt-BR" sz="2000" dirty="0" smtClean="0"/>
              <a:t>Largura de banda mínima garantida</a:t>
            </a:r>
          </a:p>
          <a:p>
            <a:pPr>
              <a:defRPr/>
            </a:pPr>
            <a:r>
              <a:rPr lang="pt-BR" sz="2000" dirty="0" smtClean="0"/>
              <a:t>restrições em mudanças no espaçamento entre pacotes.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758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8910C3EE-AE11-4D10-81AE-1800EE4AF0A9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Traceroute e ICMP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 smtClean="0"/>
              <a:t>Origem envia uma série de segmentos UDP para o destino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Primeiro tem TTL =1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Segundo tem TTL=2, etc.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Número de porta improvável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Quando </a:t>
            </a:r>
            <a:r>
              <a:rPr lang="pt-BR" sz="1800" dirty="0" err="1" smtClean="0"/>
              <a:t>n-ésimo</a:t>
            </a:r>
            <a:r>
              <a:rPr lang="pt-BR" sz="1800" dirty="0" smtClean="0"/>
              <a:t> </a:t>
            </a:r>
            <a:r>
              <a:rPr lang="pt-BR" sz="1800" dirty="0" err="1" smtClean="0"/>
              <a:t>datagrama</a:t>
            </a:r>
            <a:r>
              <a:rPr lang="pt-BR" sz="1800" dirty="0" smtClean="0"/>
              <a:t> chega ao </a:t>
            </a:r>
            <a:r>
              <a:rPr lang="pt-BR" sz="1800" dirty="0" err="1" smtClean="0"/>
              <a:t>n-ésimo</a:t>
            </a:r>
            <a:r>
              <a:rPr lang="pt-BR" sz="1800" dirty="0" smtClean="0"/>
              <a:t> roteador: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Roteador descarta </a:t>
            </a:r>
            <a:r>
              <a:rPr lang="pt-BR" sz="1600" dirty="0" err="1" smtClean="0"/>
              <a:t>datagrama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smtClean="0"/>
              <a:t>Envia p/ origem uma mensagem ICMP (tipo 11, código 0)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Mensagem inclui nome e endereço IP do roteador</a:t>
            </a:r>
            <a:endParaRPr lang="pt-BR" sz="1800" dirty="0" smtClean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 smtClean="0"/>
              <a:t>Quando a mensagem ICMP chega, origem calcula RTT</a:t>
            </a:r>
          </a:p>
          <a:p>
            <a:pPr>
              <a:lnSpc>
                <a:spcPct val="90000"/>
              </a:lnSpc>
            </a:pPr>
            <a:r>
              <a:rPr lang="pt-BR" sz="1800" dirty="0" err="1" smtClean="0"/>
              <a:t>Traceroute</a:t>
            </a:r>
            <a:r>
              <a:rPr lang="pt-BR" sz="1800" dirty="0" smtClean="0"/>
              <a:t> faz isto 3 vezes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800" u="sng" dirty="0" smtClean="0">
                <a:solidFill>
                  <a:srgbClr val="FF0000"/>
                </a:solidFill>
              </a:rPr>
              <a:t>Critério de parada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Segmento UDP eventualmente chega à estação destino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Destino retorna pacote ICMP “porta inalcançável” (tipo 3, código 3)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Quando origem recebe este pacote ICMP, </a:t>
            </a:r>
            <a:r>
              <a:rPr lang="pt-BR" sz="1800" dirty="0" err="1" smtClean="0"/>
              <a:t>pára</a:t>
            </a:r>
            <a:r>
              <a:rPr lang="pt-BR" sz="1800" dirty="0" smtClean="0"/>
              <a:t>.</a:t>
            </a:r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pt-BR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19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pt-BR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0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pt-BR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22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25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2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2" grpId="0" animBg="1"/>
      <p:bldP spid="73" grpId="0" animBg="1"/>
      <p:bldP spid="7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71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27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595DABB-420E-4D2A-BF91-C2E60012E018}" type="slidenum">
              <a:rPr lang="pt-BR" smtClean="0"/>
              <a:pPr/>
              <a:t>72</a:t>
            </a:fld>
            <a:endParaRPr lang="pt-BR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r>
              <a:rPr lang="pt-BR" smtClean="0"/>
              <a:t>IPv6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Motivação inicial:</a:t>
            </a:r>
            <a:r>
              <a:rPr lang="pt-BR" sz="2400" i="1" dirty="0" smtClean="0"/>
              <a:t> </a:t>
            </a:r>
            <a:r>
              <a:rPr lang="pt-BR" sz="2400" dirty="0" smtClean="0"/>
              <a:t>espaço de endereços de 32-bits em breve completamente alocado.</a:t>
            </a:r>
          </a:p>
          <a:p>
            <a:pPr lvl="1"/>
            <a:r>
              <a:rPr lang="pt-BR" sz="2000" dirty="0" smtClean="0"/>
              <a:t>Esgotou em 2011 na ICANN</a:t>
            </a:r>
          </a:p>
          <a:p>
            <a:r>
              <a:rPr lang="pt-BR" sz="2400" dirty="0" smtClean="0"/>
              <a:t>Motivação adicional:</a:t>
            </a:r>
          </a:p>
          <a:p>
            <a:pPr lvl="1"/>
            <a:r>
              <a:rPr lang="pt-BR" sz="2000" dirty="0" smtClean="0"/>
              <a:t>formato do cabeçalho facilita acelerar processamento/repasse</a:t>
            </a:r>
          </a:p>
          <a:p>
            <a:pPr lvl="1"/>
            <a:r>
              <a:rPr lang="pt-BR" sz="2000" dirty="0" smtClean="0"/>
              <a:t>mudanças no cabeçalho para facilitar </a:t>
            </a:r>
            <a:r>
              <a:rPr lang="pt-BR" sz="2000" dirty="0" err="1" smtClean="0"/>
              <a:t>QoS</a:t>
            </a:r>
            <a:r>
              <a:rPr lang="pt-BR" sz="2000" dirty="0" smtClean="0"/>
              <a:t> </a:t>
            </a:r>
          </a:p>
          <a:p>
            <a:endParaRPr lang="pt-B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formato do </a:t>
            </a:r>
            <a:r>
              <a:rPr lang="pt-BR" sz="2400" dirty="0" err="1" smtClean="0">
                <a:solidFill>
                  <a:srgbClr val="FF0000"/>
                </a:solidFill>
              </a:rPr>
              <a:t>datagrama</a:t>
            </a:r>
            <a:r>
              <a:rPr lang="pt-BR" sz="2400" dirty="0" smtClean="0">
                <a:solidFill>
                  <a:srgbClr val="FF0000"/>
                </a:solidFill>
              </a:rPr>
              <a:t> IPv6:</a:t>
            </a:r>
            <a:r>
              <a:rPr lang="pt-BR" sz="2400" dirty="0" smtClean="0"/>
              <a:t> </a:t>
            </a:r>
          </a:p>
          <a:p>
            <a:pPr lvl="1"/>
            <a:r>
              <a:rPr lang="pt-BR" sz="2000" dirty="0" smtClean="0"/>
              <a:t>cabeçalho de tamanho fixo de 40 bytes</a:t>
            </a:r>
          </a:p>
          <a:p>
            <a:pPr lvl="1"/>
            <a:r>
              <a:rPr lang="pt-BR" sz="2000" dirty="0" smtClean="0"/>
              <a:t>não admite fragmentação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373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52403B4D-9808-4DB2-9235-51FC1B55EB1F}" type="slidenum">
              <a:rPr lang="pt-BR" smtClean="0"/>
              <a:pPr/>
              <a:t>73</a:t>
            </a:fld>
            <a:endParaRPr lang="pt-BR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Cabeçalho IPv6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479425" y="1358900"/>
            <a:ext cx="8482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>
                <a:solidFill>
                  <a:srgbClr val="FF0000"/>
                </a:solidFill>
              </a:rPr>
              <a:t>Classe de tráfego:</a:t>
            </a:r>
            <a:r>
              <a:rPr lang="pt-BR" sz="2400"/>
              <a:t>  identifica prioridade entre datagramas no fluxo</a:t>
            </a:r>
          </a:p>
          <a:p>
            <a:r>
              <a:rPr lang="pt-BR" sz="2400" i="1">
                <a:solidFill>
                  <a:srgbClr val="FF0000"/>
                </a:solidFill>
              </a:rPr>
              <a:t>Rótulo do Fluxo:</a:t>
            </a:r>
            <a:r>
              <a:rPr lang="pt-BR" sz="2400"/>
              <a:t> identifica datagramas no mesmo “fluxo” </a:t>
            </a:r>
          </a:p>
          <a:p>
            <a:r>
              <a:rPr lang="pt-BR" sz="2400"/>
              <a:t>                    (conceito de “fluxo” mal definido).</a:t>
            </a:r>
          </a:p>
          <a:p>
            <a:r>
              <a:rPr lang="pt-BR" sz="2400" i="1">
                <a:solidFill>
                  <a:srgbClr val="FF0000"/>
                </a:solidFill>
              </a:rPr>
              <a:t>Próximo cabeçalho:</a:t>
            </a:r>
            <a:r>
              <a:rPr lang="pt-BR" sz="2400"/>
              <a:t> identifica protocolo da camada superior </a:t>
            </a:r>
            <a:br>
              <a:rPr lang="pt-BR" sz="2400"/>
            </a:br>
            <a:r>
              <a:rPr lang="pt-BR" sz="2400"/>
              <a:t>		para os dados </a:t>
            </a:r>
          </a:p>
        </p:txBody>
      </p:sp>
      <p:pic>
        <p:nvPicPr>
          <p:cNvPr id="73734" name="Picture 7" descr="f04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421063"/>
            <a:ext cx="5430838" cy="294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47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3B3A505C-F2B1-436E-82FA-C6866322F6F4}" type="slidenum">
              <a:rPr lang="pt-BR" smtClean="0"/>
              <a:pPr/>
              <a:t>74</a:t>
            </a:fld>
            <a:endParaRPr lang="pt-BR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Outras mudanças em relação ao IPv4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i="1" dirty="0" err="1" smtClean="0">
                <a:solidFill>
                  <a:srgbClr val="FF0000"/>
                </a:solidFill>
              </a:rPr>
              <a:t>Checksum</a:t>
            </a:r>
            <a:r>
              <a:rPr lang="pt-BR" sz="2400" dirty="0" smtClean="0">
                <a:solidFill>
                  <a:srgbClr val="FF0000"/>
                </a:solidFill>
              </a:rPr>
              <a:t>:</a:t>
            </a:r>
            <a:r>
              <a:rPr lang="pt-BR" sz="2400" i="1" dirty="0" smtClean="0"/>
              <a:t> </a:t>
            </a:r>
            <a:r>
              <a:rPr lang="pt-BR" sz="2400" dirty="0" smtClean="0"/>
              <a:t>removido completamente para reduzir tempo de processamento a cada roteador</a:t>
            </a:r>
          </a:p>
          <a:p>
            <a:r>
              <a:rPr lang="pt-BR" sz="2400" i="1" dirty="0" smtClean="0">
                <a:solidFill>
                  <a:srgbClr val="FF0000"/>
                </a:solidFill>
              </a:rPr>
              <a:t>Opções:</a:t>
            </a:r>
            <a:r>
              <a:rPr lang="pt-BR" sz="2400" dirty="0" smtClean="0"/>
              <a:t> permitidas, porém fora do cabeçalho, indicadas pelo campo “Próximo Cabeçalho”</a:t>
            </a:r>
          </a:p>
          <a:p>
            <a:r>
              <a:rPr lang="pt-BR" sz="2400" i="1" dirty="0" smtClean="0">
                <a:solidFill>
                  <a:srgbClr val="FF0000"/>
                </a:solidFill>
              </a:rPr>
              <a:t>ICMPv6:</a:t>
            </a:r>
            <a:r>
              <a:rPr lang="pt-BR" sz="2400" dirty="0" smtClean="0"/>
              <a:t> versão nova de ICMP</a:t>
            </a:r>
          </a:p>
          <a:p>
            <a:pPr lvl="1"/>
            <a:r>
              <a:rPr lang="pt-BR" sz="2000" dirty="0" smtClean="0"/>
              <a:t>tipos adicionais de mensagens, p.ex. “Pacote Muito Grande”</a:t>
            </a:r>
          </a:p>
          <a:p>
            <a:pPr lvl="1"/>
            <a:r>
              <a:rPr lang="pt-BR" sz="2000" dirty="0" smtClean="0"/>
              <a:t>funções de gerenciamento de grupo multiponto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de Endereçamento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endereço IPv4 é formado por 32 bits.</a:t>
            </a:r>
          </a:p>
          <a:p>
            <a:pPr lvl="1"/>
            <a:r>
              <a:rPr lang="pt-BR" dirty="0" smtClean="0"/>
              <a:t>2</a:t>
            </a:r>
            <a:r>
              <a:rPr lang="pt-BR" baseline="30000" dirty="0" smtClean="0"/>
              <a:t>32</a:t>
            </a:r>
            <a:r>
              <a:rPr lang="pt-BR" dirty="0" smtClean="0"/>
              <a:t> = 4.294.967.296</a:t>
            </a:r>
          </a:p>
          <a:p>
            <a:pPr lvl="1"/>
            <a:endParaRPr lang="pt-BR" dirty="0"/>
          </a:p>
          <a:p>
            <a:r>
              <a:rPr lang="pt-BR" dirty="0" smtClean="0"/>
              <a:t>Um endereço IPv6 é formado por 128 bits.</a:t>
            </a:r>
          </a:p>
          <a:p>
            <a:pPr lvl="1"/>
            <a:r>
              <a:rPr lang="pt-BR" dirty="0" smtClean="0"/>
              <a:t>2</a:t>
            </a:r>
            <a:r>
              <a:rPr lang="pt-BR" baseline="30000" dirty="0" smtClean="0"/>
              <a:t>128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340.282.366.920.938.463.463.374.607.431.768.211.456</a:t>
            </a:r>
          </a:p>
          <a:p>
            <a:pPr lvl="1"/>
            <a:r>
              <a:rPr lang="pt-BR" dirty="0" smtClean="0"/>
              <a:t>~56 </a:t>
            </a:r>
            <a:r>
              <a:rPr lang="pt-BR" dirty="0" err="1" smtClean="0"/>
              <a:t>octilhões</a:t>
            </a:r>
            <a:r>
              <a:rPr lang="pt-BR" dirty="0" smtClean="0"/>
              <a:t> (5,6 x 10</a:t>
            </a:r>
            <a:r>
              <a:rPr lang="pt-BR" baseline="30000" dirty="0" smtClean="0"/>
              <a:t>28</a:t>
            </a:r>
            <a:r>
              <a:rPr lang="pt-BR" dirty="0" smtClean="0"/>
              <a:t>) de endereços IP por ser humano</a:t>
            </a:r>
          </a:p>
          <a:p>
            <a:pPr lvl="1"/>
            <a:r>
              <a:rPr lang="pt-BR" dirty="0" smtClean="0"/>
              <a:t>~79 </a:t>
            </a:r>
            <a:r>
              <a:rPr lang="pt-BR" dirty="0" err="1"/>
              <a:t>octilhões</a:t>
            </a:r>
            <a:r>
              <a:rPr lang="pt-BR" dirty="0"/>
              <a:t> </a:t>
            </a:r>
            <a:r>
              <a:rPr lang="pt-BR" dirty="0" smtClean="0"/>
              <a:t>(7,9 </a:t>
            </a:r>
            <a:r>
              <a:rPr lang="pt-BR" dirty="0"/>
              <a:t>x 10</a:t>
            </a:r>
            <a:r>
              <a:rPr lang="pt-BR" baseline="30000" dirty="0"/>
              <a:t>28</a:t>
            </a:r>
            <a:r>
              <a:rPr lang="pt-BR" dirty="0"/>
              <a:t>) de </a:t>
            </a:r>
            <a:r>
              <a:rPr lang="pt-BR" dirty="0" smtClean="0"/>
              <a:t>vezes a quantidade de endereços IPv4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5274A37C-EE8F-4987-9EFE-3337B73C46DE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11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Endereços IPv6 </a:t>
            </a:r>
            <a:r>
              <a:rPr lang="pt-BR" sz="2800" smtClean="0"/>
              <a:t>(RFC 4291)</a:t>
            </a:r>
            <a:endParaRPr lang="pt-BR" smtClean="0"/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Exemplos:</a:t>
            </a:r>
          </a:p>
          <a:p>
            <a:pPr lvl="1"/>
            <a:r>
              <a:rPr lang="pt-BR" smtClean="0"/>
              <a:t>ABCD:EF01:2345:6789:ABCD:EF01:2345:6789</a:t>
            </a:r>
          </a:p>
          <a:p>
            <a:pPr lvl="1"/>
            <a:r>
              <a:rPr lang="pt-BR" smtClean="0"/>
              <a:t>2001:DB8:0:0:8:800:200C:417A</a:t>
            </a:r>
          </a:p>
          <a:p>
            <a:r>
              <a:rPr lang="pt-BR" smtClean="0"/>
              <a:t>Representação de endereços IPv4:</a:t>
            </a:r>
          </a:p>
          <a:p>
            <a:pPr lvl="1"/>
            <a:r>
              <a:rPr lang="en-US" smtClean="0"/>
              <a:t>0:0:0:0:0:FFFF:129.144.52.38</a:t>
            </a:r>
          </a:p>
          <a:p>
            <a:r>
              <a:rPr lang="en-US" smtClean="0"/>
              <a:t>Ou em formato comprimido</a:t>
            </a:r>
          </a:p>
          <a:p>
            <a:pPr lvl="1"/>
            <a:r>
              <a:rPr lang="en-US" smtClean="0"/>
              <a:t>::FFFF:129.144.52.38</a:t>
            </a:r>
            <a:endParaRPr lang="pt-BR" smtClean="0"/>
          </a:p>
        </p:txBody>
      </p:sp>
      <p:sp>
        <p:nvSpPr>
          <p:cNvPr id="75780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578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E6C0DB01-FA20-4B27-8219-15452C002B43}" type="slidenum">
              <a:rPr lang="pt-BR" smtClean="0"/>
              <a:pPr/>
              <a:t>76</a:t>
            </a:fld>
            <a:endParaRPr lang="pt-BR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Endereços IPv6</a:t>
            </a:r>
          </a:p>
        </p:txBody>
      </p:sp>
      <p:sp>
        <p:nvSpPr>
          <p:cNvPr id="768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Eliminação de zeros:</a:t>
            </a:r>
          </a:p>
          <a:p>
            <a:pPr lvl="1"/>
            <a:r>
              <a:rPr lang="pt-BR" smtClean="0"/>
              <a:t>Os endereços:</a:t>
            </a:r>
          </a:p>
          <a:p>
            <a:pPr lvl="2"/>
            <a:r>
              <a:rPr lang="en-US" smtClean="0"/>
              <a:t> 2001:DB8:0:0:8:800:200C:417A   endereço unicast</a:t>
            </a:r>
          </a:p>
          <a:p>
            <a:pPr lvl="2"/>
            <a:r>
              <a:rPr lang="en-US" smtClean="0"/>
              <a:t> FF01:0:0:0:0:0:0:101           endereço multicast</a:t>
            </a:r>
          </a:p>
          <a:p>
            <a:pPr lvl="2"/>
            <a:r>
              <a:rPr lang="en-US" smtClean="0"/>
              <a:t> 0:0:0:0:0:0:0:1                endereço de loopback</a:t>
            </a:r>
          </a:p>
          <a:p>
            <a:pPr lvl="2"/>
            <a:r>
              <a:rPr lang="en-US" smtClean="0"/>
              <a:t> 0:0:0:0:0:0:0:0                endereço não especificado</a:t>
            </a:r>
          </a:p>
          <a:p>
            <a:pPr lvl="1"/>
            <a:r>
              <a:rPr lang="en-US" smtClean="0"/>
              <a:t>Podem ser escritos como:</a:t>
            </a:r>
          </a:p>
          <a:p>
            <a:pPr lvl="2"/>
            <a:r>
              <a:rPr lang="en-US" smtClean="0"/>
              <a:t> 2001:DB8::8:800:200C:417A   endereço unicast</a:t>
            </a:r>
          </a:p>
          <a:p>
            <a:pPr lvl="2"/>
            <a:r>
              <a:rPr lang="en-US" smtClean="0"/>
              <a:t> FF01::101           endereço multicast</a:t>
            </a:r>
          </a:p>
          <a:p>
            <a:pPr lvl="2"/>
            <a:r>
              <a:rPr lang="en-US" smtClean="0"/>
              <a:t> ::1                endereço de loopback</a:t>
            </a:r>
          </a:p>
          <a:p>
            <a:pPr lvl="2"/>
            <a:r>
              <a:rPr lang="en-US" smtClean="0"/>
              <a:t> ::                endereço não especificado</a:t>
            </a:r>
          </a:p>
          <a:p>
            <a:pPr lvl="2"/>
            <a:endParaRPr lang="pt-BR" smtClean="0"/>
          </a:p>
        </p:txBody>
      </p:sp>
      <p:sp>
        <p:nvSpPr>
          <p:cNvPr id="76804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680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8F631BD2-E563-48F0-B3AB-B2AF59F40AA2}" type="slidenum">
              <a:rPr lang="pt-BR" smtClean="0"/>
              <a:pPr/>
              <a:t>77</a:t>
            </a:fld>
            <a:endParaRPr lang="pt-BR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Espaço de Endereçamento do IPv6 </a:t>
            </a:r>
            <a:r>
              <a:rPr lang="pt-BR" sz="2400" smtClean="0"/>
              <a:t>(19/07/2007)</a:t>
            </a:r>
            <a:endParaRPr lang="pt-BR" smtClean="0"/>
          </a:p>
        </p:txBody>
      </p:sp>
      <p:sp>
        <p:nvSpPr>
          <p:cNvPr id="77827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smtClean="0"/>
              <a:t>0000::/8              Reserved by IETF        [RFC4291]</a:t>
            </a:r>
          </a:p>
          <a:p>
            <a:r>
              <a:rPr lang="pt-BR" sz="1400" smtClean="0"/>
              <a:t>0100::/8              Reserved by IETF        [RFC4291]</a:t>
            </a:r>
          </a:p>
          <a:p>
            <a:r>
              <a:rPr lang="pt-BR" sz="1400" smtClean="0"/>
              <a:t>0200::/7              Reserved by IETF        [RFC4048]</a:t>
            </a:r>
          </a:p>
          <a:p>
            <a:r>
              <a:rPr lang="pt-BR" sz="1400" smtClean="0"/>
              <a:t>0400::/6              Reserved by IETF        [RFC4291]</a:t>
            </a:r>
          </a:p>
          <a:p>
            <a:r>
              <a:rPr lang="pt-BR" sz="1400" smtClean="0"/>
              <a:t>0800::/5              Reserved by IETF        [RFC4291]</a:t>
            </a:r>
          </a:p>
          <a:p>
            <a:r>
              <a:rPr lang="pt-BR" sz="1400" smtClean="0"/>
              <a:t>1000::/4              Reserved by IETF        [RFC4291]</a:t>
            </a:r>
          </a:p>
          <a:p>
            <a:r>
              <a:rPr lang="pt-BR" sz="1400" smtClean="0"/>
              <a:t>2000::/3              Global Unicast             [RFC4291] </a:t>
            </a:r>
          </a:p>
          <a:p>
            <a:r>
              <a:rPr lang="pt-BR" sz="1400" smtClean="0"/>
              <a:t>4000::/3              Reserved by IETF        [RFC4291]</a:t>
            </a:r>
          </a:p>
          <a:p>
            <a:r>
              <a:rPr lang="pt-BR" sz="1400" smtClean="0"/>
              <a:t>6000::/3              Reserved by IETF        [RFC4291]</a:t>
            </a:r>
          </a:p>
          <a:p>
            <a:r>
              <a:rPr lang="pt-BR" sz="1400" smtClean="0"/>
              <a:t>8000::/3              Reserved by IETF        [RFC4291]</a:t>
            </a:r>
          </a:p>
          <a:p>
            <a:r>
              <a:rPr lang="pt-BR" sz="1400" smtClean="0"/>
              <a:t>A000::/3              Reserved by IETF        [RFC4291]</a:t>
            </a:r>
          </a:p>
          <a:p>
            <a:r>
              <a:rPr lang="pt-BR" sz="1400" smtClean="0"/>
              <a:t>C000::/3              Reserved by IETF        [RFC4291]</a:t>
            </a:r>
          </a:p>
          <a:p>
            <a:r>
              <a:rPr lang="pt-BR" sz="1400" smtClean="0"/>
              <a:t>E000::/4              Reserved by IETF        [RFC4291]</a:t>
            </a:r>
          </a:p>
          <a:p>
            <a:r>
              <a:rPr lang="pt-BR" sz="1400" smtClean="0"/>
              <a:t>F000::/5              Reserved by IETF        [RFC4291]</a:t>
            </a:r>
          </a:p>
          <a:p>
            <a:r>
              <a:rPr lang="pt-BR" sz="1400" smtClean="0"/>
              <a:t>F800::/6              Reserved by IETF        [RFC4291]</a:t>
            </a:r>
          </a:p>
          <a:p>
            <a:r>
              <a:rPr lang="pt-BR" sz="1400" smtClean="0"/>
              <a:t>FC00::/7              Unique Local Unicast    [RFC4193]</a:t>
            </a:r>
          </a:p>
          <a:p>
            <a:r>
              <a:rPr lang="pt-BR" sz="1400" smtClean="0"/>
              <a:t>FE00::/9              Reserved by IETF        [RFC4291]</a:t>
            </a:r>
          </a:p>
          <a:p>
            <a:r>
              <a:rPr lang="pt-BR" sz="1400" smtClean="0"/>
              <a:t>FE80::/10             Link Local Unicast        [RFC4291]</a:t>
            </a:r>
          </a:p>
          <a:p>
            <a:r>
              <a:rPr lang="pt-BR" sz="1400" smtClean="0"/>
              <a:t>FEC0::/10             Reserved by IETF        [RFC3879]</a:t>
            </a:r>
          </a:p>
          <a:p>
            <a:r>
              <a:rPr lang="pt-BR" sz="1400" smtClean="0"/>
              <a:t>FF00::/8              Multicast                      [RFC4291]</a:t>
            </a:r>
          </a:p>
        </p:txBody>
      </p:sp>
      <p:sp>
        <p:nvSpPr>
          <p:cNvPr id="77828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78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3A002E8-A92E-4E79-A074-F3CC4AACD3B3}" type="slidenum">
              <a:rPr lang="pt-BR" smtClean="0"/>
              <a:pPr/>
              <a:t>78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dirty="0" smtClean="0"/>
              <a:t>2001:0000::/23        IANA           01 </a:t>
            </a:r>
            <a:r>
              <a:rPr lang="pt-BR" sz="1400" dirty="0" err="1" smtClean="0"/>
              <a:t>Jul</a:t>
            </a:r>
            <a:r>
              <a:rPr lang="pt-BR" sz="1400" dirty="0" smtClean="0"/>
              <a:t> 99   [1]</a:t>
            </a:r>
          </a:p>
          <a:p>
            <a:r>
              <a:rPr lang="pt-BR" sz="1400" dirty="0" smtClean="0"/>
              <a:t>2001:0200::/23        APNIC          01 </a:t>
            </a:r>
            <a:r>
              <a:rPr lang="pt-BR" sz="1400" dirty="0" err="1" smtClean="0"/>
              <a:t>Jul</a:t>
            </a:r>
            <a:r>
              <a:rPr lang="pt-BR" sz="1400" dirty="0" smtClean="0"/>
              <a:t> 99</a:t>
            </a:r>
          </a:p>
          <a:p>
            <a:r>
              <a:rPr lang="pt-BR" sz="1400" dirty="0" smtClean="0"/>
              <a:t>2001:0400::/23        ARIN           01 </a:t>
            </a:r>
            <a:r>
              <a:rPr lang="pt-BR" sz="1400" dirty="0" err="1" smtClean="0"/>
              <a:t>Jul</a:t>
            </a:r>
            <a:r>
              <a:rPr lang="pt-BR" sz="1400" dirty="0" smtClean="0"/>
              <a:t> 99</a:t>
            </a:r>
          </a:p>
          <a:p>
            <a:r>
              <a:rPr lang="pt-BR" sz="1400" dirty="0" smtClean="0"/>
              <a:t>2001:0600::/23        RIPE NCC       01 </a:t>
            </a:r>
            <a:r>
              <a:rPr lang="pt-BR" sz="1400" dirty="0" err="1" smtClean="0"/>
              <a:t>Jul</a:t>
            </a:r>
            <a:r>
              <a:rPr lang="pt-BR" sz="1400" dirty="0" smtClean="0"/>
              <a:t> 99</a:t>
            </a:r>
          </a:p>
          <a:p>
            <a:r>
              <a:rPr lang="pt-BR" sz="1400" dirty="0" smtClean="0"/>
              <a:t>2001:0800::/23        RIPE NCC       01 May 02</a:t>
            </a:r>
          </a:p>
          <a:p>
            <a:r>
              <a:rPr lang="pt-BR" sz="1400" dirty="0" smtClean="0"/>
              <a:t>2001:0A00::/23        RIPE NCC       02 </a:t>
            </a:r>
            <a:r>
              <a:rPr lang="pt-BR" sz="1400" dirty="0" err="1" smtClean="0"/>
              <a:t>Nov</a:t>
            </a:r>
            <a:r>
              <a:rPr lang="pt-BR" sz="1400" dirty="0" smtClean="0"/>
              <a:t> 02</a:t>
            </a:r>
          </a:p>
          <a:p>
            <a:r>
              <a:rPr lang="pt-BR" sz="1400" dirty="0" smtClean="0"/>
              <a:t>2001:0C00::/23        APNIC          01 May 02   [2]</a:t>
            </a:r>
          </a:p>
          <a:p>
            <a:r>
              <a:rPr lang="pt-BR" sz="1400" dirty="0" smtClean="0"/>
              <a:t>2001:0E00::/23        APNIC          01 Jan 03</a:t>
            </a:r>
          </a:p>
          <a:p>
            <a:r>
              <a:rPr lang="pt-BR" sz="1400" b="1" dirty="0" smtClean="0">
                <a:solidFill>
                  <a:srgbClr val="FF0000"/>
                </a:solidFill>
              </a:rPr>
              <a:t>2001:1200::/23    LACNIC      01 </a:t>
            </a:r>
            <a:r>
              <a:rPr lang="pt-BR" sz="1400" b="1" dirty="0" err="1" smtClean="0">
                <a:solidFill>
                  <a:srgbClr val="FF0000"/>
                </a:solidFill>
              </a:rPr>
              <a:t>Nov</a:t>
            </a:r>
            <a:r>
              <a:rPr lang="pt-BR" sz="1400" b="1" dirty="0" smtClean="0">
                <a:solidFill>
                  <a:srgbClr val="FF0000"/>
                </a:solidFill>
              </a:rPr>
              <a:t> 02</a:t>
            </a:r>
          </a:p>
          <a:p>
            <a:r>
              <a:rPr lang="pt-BR" sz="1400" dirty="0" smtClean="0"/>
              <a:t>2001:1400::/23        RIPE NCC       01 </a:t>
            </a:r>
            <a:r>
              <a:rPr lang="pt-BR" sz="1400" dirty="0" err="1" smtClean="0"/>
              <a:t>Feb</a:t>
            </a:r>
            <a:r>
              <a:rPr lang="pt-BR" sz="1400" dirty="0" smtClean="0"/>
              <a:t> 03</a:t>
            </a:r>
          </a:p>
          <a:p>
            <a:r>
              <a:rPr lang="pt-BR" sz="1400" dirty="0" smtClean="0"/>
              <a:t>2001:1600::/23        RIPE NCC       01 </a:t>
            </a:r>
            <a:r>
              <a:rPr lang="pt-BR" sz="1400" dirty="0" err="1" smtClean="0"/>
              <a:t>Jul</a:t>
            </a:r>
            <a:r>
              <a:rPr lang="pt-BR" sz="1400" dirty="0" smtClean="0"/>
              <a:t> 03</a:t>
            </a:r>
          </a:p>
          <a:p>
            <a:r>
              <a:rPr lang="pt-BR" sz="1400" dirty="0" smtClean="0"/>
              <a:t>2001:1800::/23        ARIN           01 </a:t>
            </a:r>
            <a:r>
              <a:rPr lang="pt-BR" sz="1400" dirty="0" err="1" smtClean="0"/>
              <a:t>Apr</a:t>
            </a:r>
            <a:r>
              <a:rPr lang="pt-BR" sz="1400" dirty="0" smtClean="0"/>
              <a:t> 03</a:t>
            </a:r>
          </a:p>
          <a:p>
            <a:r>
              <a:rPr lang="pt-BR" sz="1400" dirty="0" smtClean="0"/>
              <a:t>2001:1A00::/23        RIPE NCC       01 Jan 04</a:t>
            </a:r>
          </a:p>
          <a:p>
            <a:r>
              <a:rPr lang="pt-BR" sz="1400" dirty="0" smtClean="0"/>
              <a:t>2001:1C00::/22        RIPE NCC       01 May 04</a:t>
            </a:r>
          </a:p>
          <a:p>
            <a:r>
              <a:rPr lang="pt-BR" sz="1400" dirty="0" smtClean="0"/>
              <a:t>2001:2000::/20        RIPE NCC       01 May 04</a:t>
            </a:r>
          </a:p>
          <a:p>
            <a:r>
              <a:rPr lang="pt-BR" sz="1400" dirty="0" smtClean="0"/>
              <a:t>2001:3000::/21        RIPE NCC       01 May 04</a:t>
            </a:r>
          </a:p>
          <a:p>
            <a:r>
              <a:rPr lang="pt-BR" sz="1400" dirty="0" smtClean="0"/>
              <a:t>2001:3800::/22        RIPE NCC       01 May 04</a:t>
            </a:r>
          </a:p>
          <a:p>
            <a:r>
              <a:rPr lang="pt-BR" sz="1400" dirty="0" smtClean="0"/>
              <a:t>2001:3C00::/22        RESERVED       11 </a:t>
            </a:r>
            <a:r>
              <a:rPr lang="pt-BR" sz="1400" dirty="0" err="1" smtClean="0"/>
              <a:t>Jun</a:t>
            </a:r>
            <a:r>
              <a:rPr lang="pt-BR" sz="1400" dirty="0" smtClean="0"/>
              <a:t> 04   [3]</a:t>
            </a:r>
          </a:p>
          <a:p>
            <a:r>
              <a:rPr lang="pt-BR" sz="1400" dirty="0" smtClean="0"/>
              <a:t>2001:4000::/23        RIPE NCC       11 </a:t>
            </a:r>
            <a:r>
              <a:rPr lang="pt-BR" sz="1400" dirty="0" err="1" smtClean="0"/>
              <a:t>Jun</a:t>
            </a:r>
            <a:r>
              <a:rPr lang="pt-BR" sz="1400" dirty="0" smtClean="0"/>
              <a:t> 04</a:t>
            </a:r>
          </a:p>
          <a:p>
            <a:endParaRPr lang="pt-BR" sz="1400" dirty="0" smtClean="0"/>
          </a:p>
        </p:txBody>
      </p:sp>
      <p:sp>
        <p:nvSpPr>
          <p:cNvPr id="78850" name="Texto explicativo retangular 8"/>
          <p:cNvSpPr>
            <a:spLocks noChangeArrowheads="1"/>
          </p:cNvSpPr>
          <p:nvPr/>
        </p:nvSpPr>
        <p:spPr bwMode="auto">
          <a:xfrm>
            <a:off x="5360988" y="3429000"/>
            <a:ext cx="3014662" cy="2104350"/>
          </a:xfrm>
          <a:prstGeom prst="wedgeRectCallout">
            <a:avLst>
              <a:gd name="adj1" fmla="val -66836"/>
              <a:gd name="adj2" fmla="val -337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71687" name="CaixaDeTexto 7"/>
          <p:cNvSpPr txBox="1">
            <a:spLocks noChangeArrowheads="1"/>
          </p:cNvSpPr>
          <p:nvPr/>
        </p:nvSpPr>
        <p:spPr bwMode="auto">
          <a:xfrm>
            <a:off x="5424488" y="3502025"/>
            <a:ext cx="3086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2001:12F0::/ 32 Bloco de produção alocado à RNP</a:t>
            </a:r>
            <a:r>
              <a:rPr lang="pt-BR" dirty="0" smtClean="0"/>
              <a:t>.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Blocos alocados </a:t>
            </a:r>
            <a:r>
              <a:rPr lang="pt-BR" dirty="0">
                <a:solidFill>
                  <a:schemeClr val="accent6"/>
                </a:solidFill>
              </a:rPr>
              <a:t>para a </a:t>
            </a:r>
            <a:r>
              <a:rPr lang="pt-BR" dirty="0" smtClean="0">
                <a:solidFill>
                  <a:schemeClr val="accent6"/>
                </a:solidFill>
              </a:rPr>
              <a:t>UFPE em 09/10/15:</a:t>
            </a:r>
            <a:endParaRPr lang="pt-BR" dirty="0"/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2001:12F0:912::/48,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2001:12F0:913::/48</a:t>
            </a:r>
            <a:r>
              <a:rPr lang="pt-BR" dirty="0">
                <a:solidFill>
                  <a:schemeClr val="accent6"/>
                </a:solidFill>
              </a:rPr>
              <a:t>,</a:t>
            </a:r>
            <a:endParaRPr lang="pt-BR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2001:12F0:914::/48.</a:t>
            </a: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78853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Alocação de Endereços Unicast Globais </a:t>
            </a:r>
            <a:r>
              <a:rPr lang="pt-BR" sz="2400" smtClean="0"/>
              <a:t>(22/12/2006)</a:t>
            </a:r>
            <a:endParaRPr lang="pt-BR" smtClean="0"/>
          </a:p>
        </p:txBody>
      </p:sp>
      <p:sp>
        <p:nvSpPr>
          <p:cNvPr id="78854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885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28C7136C-764A-404F-ADE7-65666ADE6F55}" type="slidenum">
              <a:rPr lang="pt-BR" smtClean="0"/>
              <a:pPr/>
              <a:t>79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560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154AF252-24C2-4826-8A42-051F0BC0F022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pt-BR" sz="3600" smtClean="0"/>
              <a:t>Modelos de serviço da camada de rede: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422275" y="1506538"/>
            <a:ext cx="14255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>
                <a:latin typeface="Arial" pitchFamily="34" charset="0"/>
              </a:rPr>
              <a:t>Arquitetura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de Rede</a:t>
            </a:r>
          </a:p>
          <a:p>
            <a:pPr algn="r"/>
            <a:endParaRPr lang="pt-BR" sz="2000">
              <a:latin typeface="Arial" pitchFamily="34" charset="0"/>
            </a:endParaRPr>
          </a:p>
          <a:p>
            <a:pPr algn="r"/>
            <a:r>
              <a:rPr lang="pt-BR" sz="2000">
                <a:latin typeface="Arial" pitchFamily="34" charset="0"/>
              </a:rPr>
              <a:t>Internet</a:t>
            </a:r>
          </a:p>
          <a:p>
            <a:pPr algn="r"/>
            <a:endParaRPr lang="pt-BR" sz="2000">
              <a:latin typeface="Arial" pitchFamily="34" charset="0"/>
            </a:endParaRPr>
          </a:p>
          <a:p>
            <a:pPr algn="r"/>
            <a:r>
              <a:rPr lang="pt-BR" sz="2000">
                <a:latin typeface="Arial" pitchFamily="34" charset="0"/>
              </a:rPr>
              <a:t>ATM</a:t>
            </a:r>
          </a:p>
          <a:p>
            <a:pPr algn="r"/>
            <a:endParaRPr lang="pt-BR" sz="2000">
              <a:latin typeface="Arial" pitchFamily="34" charset="0"/>
            </a:endParaRPr>
          </a:p>
          <a:p>
            <a:pPr algn="r"/>
            <a:r>
              <a:rPr lang="pt-BR" sz="2000">
                <a:latin typeface="Arial" pitchFamily="34" charset="0"/>
              </a:rPr>
              <a:t>ATM</a:t>
            </a:r>
          </a:p>
          <a:p>
            <a:pPr algn="r"/>
            <a:endParaRPr lang="pt-BR" sz="2000">
              <a:latin typeface="Arial" pitchFamily="34" charset="0"/>
            </a:endParaRPr>
          </a:p>
          <a:p>
            <a:pPr algn="r"/>
            <a:r>
              <a:rPr lang="pt-BR" sz="2000">
                <a:latin typeface="Arial" pitchFamily="34" charset="0"/>
              </a:rPr>
              <a:t>ATM</a:t>
            </a:r>
          </a:p>
          <a:p>
            <a:pPr algn="r"/>
            <a:endParaRPr lang="pt-BR" sz="2000">
              <a:latin typeface="Arial" pitchFamily="34" charset="0"/>
            </a:endParaRPr>
          </a:p>
          <a:p>
            <a:pPr algn="r"/>
            <a:r>
              <a:rPr lang="pt-BR" sz="2000">
                <a:latin typeface="Arial" pitchFamily="34" charset="0"/>
              </a:rPr>
              <a:t>ATM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700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" pitchFamily="34" charset="0"/>
              </a:rPr>
              <a:t>Modelo de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serviço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melhor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esforço</a:t>
            </a:r>
          </a:p>
          <a:p>
            <a:r>
              <a:rPr lang="pt-BR" sz="2000">
                <a:latin typeface="Arial" pitchFamily="34" charset="0"/>
              </a:rPr>
              <a:t>CBR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VBR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ABR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UBR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284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" pitchFamily="34" charset="0"/>
              </a:rPr>
              <a:t>Banda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nenhuma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taxa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constante</a:t>
            </a:r>
          </a:p>
          <a:p>
            <a:r>
              <a:rPr lang="pt-BR" sz="2000">
                <a:latin typeface="Arial" pitchFamily="34" charset="0"/>
              </a:rPr>
              <a:t>taxa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garantida</a:t>
            </a:r>
          </a:p>
          <a:p>
            <a:r>
              <a:rPr lang="pt-BR" sz="2000">
                <a:latin typeface="Arial" pitchFamily="34" charset="0"/>
              </a:rPr>
              <a:t>mínima</a:t>
            </a:r>
          </a:p>
          <a:p>
            <a:r>
              <a:rPr lang="pt-BR" sz="2000">
                <a:latin typeface="Arial" pitchFamily="34" charset="0"/>
              </a:rPr>
              <a:t>garantida</a:t>
            </a:r>
          </a:p>
          <a:p>
            <a:r>
              <a:rPr lang="pt-BR" sz="2000">
                <a:latin typeface="Arial" pitchFamily="34" charset="0"/>
              </a:rPr>
              <a:t>nenhuma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1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2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4440238" y="1792288"/>
            <a:ext cx="9890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>
                <a:latin typeface="Arial" pitchFamily="34" charset="0"/>
              </a:rPr>
              <a:t>Perdas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14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958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>
                <a:latin typeface="Arial" pitchFamily="34" charset="0"/>
              </a:rPr>
              <a:t>Ordem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15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74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>
                <a:latin typeface="Arial" pitchFamily="34" charset="0"/>
              </a:rPr>
              <a:t>Tempo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sim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</a:p>
          <a:p>
            <a:pPr algn="ctr"/>
            <a:endParaRPr lang="pt-BR" sz="2000">
              <a:latin typeface="Arial" pitchFamily="34" charset="0"/>
            </a:endParaRPr>
          </a:p>
          <a:p>
            <a:pPr algn="ctr"/>
            <a:r>
              <a:rPr lang="pt-BR" sz="2000">
                <a:latin typeface="Arial" pitchFamily="34" charset="0"/>
              </a:rPr>
              <a:t>não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16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6240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" pitchFamily="34" charset="0"/>
              </a:rPr>
              <a:t>Indicação de</a:t>
            </a:r>
            <a:br>
              <a:rPr lang="pt-BR" sz="2000">
                <a:latin typeface="Arial" pitchFamily="34" charset="0"/>
              </a:rPr>
            </a:br>
            <a:r>
              <a:rPr lang="pt-BR" sz="2000">
                <a:latin typeface="Arial" pitchFamily="34" charset="0"/>
              </a:rPr>
              <a:t>congestion.?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não (inferido</a:t>
            </a:r>
          </a:p>
          <a:p>
            <a:r>
              <a:rPr lang="pt-BR" sz="2000">
                <a:latin typeface="Arial" pitchFamily="34" charset="0"/>
              </a:rPr>
              <a:t>via perdas)</a:t>
            </a:r>
          </a:p>
          <a:p>
            <a:r>
              <a:rPr lang="pt-BR" sz="2000">
                <a:latin typeface="Arial" pitchFamily="34" charset="0"/>
              </a:rPr>
              <a:t>sem</a:t>
            </a:r>
          </a:p>
          <a:p>
            <a:r>
              <a:rPr lang="pt-BR" sz="2000">
                <a:latin typeface="Arial" pitchFamily="34" charset="0"/>
              </a:rPr>
              <a:t>congestion.</a:t>
            </a:r>
          </a:p>
          <a:p>
            <a:r>
              <a:rPr lang="pt-BR" sz="2000">
                <a:latin typeface="Arial" pitchFamily="34" charset="0"/>
              </a:rPr>
              <a:t>sem</a:t>
            </a:r>
          </a:p>
          <a:p>
            <a:r>
              <a:rPr lang="pt-BR" sz="2000">
                <a:latin typeface="Arial" pitchFamily="34" charset="0"/>
              </a:rPr>
              <a:t>congestion.</a:t>
            </a:r>
          </a:p>
          <a:p>
            <a:r>
              <a:rPr lang="pt-BR" sz="2000">
                <a:latin typeface="Arial" pitchFamily="34" charset="0"/>
              </a:rPr>
              <a:t>sim</a:t>
            </a:r>
          </a:p>
          <a:p>
            <a:endParaRPr lang="pt-BR" sz="20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</a:rPr>
              <a:t>não</a:t>
            </a:r>
          </a:p>
        </p:txBody>
      </p:sp>
      <p:sp>
        <p:nvSpPr>
          <p:cNvPr id="25617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" pitchFamily="34" charset="0"/>
              </a:rPr>
              <a:t>Garantias ?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5618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Alocação de Endereços Unicast Globais </a:t>
            </a:r>
            <a:r>
              <a:rPr lang="pt-BR" sz="2400" smtClean="0"/>
              <a:t>(22/12/2006)</a:t>
            </a:r>
            <a:endParaRPr lang="pt-BR" smtClean="0"/>
          </a:p>
        </p:txBody>
      </p:sp>
      <p:sp>
        <p:nvSpPr>
          <p:cNvPr id="79875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smtClean="0"/>
              <a:t>2001:4200::/23        AfriNIC        01 Jun 04</a:t>
            </a:r>
          </a:p>
          <a:p>
            <a:r>
              <a:rPr lang="pt-BR" sz="1400" smtClean="0"/>
              <a:t>2001:4400::/23        APNIC          11 Jun 04</a:t>
            </a:r>
          </a:p>
          <a:p>
            <a:r>
              <a:rPr lang="pt-BR" sz="1400" smtClean="0"/>
              <a:t>2001:4600::/23        RIPE NCC       17 Aug 04</a:t>
            </a:r>
          </a:p>
          <a:p>
            <a:r>
              <a:rPr lang="pt-BR" sz="1400" smtClean="0"/>
              <a:t>2001:4800::/23        ARIN           24 Aug 04</a:t>
            </a:r>
          </a:p>
          <a:p>
            <a:r>
              <a:rPr lang="pt-BR" sz="1400" smtClean="0"/>
              <a:t>2001:4A00::/23        RIPE NCC       15 Oct 04</a:t>
            </a:r>
          </a:p>
          <a:p>
            <a:r>
              <a:rPr lang="pt-BR" sz="1400" smtClean="0"/>
              <a:t>2001:4C00::/23        RIPE NCC       17 Dec 04</a:t>
            </a:r>
          </a:p>
          <a:p>
            <a:r>
              <a:rPr lang="pt-BR" sz="1400" smtClean="0"/>
              <a:t>2001:5000::/20        RIPE NCC       10 Sep 04</a:t>
            </a:r>
          </a:p>
          <a:p>
            <a:r>
              <a:rPr lang="pt-BR" sz="1400" smtClean="0"/>
              <a:t>2001:8000::/19        APNIC          30 Nov 04</a:t>
            </a:r>
          </a:p>
          <a:p>
            <a:r>
              <a:rPr lang="pt-BR" sz="1400" smtClean="0"/>
              <a:t>2001:A000::/20        APNIC          30 Nov 04</a:t>
            </a:r>
          </a:p>
          <a:p>
            <a:r>
              <a:rPr lang="pt-BR" sz="1400" smtClean="0"/>
              <a:t>2001:B000::/20        APNIC          08 Mar 06</a:t>
            </a:r>
          </a:p>
          <a:p>
            <a:r>
              <a:rPr lang="pt-BR" sz="1400" smtClean="0"/>
              <a:t>2002:0000::/16        6to4           01 Feb 01 </a:t>
            </a:r>
          </a:p>
          <a:p>
            <a:r>
              <a:rPr lang="pt-BR" sz="1400" smtClean="0"/>
              <a:t>2003:0000::/18        RIPE NCC       12 Jan 05</a:t>
            </a:r>
          </a:p>
          <a:p>
            <a:r>
              <a:rPr lang="pt-BR" sz="1400" smtClean="0"/>
              <a:t>2400:0000::/12        APNIC          03 Oct 06  </a:t>
            </a:r>
          </a:p>
          <a:p>
            <a:r>
              <a:rPr lang="pt-BR" sz="1400" smtClean="0"/>
              <a:t>2600:0000::/12        ARIN           03 Oct 06  </a:t>
            </a:r>
          </a:p>
          <a:p>
            <a:r>
              <a:rPr lang="pt-BR" sz="1400" smtClean="0"/>
              <a:t>2610:0000::/23        ARIN           17 Nov 05</a:t>
            </a:r>
          </a:p>
          <a:p>
            <a:r>
              <a:rPr lang="pt-BR" sz="1400" smtClean="0"/>
              <a:t>2620:0000::/23        ARIN           12 Sep 06</a:t>
            </a:r>
          </a:p>
          <a:p>
            <a:r>
              <a:rPr lang="pt-BR" sz="1400" smtClean="0"/>
              <a:t>2800:0000::/12        LACNIC         03 Oct 06  </a:t>
            </a:r>
          </a:p>
          <a:p>
            <a:r>
              <a:rPr lang="pt-BR" sz="1400" smtClean="0"/>
              <a:t>2A00:0000::/12        RIPE NCC       03 Oct 06 </a:t>
            </a:r>
          </a:p>
          <a:p>
            <a:r>
              <a:rPr lang="pt-BR" sz="1400" smtClean="0"/>
              <a:t>2C00:0000::/12        AfriNIC        03 Oct 06 </a:t>
            </a:r>
          </a:p>
        </p:txBody>
      </p:sp>
      <p:sp>
        <p:nvSpPr>
          <p:cNvPr id="79876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987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1A329CC2-3D7E-48BB-8BBE-7D62A4FD5EE7}" type="slidenum">
              <a:rPr lang="pt-BR" smtClean="0"/>
              <a:pPr/>
              <a:t>80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 </a:t>
            </a:r>
            <a:r>
              <a:rPr lang="pt-BR" dirty="0" err="1" smtClean="0"/>
              <a:t>Unicast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Global </a:t>
            </a:r>
            <a:r>
              <a:rPr lang="pt-BR" dirty="0" err="1" smtClean="0"/>
              <a:t>Unicast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Divisão de endereços:</a:t>
            </a:r>
          </a:p>
          <a:p>
            <a:pPr lvl="2"/>
            <a:r>
              <a:rPr lang="en-US" dirty="0"/>
              <a:t>http://ipv6.br/paginas/subnet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4: Camada de Rede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4a-</a:t>
            </a:r>
            <a:fld id="{5274A37C-EE8F-4987-9EFE-3337B73C46DE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" y="2705101"/>
            <a:ext cx="7554278" cy="11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820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/>
              <a:t>4: Camada de Rede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808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72E6A5A-D2CC-4CCB-9D7C-61E73EA111C7}" type="slidenum">
              <a:rPr lang="pt-BR" smtClean="0"/>
              <a:pPr/>
              <a:t>82</a:t>
            </a:fld>
            <a:endParaRPr lang="pt-BR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Transição do IPv4 para o IPv6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Nem todos os roteadores podem ser atualizados simultaneamente</a:t>
            </a:r>
          </a:p>
          <a:p>
            <a:pPr lvl="1"/>
            <a:r>
              <a:rPr lang="pt-BR" sz="2000" dirty="0" smtClean="0"/>
              <a:t>“dias de mudança geral” inviáveis</a:t>
            </a:r>
          </a:p>
          <a:p>
            <a:pPr lvl="1"/>
            <a:r>
              <a:rPr lang="pt-BR" sz="2000" dirty="0" smtClean="0"/>
              <a:t>Como a rede pode funcionar com uma mistura de roteadores IPv4 e IPv6? </a:t>
            </a:r>
          </a:p>
          <a:p>
            <a:r>
              <a:rPr lang="pt-BR" sz="2400" i="1" dirty="0" smtClean="0">
                <a:solidFill>
                  <a:srgbClr val="FF0000"/>
                </a:solidFill>
              </a:rPr>
              <a:t>Tunelamento:</a:t>
            </a:r>
            <a:r>
              <a:rPr lang="pt-BR" sz="2400" dirty="0" smtClean="0"/>
              <a:t> </a:t>
            </a:r>
            <a:r>
              <a:rPr lang="pt-BR" sz="2400" dirty="0" err="1" smtClean="0"/>
              <a:t>datagramas</a:t>
            </a:r>
            <a:r>
              <a:rPr lang="pt-BR" sz="2400" dirty="0" smtClean="0"/>
              <a:t> IPv6 carregados em </a:t>
            </a:r>
            <a:r>
              <a:rPr lang="pt-BR" sz="2400" dirty="0" err="1" smtClean="0"/>
              <a:t>datagramas</a:t>
            </a:r>
            <a:r>
              <a:rPr lang="pt-BR" sz="2400" dirty="0" smtClean="0"/>
              <a:t> IPv4 entre roteadores IPv4</a:t>
            </a: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1925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end IPv4 </a:t>
            </a:r>
            <a:r>
              <a:rPr lang="en-US" sz="1400" dirty="0" err="1" smtClean="0"/>
              <a:t>origem</a:t>
            </a:r>
            <a:r>
              <a:rPr lang="en-US" sz="1400" dirty="0" smtClean="0"/>
              <a:t>, </a:t>
            </a:r>
            <a:r>
              <a:rPr lang="en-US" sz="1400" dirty="0" err="1" smtClean="0"/>
              <a:t>dest</a:t>
            </a:r>
            <a:endParaRPr lang="en-US" sz="1400" dirty="0" smtClean="0"/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2334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 smtClean="0"/>
              <a:t>campos</a:t>
            </a:r>
            <a:r>
              <a:rPr lang="en-US" sz="1400" dirty="0" smtClean="0"/>
              <a:t> do </a:t>
            </a:r>
            <a:r>
              <a:rPr lang="en-US" sz="1400" dirty="0" err="1" smtClean="0"/>
              <a:t>cabeçalho</a:t>
            </a:r>
            <a:r>
              <a:rPr lang="en-US" sz="1400" dirty="0" smtClean="0"/>
              <a:t> IPv4</a:t>
            </a:r>
          </a:p>
        </p:txBody>
      </p:sp>
      <p:sp>
        <p:nvSpPr>
          <p:cNvPr id="25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/>
              <a:t>datagrama</a:t>
            </a:r>
            <a:r>
              <a:rPr lang="en-US" dirty="0" smtClean="0"/>
              <a:t> IPv4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813317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/>
              <a:t>datagrama</a:t>
            </a:r>
            <a:r>
              <a:rPr lang="en-US" dirty="0" smtClean="0"/>
              <a:t> IPv6</a:t>
            </a:r>
          </a:p>
        </p:txBody>
      </p:sp>
      <p:sp>
        <p:nvSpPr>
          <p:cNvPr id="32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5" name="Group 70"/>
          <p:cNvGrpSpPr>
            <a:grpSpLocks/>
          </p:cNvGrpSpPr>
          <p:nvPr/>
        </p:nvGrpSpPr>
        <p:grpSpPr bwMode="auto">
          <a:xfrm>
            <a:off x="4552956" y="4416425"/>
            <a:ext cx="3409954" cy="1109663"/>
            <a:chOff x="2868" y="2782"/>
            <a:chExt cx="2148" cy="699"/>
          </a:xfrm>
        </p:grpSpPr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81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/>
                <a:t>carga</a:t>
              </a:r>
              <a:r>
                <a:rPr lang="en-US" sz="1400" dirty="0" smtClean="0"/>
                <a:t> do IPv4</a:t>
              </a:r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" name="Group 71"/>
          <p:cNvGrpSpPr>
            <a:grpSpLocks/>
          </p:cNvGrpSpPr>
          <p:nvPr/>
        </p:nvGrpSpPr>
        <p:grpSpPr bwMode="auto">
          <a:xfrm>
            <a:off x="3506786" y="4321175"/>
            <a:ext cx="3402010" cy="1476375"/>
            <a:chOff x="2280" y="1247"/>
            <a:chExt cx="2143" cy="930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9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/>
                <a:t>carga</a:t>
              </a:r>
              <a:r>
                <a:rPr lang="en-US" sz="1400" dirty="0" smtClean="0"/>
                <a:t> UDP/TCP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2496" y="1396"/>
              <a:ext cx="12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dirty="0" smtClean="0"/>
                <a:t>end IPv6 </a:t>
              </a:r>
              <a:r>
                <a:rPr lang="en-US" sz="1400" dirty="0" err="1" smtClean="0"/>
                <a:t>origem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dest</a:t>
              </a:r>
              <a:endParaRPr lang="en-US" sz="1400" dirty="0" smtClean="0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2280" y="1247"/>
              <a:ext cx="14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dirty="0" err="1" smtClean="0"/>
                <a:t>campos</a:t>
              </a:r>
              <a:r>
                <a:rPr lang="en-US" sz="1400" dirty="0" smtClean="0"/>
                <a:t> do </a:t>
              </a:r>
              <a:r>
                <a:rPr lang="en-US" sz="1400" dirty="0" err="1" smtClean="0"/>
                <a:t>cabeçalho</a:t>
              </a:r>
              <a:r>
                <a:rPr lang="en-US" sz="1400" dirty="0" smtClean="0"/>
                <a:t> IPv6</a:t>
              </a: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7312E2B-A8B7-4A1D-9A84-1C78B63444B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 smtClean="0"/>
              <a:t>Tunelamento</a:t>
            </a:r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414338" y="1022351"/>
            <a:ext cx="7497760" cy="1042988"/>
            <a:chOff x="261" y="644"/>
            <a:chExt cx="4723" cy="657"/>
          </a:xfrm>
        </p:grpSpPr>
        <p:grpSp>
          <p:nvGrpSpPr>
            <p:cNvPr id="82029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82087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89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90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91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92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93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94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9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1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1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95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9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9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9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88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82030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82072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74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5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6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7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78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79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84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8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8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80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8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8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8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73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82031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82057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59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60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61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62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63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64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6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7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7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65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6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6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58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82032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82042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44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5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6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7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48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49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54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5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5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50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51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5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43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82033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34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35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36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2037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2038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2039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2040" name="Text Box 74"/>
            <p:cNvSpPr txBox="1">
              <a:spLocks noChangeArrowheads="1"/>
            </p:cNvSpPr>
            <p:nvPr/>
          </p:nvSpPr>
          <p:spPr bwMode="auto">
            <a:xfrm>
              <a:off x="2508" y="644"/>
              <a:ext cx="14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túnel</a:t>
              </a:r>
              <a:r>
                <a:rPr lang="en-US" sz="1600" dirty="0" smtClean="0">
                  <a:solidFill>
                    <a:srgbClr val="FF0000"/>
                  </a:solidFill>
                </a:rPr>
                <a:t> IPv4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conectando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roteadores</a:t>
              </a:r>
              <a:r>
                <a:rPr lang="en-US" sz="1600" dirty="0" smtClean="0">
                  <a:solidFill>
                    <a:srgbClr val="FF0000"/>
                  </a:solidFill>
                </a:rPr>
                <a:t> IPv6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2041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9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Visão lógica:</a:t>
              </a:r>
            </a:p>
          </p:txBody>
        </p:sp>
      </p:grpSp>
      <p:grpSp>
        <p:nvGrpSpPr>
          <p:cNvPr id="81926" name="Group 240"/>
          <p:cNvGrpSpPr>
            <a:grpSpLocks/>
          </p:cNvGrpSpPr>
          <p:nvPr/>
        </p:nvGrpSpPr>
        <p:grpSpPr bwMode="auto">
          <a:xfrm>
            <a:off x="309563" y="2238375"/>
            <a:ext cx="7593012" cy="963613"/>
            <a:chOff x="195" y="1410"/>
            <a:chExt cx="4783" cy="607"/>
          </a:xfrm>
        </p:grpSpPr>
        <p:sp>
          <p:nvSpPr>
            <p:cNvPr id="81927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9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Visão física:</a:t>
              </a:r>
            </a:p>
          </p:txBody>
        </p:sp>
        <p:grpSp>
          <p:nvGrpSpPr>
            <p:cNvPr id="81928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82014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16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17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18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19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20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21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2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2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2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22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23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2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2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15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81929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81999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2001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02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03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04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05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2006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201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1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1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2007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2008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0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01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000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81930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81984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1986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87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88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8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1990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1991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1996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97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98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1992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1993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9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9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1985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81931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81969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81971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72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73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7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1975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81976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81981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82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83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1977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81978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79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1980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1970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81932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933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934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1935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1936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1937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81938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939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81940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81941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81956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57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58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59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1960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1961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81966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67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68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1962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81963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64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65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1942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81943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44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45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46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1947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1948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8195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54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55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1949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819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51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52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82F649-2A67-4BFB-B9BA-3AFD0A8D9488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 smtClean="0"/>
              <a:t>Tunelamento</a:t>
            </a:r>
          </a:p>
        </p:txBody>
      </p:sp>
      <p:grpSp>
        <p:nvGrpSpPr>
          <p:cNvPr id="82949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83143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145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46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47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48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149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150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1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56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57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151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15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5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5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144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82950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83128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130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31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32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33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134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135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14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41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42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136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13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38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39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129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82951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83113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115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6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7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119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120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12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26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27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121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12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23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24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114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82952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83098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100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01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02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03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104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105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11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11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12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106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1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08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09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99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82953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55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56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57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58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59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60" name="Text Box 74"/>
          <p:cNvSpPr txBox="1">
            <a:spLocks noChangeArrowheads="1"/>
          </p:cNvSpPr>
          <p:nvPr/>
        </p:nvSpPr>
        <p:spPr bwMode="auto">
          <a:xfrm>
            <a:off x="4667250" y="1247775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túnel</a:t>
            </a:r>
          </a:p>
        </p:txBody>
      </p:sp>
      <p:sp>
        <p:nvSpPr>
          <p:cNvPr id="82961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497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Visão lógica:</a:t>
            </a:r>
          </a:p>
        </p:txBody>
      </p:sp>
      <p:sp>
        <p:nvSpPr>
          <p:cNvPr id="82962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48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Visão física:</a:t>
            </a:r>
          </a:p>
        </p:txBody>
      </p:sp>
      <p:grpSp>
        <p:nvGrpSpPr>
          <p:cNvPr id="82963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83083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85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86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87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88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89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90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9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96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97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91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92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93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94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84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82964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83068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70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71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72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73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74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75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80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81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82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76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78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79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69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82965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83053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55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56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57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58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59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60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6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66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67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61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62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63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64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54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82966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83038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40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41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42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43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44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45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50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51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52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46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47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48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49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39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82967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68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69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70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71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72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82973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82974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83023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25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26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27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28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29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30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35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36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37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31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32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33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34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24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pSp>
        <p:nvGrpSpPr>
          <p:cNvPr id="82975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83008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3010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11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12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13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3014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015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302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21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22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3016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3017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18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019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009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82976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82977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82978" name="Group 182"/>
          <p:cNvGrpSpPr>
            <a:grpSpLocks/>
          </p:cNvGrpSpPr>
          <p:nvPr/>
        </p:nvGrpSpPr>
        <p:grpSpPr bwMode="auto">
          <a:xfrm>
            <a:off x="2557463" y="3259138"/>
            <a:ext cx="903287" cy="1441450"/>
            <a:chOff x="4869" y="143"/>
            <a:chExt cx="569" cy="908"/>
          </a:xfrm>
        </p:grpSpPr>
        <p:sp>
          <p:nvSpPr>
            <p:cNvPr id="83006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007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6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Fluxo: X</a:t>
              </a:r>
            </a:p>
            <a:p>
              <a:r>
                <a:rPr lang="en-US" sz="1400"/>
                <a:t>Fonte: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dados</a:t>
              </a:r>
            </a:p>
          </p:txBody>
        </p:sp>
      </p:grpSp>
      <p:grpSp>
        <p:nvGrpSpPr>
          <p:cNvPr id="82979" name="Group 185"/>
          <p:cNvGrpSpPr>
            <a:grpSpLocks/>
          </p:cNvGrpSpPr>
          <p:nvPr/>
        </p:nvGrpSpPr>
        <p:grpSpPr bwMode="auto">
          <a:xfrm>
            <a:off x="6710363" y="3271838"/>
            <a:ext cx="903287" cy="1441450"/>
            <a:chOff x="4869" y="143"/>
            <a:chExt cx="569" cy="908"/>
          </a:xfrm>
        </p:grpSpPr>
        <p:sp>
          <p:nvSpPr>
            <p:cNvPr id="83004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005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6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Fluxo: X</a:t>
              </a:r>
            </a:p>
            <a:p>
              <a:r>
                <a:rPr lang="en-US" sz="1400"/>
                <a:t>Fonte: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dados</a:t>
              </a:r>
            </a:p>
          </p:txBody>
        </p:sp>
      </p:grpSp>
      <p:grpSp>
        <p:nvGrpSpPr>
          <p:cNvPr id="82980" name="Group 188"/>
          <p:cNvGrpSpPr>
            <a:grpSpLocks/>
          </p:cNvGrpSpPr>
          <p:nvPr/>
        </p:nvGrpSpPr>
        <p:grpSpPr bwMode="auto">
          <a:xfrm>
            <a:off x="3598863" y="3254375"/>
            <a:ext cx="1016000" cy="2198688"/>
            <a:chOff x="4943" y="2152"/>
            <a:chExt cx="640" cy="1385"/>
          </a:xfrm>
        </p:grpSpPr>
        <p:sp>
          <p:nvSpPr>
            <p:cNvPr id="82999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3000" name="Group 190"/>
            <p:cNvGrpSpPr>
              <a:grpSpLocks/>
            </p:cNvGrpSpPr>
            <p:nvPr/>
          </p:nvGrpSpPr>
          <p:grpSpPr bwMode="auto">
            <a:xfrm>
              <a:off x="5001" y="2538"/>
              <a:ext cx="569" cy="908"/>
              <a:chOff x="4869" y="143"/>
              <a:chExt cx="569" cy="908"/>
            </a:xfrm>
          </p:grpSpPr>
          <p:sp>
            <p:nvSpPr>
              <p:cNvPr id="83002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03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69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Fluxo: X</a:t>
                </a:r>
              </a:p>
              <a:p>
                <a:r>
                  <a:rPr lang="en-US" sz="1400"/>
                  <a:t>Fonte: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dados</a:t>
                </a:r>
              </a:p>
            </p:txBody>
          </p:sp>
        </p:grpSp>
        <p:sp>
          <p:nvSpPr>
            <p:cNvPr id="83001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Fonte:B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82981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82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83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84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82985" name="Group 198"/>
          <p:cNvGrpSpPr>
            <a:grpSpLocks/>
          </p:cNvGrpSpPr>
          <p:nvPr/>
        </p:nvGrpSpPr>
        <p:grpSpPr bwMode="auto">
          <a:xfrm>
            <a:off x="5611813" y="3257550"/>
            <a:ext cx="1016000" cy="2198688"/>
            <a:chOff x="4943" y="2152"/>
            <a:chExt cx="640" cy="1385"/>
          </a:xfrm>
        </p:grpSpPr>
        <p:sp>
          <p:nvSpPr>
            <p:cNvPr id="82994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995" name="Group 200"/>
            <p:cNvGrpSpPr>
              <a:grpSpLocks/>
            </p:cNvGrpSpPr>
            <p:nvPr/>
          </p:nvGrpSpPr>
          <p:grpSpPr bwMode="auto">
            <a:xfrm>
              <a:off x="5001" y="2538"/>
              <a:ext cx="569" cy="908"/>
              <a:chOff x="4869" y="143"/>
              <a:chExt cx="569" cy="908"/>
            </a:xfrm>
          </p:grpSpPr>
          <p:sp>
            <p:nvSpPr>
              <p:cNvPr id="82997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98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69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Fluxo: X</a:t>
                </a:r>
              </a:p>
              <a:p>
                <a:r>
                  <a:rPr lang="en-US" sz="1400"/>
                  <a:t>Fonte: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dados</a:t>
                </a:r>
              </a:p>
            </p:txBody>
          </p:sp>
        </p:grpSp>
        <p:sp>
          <p:nvSpPr>
            <p:cNvPr id="82996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Fonte:B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82986" name="Text Box 204"/>
          <p:cNvSpPr txBox="1">
            <a:spLocks noChangeArrowheads="1"/>
          </p:cNvSpPr>
          <p:nvPr/>
        </p:nvSpPr>
        <p:spPr bwMode="auto">
          <a:xfrm>
            <a:off x="2409825" y="5621338"/>
            <a:ext cx="111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A-para-B: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82987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88" name="Text Box 206"/>
          <p:cNvSpPr txBox="1">
            <a:spLocks noChangeArrowheads="1"/>
          </p:cNvSpPr>
          <p:nvPr/>
        </p:nvSpPr>
        <p:spPr bwMode="auto">
          <a:xfrm>
            <a:off x="6683375" y="5634038"/>
            <a:ext cx="108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E-para-F: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82989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90" name="Text Box 208"/>
          <p:cNvSpPr txBox="1">
            <a:spLocks noChangeArrowheads="1"/>
          </p:cNvSpPr>
          <p:nvPr/>
        </p:nvSpPr>
        <p:spPr bwMode="auto">
          <a:xfrm>
            <a:off x="3463925" y="5743575"/>
            <a:ext cx="1331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B-para-C:</a:t>
            </a:r>
          </a:p>
          <a:p>
            <a:pPr algn="ctr"/>
            <a:r>
              <a:rPr lang="en-US" sz="1600"/>
              <a:t>IPv6 dentro</a:t>
            </a:r>
          </a:p>
          <a:p>
            <a:pPr algn="ctr"/>
            <a:r>
              <a:rPr lang="en-US" sz="1600"/>
              <a:t>do IPv4</a:t>
            </a:r>
          </a:p>
        </p:txBody>
      </p:sp>
      <p:sp>
        <p:nvSpPr>
          <p:cNvPr id="82991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2992" name="Text Box 210"/>
          <p:cNvSpPr txBox="1">
            <a:spLocks noChangeArrowheads="1"/>
          </p:cNvSpPr>
          <p:nvPr/>
        </p:nvSpPr>
        <p:spPr bwMode="auto">
          <a:xfrm>
            <a:off x="5489575" y="5756275"/>
            <a:ext cx="1331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B-para-C:</a:t>
            </a:r>
          </a:p>
          <a:p>
            <a:pPr algn="ctr"/>
            <a:r>
              <a:rPr lang="en-US" sz="1600"/>
              <a:t>IPv6 dentro</a:t>
            </a:r>
          </a:p>
          <a:p>
            <a:pPr algn="ctr"/>
            <a:r>
              <a:rPr lang="en-US" sz="1600"/>
              <a:t>do IPv4</a:t>
            </a:r>
          </a:p>
        </p:txBody>
      </p:sp>
      <p:sp>
        <p:nvSpPr>
          <p:cNvPr id="82993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85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4.2 Redes de circuitos virtuais e de </a:t>
            </a:r>
            <a:r>
              <a:rPr lang="pt-BR" sz="2400" dirty="0" err="1" smtClean="0"/>
              <a:t>datagramas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41113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/>
              <a:t>4: Camada de Rede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pt-BR" smtClean="0"/>
              <a:t>4a-</a:t>
            </a:r>
            <a:fld id="{D892CAFC-B1E3-476F-97DD-D343463D6B7A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4: Camada de Rede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4.5 Algoritmos de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Estado de enlace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Vetor de distâncias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 hierárquico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4.6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na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RIP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OSPF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BGP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4.7 </a:t>
            </a:r>
            <a:r>
              <a:rPr lang="pt-BR" sz="2400" dirty="0" err="1" smtClean="0">
                <a:solidFill>
                  <a:schemeClr val="bg1">
                    <a:lumMod val="65000"/>
                  </a:schemeClr>
                </a:solidFill>
              </a:rPr>
              <a:t>Roteamento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i="1" dirty="0" smtClean="0">
                <a:solidFill>
                  <a:schemeClr val="bg1">
                    <a:lumMod val="65000"/>
                  </a:schemeClr>
                </a:solidFill>
              </a:rPr>
              <a:t>broadcast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pt-BR" sz="2400" i="1" dirty="0" err="1" smtClean="0">
                <a:solidFill>
                  <a:schemeClr val="bg1">
                    <a:lumMod val="65000"/>
                  </a:schemeClr>
                </a:solidFill>
              </a:rPr>
              <a:t>multicast</a:t>
            </a:r>
            <a:endParaRPr lang="pt-BR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 1 Introdução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4.2 Redes de circuitos virtuais e de </a:t>
            </a:r>
            <a:r>
              <a:rPr lang="pt-BR" sz="2400" dirty="0" err="1" smtClean="0">
                <a:solidFill>
                  <a:srgbClr val="FF0000"/>
                </a:solidFill>
              </a:rPr>
              <a:t>datagramas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4.3 O que há dentro de um roteador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4.4 O Protocolo da Internet (IP)</a:t>
            </a:r>
            <a:endParaRPr lang="pt-BR" sz="2400" i="1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Formato do </a:t>
            </a:r>
            <a:r>
              <a:rPr lang="pt-BR" sz="2000" dirty="0" err="1" smtClean="0"/>
              <a:t>datagrama</a:t>
            </a: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Endereçamento IPv4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ICMP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IPv6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err="1" smtClean="0"/>
              <a:t>IPSec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9449</TotalTime>
  <Words>6582</Words>
  <Application>Microsoft Office PowerPoint</Application>
  <PresentationFormat>Apresentação na tela (4:3)</PresentationFormat>
  <Paragraphs>1738</Paragraphs>
  <Slides>85</Slides>
  <Notes>63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85</vt:i4>
      </vt:variant>
    </vt:vector>
  </HeadingPairs>
  <TitlesOfParts>
    <vt:vector size="88" baseType="lpstr">
      <vt:lpstr>Design padrão</vt:lpstr>
      <vt:lpstr>Clip</vt:lpstr>
      <vt:lpstr>ClipArt</vt:lpstr>
      <vt:lpstr>Capítulo 4: Camada de Rede</vt:lpstr>
      <vt:lpstr>Capítulo 4: Camada de Rede</vt:lpstr>
      <vt:lpstr>Camada de rede</vt:lpstr>
      <vt:lpstr>Funções principais da camada de rede</vt:lpstr>
      <vt:lpstr>Apresentação do PowerPoint</vt:lpstr>
      <vt:lpstr>Estabelecimento de conexão</vt:lpstr>
      <vt:lpstr>Modelo de serviço de rede</vt:lpstr>
      <vt:lpstr>Modelos de serviço da camada de rede:</vt:lpstr>
      <vt:lpstr>Capítulo 4: Camada de Rede</vt:lpstr>
      <vt:lpstr>Serviços orientados e não orientados para conexão</vt:lpstr>
      <vt:lpstr>Redes de circuitos virtuais </vt:lpstr>
      <vt:lpstr>Implementação de CV</vt:lpstr>
      <vt:lpstr>Tabela de repasse</vt:lpstr>
      <vt:lpstr>Circuitos virtuais:  protocolos de sinalização</vt:lpstr>
      <vt:lpstr>Rede de datagramas: o modelo da Internet </vt:lpstr>
      <vt:lpstr>Tabela de repasse </vt:lpstr>
      <vt:lpstr>Tabela de repasse</vt:lpstr>
      <vt:lpstr>Concordância do prefixo mais longo</vt:lpstr>
      <vt:lpstr>Origens das redes de circuitos virtuais e de datagramas</vt:lpstr>
      <vt:lpstr>Capítulo 4: Camada de Rede</vt:lpstr>
      <vt:lpstr>Famílias de Roteadores</vt:lpstr>
      <vt:lpstr>Sumário da Arquitetura de Roteadores</vt:lpstr>
      <vt:lpstr>Funções das Portas de Entrada</vt:lpstr>
      <vt:lpstr>Elemento (matriz) de comutação</vt:lpstr>
      <vt:lpstr>Três tipos de elementos de comutação</vt:lpstr>
      <vt:lpstr>Comutação por Memória</vt:lpstr>
      <vt:lpstr>Comutação por um  Barramento</vt:lpstr>
      <vt:lpstr>Comutação por uma rede de interconexão</vt:lpstr>
      <vt:lpstr>Rede de Banyan</vt:lpstr>
      <vt:lpstr>Tráfego com interferência mínima</vt:lpstr>
      <vt:lpstr>Tráfego com interferência máxima (hot spot)</vt:lpstr>
      <vt:lpstr>Portas de Saída</vt:lpstr>
      <vt:lpstr>Filas na Porta de Saída</vt:lpstr>
      <vt:lpstr>Tamanho das filas</vt:lpstr>
      <vt:lpstr>Filas na Porta de Entrada</vt:lpstr>
      <vt:lpstr>Capítulo 4: Camada de Rede</vt:lpstr>
      <vt:lpstr>A Camada de Rede na Internet</vt:lpstr>
      <vt:lpstr>Formato do datagrama IP </vt:lpstr>
      <vt:lpstr>IP: Fragmentação &amp; Remontagem</vt:lpstr>
      <vt:lpstr>IP: Fragmentação &amp; Remontagem</vt:lpstr>
      <vt:lpstr>Capítulo 4: Camada de Rede</vt:lpstr>
      <vt:lpstr>Endereçamento IP: introdução</vt:lpstr>
      <vt:lpstr>Endereçamento IP: introdução</vt:lpstr>
      <vt:lpstr>Subredes</vt:lpstr>
      <vt:lpstr>Subredes</vt:lpstr>
      <vt:lpstr>Subredes</vt:lpstr>
      <vt:lpstr>Endereçamento IP: CIDR</vt:lpstr>
      <vt:lpstr>Endereços IP: como conseguir um?</vt:lpstr>
      <vt:lpstr>DHCP: Dynamic Host Configuration Protocol</vt:lpstr>
      <vt:lpstr>cenário DHCP cliente-servidor</vt:lpstr>
      <vt:lpstr>cenário DHCP cliente-servidor</vt:lpstr>
      <vt:lpstr>DHCP: mais do que endereços IP</vt:lpstr>
      <vt:lpstr>DHCP: exemplo</vt:lpstr>
      <vt:lpstr>DHCP: exemplo</vt:lpstr>
      <vt:lpstr>DHCP: saída do Wireshark</vt:lpstr>
      <vt:lpstr>Endereços IP: como conseguir um?</vt:lpstr>
      <vt:lpstr>Endereçamento hierárquico: agregação de rotas</vt:lpstr>
      <vt:lpstr>Endereçamento hierárquico: rotas mais específicas</vt:lpstr>
      <vt:lpstr>Endereçamento IP: a última palavra...</vt:lpstr>
      <vt:lpstr>Tradução de endereços na rede (NAT)</vt:lpstr>
      <vt:lpstr>Tradução de endereços na rede (NAT)</vt:lpstr>
      <vt:lpstr>Tradução de endereços na rede (NAT)</vt:lpstr>
      <vt:lpstr>Tradução de endereços na rede (NAT)</vt:lpstr>
      <vt:lpstr>Tradução de endereços na rede (NAT)</vt:lpstr>
      <vt:lpstr>Problema de travessia do NAT</vt:lpstr>
      <vt:lpstr>Problema de travessia do NAT</vt:lpstr>
      <vt:lpstr>Problema de travessia do NAT</vt:lpstr>
      <vt:lpstr>Capítulo 4: Camada de Rede</vt:lpstr>
      <vt:lpstr>Protocolo de Mensagens de Controle da Internet (ICMP)</vt:lpstr>
      <vt:lpstr>Traceroute e ICMP</vt:lpstr>
      <vt:lpstr>Capítulo 4: Camada de Rede</vt:lpstr>
      <vt:lpstr>IPv6</vt:lpstr>
      <vt:lpstr>Cabeçalho IPv6</vt:lpstr>
      <vt:lpstr>Outras mudanças em relação ao IPv4</vt:lpstr>
      <vt:lpstr>Espaço de Endereçamento</vt:lpstr>
      <vt:lpstr>Endereços IPv6 (RFC 4291)</vt:lpstr>
      <vt:lpstr>Endereços IPv6</vt:lpstr>
      <vt:lpstr>Espaço de Endereçamento do IPv6 (19/07/2007)</vt:lpstr>
      <vt:lpstr>Alocação de Endereços Unicast Globais (22/12/2006)</vt:lpstr>
      <vt:lpstr>Alocação de Endereços Unicast Globais (22/12/2006)</vt:lpstr>
      <vt:lpstr>Endereçamento Unicast</vt:lpstr>
      <vt:lpstr>Transição do IPv4 para o IPv6</vt:lpstr>
      <vt:lpstr>Tunelamento</vt:lpstr>
      <vt:lpstr>Tunelamento</vt:lpstr>
      <vt:lpstr>Capítulo 4: Camada de Rede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suruagy</cp:lastModifiedBy>
  <cp:revision>262</cp:revision>
  <dcterms:created xsi:type="dcterms:W3CDTF">1999-10-08T19:08:27Z</dcterms:created>
  <dcterms:modified xsi:type="dcterms:W3CDTF">2015-10-12T17:38:39Z</dcterms:modified>
</cp:coreProperties>
</file>