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294" r:id="rId3"/>
    <p:sldId id="258" r:id="rId4"/>
    <p:sldId id="296" r:id="rId5"/>
    <p:sldId id="259" r:id="rId6"/>
    <p:sldId id="318" r:id="rId7"/>
    <p:sldId id="303" r:id="rId8"/>
    <p:sldId id="261" r:id="rId9"/>
    <p:sldId id="305" r:id="rId10"/>
    <p:sldId id="306" r:id="rId11"/>
    <p:sldId id="307" r:id="rId12"/>
    <p:sldId id="308" r:id="rId13"/>
    <p:sldId id="309" r:id="rId14"/>
    <p:sldId id="319" r:id="rId15"/>
    <p:sldId id="263" r:id="rId16"/>
    <p:sldId id="264" r:id="rId17"/>
    <p:sldId id="265" r:id="rId18"/>
    <p:sldId id="300" r:id="rId19"/>
    <p:sldId id="320" r:id="rId20"/>
    <p:sldId id="266" r:id="rId21"/>
    <p:sldId id="267" r:id="rId22"/>
    <p:sldId id="268" r:id="rId23"/>
    <p:sldId id="269" r:id="rId24"/>
    <p:sldId id="270" r:id="rId25"/>
    <p:sldId id="369" r:id="rId26"/>
    <p:sldId id="310" r:id="rId27"/>
    <p:sldId id="311" r:id="rId28"/>
    <p:sldId id="312" r:id="rId29"/>
    <p:sldId id="274" r:id="rId30"/>
    <p:sldId id="275" r:id="rId31"/>
    <p:sldId id="276" r:id="rId32"/>
    <p:sldId id="277" r:id="rId33"/>
    <p:sldId id="278" r:id="rId34"/>
    <p:sldId id="302" r:id="rId35"/>
    <p:sldId id="279" r:id="rId36"/>
    <p:sldId id="280" r:id="rId37"/>
    <p:sldId id="281" r:id="rId38"/>
    <p:sldId id="282" r:id="rId39"/>
    <p:sldId id="283" r:id="rId40"/>
    <p:sldId id="301" r:id="rId41"/>
    <p:sldId id="284" r:id="rId42"/>
    <p:sldId id="313" r:id="rId43"/>
    <p:sldId id="317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321" r:id="rId54"/>
    <p:sldId id="322" r:id="rId55"/>
    <p:sldId id="323" r:id="rId56"/>
    <p:sldId id="324" r:id="rId57"/>
    <p:sldId id="370" r:id="rId58"/>
    <p:sldId id="332" r:id="rId59"/>
    <p:sldId id="333" r:id="rId60"/>
    <p:sldId id="335" r:id="rId61"/>
    <p:sldId id="336" r:id="rId62"/>
    <p:sldId id="372" r:id="rId63"/>
    <p:sldId id="338" r:id="rId64"/>
    <p:sldId id="339" r:id="rId65"/>
    <p:sldId id="373" r:id="rId66"/>
    <p:sldId id="340" r:id="rId67"/>
    <p:sldId id="375" r:id="rId68"/>
    <p:sldId id="376" r:id="rId69"/>
    <p:sldId id="377" r:id="rId70"/>
    <p:sldId id="379" r:id="rId71"/>
    <p:sldId id="380" r:id="rId72"/>
    <p:sldId id="344" r:id="rId73"/>
    <p:sldId id="345" r:id="rId74"/>
    <p:sldId id="351" r:id="rId75"/>
    <p:sldId id="354" r:id="rId76"/>
    <p:sldId id="355" r:id="rId77"/>
    <p:sldId id="356" r:id="rId78"/>
    <p:sldId id="358" r:id="rId79"/>
    <p:sldId id="359" r:id="rId80"/>
    <p:sldId id="360" r:id="rId81"/>
    <p:sldId id="368" r:id="rId8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FF0000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11" autoAdjust="0"/>
  </p:normalViewPr>
  <p:slideViewPr>
    <p:cSldViewPr snapToGrid="0">
      <p:cViewPr varScale="1">
        <p:scale>
          <a:sx n="93" d="100"/>
          <a:sy n="93" d="100"/>
        </p:scale>
        <p:origin x="-96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1FC490-C136-466A-A746-D0BF614204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2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9FE67D-AF6E-4066-A2E3-1E90C73F34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26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95B1B-CB6B-41E1-896A-676DD3C2F4F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92228-6518-4AAB-A4FD-9099CCC8B73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E2167-8D34-4E65-87DF-C810D4925E7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B8A51-9A4A-42B5-8E82-85B7EBC3D19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235E6-6347-4CF2-A382-44875658982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198AC-1EAA-4A86-A739-DB05E5265B0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9E782-1B42-4B9D-BBC5-3AF8D048CBF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1642E-96C1-4676-9F07-10D7EEE6B63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C514F-A6E5-449E-BCFC-11B3047D3C0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Kurose and Ross forgot to say anything about wrapping the carry and adding it to low order bit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6F09C-67DD-4072-BB61-D44D5D55F20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1ABC9-33D2-4D35-AA3B-B185FF8D017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791A3-E1D4-4B68-B753-51C98241840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EA328-58D6-47DF-9854-63BA65CA731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03FA5-C2FE-4248-8A32-F7CCAC49071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03FA5-C2FE-4248-8A32-F7CCAC49071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6E897-46B5-414C-B96C-214C420AF44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NÃO SE ESQUEÇA DA ANIMAÇÃO NOS PRÓXIMOS SLIDES!!!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8757F-1BBD-45FE-93E4-CEE622642A7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4E3E9-60D1-4809-9800-B30DA706A20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E5A9D-7019-4695-9E8D-729375D0B05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8C3B0-AA64-4597-A6D2-08753087C30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93236-91DE-40FE-A39F-29C39B647EA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BF7E8-D6E8-4323-8CFC-94523B021E9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12654-4E6C-4414-8554-CB0B48773CC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B2BFE-1C00-4DC1-BDD9-3AA371C5B7E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18F3F-ED6B-4DB8-AFF3-58BC56D4890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844A0-B630-4351-B370-8AD33C3DFB7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40C9D-C358-4E59-8326-A690AE16729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B36FF-D29B-480E-9BAB-8459A8F99E9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A73D5-D509-4E3D-B870-D3EEC1C2B95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24F87-1DF6-4E74-98E5-CA3F5DBD041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18860-AC11-4E5A-AA34-063D9F57463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FF5BB-BC0A-4E6E-AE30-2231BA77EE8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B3612-5837-4CB6-8E94-61D7C8A2F69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538E2-044C-4EE5-BB5A-0D6E7244AB4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A2B18-4B17-4FC4-8EF6-62A12688966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325CC-2883-45F9-92B2-C6F40F30741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31BB0-E371-48DC-82EB-E7B90579226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50216-72C9-4BD0-B1AF-900C179B5A6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Gerar versão com as correções!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4694F-B858-4D8A-AC9A-FCFAADE252C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A3DFD-0BD2-42F9-B3F2-67192BBCCA61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BFF91-061E-4E1A-9EF6-BF9A81BA734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487DE-B2F3-49FB-A490-2E2437C03F7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C6993-E641-4C49-9465-971662F7C4D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DB85E-C61C-485B-A875-EF9CE8AC91C4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20825-2EEC-4DA7-B684-772FA4D75AE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E8AE4-476C-452A-B5EE-D4B699F1BA1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0EE0F-AE08-4D9B-9396-B4FC0D49E3AF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0EE0F-AE08-4D9B-9396-B4FC0D49E3A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FF3F9-7496-4C61-91B7-B9706144E897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68F9-68D8-431C-8792-3F2480BF886B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7A714-0B5B-42AB-8E29-28C563C437E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57A8B-25DA-48D9-BC92-9B8BCD9589C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6943E-669B-4E18-BECE-E4351F7A9897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FDCAD-99CA-46EC-A32E-F99E866A74BA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CCE33-3E74-4804-9C74-3AC1FF13601A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D1F5C-52A6-4915-92E6-B339611F2B72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2F5B6-0A6A-441E-A52F-9EB187F01FB7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26642-37C9-4589-93F7-93652C610DF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62350-570B-4C23-A019-C3C18D046796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49753-2C63-46D1-896B-484F3B73D5B9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3A02C-37AB-46AB-A531-083EED1C7AFB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D1814-CC3B-4F94-BC20-2A61BD53DE1A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90E00-ED50-4ACC-84DB-069C479FF60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0B8AB-A7E8-4EA1-8EC1-81EDF7C4AE8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3D84B-1499-4DE5-892B-A93FF627849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B687B-F3FA-4B31-88B3-5542803F38E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CC85-CAA3-42C0-9AF6-E296D0210F72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BF8B-379C-4296-84EC-1E62E66B90C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4366-BFF1-4C75-93E6-B8352609A3C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66C5-2D4C-48B2-B7C9-5F4EA7672DA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B925-0863-47E6-A284-85E2A472E9E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0AA5-66A2-4F21-A592-E895C0CC63E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1EBE-AFED-474B-8089-73D39CB6B83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0271-0BD7-44DB-85C8-A61E48C9A84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3: Camada de Transporte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E93169-A760-4117-BD5B-08159AD0708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15" Type="http://schemas.openxmlformats.org/officeDocument/2006/relationships/image" Target="../media/image3.wmf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4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1.wmf"/><Relationship Id="rId15" Type="http://schemas.openxmlformats.org/officeDocument/2006/relationships/image" Target="../media/image3.wmf"/><Relationship Id="rId23" Type="http://schemas.openxmlformats.org/officeDocument/2006/relationships/oleObject" Target="../embeddings/oleObject30.bin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9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5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18488" cy="1143000"/>
          </a:xfrm>
        </p:spPr>
        <p:txBody>
          <a:bodyPr/>
          <a:lstStyle/>
          <a:p>
            <a:r>
              <a:rPr lang="pt-BR" smtClean="0"/>
              <a:t>Capítulo 3: Camada de Transporte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u="sng" smtClean="0">
                <a:solidFill>
                  <a:srgbClr val="FF0000"/>
                </a:solidFill>
              </a:rPr>
              <a:t>Metas do capítulo:</a:t>
            </a:r>
            <a:r>
              <a:rPr lang="pt-BR" smtClean="0"/>
              <a:t> </a:t>
            </a:r>
          </a:p>
          <a:p>
            <a:r>
              <a:rPr lang="pt-BR" sz="2400" smtClean="0"/>
              <a:t>entender os princípios atrás dos serviços da camada de transporte:</a:t>
            </a:r>
          </a:p>
          <a:p>
            <a:pPr lvl="1"/>
            <a:r>
              <a:rPr lang="pt-BR" sz="2000" smtClean="0"/>
              <a:t>multiplexação/</a:t>
            </a:r>
            <a:br>
              <a:rPr lang="pt-BR" sz="2000" smtClean="0"/>
            </a:br>
            <a:r>
              <a:rPr lang="pt-BR" sz="2000" smtClean="0"/>
              <a:t>demultiplexação</a:t>
            </a:r>
          </a:p>
          <a:p>
            <a:pPr lvl="1"/>
            <a:r>
              <a:rPr lang="pt-BR" sz="2000" smtClean="0"/>
              <a:t>transferência confiável de dados</a:t>
            </a:r>
          </a:p>
          <a:p>
            <a:pPr lvl="1"/>
            <a:r>
              <a:rPr lang="pt-BR" sz="2000" smtClean="0"/>
              <a:t>controle de fluxo</a:t>
            </a:r>
          </a:p>
          <a:p>
            <a:pPr lvl="1"/>
            <a:r>
              <a:rPr lang="pt-BR" sz="2000" smtClean="0"/>
              <a:t>controle de congestionamento 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371600"/>
            <a:ext cx="50292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endParaRPr lang="pt-BR" sz="2400" smtClean="0"/>
          </a:p>
          <a:p>
            <a:endParaRPr lang="pt-BR" smtClean="0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4679950" y="1512888"/>
            <a:ext cx="358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endParaRPr lang="pt-BR" sz="2800"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>
                <a:latin typeface="Comic Sans MS" pitchFamily="66" charset="0"/>
              </a:rPr>
              <a:t>aprender sobre os protocolos da camada de transporte da Internet: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>
                <a:latin typeface="Comic Sans MS" pitchFamily="66" charset="0"/>
              </a:rPr>
              <a:t>UDP: transporte não orientado a conexões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>
                <a:latin typeface="Comic Sans MS" pitchFamily="66" charset="0"/>
              </a:rPr>
              <a:t>TCP: transporte orientado a conexões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>
                <a:latin typeface="Comic Sans MS" pitchFamily="66" charset="0"/>
              </a:rPr>
              <a:t>Controle de congestionamento do TCP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err="1" smtClean="0"/>
              <a:t>Demultiplexação</a:t>
            </a:r>
            <a:r>
              <a:rPr lang="pt-BR" sz="3600" dirty="0" smtClean="0"/>
              <a:t> não orientada a conexões: exemplo</a:t>
            </a:r>
            <a:endParaRPr lang="en-US" sz="3600" dirty="0" smtClean="0"/>
          </a:p>
        </p:txBody>
      </p:sp>
      <p:sp>
        <p:nvSpPr>
          <p:cNvPr id="199" name="Rectangle 44"/>
          <p:cNvSpPr txBox="1">
            <a:spLocks noChangeArrowheads="1"/>
          </p:cNvSpPr>
          <p:nvPr/>
        </p:nvSpPr>
        <p:spPr>
          <a:xfrm>
            <a:off x="2870200" y="1320800"/>
            <a:ext cx="3211513" cy="725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3038" indent="-173038">
              <a:buFont typeface="Wingdings" charset="0"/>
              <a:buNone/>
              <a:defRPr/>
            </a:pPr>
            <a:r>
              <a:rPr lang="en-US" sz="2000" b="1" kern="0" smtClean="0">
                <a:latin typeface="Courier New" charset="0"/>
                <a:ea typeface="ＭＳ Ｐゴシック" charset="0"/>
              </a:rPr>
              <a:t>DatagramSocket serverSocket = new DatagramSocket</a:t>
            </a: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 kern="0" smtClean="0">
                <a:latin typeface="Courier New" charset="0"/>
                <a:ea typeface="ＭＳ Ｐゴシック" charset="0"/>
              </a:rPr>
              <a:t> (</a:t>
            </a:r>
            <a:r>
              <a:rPr lang="en-US" sz="2000" b="1" kern="0" smtClean="0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6428</a:t>
            </a:r>
            <a:r>
              <a:rPr lang="en-US" sz="2000" b="1" kern="0" smtClean="0">
                <a:latin typeface="Courier New" charset="0"/>
                <a:ea typeface="ＭＳ Ｐゴシック" charset="0"/>
              </a:rPr>
              <a:t>);</a:t>
            </a:r>
          </a:p>
          <a:p>
            <a:pPr marL="173038" indent="-173038">
              <a:buFont typeface="Wingdings" charset="0"/>
              <a:buChar char="v"/>
              <a:defRPr/>
            </a:pPr>
            <a:endParaRPr lang="en-US" sz="4000" kern="0">
              <a:ea typeface="ＭＳ Ｐゴシック" charset="0"/>
            </a:endParaRPr>
          </a:p>
        </p:txBody>
      </p:sp>
      <p:sp>
        <p:nvSpPr>
          <p:cNvPr id="200" name="Freeform 89"/>
          <p:cNvSpPr>
            <a:spLocks/>
          </p:cNvSpPr>
          <p:nvPr/>
        </p:nvSpPr>
        <p:spPr bwMode="auto">
          <a:xfrm>
            <a:off x="3189288" y="26116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1" name="Freeform 97"/>
          <p:cNvSpPr>
            <a:spLocks/>
          </p:cNvSpPr>
          <p:nvPr/>
        </p:nvSpPr>
        <p:spPr bwMode="auto">
          <a:xfrm>
            <a:off x="404813" y="2916450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2" name="Rectangle 23"/>
          <p:cNvSpPr>
            <a:spLocks noChangeArrowheads="1"/>
          </p:cNvSpPr>
          <p:nvPr/>
        </p:nvSpPr>
        <p:spPr bwMode="auto">
          <a:xfrm>
            <a:off x="909638" y="2883112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03" name="Rectangle 24"/>
          <p:cNvSpPr>
            <a:spLocks noChangeArrowheads="1"/>
          </p:cNvSpPr>
          <p:nvPr/>
        </p:nvSpPr>
        <p:spPr bwMode="auto">
          <a:xfrm>
            <a:off x="871538" y="2937087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04" name="Line 25"/>
          <p:cNvSpPr>
            <a:spLocks noChangeShapeType="1"/>
          </p:cNvSpPr>
          <p:nvPr/>
        </p:nvSpPr>
        <p:spPr bwMode="auto">
          <a:xfrm>
            <a:off x="881063" y="3697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" name="Text Box 26"/>
          <p:cNvSpPr txBox="1">
            <a:spLocks noChangeArrowheads="1"/>
          </p:cNvSpPr>
          <p:nvPr/>
        </p:nvSpPr>
        <p:spPr bwMode="auto">
          <a:xfrm>
            <a:off x="838200" y="368003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/>
              <a:t>transport</a:t>
            </a:r>
          </a:p>
        </p:txBody>
      </p:sp>
      <p:sp>
        <p:nvSpPr>
          <p:cNvPr id="206" name="Line 27"/>
          <p:cNvSpPr>
            <a:spLocks noChangeShapeType="1"/>
          </p:cNvSpPr>
          <p:nvPr/>
        </p:nvSpPr>
        <p:spPr bwMode="auto">
          <a:xfrm>
            <a:off x="889000" y="4018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7" name="Line 28"/>
          <p:cNvSpPr>
            <a:spLocks noChangeShapeType="1"/>
          </p:cNvSpPr>
          <p:nvPr/>
        </p:nvSpPr>
        <p:spPr bwMode="auto">
          <a:xfrm>
            <a:off x="874713" y="432773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8" name="Line 29"/>
          <p:cNvSpPr>
            <a:spLocks noChangeShapeType="1"/>
          </p:cNvSpPr>
          <p:nvPr/>
        </p:nvSpPr>
        <p:spPr bwMode="auto">
          <a:xfrm>
            <a:off x="874713" y="461348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9" name="Text Box 26"/>
          <p:cNvSpPr txBox="1">
            <a:spLocks noChangeArrowheads="1"/>
          </p:cNvSpPr>
          <p:nvPr/>
        </p:nvSpPr>
        <p:spPr bwMode="auto">
          <a:xfrm>
            <a:off x="873125" y="292756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10" name="Text Box 26"/>
          <p:cNvSpPr txBox="1">
            <a:spLocks noChangeArrowheads="1"/>
          </p:cNvSpPr>
          <p:nvPr/>
        </p:nvSpPr>
        <p:spPr bwMode="auto">
          <a:xfrm>
            <a:off x="828675" y="458491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11" name="Text Box 26"/>
          <p:cNvSpPr txBox="1">
            <a:spLocks noChangeArrowheads="1"/>
          </p:cNvSpPr>
          <p:nvPr/>
        </p:nvSpPr>
        <p:spPr bwMode="auto">
          <a:xfrm>
            <a:off x="847725" y="429916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12" name="Text Box 26"/>
          <p:cNvSpPr txBox="1">
            <a:spLocks noChangeArrowheads="1"/>
          </p:cNvSpPr>
          <p:nvPr/>
        </p:nvSpPr>
        <p:spPr bwMode="auto">
          <a:xfrm>
            <a:off x="838200" y="400388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213" name="Oval 110"/>
          <p:cNvSpPr>
            <a:spLocks noChangeArrowheads="1"/>
          </p:cNvSpPr>
          <p:nvPr/>
        </p:nvSpPr>
        <p:spPr bwMode="auto">
          <a:xfrm>
            <a:off x="1208088" y="3213312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14" name="Group 111"/>
          <p:cNvGrpSpPr>
            <a:grpSpLocks/>
          </p:cNvGrpSpPr>
          <p:nvPr/>
        </p:nvGrpSpPr>
        <p:grpSpPr bwMode="auto">
          <a:xfrm>
            <a:off x="1176338" y="3537162"/>
            <a:ext cx="620712" cy="228600"/>
            <a:chOff x="1287" y="2524"/>
            <a:chExt cx="260" cy="100"/>
          </a:xfrm>
        </p:grpSpPr>
        <p:sp>
          <p:nvSpPr>
            <p:cNvPr id="215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6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7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8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19" name="Rectangle 23"/>
          <p:cNvSpPr>
            <a:spLocks noChangeArrowheads="1"/>
          </p:cNvSpPr>
          <p:nvPr/>
        </p:nvSpPr>
        <p:spPr bwMode="auto">
          <a:xfrm>
            <a:off x="3736975" y="26497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20" name="Rectangle 24"/>
          <p:cNvSpPr>
            <a:spLocks noChangeArrowheads="1"/>
          </p:cNvSpPr>
          <p:nvPr/>
        </p:nvSpPr>
        <p:spPr bwMode="auto">
          <a:xfrm>
            <a:off x="3702050" y="2703725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21" name="Line 25"/>
          <p:cNvSpPr>
            <a:spLocks noChangeShapeType="1"/>
          </p:cNvSpPr>
          <p:nvPr/>
        </p:nvSpPr>
        <p:spPr bwMode="auto">
          <a:xfrm>
            <a:off x="3708400" y="3473662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2" name="Text Box 26"/>
          <p:cNvSpPr txBox="1">
            <a:spLocks noChangeArrowheads="1"/>
          </p:cNvSpPr>
          <p:nvPr/>
        </p:nvSpPr>
        <p:spPr bwMode="auto">
          <a:xfrm>
            <a:off x="3779838" y="345620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23" name="Line 27"/>
          <p:cNvSpPr>
            <a:spLocks noChangeShapeType="1"/>
          </p:cNvSpPr>
          <p:nvPr/>
        </p:nvSpPr>
        <p:spPr bwMode="auto">
          <a:xfrm>
            <a:off x="3709988" y="3791162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" name="Text Box 26"/>
          <p:cNvSpPr txBox="1">
            <a:spLocks noChangeArrowheads="1"/>
          </p:cNvSpPr>
          <p:nvPr/>
        </p:nvSpPr>
        <p:spPr bwMode="auto">
          <a:xfrm>
            <a:off x="3776663" y="267038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25" name="Text Box 26"/>
          <p:cNvSpPr txBox="1">
            <a:spLocks noChangeArrowheads="1"/>
          </p:cNvSpPr>
          <p:nvPr/>
        </p:nvSpPr>
        <p:spPr bwMode="auto">
          <a:xfrm>
            <a:off x="3773488" y="436107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26" name="Text Box 26"/>
          <p:cNvSpPr txBox="1">
            <a:spLocks noChangeArrowheads="1"/>
          </p:cNvSpPr>
          <p:nvPr/>
        </p:nvSpPr>
        <p:spPr bwMode="auto">
          <a:xfrm>
            <a:off x="3773488" y="407532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27" name="Text Box 26"/>
          <p:cNvSpPr txBox="1">
            <a:spLocks noChangeArrowheads="1"/>
          </p:cNvSpPr>
          <p:nvPr/>
        </p:nvSpPr>
        <p:spPr bwMode="auto">
          <a:xfrm>
            <a:off x="3773488" y="377687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228" name="Line 27"/>
          <p:cNvSpPr>
            <a:spLocks noChangeShapeType="1"/>
          </p:cNvSpPr>
          <p:nvPr/>
        </p:nvSpPr>
        <p:spPr bwMode="auto">
          <a:xfrm>
            <a:off x="3706813" y="4102312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9" name="Line 27"/>
          <p:cNvSpPr>
            <a:spLocks noChangeShapeType="1"/>
          </p:cNvSpPr>
          <p:nvPr/>
        </p:nvSpPr>
        <p:spPr bwMode="auto">
          <a:xfrm>
            <a:off x="3703638" y="4400762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" name="Oval 128"/>
          <p:cNvSpPr>
            <a:spLocks noChangeArrowheads="1"/>
          </p:cNvSpPr>
          <p:nvPr/>
        </p:nvSpPr>
        <p:spPr bwMode="auto">
          <a:xfrm>
            <a:off x="4121150" y="3010112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231" name="Group 134"/>
          <p:cNvGrpSpPr>
            <a:grpSpLocks/>
          </p:cNvGrpSpPr>
          <p:nvPr/>
        </p:nvGrpSpPr>
        <p:grpSpPr bwMode="auto">
          <a:xfrm>
            <a:off x="3992563" y="3326025"/>
            <a:ext cx="887412" cy="228600"/>
            <a:chOff x="1383" y="2620"/>
            <a:chExt cx="260" cy="100"/>
          </a:xfrm>
        </p:grpSpPr>
        <p:sp>
          <p:nvSpPr>
            <p:cNvPr id="232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33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34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36" name="Rectangle 23"/>
          <p:cNvSpPr>
            <a:spLocks noChangeArrowheads="1"/>
          </p:cNvSpPr>
          <p:nvPr/>
        </p:nvSpPr>
        <p:spPr bwMode="auto">
          <a:xfrm>
            <a:off x="6743700" y="28751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37" name="Rectangle 24"/>
          <p:cNvSpPr>
            <a:spLocks noChangeArrowheads="1"/>
          </p:cNvSpPr>
          <p:nvPr/>
        </p:nvSpPr>
        <p:spPr bwMode="auto">
          <a:xfrm>
            <a:off x="6705600" y="2929150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38" name="Line 25"/>
          <p:cNvSpPr>
            <a:spLocks noChangeShapeType="1"/>
          </p:cNvSpPr>
          <p:nvPr/>
        </p:nvSpPr>
        <p:spPr bwMode="auto">
          <a:xfrm>
            <a:off x="6715125" y="3689562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9" name="Text Box 26"/>
          <p:cNvSpPr txBox="1">
            <a:spLocks noChangeArrowheads="1"/>
          </p:cNvSpPr>
          <p:nvPr/>
        </p:nvSpPr>
        <p:spPr bwMode="auto">
          <a:xfrm>
            <a:off x="6672263" y="367210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40" name="Line 27"/>
          <p:cNvSpPr>
            <a:spLocks noChangeShapeType="1"/>
          </p:cNvSpPr>
          <p:nvPr/>
        </p:nvSpPr>
        <p:spPr bwMode="auto">
          <a:xfrm>
            <a:off x="6723063" y="401023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1" name="Line 28"/>
          <p:cNvSpPr>
            <a:spLocks noChangeShapeType="1"/>
          </p:cNvSpPr>
          <p:nvPr/>
        </p:nvSpPr>
        <p:spPr bwMode="auto">
          <a:xfrm>
            <a:off x="6708775" y="43198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2" name="Line 29"/>
          <p:cNvSpPr>
            <a:spLocks noChangeShapeType="1"/>
          </p:cNvSpPr>
          <p:nvPr/>
        </p:nvSpPr>
        <p:spPr bwMode="auto">
          <a:xfrm>
            <a:off x="6708775" y="46055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3" name="Text Box 26"/>
          <p:cNvSpPr txBox="1">
            <a:spLocks noChangeArrowheads="1"/>
          </p:cNvSpPr>
          <p:nvPr/>
        </p:nvSpPr>
        <p:spPr bwMode="auto">
          <a:xfrm>
            <a:off x="6707188" y="291962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44" name="Text Box 26"/>
          <p:cNvSpPr txBox="1">
            <a:spLocks noChangeArrowheads="1"/>
          </p:cNvSpPr>
          <p:nvPr/>
        </p:nvSpPr>
        <p:spPr bwMode="auto">
          <a:xfrm>
            <a:off x="6662738" y="457697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45" name="Text Box 26"/>
          <p:cNvSpPr txBox="1">
            <a:spLocks noChangeArrowheads="1"/>
          </p:cNvSpPr>
          <p:nvPr/>
        </p:nvSpPr>
        <p:spPr bwMode="auto">
          <a:xfrm>
            <a:off x="6681788" y="429122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46" name="Text Box 26"/>
          <p:cNvSpPr txBox="1">
            <a:spLocks noChangeArrowheads="1"/>
          </p:cNvSpPr>
          <p:nvPr/>
        </p:nvSpPr>
        <p:spPr bwMode="auto">
          <a:xfrm>
            <a:off x="6672263" y="399595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247" name="Oval 153"/>
          <p:cNvSpPr>
            <a:spLocks noChangeArrowheads="1"/>
          </p:cNvSpPr>
          <p:nvPr/>
        </p:nvSpPr>
        <p:spPr bwMode="auto">
          <a:xfrm>
            <a:off x="7042150" y="32276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48" name="Freeform 154"/>
          <p:cNvSpPr>
            <a:spLocks/>
          </p:cNvSpPr>
          <p:nvPr/>
        </p:nvSpPr>
        <p:spPr bwMode="auto">
          <a:xfrm>
            <a:off x="8002588" y="2895812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49" name="Group 156"/>
          <p:cNvGrpSpPr>
            <a:grpSpLocks/>
          </p:cNvGrpSpPr>
          <p:nvPr/>
        </p:nvGrpSpPr>
        <p:grpSpPr bwMode="auto">
          <a:xfrm>
            <a:off x="7035800" y="3559387"/>
            <a:ext cx="620713" cy="204788"/>
            <a:chOff x="1287" y="2524"/>
            <a:chExt cx="260" cy="100"/>
          </a:xfrm>
        </p:grpSpPr>
        <p:sp>
          <p:nvSpPr>
            <p:cNvPr id="250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1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2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3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4" name="Rectangle 173"/>
          <p:cNvSpPr>
            <a:spLocks noChangeArrowheads="1"/>
          </p:cNvSpPr>
          <p:nvPr/>
        </p:nvSpPr>
        <p:spPr bwMode="auto">
          <a:xfrm>
            <a:off x="6162675" y="1886162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latin typeface="Courier New" charset="0"/>
              <a:ea typeface="ＭＳ Ｐゴシック" charset="0"/>
            </a:endParaRPr>
          </a:p>
        </p:txBody>
      </p:sp>
      <p:sp>
        <p:nvSpPr>
          <p:cNvPr id="255" name="Rectangle 174"/>
          <p:cNvSpPr>
            <a:spLocks noChangeArrowheads="1"/>
          </p:cNvSpPr>
          <p:nvPr/>
        </p:nvSpPr>
        <p:spPr bwMode="auto">
          <a:xfrm>
            <a:off x="196850" y="1836950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 err="1">
                <a:latin typeface="Courier New" charset="0"/>
                <a:ea typeface="ＭＳ Ｐゴシック" charset="0"/>
              </a:rPr>
              <a:t>DatagramSocket</a:t>
            </a:r>
            <a:r>
              <a:rPr lang="en-US" sz="1800" b="1" dirty="0">
                <a:latin typeface="Courier New" charset="0"/>
                <a:ea typeface="ＭＳ Ｐゴシック" charset="0"/>
              </a:rPr>
              <a:t> mySocket2 = new </a:t>
            </a:r>
            <a:r>
              <a:rPr lang="en-US" sz="1800" b="1" dirty="0" err="1">
                <a:latin typeface="Courier New" charset="0"/>
                <a:ea typeface="ＭＳ Ｐゴシック" charset="0"/>
              </a:rPr>
              <a:t>DatagramSocket</a:t>
            </a:r>
            <a:endParaRPr lang="en-US" sz="1800" b="1" dirty="0">
              <a:latin typeface="Courier New" charset="0"/>
              <a:ea typeface="ＭＳ Ｐゴシック" charset="0"/>
            </a:endParaRP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>
                <a:latin typeface="Courier New" charset="0"/>
                <a:ea typeface="ＭＳ Ｐゴシック" charset="0"/>
              </a:rPr>
              <a:t> (</a:t>
            </a:r>
            <a:r>
              <a:rPr lang="en-US" sz="1800" b="1" dirty="0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 dirty="0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256" name="Line 177"/>
          <p:cNvSpPr>
            <a:spLocks noChangeShapeType="1"/>
          </p:cNvSpPr>
          <p:nvPr/>
        </p:nvSpPr>
        <p:spPr bwMode="auto">
          <a:xfrm>
            <a:off x="1412875" y="3640350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7" name="Line 178"/>
          <p:cNvSpPr>
            <a:spLocks noChangeShapeType="1"/>
          </p:cNvSpPr>
          <p:nvPr/>
        </p:nvSpPr>
        <p:spPr bwMode="auto">
          <a:xfrm>
            <a:off x="4343400" y="3399050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8" name="Line 180"/>
          <p:cNvSpPr>
            <a:spLocks noChangeShapeType="1"/>
          </p:cNvSpPr>
          <p:nvPr/>
        </p:nvSpPr>
        <p:spPr bwMode="auto">
          <a:xfrm>
            <a:off x="1412875" y="5799350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9" name="Line 181"/>
          <p:cNvSpPr>
            <a:spLocks noChangeShapeType="1"/>
          </p:cNvSpPr>
          <p:nvPr/>
        </p:nvSpPr>
        <p:spPr bwMode="auto">
          <a:xfrm>
            <a:off x="4219575" y="3411750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0" name="Line 182"/>
          <p:cNvSpPr>
            <a:spLocks noChangeShapeType="1"/>
          </p:cNvSpPr>
          <p:nvPr/>
        </p:nvSpPr>
        <p:spPr bwMode="auto">
          <a:xfrm>
            <a:off x="1520825" y="5640600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1" name="Line 183"/>
          <p:cNvSpPr>
            <a:spLocks noChangeShapeType="1"/>
          </p:cNvSpPr>
          <p:nvPr/>
        </p:nvSpPr>
        <p:spPr bwMode="auto">
          <a:xfrm>
            <a:off x="1514475" y="3627650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2" name="Line 184"/>
          <p:cNvSpPr>
            <a:spLocks noChangeShapeType="1"/>
          </p:cNvSpPr>
          <p:nvPr/>
        </p:nvSpPr>
        <p:spPr bwMode="auto">
          <a:xfrm>
            <a:off x="7423150" y="3678450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3" name="Line 185"/>
          <p:cNvSpPr>
            <a:spLocks noChangeShapeType="1"/>
          </p:cNvSpPr>
          <p:nvPr/>
        </p:nvSpPr>
        <p:spPr bwMode="auto">
          <a:xfrm>
            <a:off x="7305675" y="3646700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4" name="Line 186"/>
          <p:cNvSpPr>
            <a:spLocks noChangeShapeType="1"/>
          </p:cNvSpPr>
          <p:nvPr/>
        </p:nvSpPr>
        <p:spPr bwMode="auto">
          <a:xfrm>
            <a:off x="4486275" y="3418100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5" name="Line 187"/>
          <p:cNvSpPr>
            <a:spLocks noChangeShapeType="1"/>
          </p:cNvSpPr>
          <p:nvPr/>
        </p:nvSpPr>
        <p:spPr bwMode="auto">
          <a:xfrm>
            <a:off x="4619625" y="3430800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" name="Line 188"/>
          <p:cNvSpPr>
            <a:spLocks noChangeShapeType="1"/>
          </p:cNvSpPr>
          <p:nvPr/>
        </p:nvSpPr>
        <p:spPr bwMode="auto">
          <a:xfrm>
            <a:off x="4508500" y="5818400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7" name="Line 189"/>
          <p:cNvSpPr>
            <a:spLocks noChangeShapeType="1"/>
          </p:cNvSpPr>
          <p:nvPr/>
        </p:nvSpPr>
        <p:spPr bwMode="auto">
          <a:xfrm>
            <a:off x="4594225" y="5650125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68" name="Group 196"/>
          <p:cNvGrpSpPr>
            <a:grpSpLocks/>
          </p:cNvGrpSpPr>
          <p:nvPr/>
        </p:nvGrpSpPr>
        <p:grpSpPr bwMode="auto">
          <a:xfrm>
            <a:off x="1130300" y="5899362"/>
            <a:ext cx="1644650" cy="652463"/>
            <a:chOff x="1318" y="3697"/>
            <a:chExt cx="1036" cy="411"/>
          </a:xfrm>
        </p:grpSpPr>
        <p:sp>
          <p:nvSpPr>
            <p:cNvPr id="269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0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1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6428</a:t>
              </a:r>
            </a:p>
          </p:txBody>
        </p:sp>
      </p:grpSp>
      <p:grpSp>
        <p:nvGrpSpPr>
          <p:cNvPr id="272" name="Group 201"/>
          <p:cNvGrpSpPr>
            <a:grpSpLocks/>
          </p:cNvGrpSpPr>
          <p:nvPr/>
        </p:nvGrpSpPr>
        <p:grpSpPr bwMode="auto">
          <a:xfrm>
            <a:off x="2428875" y="5023062"/>
            <a:ext cx="1692275" cy="652463"/>
            <a:chOff x="2741" y="3750"/>
            <a:chExt cx="1066" cy="411"/>
          </a:xfrm>
        </p:grpSpPr>
        <p:sp>
          <p:nvSpPr>
            <p:cNvPr id="273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4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5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9157</a:t>
              </a:r>
            </a:p>
          </p:txBody>
        </p:sp>
      </p:grpSp>
      <p:grpSp>
        <p:nvGrpSpPr>
          <p:cNvPr id="276" name="Group 202"/>
          <p:cNvGrpSpPr>
            <a:grpSpLocks/>
          </p:cNvGrpSpPr>
          <p:nvPr/>
        </p:nvGrpSpPr>
        <p:grpSpPr bwMode="auto">
          <a:xfrm>
            <a:off x="5453063" y="5023062"/>
            <a:ext cx="1341437" cy="652463"/>
            <a:chOff x="1509" y="3697"/>
            <a:chExt cx="845" cy="411"/>
          </a:xfrm>
        </p:grpSpPr>
        <p:sp>
          <p:nvSpPr>
            <p:cNvPr id="277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8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9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280" name="Group 206"/>
          <p:cNvGrpSpPr>
            <a:grpSpLocks/>
          </p:cNvGrpSpPr>
          <p:nvPr/>
        </p:nvGrpSpPr>
        <p:grpSpPr bwMode="auto">
          <a:xfrm>
            <a:off x="4694238" y="5877137"/>
            <a:ext cx="1389062" cy="652463"/>
            <a:chOff x="2741" y="3750"/>
            <a:chExt cx="875" cy="411"/>
          </a:xfrm>
        </p:grpSpPr>
        <p:sp>
          <p:nvSpPr>
            <p:cNvPr id="281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2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3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284" name="Group 214"/>
          <p:cNvGrpSpPr>
            <a:grpSpLocks/>
          </p:cNvGrpSpPr>
          <p:nvPr/>
        </p:nvGrpSpPr>
        <p:grpSpPr bwMode="auto">
          <a:xfrm>
            <a:off x="0" y="4515062"/>
            <a:ext cx="711200" cy="669925"/>
            <a:chOff x="-44" y="1473"/>
            <a:chExt cx="981" cy="1105"/>
          </a:xfrm>
        </p:grpSpPr>
        <p:pic>
          <p:nvPicPr>
            <p:cNvPr id="285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87" name="Group 217"/>
          <p:cNvGrpSpPr>
            <a:grpSpLocks/>
          </p:cNvGrpSpPr>
          <p:nvPr/>
        </p:nvGrpSpPr>
        <p:grpSpPr bwMode="auto">
          <a:xfrm flipH="1">
            <a:off x="8269288" y="4638887"/>
            <a:ext cx="711200" cy="669925"/>
            <a:chOff x="-44" y="1473"/>
            <a:chExt cx="981" cy="1105"/>
          </a:xfrm>
        </p:grpSpPr>
        <p:pic>
          <p:nvPicPr>
            <p:cNvPr id="288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9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90" name="Group 220"/>
          <p:cNvGrpSpPr>
            <a:grpSpLocks/>
          </p:cNvGrpSpPr>
          <p:nvPr/>
        </p:nvGrpSpPr>
        <p:grpSpPr bwMode="auto">
          <a:xfrm>
            <a:off x="3092450" y="4037225"/>
            <a:ext cx="358775" cy="704850"/>
            <a:chOff x="4140" y="429"/>
            <a:chExt cx="1425" cy="2396"/>
          </a:xfrm>
        </p:grpSpPr>
        <p:sp>
          <p:nvSpPr>
            <p:cNvPr id="291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93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96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1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2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97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98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19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0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99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0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01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7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18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02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03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5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16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04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5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8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0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1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2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3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4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build="p"/>
      <p:bldP spid="2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Demultiplexação Orientada a Conexões</a:t>
            </a:r>
            <a:endParaRPr lang="en-US" sz="360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r>
              <a:rPr lang="pt-BR" sz="2400" smtClean="0"/>
              <a:t>Socket TCP identificado pela quádrupla: </a:t>
            </a:r>
          </a:p>
          <a:p>
            <a:pPr lvl="1"/>
            <a:r>
              <a:rPr lang="pt-BR" sz="2000" smtClean="0">
                <a:solidFill>
                  <a:srgbClr val="FF0000"/>
                </a:solidFill>
              </a:rPr>
              <a:t>endereço IP origem</a:t>
            </a:r>
          </a:p>
          <a:p>
            <a:pPr lvl="1"/>
            <a:r>
              <a:rPr lang="pt-BR" sz="2000" smtClean="0">
                <a:solidFill>
                  <a:srgbClr val="FF0000"/>
                </a:solidFill>
              </a:rPr>
              <a:t>número da porta origem</a:t>
            </a:r>
          </a:p>
          <a:p>
            <a:pPr lvl="1"/>
            <a:r>
              <a:rPr lang="pt-BR" sz="2000" smtClean="0">
                <a:solidFill>
                  <a:srgbClr val="FF0000"/>
                </a:solidFill>
              </a:rPr>
              <a:t>endereço IP destino</a:t>
            </a:r>
          </a:p>
          <a:p>
            <a:pPr lvl="1"/>
            <a:r>
              <a:rPr lang="pt-BR" sz="2000" smtClean="0">
                <a:solidFill>
                  <a:srgbClr val="FF0000"/>
                </a:solidFill>
              </a:rPr>
              <a:t>número da porta destino</a:t>
            </a:r>
          </a:p>
          <a:p>
            <a:r>
              <a:rPr lang="pt-BR" sz="2400" smtClean="0"/>
              <a:t>receptor  usa todos os quatro valores para direcionar o segmento para o socket apropriado</a:t>
            </a:r>
          </a:p>
        </p:txBody>
      </p:sp>
      <p:sp>
        <p:nvSpPr>
          <p:cNvPr id="286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4800" cy="4648200"/>
          </a:xfrm>
        </p:spPr>
        <p:txBody>
          <a:bodyPr/>
          <a:lstStyle/>
          <a:p>
            <a:r>
              <a:rPr lang="pt-BR" sz="2400" smtClean="0"/>
              <a:t>Servidor pode dar suporte a muitos sockets TCP simultâneos: </a:t>
            </a:r>
          </a:p>
          <a:p>
            <a:pPr lvl="1"/>
            <a:r>
              <a:rPr lang="pt-BR" sz="2000" smtClean="0"/>
              <a:t>cada socket é identificado pela sua própria quádrupla</a:t>
            </a:r>
          </a:p>
          <a:p>
            <a:r>
              <a:rPr lang="pt-BR" sz="2400" smtClean="0"/>
              <a:t>Servidores Web têm sockets diferentes para cada conexão cliente</a:t>
            </a:r>
          </a:p>
          <a:p>
            <a:pPr lvl="1"/>
            <a:r>
              <a:rPr lang="pt-BR" sz="2000" smtClean="0"/>
              <a:t>HTTP não persistente terá sockets diferentes para cada pedido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Demultiplexação</a:t>
            </a:r>
            <a:r>
              <a:rPr lang="pt-BR" dirty="0" smtClean="0"/>
              <a:t> Orientada a Conexões: exemplo</a:t>
            </a:r>
            <a:endParaRPr lang="en-US" dirty="0" smtClean="0"/>
          </a:p>
        </p:txBody>
      </p:sp>
      <p:sp>
        <p:nvSpPr>
          <p:cNvPr id="78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84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91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92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7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98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99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00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01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03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105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106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07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08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09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10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11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112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13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14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5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6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IP, port: B,80</a:t>
              </a:r>
            </a:p>
          </p:txBody>
        </p:sp>
      </p:grpSp>
      <p:grpSp>
        <p:nvGrpSpPr>
          <p:cNvPr id="117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18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9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0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A,9157</a:t>
              </a:r>
            </a:p>
          </p:txBody>
        </p:sp>
      </p:grpSp>
      <p:sp>
        <p:nvSpPr>
          <p:cNvPr id="121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A</a:t>
            </a:r>
          </a:p>
        </p:txBody>
      </p:sp>
      <p:sp>
        <p:nvSpPr>
          <p:cNvPr id="122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C</a:t>
            </a:r>
          </a:p>
        </p:txBody>
      </p:sp>
      <p:sp>
        <p:nvSpPr>
          <p:cNvPr id="123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4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5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26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7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8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29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0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1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2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P6</a:t>
            </a:r>
          </a:p>
        </p:txBody>
      </p:sp>
      <p:sp>
        <p:nvSpPr>
          <p:cNvPr id="134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P5</a:t>
            </a:r>
          </a:p>
        </p:txBody>
      </p:sp>
      <p:grpSp>
        <p:nvGrpSpPr>
          <p:cNvPr id="135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6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7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8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9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40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1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2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3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5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6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7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8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49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50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1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2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3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54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55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6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7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8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59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160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61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62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163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64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5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6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B,80</a:t>
              </a:r>
            </a:p>
          </p:txBody>
        </p:sp>
      </p:grpSp>
      <p:grpSp>
        <p:nvGrpSpPr>
          <p:cNvPr id="167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68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9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0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 smtClean="0"/>
                <a:t>source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 smtClean="0"/>
                <a:t>dest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B,80</a:t>
              </a:r>
            </a:p>
          </p:txBody>
        </p:sp>
      </p:grpSp>
      <p:sp>
        <p:nvSpPr>
          <p:cNvPr id="171" name="Text Box 155"/>
          <p:cNvSpPr txBox="1">
            <a:spLocks noChangeArrowheads="1"/>
          </p:cNvSpPr>
          <p:nvPr/>
        </p:nvSpPr>
        <p:spPr bwMode="auto">
          <a:xfrm>
            <a:off x="268578" y="6081713"/>
            <a:ext cx="53381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 smtClean="0">
                <a:solidFill>
                  <a:srgbClr val="CC0000"/>
                </a:solidFill>
              </a:rPr>
              <a:t>três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segmentos</a:t>
            </a:r>
            <a:r>
              <a:rPr lang="en-US" dirty="0" smtClean="0">
                <a:solidFill>
                  <a:srgbClr val="CC0000"/>
                </a:solidFill>
              </a:rPr>
              <a:t>, </a:t>
            </a:r>
            <a:r>
              <a:rPr lang="en-US" dirty="0" err="1" smtClean="0">
                <a:solidFill>
                  <a:srgbClr val="CC0000"/>
                </a:solidFill>
              </a:rPr>
              <a:t>todos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destinados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ao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endereço</a:t>
            </a:r>
            <a:r>
              <a:rPr lang="en-US" dirty="0" smtClean="0">
                <a:solidFill>
                  <a:srgbClr val="CC0000"/>
                </a:solidFill>
              </a:rPr>
              <a:t> IP: B,</a:t>
            </a:r>
          </a:p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dest</a:t>
            </a:r>
            <a:r>
              <a:rPr lang="en-US" dirty="0" smtClean="0">
                <a:solidFill>
                  <a:srgbClr val="CC0000"/>
                </a:solidFill>
              </a:rPr>
              <a:t> port: 80 </a:t>
            </a:r>
            <a:r>
              <a:rPr lang="en-US" dirty="0" err="1" smtClean="0">
                <a:solidFill>
                  <a:srgbClr val="CC0000"/>
                </a:solidFill>
              </a:rPr>
              <a:t>são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demultiplexados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para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sockets </a:t>
            </a:r>
            <a:r>
              <a:rPr lang="en-US" dirty="0" err="1" smtClean="0">
                <a:solidFill>
                  <a:srgbClr val="CC0000"/>
                </a:solidFill>
              </a:rPr>
              <a:t>distintos</a:t>
            </a:r>
            <a:endParaRPr lang="en-US" dirty="0" smtClean="0">
              <a:solidFill>
                <a:srgbClr val="CC0000"/>
              </a:solidFill>
            </a:endParaRPr>
          </a:p>
        </p:txBody>
      </p:sp>
      <p:sp>
        <p:nvSpPr>
          <p:cNvPr id="172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3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server: IP address B</a:t>
            </a:r>
          </a:p>
        </p:txBody>
      </p:sp>
      <p:grpSp>
        <p:nvGrpSpPr>
          <p:cNvPr id="175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176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8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1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6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2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3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4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6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2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3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7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88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0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1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9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0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1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3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5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6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7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9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8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09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11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12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Demultiplexação Orientada a Conexões</a:t>
            </a:r>
            <a:r>
              <a:rPr lang="en-US" sz="3200" smtClean="0"/>
              <a:t>: Servidor Web com Threads</a:t>
            </a:r>
          </a:p>
        </p:txBody>
      </p:sp>
      <p:sp>
        <p:nvSpPr>
          <p:cNvPr id="73" name="Freeform 4"/>
          <p:cNvSpPr>
            <a:spLocks/>
          </p:cNvSpPr>
          <p:nvPr/>
        </p:nvSpPr>
        <p:spPr bwMode="auto">
          <a:xfrm>
            <a:off x="2830513" y="1826106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" name="Freeform 5"/>
          <p:cNvSpPr>
            <a:spLocks/>
          </p:cNvSpPr>
          <p:nvPr/>
        </p:nvSpPr>
        <p:spPr bwMode="auto">
          <a:xfrm>
            <a:off x="438150" y="2005493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933450" y="1983268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76" name="Rectangle 24"/>
          <p:cNvSpPr>
            <a:spLocks noChangeArrowheads="1"/>
          </p:cNvSpPr>
          <p:nvPr/>
        </p:nvSpPr>
        <p:spPr bwMode="auto">
          <a:xfrm>
            <a:off x="895350" y="2037243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77" name="Line 25"/>
          <p:cNvSpPr>
            <a:spLocks noChangeShapeType="1"/>
          </p:cNvSpPr>
          <p:nvPr/>
        </p:nvSpPr>
        <p:spPr bwMode="auto">
          <a:xfrm>
            <a:off x="904875" y="279765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862013" y="2780193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79" name="Line 27"/>
          <p:cNvSpPr>
            <a:spLocks noChangeShapeType="1"/>
          </p:cNvSpPr>
          <p:nvPr/>
        </p:nvSpPr>
        <p:spPr bwMode="auto">
          <a:xfrm>
            <a:off x="912813" y="311833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0" name="Line 28"/>
          <p:cNvSpPr>
            <a:spLocks noChangeShapeType="1"/>
          </p:cNvSpPr>
          <p:nvPr/>
        </p:nvSpPr>
        <p:spPr bwMode="auto">
          <a:xfrm>
            <a:off x="898525" y="342789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" name="Line 29"/>
          <p:cNvSpPr>
            <a:spLocks noChangeShapeType="1"/>
          </p:cNvSpPr>
          <p:nvPr/>
        </p:nvSpPr>
        <p:spPr bwMode="auto">
          <a:xfrm>
            <a:off x="898525" y="371364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" name="Text Box 26"/>
          <p:cNvSpPr txBox="1">
            <a:spLocks noChangeArrowheads="1"/>
          </p:cNvSpPr>
          <p:nvPr/>
        </p:nvSpPr>
        <p:spPr bwMode="auto">
          <a:xfrm>
            <a:off x="896938" y="202771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852488" y="368506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84" name="Text Box 26"/>
          <p:cNvSpPr txBox="1">
            <a:spLocks noChangeArrowheads="1"/>
          </p:cNvSpPr>
          <p:nvPr/>
        </p:nvSpPr>
        <p:spPr bwMode="auto">
          <a:xfrm>
            <a:off x="871538" y="339931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862013" y="3104043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86" name="Oval 18"/>
          <p:cNvSpPr>
            <a:spLocks noChangeArrowheads="1"/>
          </p:cNvSpPr>
          <p:nvPr/>
        </p:nvSpPr>
        <p:spPr bwMode="auto">
          <a:xfrm>
            <a:off x="1231900" y="231346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87" name="Group 19"/>
          <p:cNvGrpSpPr>
            <a:grpSpLocks/>
          </p:cNvGrpSpPr>
          <p:nvPr/>
        </p:nvGrpSpPr>
        <p:grpSpPr bwMode="auto">
          <a:xfrm>
            <a:off x="1200150" y="2637318"/>
            <a:ext cx="620713" cy="228600"/>
            <a:chOff x="1287" y="2524"/>
            <a:chExt cx="260" cy="100"/>
          </a:xfrm>
        </p:grpSpPr>
        <p:sp>
          <p:nvSpPr>
            <p:cNvPr id="88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2" name="Rectangle 23"/>
          <p:cNvSpPr>
            <a:spLocks noChangeArrowheads="1"/>
          </p:cNvSpPr>
          <p:nvPr/>
        </p:nvSpPr>
        <p:spPr bwMode="auto">
          <a:xfrm>
            <a:off x="3432175" y="1749906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93" name="Rectangle 24"/>
          <p:cNvSpPr>
            <a:spLocks noChangeArrowheads="1"/>
          </p:cNvSpPr>
          <p:nvPr/>
        </p:nvSpPr>
        <p:spPr bwMode="auto">
          <a:xfrm>
            <a:off x="3378200" y="1827693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94" name="Text Box 26"/>
          <p:cNvSpPr txBox="1">
            <a:spLocks noChangeArrowheads="1"/>
          </p:cNvSpPr>
          <p:nvPr/>
        </p:nvSpPr>
        <p:spPr bwMode="auto">
          <a:xfrm>
            <a:off x="3803650" y="255635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3857625" y="178006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3797300" y="346123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97" name="Text Box 26"/>
          <p:cNvSpPr txBox="1">
            <a:spLocks noChangeArrowheads="1"/>
          </p:cNvSpPr>
          <p:nvPr/>
        </p:nvSpPr>
        <p:spPr bwMode="auto">
          <a:xfrm>
            <a:off x="3797300" y="317548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8" name="Rectangle 23"/>
          <p:cNvSpPr>
            <a:spLocks noChangeArrowheads="1"/>
          </p:cNvSpPr>
          <p:nvPr/>
        </p:nvSpPr>
        <p:spPr bwMode="auto">
          <a:xfrm>
            <a:off x="6567488" y="1975331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99" name="Rectangle 24"/>
          <p:cNvSpPr>
            <a:spLocks noChangeArrowheads="1"/>
          </p:cNvSpPr>
          <p:nvPr/>
        </p:nvSpPr>
        <p:spPr bwMode="auto">
          <a:xfrm>
            <a:off x="6370638" y="2016606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100" name="Text Box 26"/>
          <p:cNvSpPr txBox="1">
            <a:spLocks noChangeArrowheads="1"/>
          </p:cNvSpPr>
          <p:nvPr/>
        </p:nvSpPr>
        <p:spPr bwMode="auto">
          <a:xfrm>
            <a:off x="6496050" y="277225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01" name="Text Box 26"/>
          <p:cNvSpPr txBox="1">
            <a:spLocks noChangeArrowheads="1"/>
          </p:cNvSpPr>
          <p:nvPr/>
        </p:nvSpPr>
        <p:spPr bwMode="auto">
          <a:xfrm>
            <a:off x="6530975" y="201978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auto">
          <a:xfrm>
            <a:off x="6538913" y="367713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03" name="Text Box 26"/>
          <p:cNvSpPr txBox="1">
            <a:spLocks noChangeArrowheads="1"/>
          </p:cNvSpPr>
          <p:nvPr/>
        </p:nvSpPr>
        <p:spPr bwMode="auto">
          <a:xfrm>
            <a:off x="6505575" y="339138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04" name="Text Box 26"/>
          <p:cNvSpPr txBox="1">
            <a:spLocks noChangeArrowheads="1"/>
          </p:cNvSpPr>
          <p:nvPr/>
        </p:nvSpPr>
        <p:spPr bwMode="auto">
          <a:xfrm>
            <a:off x="6496050" y="309610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05" name="Oval 38"/>
          <p:cNvSpPr>
            <a:spLocks noChangeArrowheads="1"/>
          </p:cNvSpPr>
          <p:nvPr/>
        </p:nvSpPr>
        <p:spPr bwMode="auto">
          <a:xfrm>
            <a:off x="6451600" y="231346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106" name="Freeform 39"/>
          <p:cNvSpPr>
            <a:spLocks/>
          </p:cNvSpPr>
          <p:nvPr/>
        </p:nvSpPr>
        <p:spPr bwMode="auto">
          <a:xfrm>
            <a:off x="8004175" y="1995968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7" name="Group 42"/>
          <p:cNvGrpSpPr>
            <a:grpSpLocks/>
          </p:cNvGrpSpPr>
          <p:nvPr/>
        </p:nvGrpSpPr>
        <p:grpSpPr bwMode="auto">
          <a:xfrm>
            <a:off x="1816100" y="5242406"/>
            <a:ext cx="2024063" cy="652462"/>
            <a:chOff x="1079" y="3697"/>
            <a:chExt cx="1275" cy="411"/>
          </a:xfrm>
        </p:grpSpPr>
        <p:sp>
          <p:nvSpPr>
            <p:cNvPr id="108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IP, port: B,80</a:t>
              </a:r>
            </a:p>
          </p:txBody>
        </p:sp>
      </p:grpSp>
      <p:grpSp>
        <p:nvGrpSpPr>
          <p:cNvPr id="111" name="Group 46"/>
          <p:cNvGrpSpPr>
            <a:grpSpLocks/>
          </p:cNvGrpSpPr>
          <p:nvPr/>
        </p:nvGrpSpPr>
        <p:grpSpPr bwMode="auto">
          <a:xfrm>
            <a:off x="1666875" y="4551843"/>
            <a:ext cx="1887538" cy="652463"/>
            <a:chOff x="2741" y="3750"/>
            <a:chExt cx="1189" cy="411"/>
          </a:xfrm>
        </p:grpSpPr>
        <p:sp>
          <p:nvSpPr>
            <p:cNvPr id="112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4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A,9157</a:t>
              </a:r>
            </a:p>
          </p:txBody>
        </p:sp>
      </p:grpSp>
      <p:sp>
        <p:nvSpPr>
          <p:cNvPr id="115" name="Text Box 50"/>
          <p:cNvSpPr txBox="1">
            <a:spLocks noChangeArrowheads="1"/>
          </p:cNvSpPr>
          <p:nvPr/>
        </p:nvSpPr>
        <p:spPr bwMode="auto">
          <a:xfrm flipH="1">
            <a:off x="88900" y="4777268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A</a:t>
            </a:r>
          </a:p>
        </p:txBody>
      </p:sp>
      <p:sp>
        <p:nvSpPr>
          <p:cNvPr id="116" name="Text Box 51"/>
          <p:cNvSpPr txBox="1">
            <a:spLocks noChangeArrowheads="1"/>
          </p:cNvSpPr>
          <p:nvPr/>
        </p:nvSpPr>
        <p:spPr bwMode="auto">
          <a:xfrm flipH="1">
            <a:off x="7845425" y="4674081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C</a:t>
            </a:r>
          </a:p>
        </p:txBody>
      </p:sp>
      <p:sp>
        <p:nvSpPr>
          <p:cNvPr id="117" name="Text Box 52"/>
          <p:cNvSpPr txBox="1">
            <a:spLocks noChangeArrowheads="1"/>
          </p:cNvSpPr>
          <p:nvPr/>
        </p:nvSpPr>
        <p:spPr bwMode="auto">
          <a:xfrm flipH="1">
            <a:off x="5046663" y="3773968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server: IP address B</a:t>
            </a:r>
          </a:p>
        </p:txBody>
      </p:sp>
      <p:sp>
        <p:nvSpPr>
          <p:cNvPr id="118" name="Line 53"/>
          <p:cNvSpPr>
            <a:spLocks noChangeShapeType="1"/>
          </p:cNvSpPr>
          <p:nvPr/>
        </p:nvSpPr>
        <p:spPr bwMode="auto">
          <a:xfrm>
            <a:off x="3354388" y="3504093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9" name="Line 54"/>
          <p:cNvSpPr>
            <a:spLocks noChangeShapeType="1"/>
          </p:cNvSpPr>
          <p:nvPr/>
        </p:nvSpPr>
        <p:spPr bwMode="auto">
          <a:xfrm>
            <a:off x="3370263" y="320246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3757613" y="286750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21" name="Line 56"/>
          <p:cNvSpPr>
            <a:spLocks noChangeShapeType="1"/>
          </p:cNvSpPr>
          <p:nvPr/>
        </p:nvSpPr>
        <p:spPr bwMode="auto">
          <a:xfrm>
            <a:off x="3373438" y="2880206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2" name="Line 57"/>
          <p:cNvSpPr>
            <a:spLocks noChangeShapeType="1"/>
          </p:cNvSpPr>
          <p:nvPr/>
        </p:nvSpPr>
        <p:spPr bwMode="auto">
          <a:xfrm>
            <a:off x="3376613" y="2557943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" name="Group 58"/>
          <p:cNvGrpSpPr>
            <a:grpSpLocks/>
          </p:cNvGrpSpPr>
          <p:nvPr/>
        </p:nvGrpSpPr>
        <p:grpSpPr bwMode="auto">
          <a:xfrm>
            <a:off x="3552825" y="2419831"/>
            <a:ext cx="473075" cy="228600"/>
            <a:chOff x="1287" y="2524"/>
            <a:chExt cx="260" cy="100"/>
          </a:xfrm>
        </p:grpSpPr>
        <p:sp>
          <p:nvSpPr>
            <p:cNvPr id="124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5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6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7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8" name="Group 65"/>
          <p:cNvGrpSpPr>
            <a:grpSpLocks/>
          </p:cNvGrpSpPr>
          <p:nvPr/>
        </p:nvGrpSpPr>
        <p:grpSpPr bwMode="auto">
          <a:xfrm>
            <a:off x="4257675" y="2424593"/>
            <a:ext cx="473075" cy="228600"/>
            <a:chOff x="1287" y="2524"/>
            <a:chExt cx="260" cy="100"/>
          </a:xfrm>
        </p:grpSpPr>
        <p:sp>
          <p:nvSpPr>
            <p:cNvPr id="129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0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1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2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33" name="Group 70"/>
          <p:cNvGrpSpPr>
            <a:grpSpLocks/>
          </p:cNvGrpSpPr>
          <p:nvPr/>
        </p:nvGrpSpPr>
        <p:grpSpPr bwMode="auto">
          <a:xfrm>
            <a:off x="4929188" y="2429356"/>
            <a:ext cx="473075" cy="228600"/>
            <a:chOff x="1287" y="2524"/>
            <a:chExt cx="260" cy="100"/>
          </a:xfrm>
        </p:grpSpPr>
        <p:sp>
          <p:nvSpPr>
            <p:cNvPr id="134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5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6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7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8" name="Line 75"/>
          <p:cNvSpPr>
            <a:spLocks noChangeShapeType="1"/>
          </p:cNvSpPr>
          <p:nvPr/>
        </p:nvSpPr>
        <p:spPr bwMode="auto">
          <a:xfrm>
            <a:off x="6362700" y="3719993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9" name="Line 76"/>
          <p:cNvSpPr>
            <a:spLocks noChangeShapeType="1"/>
          </p:cNvSpPr>
          <p:nvPr/>
        </p:nvSpPr>
        <p:spPr bwMode="auto">
          <a:xfrm>
            <a:off x="6353175" y="3424718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0" name="Line 77"/>
          <p:cNvSpPr>
            <a:spLocks noChangeShapeType="1"/>
          </p:cNvSpPr>
          <p:nvPr/>
        </p:nvSpPr>
        <p:spPr bwMode="auto">
          <a:xfrm>
            <a:off x="6353175" y="3129443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1" name="Line 78"/>
          <p:cNvSpPr>
            <a:spLocks noChangeShapeType="1"/>
          </p:cNvSpPr>
          <p:nvPr/>
        </p:nvSpPr>
        <p:spPr bwMode="auto">
          <a:xfrm>
            <a:off x="6353175" y="2824643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42" name="Group 79"/>
          <p:cNvGrpSpPr>
            <a:grpSpLocks/>
          </p:cNvGrpSpPr>
          <p:nvPr/>
        </p:nvGrpSpPr>
        <p:grpSpPr bwMode="auto">
          <a:xfrm>
            <a:off x="6505575" y="2651606"/>
            <a:ext cx="473075" cy="228600"/>
            <a:chOff x="1287" y="2524"/>
            <a:chExt cx="260" cy="100"/>
          </a:xfrm>
        </p:grpSpPr>
        <p:sp>
          <p:nvSpPr>
            <p:cNvPr id="143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5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6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47" name="Group 84"/>
          <p:cNvGrpSpPr>
            <a:grpSpLocks/>
          </p:cNvGrpSpPr>
          <p:nvPr/>
        </p:nvGrpSpPr>
        <p:grpSpPr bwMode="auto">
          <a:xfrm>
            <a:off x="7300913" y="2642081"/>
            <a:ext cx="473075" cy="228600"/>
            <a:chOff x="1287" y="2524"/>
            <a:chExt cx="260" cy="100"/>
          </a:xfrm>
        </p:grpSpPr>
        <p:sp>
          <p:nvSpPr>
            <p:cNvPr id="148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9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0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1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52" name="Oval 89"/>
          <p:cNvSpPr>
            <a:spLocks noChangeArrowheads="1"/>
          </p:cNvSpPr>
          <p:nvPr/>
        </p:nvSpPr>
        <p:spPr bwMode="auto">
          <a:xfrm>
            <a:off x="7242175" y="2308706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153" name="Freeform 90"/>
          <p:cNvSpPr>
            <a:spLocks/>
          </p:cNvSpPr>
          <p:nvPr/>
        </p:nvSpPr>
        <p:spPr bwMode="auto">
          <a:xfrm>
            <a:off x="1493838" y="2511906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54" name="Freeform 91"/>
          <p:cNvSpPr>
            <a:spLocks/>
          </p:cNvSpPr>
          <p:nvPr/>
        </p:nvSpPr>
        <p:spPr bwMode="auto">
          <a:xfrm>
            <a:off x="4479925" y="2543656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55" name="Freeform 92"/>
          <p:cNvSpPr>
            <a:spLocks/>
          </p:cNvSpPr>
          <p:nvPr/>
        </p:nvSpPr>
        <p:spPr bwMode="auto">
          <a:xfrm>
            <a:off x="5138738" y="2532543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156" name="Group 93"/>
          <p:cNvGrpSpPr>
            <a:grpSpLocks/>
          </p:cNvGrpSpPr>
          <p:nvPr/>
        </p:nvGrpSpPr>
        <p:grpSpPr bwMode="auto">
          <a:xfrm>
            <a:off x="5237163" y="4756631"/>
            <a:ext cx="2071687" cy="652462"/>
            <a:chOff x="2741" y="3750"/>
            <a:chExt cx="1305" cy="411"/>
          </a:xfrm>
        </p:grpSpPr>
        <p:sp>
          <p:nvSpPr>
            <p:cNvPr id="157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8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9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B,80</a:t>
              </a:r>
            </a:p>
          </p:txBody>
        </p:sp>
      </p:grpSp>
      <p:grpSp>
        <p:nvGrpSpPr>
          <p:cNvPr id="160" name="Group 97"/>
          <p:cNvGrpSpPr>
            <a:grpSpLocks/>
          </p:cNvGrpSpPr>
          <p:nvPr/>
        </p:nvGrpSpPr>
        <p:grpSpPr bwMode="auto">
          <a:xfrm>
            <a:off x="5307013" y="5545618"/>
            <a:ext cx="2063750" cy="661988"/>
            <a:chOff x="2741" y="3750"/>
            <a:chExt cx="1300" cy="417"/>
          </a:xfrm>
        </p:grpSpPr>
        <p:sp>
          <p:nvSpPr>
            <p:cNvPr id="161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2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3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 smtClean="0"/>
                <a:t>source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 smtClean="0"/>
                <a:t>dest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B,80</a:t>
              </a:r>
            </a:p>
          </p:txBody>
        </p:sp>
      </p:grpSp>
      <p:sp>
        <p:nvSpPr>
          <p:cNvPr id="164" name="Oval 30"/>
          <p:cNvSpPr>
            <a:spLocks noChangeArrowheads="1"/>
          </p:cNvSpPr>
          <p:nvPr/>
        </p:nvSpPr>
        <p:spPr bwMode="auto">
          <a:xfrm>
            <a:off x="3497263" y="2175356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65" name="Text Box 101"/>
          <p:cNvSpPr txBox="1">
            <a:spLocks noChangeArrowheads="1"/>
          </p:cNvSpPr>
          <p:nvPr/>
        </p:nvSpPr>
        <p:spPr bwMode="auto">
          <a:xfrm>
            <a:off x="4970463" y="1243493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166" name="Line 102"/>
          <p:cNvSpPr>
            <a:spLocks noChangeShapeType="1"/>
          </p:cNvSpPr>
          <p:nvPr/>
        </p:nvSpPr>
        <p:spPr bwMode="auto">
          <a:xfrm flipH="1">
            <a:off x="4779963" y="1587981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67" name="Group 104"/>
          <p:cNvGrpSpPr>
            <a:grpSpLocks/>
          </p:cNvGrpSpPr>
          <p:nvPr/>
        </p:nvGrpSpPr>
        <p:grpSpPr bwMode="auto">
          <a:xfrm flipH="1">
            <a:off x="8258175" y="3600931"/>
            <a:ext cx="711200" cy="669925"/>
            <a:chOff x="-44" y="1473"/>
            <a:chExt cx="981" cy="1105"/>
          </a:xfrm>
        </p:grpSpPr>
        <p:pic>
          <p:nvPicPr>
            <p:cNvPr id="168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70" name="Group 107"/>
          <p:cNvGrpSpPr>
            <a:grpSpLocks/>
          </p:cNvGrpSpPr>
          <p:nvPr/>
        </p:nvGrpSpPr>
        <p:grpSpPr bwMode="auto">
          <a:xfrm>
            <a:off x="-44450" y="3685068"/>
            <a:ext cx="711200" cy="669925"/>
            <a:chOff x="-44" y="1473"/>
            <a:chExt cx="981" cy="1105"/>
          </a:xfrm>
        </p:grpSpPr>
        <p:pic>
          <p:nvPicPr>
            <p:cNvPr id="171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73" name="Group 110"/>
          <p:cNvGrpSpPr>
            <a:grpSpLocks/>
          </p:cNvGrpSpPr>
          <p:nvPr/>
        </p:nvGrpSpPr>
        <p:grpSpPr bwMode="auto">
          <a:xfrm>
            <a:off x="2820988" y="3264381"/>
            <a:ext cx="358775" cy="704850"/>
            <a:chOff x="4140" y="429"/>
            <a:chExt cx="1425" cy="2396"/>
          </a:xfrm>
        </p:grpSpPr>
        <p:sp>
          <p:nvSpPr>
            <p:cNvPr id="174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6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79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4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0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1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2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3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2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83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4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0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1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5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86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8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9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7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88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1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3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4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5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7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3.2 Multiplexação e </a:t>
            </a:r>
            <a:r>
              <a:rPr lang="pt-BR" sz="2400" dirty="0" err="1" smtClean="0"/>
              <a:t>demultiplexação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3.5 Transporte orientado para conexão: TCP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UDP: </a:t>
            </a:r>
            <a:r>
              <a:rPr lang="pt-BR" sz="3200" dirty="0" err="1" smtClean="0"/>
              <a:t>User</a:t>
            </a:r>
            <a:r>
              <a:rPr lang="pt-BR" sz="3200" dirty="0" smtClean="0"/>
              <a:t> </a:t>
            </a:r>
            <a:r>
              <a:rPr lang="pt-BR" sz="3200" dirty="0" err="1" smtClean="0"/>
              <a:t>Datagram</a:t>
            </a:r>
            <a:r>
              <a:rPr lang="pt-BR" sz="3200" dirty="0" smtClean="0"/>
              <a:t> </a:t>
            </a:r>
            <a:r>
              <a:rPr lang="pt-BR" sz="3200" dirty="0" err="1" smtClean="0"/>
              <a:t>Protocol</a:t>
            </a:r>
            <a:r>
              <a:rPr lang="pt-BR" sz="3200" dirty="0" smtClean="0"/>
              <a:t> </a:t>
            </a:r>
            <a:r>
              <a:rPr lang="pt-BR" sz="2400" dirty="0" smtClean="0"/>
              <a:t>[RFC 768]</a:t>
            </a:r>
            <a:endParaRPr lang="pt-BR" sz="3600" dirty="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000" smtClean="0"/>
              <a:t>Protocolo de transporte da Internet mínimo, “sem gorduras”, </a:t>
            </a:r>
          </a:p>
          <a:p>
            <a:r>
              <a:rPr lang="pt-BR" sz="2000" smtClean="0"/>
              <a:t>Serviço “melhor esforço”, segmentos UDP podem ser:</a:t>
            </a:r>
          </a:p>
          <a:p>
            <a:pPr lvl="1"/>
            <a:r>
              <a:rPr lang="pt-BR" sz="2000" smtClean="0"/>
              <a:t>perdidos</a:t>
            </a:r>
          </a:p>
          <a:p>
            <a:pPr lvl="1"/>
            <a:r>
              <a:rPr lang="pt-BR" sz="2000" smtClean="0"/>
              <a:t>entregues à aplicação fora de ordem</a:t>
            </a:r>
          </a:p>
          <a:p>
            <a:r>
              <a:rPr lang="pt-BR" sz="2000" i="1" smtClean="0">
                <a:solidFill>
                  <a:srgbClr val="FF0000"/>
                </a:solidFill>
              </a:rPr>
              <a:t>sem conexão:</a:t>
            </a:r>
            <a:endParaRPr lang="pt-BR" sz="2400" smtClean="0"/>
          </a:p>
          <a:p>
            <a:pPr lvl="1"/>
            <a:r>
              <a:rPr lang="pt-BR" sz="2000" smtClean="0"/>
              <a:t>não há “setup” UDP entre remetente, receptor</a:t>
            </a:r>
          </a:p>
          <a:p>
            <a:pPr lvl="1"/>
            <a:r>
              <a:rPr lang="pt-BR" sz="2000" smtClean="0"/>
              <a:t>tratamento independente de cada segmento UDP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Uso do UDP: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aplicações de </a:t>
            </a:r>
            <a:r>
              <a:rPr lang="pt-BR" sz="2000" i="1" dirty="0" smtClean="0"/>
              <a:t>streaming</a:t>
            </a:r>
            <a:r>
              <a:rPr lang="pt-BR" sz="2000" dirty="0"/>
              <a:t> </a:t>
            </a:r>
            <a:r>
              <a:rPr lang="pt-BR" sz="2000" dirty="0" smtClean="0"/>
              <a:t>multimídia (tolerante a perdas, sensível a taxas)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DNS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SNMP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transferência confiável sobre UDP: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adiciona confiabilidade na camada de aplicação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recuperação de erros específica da aplicação</a:t>
            </a:r>
          </a:p>
          <a:p>
            <a:pPr lvl="1">
              <a:lnSpc>
                <a:spcPct val="90000"/>
              </a:lnSpc>
            </a:pPr>
            <a:endParaRPr lang="pt-BR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UDP: Cabeçalho do segmento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679129" y="2446338"/>
            <a:ext cx="3324225" cy="3200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21979" y="2541588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52142" y="2563813"/>
            <a:ext cx="1547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porta origem</a:t>
            </a:r>
            <a:endParaRPr lang="en-US"/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2411092" y="2563813"/>
            <a:ext cx="136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porta dest.</a:t>
            </a:r>
            <a:endParaRPr lang="en-US" sz="1800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V="1">
            <a:off x="593404" y="2941638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V="1">
            <a:off x="583879" y="3341688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2241229" y="254158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1742754" y="2111375"/>
            <a:ext cx="94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32 bits</a:t>
            </a:r>
            <a:endParaRPr lang="en-US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2698429" y="2308225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 rot="10800000">
            <a:off x="588642" y="2317750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1428429" y="4397375"/>
            <a:ext cx="1566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Dados de </a:t>
            </a:r>
          </a:p>
          <a:p>
            <a:r>
              <a:rPr lang="en-US" sz="2000">
                <a:latin typeface="Comic Sans MS" pitchFamily="66" charset="0"/>
              </a:rPr>
              <a:t>aplicação </a:t>
            </a:r>
          </a:p>
          <a:p>
            <a:r>
              <a:rPr lang="en-US" sz="2000">
                <a:latin typeface="Comic Sans MS" pitchFamily="66" charset="0"/>
              </a:rPr>
              <a:t>(mensagem)</a:t>
            </a:r>
            <a:endParaRPr lang="en-US"/>
          </a:p>
        </p:txBody>
      </p:sp>
      <p:sp>
        <p:nvSpPr>
          <p:cNvPr id="33809" name="Text Box 19"/>
          <p:cNvSpPr txBox="1">
            <a:spLocks noChangeArrowheads="1"/>
          </p:cNvSpPr>
          <p:nvPr/>
        </p:nvSpPr>
        <p:spPr bwMode="auto">
          <a:xfrm>
            <a:off x="709292" y="5964238"/>
            <a:ext cx="3306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Formato do segmento UDP</a:t>
            </a:r>
            <a:endParaRPr lang="en-US"/>
          </a:p>
        </p:txBody>
      </p:sp>
      <p:sp>
        <p:nvSpPr>
          <p:cNvPr id="33810" name="Line 20"/>
          <p:cNvSpPr>
            <a:spLocks noChangeShapeType="1"/>
          </p:cNvSpPr>
          <p:nvPr/>
        </p:nvSpPr>
        <p:spPr bwMode="auto">
          <a:xfrm flipV="1">
            <a:off x="2241229" y="29511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11" name="Text Box 22"/>
          <p:cNvSpPr txBox="1">
            <a:spLocks noChangeArrowheads="1"/>
          </p:cNvSpPr>
          <p:nvPr/>
        </p:nvSpPr>
        <p:spPr bwMode="auto">
          <a:xfrm>
            <a:off x="621979" y="295433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comprimento</a:t>
            </a:r>
            <a:endParaRPr lang="en-US"/>
          </a:p>
        </p:txBody>
      </p:sp>
      <p:sp>
        <p:nvSpPr>
          <p:cNvPr id="33812" name="Text Box 23"/>
          <p:cNvSpPr txBox="1">
            <a:spLocks noChangeArrowheads="1"/>
          </p:cNvSpPr>
          <p:nvPr/>
        </p:nvSpPr>
        <p:spPr bwMode="auto">
          <a:xfrm>
            <a:off x="2515867" y="2944813"/>
            <a:ext cx="1208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latin typeface="Comic Sans MS" pitchFamily="66" charset="0"/>
              </a:rPr>
              <a:t>checksum</a:t>
            </a:r>
            <a:endParaRPr lang="en-US"/>
          </a:p>
        </p:txBody>
      </p:sp>
      <p:sp>
        <p:nvSpPr>
          <p:cNvPr id="33813" name="Text Box 24"/>
          <p:cNvSpPr txBox="1">
            <a:spLocks noChangeArrowheads="1"/>
          </p:cNvSpPr>
          <p:nvPr/>
        </p:nvSpPr>
        <p:spPr bwMode="auto">
          <a:xfrm>
            <a:off x="164386" y="1144776"/>
            <a:ext cx="2989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mic Sans MS" pitchFamily="66" charset="0"/>
              </a:rPr>
              <a:t>Comprimento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em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bytes </a:t>
            </a:r>
            <a:r>
              <a:rPr lang="en-US" sz="1800" dirty="0">
                <a:latin typeface="Comic Sans MS" pitchFamily="66" charset="0"/>
              </a:rPr>
              <a:t>do</a:t>
            </a:r>
          </a:p>
          <a:p>
            <a:pPr algn="r"/>
            <a:r>
              <a:rPr lang="en-US" sz="1800" dirty="0" err="1">
                <a:latin typeface="Comic Sans MS" pitchFamily="66" charset="0"/>
              </a:rPr>
              <a:t>segmento</a:t>
            </a:r>
            <a:r>
              <a:rPr lang="en-US" sz="1800" dirty="0">
                <a:latin typeface="Comic Sans MS" pitchFamily="66" charset="0"/>
              </a:rPr>
              <a:t> UDP,</a:t>
            </a:r>
          </a:p>
          <a:p>
            <a:pPr algn="r"/>
            <a:r>
              <a:rPr lang="en-US" sz="1800" dirty="0" err="1">
                <a:latin typeface="Comic Sans MS" pitchFamily="66" charset="0"/>
              </a:rPr>
              <a:t>incluindo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cabeçalho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3814" name="Line 25"/>
          <p:cNvSpPr>
            <a:spLocks noChangeShapeType="1"/>
          </p:cNvSpPr>
          <p:nvPr/>
        </p:nvSpPr>
        <p:spPr bwMode="auto">
          <a:xfrm>
            <a:off x="1023617" y="2057490"/>
            <a:ext cx="7937" cy="1054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4752975" y="1565421"/>
            <a:ext cx="3810000" cy="3819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kern="0" smtClean="0">
                <a:solidFill>
                  <a:srgbClr val="FF0000"/>
                </a:solidFill>
              </a:rPr>
              <a:t>Por quê existe um UDP?</a:t>
            </a:r>
            <a:endParaRPr lang="pt-BR" sz="2400" kern="0" smtClean="0"/>
          </a:p>
          <a:p>
            <a:pPr>
              <a:lnSpc>
                <a:spcPct val="90000"/>
              </a:lnSpc>
            </a:pPr>
            <a:r>
              <a:rPr lang="pt-BR" sz="2000" kern="0" smtClean="0"/>
              <a:t>elimina estabelecimento de conexão (o que pode causar retardo)</a:t>
            </a:r>
          </a:p>
          <a:p>
            <a:pPr>
              <a:lnSpc>
                <a:spcPct val="90000"/>
              </a:lnSpc>
            </a:pPr>
            <a:r>
              <a:rPr lang="pt-BR" sz="2000" kern="0" smtClean="0"/>
              <a:t>simples: não se mantém “estado” da conexão nem no remetente, nem no receptor</a:t>
            </a:r>
          </a:p>
          <a:p>
            <a:pPr>
              <a:lnSpc>
                <a:spcPct val="90000"/>
              </a:lnSpc>
            </a:pPr>
            <a:r>
              <a:rPr lang="pt-BR" sz="2000" kern="0" smtClean="0"/>
              <a:t>cabeçalho de segmento reduzido</a:t>
            </a:r>
          </a:p>
          <a:p>
            <a:pPr>
              <a:lnSpc>
                <a:spcPct val="90000"/>
              </a:lnSpc>
            </a:pPr>
            <a:r>
              <a:rPr lang="pt-BR" sz="2000" kern="0" smtClean="0"/>
              <a:t>Não há controle de congestionamento: UDP pode transmitir tão rápido quanto desejado (e possível)</a:t>
            </a:r>
            <a:endParaRPr lang="pt-BR" sz="2400" kern="0" smtClean="0"/>
          </a:p>
          <a:p>
            <a:pPr>
              <a:lnSpc>
                <a:spcPct val="90000"/>
              </a:lnSpc>
            </a:pPr>
            <a:endParaRPr lang="pt-BR" sz="2400" kern="0" dirty="0" smtClean="0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591050" y="1422546"/>
            <a:ext cx="4048125" cy="4695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Soma de Verificação (</a:t>
            </a:r>
            <a:r>
              <a:rPr lang="pt-BR" sz="3600" i="1" smtClean="0"/>
              <a:t>checksum)</a:t>
            </a:r>
            <a:r>
              <a:rPr lang="pt-BR" sz="3600" smtClean="0"/>
              <a:t> UDP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2414588"/>
            <a:ext cx="3657600" cy="34956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Transmissor:</a:t>
            </a:r>
            <a:endParaRPr lang="pt-BR" sz="2400" smtClean="0"/>
          </a:p>
          <a:p>
            <a:pPr>
              <a:lnSpc>
                <a:spcPct val="90000"/>
              </a:lnSpc>
            </a:pPr>
            <a:r>
              <a:rPr lang="pt-BR" sz="2000" smtClean="0"/>
              <a:t>trata conteúdo do segmento como seqüência de inteiros de 16-bits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campo checksum zerado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checksum: soma (adição  usando complemento de 1) do conteúdo do segmento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transmissor coloca </a:t>
            </a:r>
            <a:r>
              <a:rPr lang="pt-BR" sz="2000" i="1" smtClean="0"/>
              <a:t>complemento do valor da soma </a:t>
            </a:r>
            <a:r>
              <a:rPr lang="pt-BR" sz="2000" smtClean="0"/>
              <a:t>no campo checksum de UDP </a:t>
            </a:r>
            <a:endParaRPr lang="pt-BR" sz="2400" smtClean="0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Receptor:</a:t>
            </a:r>
            <a:endParaRPr lang="pt-BR" sz="2400" smtClean="0"/>
          </a:p>
          <a:p>
            <a:pPr>
              <a:lnSpc>
                <a:spcPct val="90000"/>
              </a:lnSpc>
            </a:pPr>
            <a:r>
              <a:rPr lang="pt-BR" sz="2000" smtClean="0"/>
              <a:t>calcula checksum do segmento recebido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verifica se checksum computado é tudo um ‘FFFF’: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NÃO - erro detectado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SIM - nenhum erro detectado. </a:t>
            </a:r>
            <a:r>
              <a:rPr lang="pt-BR" sz="2000" i="1" smtClean="0"/>
              <a:t>Mas ainda pode ter erros?</a:t>
            </a:r>
            <a:r>
              <a:rPr lang="pt-BR" sz="2000" smtClean="0"/>
              <a:t> Veja depois ….</a:t>
            </a:r>
          </a:p>
          <a:p>
            <a:pPr>
              <a:lnSpc>
                <a:spcPct val="90000"/>
              </a:lnSpc>
            </a:pPr>
            <a:endParaRPr lang="pt-BR" sz="2400" smtClean="0"/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Objetivo:</a:t>
            </a:r>
            <a:r>
              <a:rPr lang="en-US">
                <a:latin typeface="Comic Sans MS" pitchFamily="66" charset="0"/>
              </a:rPr>
              <a:t> </a:t>
            </a:r>
            <a:r>
              <a:rPr lang="pt-BR">
                <a:latin typeface="Comic Sans MS" pitchFamily="66" charset="0"/>
              </a:rPr>
              <a:t>detectar “erros” (ex.: bits trocados) no segmento transmitido</a:t>
            </a:r>
            <a:endParaRPr lang="en-US">
              <a:latin typeface="Comic Sans MS" pitchFamily="66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/>
          <a:lstStyle/>
          <a:p>
            <a:r>
              <a:rPr lang="en-US" smtClean="0"/>
              <a:t>Exemplo do Checksum Internet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2743200"/>
          </a:xfrm>
        </p:spPr>
        <p:txBody>
          <a:bodyPr/>
          <a:lstStyle/>
          <a:p>
            <a:r>
              <a:rPr lang="pt-BR" sz="2400" smtClean="0"/>
              <a:t>Note que:</a:t>
            </a:r>
          </a:p>
          <a:p>
            <a:pPr lvl="1"/>
            <a:r>
              <a:rPr lang="pt-BR" smtClean="0"/>
              <a:t>Ao adicionar números, o transbordo (vai um) do bit mais significativo deve ser adicionado ao resultado</a:t>
            </a:r>
          </a:p>
          <a:p>
            <a:pPr>
              <a:lnSpc>
                <a:spcPct val="130000"/>
              </a:lnSpc>
            </a:pPr>
            <a:r>
              <a:rPr lang="pt-BR" sz="2400" smtClean="0"/>
              <a:t>Exemplo: adição de dois inteiros de 16-bits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1905000" y="3981450"/>
            <a:ext cx="6400800" cy="23463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sz="2000" b="1">
                <a:latin typeface="Comic Sans MS" pitchFamily="66" charset="0"/>
              </a:rPr>
              <a:t>  1  1  1  0  0  1  1  0  0  1  1  0  0  1  1  0</a:t>
            </a:r>
          </a:p>
          <a:p>
            <a:pPr algn="l"/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sz="2000" b="1">
                <a:latin typeface="Comic Sans MS" pitchFamily="66" charset="0"/>
              </a:rPr>
              <a:t>  1  1  0  1  0  1  0  1  0  1  0  1  0  1  0  1</a:t>
            </a:r>
          </a:p>
          <a:p>
            <a:pPr algn="l">
              <a:lnSpc>
                <a:spcPct val="120000"/>
              </a:lnSpc>
            </a:pPr>
            <a:endParaRPr lang="en-US" sz="2000" b="1">
              <a:latin typeface="Comic Sans MS" pitchFamily="66" charset="0"/>
            </a:endParaRPr>
          </a:p>
          <a:p>
            <a:pPr algn="l"/>
            <a:r>
              <a:rPr lang="en-US" sz="2000" b="1">
                <a:latin typeface="Comic Sans MS" pitchFamily="66" charset="0"/>
              </a:rPr>
              <a:t>1  1  0  1  1  1  0  1  1  1  0  1  1  1  0  1  1</a:t>
            </a:r>
          </a:p>
          <a:p>
            <a:pPr algn="l">
              <a:lnSpc>
                <a:spcPct val="120000"/>
              </a:lnSpc>
            </a:pPr>
            <a:endParaRPr lang="en-US" sz="2000" b="1">
              <a:latin typeface="Comic Sans MS" pitchFamily="66" charset="0"/>
            </a:endParaRPr>
          </a:p>
          <a:p>
            <a:pPr algn="l"/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sz="2000" b="1">
                <a:latin typeface="Comic Sans MS" pitchFamily="66" charset="0"/>
              </a:rPr>
              <a:t>  1  0  1  1  1  0  1  1  1  0  1  1  1  1  0  0</a:t>
            </a:r>
          </a:p>
          <a:p>
            <a:pPr algn="l"/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sz="2000" b="1">
                <a:latin typeface="Comic Sans MS" pitchFamily="66" charset="0"/>
              </a:rPr>
              <a:t>  0  1  0  0  0  1  0  0  0  1  0  0  0  0  1  1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35847" name="Line 5"/>
          <p:cNvSpPr>
            <a:spLocks noChangeShapeType="1"/>
          </p:cNvSpPr>
          <p:nvPr/>
        </p:nvSpPr>
        <p:spPr bwMode="auto">
          <a:xfrm flipH="1">
            <a:off x="1828800" y="48085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48" name="Oval 6"/>
          <p:cNvSpPr>
            <a:spLocks noChangeArrowheads="1"/>
          </p:cNvSpPr>
          <p:nvPr/>
        </p:nvSpPr>
        <p:spPr bwMode="auto">
          <a:xfrm>
            <a:off x="1905000" y="49847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355600" y="4940300"/>
            <a:ext cx="1501775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mic Sans MS" pitchFamily="66" charset="0"/>
              </a:rPr>
              <a:t>transbordo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1062038" y="5548313"/>
            <a:ext cx="768350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mic Sans MS" pitchFamily="66" charset="0"/>
              </a:rPr>
              <a:t>soma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404813" y="5900738"/>
            <a:ext cx="1495425" cy="7016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Comic Sans MS" pitchFamily="66" charset="0"/>
              </a:rPr>
              <a:t>soma de </a:t>
            </a:r>
          </a:p>
          <a:p>
            <a:pPr algn="r"/>
            <a:r>
              <a:rPr lang="en-US" sz="2000">
                <a:latin typeface="Comic Sans MS" pitchFamily="66" charset="0"/>
              </a:rPr>
              <a:t>verificação</a:t>
            </a:r>
          </a:p>
        </p:txBody>
      </p:sp>
      <p:sp>
        <p:nvSpPr>
          <p:cNvPr id="35852" name="Line 10"/>
          <p:cNvSpPr>
            <a:spLocks noChangeShapeType="1"/>
          </p:cNvSpPr>
          <p:nvPr/>
        </p:nvSpPr>
        <p:spPr bwMode="auto">
          <a:xfrm flipH="1">
            <a:off x="1828800" y="55276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53" name="Freeform 11"/>
          <p:cNvSpPr>
            <a:spLocks/>
          </p:cNvSpPr>
          <p:nvPr/>
        </p:nvSpPr>
        <p:spPr bwMode="auto">
          <a:xfrm>
            <a:off x="2066925" y="52911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  <a:gd name="T9" fmla="*/ 0 w 3788"/>
              <a:gd name="T10" fmla="*/ 0 h 58"/>
              <a:gd name="T11" fmla="*/ 3788 w 378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sm" len="med"/>
            <a:tailEnd type="stealth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3.2 Multiplexação e </a:t>
            </a:r>
            <a:r>
              <a:rPr lang="pt-BR" sz="2400" dirty="0" err="1" smtClean="0"/>
              <a:t>demultiplexação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3.5 Transporte orientado para conexão: TCP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3.2 Multiplexação e </a:t>
            </a:r>
            <a:r>
              <a:rPr lang="pt-BR" sz="2400" dirty="0" err="1" smtClean="0"/>
              <a:t>demultiplexação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3.5 Transporte orientado para conexão: TCP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pt-BR" sz="3200" smtClean="0"/>
              <a:t>Princípios de Transferência confiável de dados (rdt)</a:t>
            </a:r>
            <a:endParaRPr lang="pt-BR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39875"/>
            <a:ext cx="2767013" cy="1943100"/>
          </a:xfrm>
        </p:spPr>
        <p:txBody>
          <a:bodyPr/>
          <a:lstStyle/>
          <a:p>
            <a:r>
              <a:rPr lang="pt-BR" sz="2000" smtClean="0"/>
              <a:t>importante nas camadas de transporte, enlace</a:t>
            </a:r>
          </a:p>
          <a:p>
            <a:r>
              <a:rPr lang="pt-BR" sz="2000" smtClean="0"/>
              <a:t>na lista dos 10 tópicos mais importantes em redes!</a:t>
            </a:r>
          </a:p>
          <a:p>
            <a:endParaRPr lang="pt-BR" sz="2400" smtClean="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3967163"/>
            <a:ext cx="2643188" cy="2360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/>
              <a:t>características do canal não confiável determinam a complexidade de um protocolo de transferência confiável de dados (rdt)</a:t>
            </a:r>
            <a:endParaRPr lang="pt-BR" sz="2400" smtClean="0"/>
          </a:p>
        </p:txBody>
      </p:sp>
      <p:grpSp>
        <p:nvGrpSpPr>
          <p:cNvPr id="3" name="Grupo 2"/>
          <p:cNvGrpSpPr/>
          <p:nvPr/>
        </p:nvGrpSpPr>
        <p:grpSpPr>
          <a:xfrm>
            <a:off x="3338513" y="2185776"/>
            <a:ext cx="2466975" cy="3491789"/>
            <a:chOff x="3338513" y="2185776"/>
            <a:chExt cx="2466975" cy="349178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513" y="2185776"/>
              <a:ext cx="2466975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75" y="5248940"/>
              <a:ext cx="20002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16" y="2185987"/>
            <a:ext cx="27527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338513" y="4567849"/>
            <a:ext cx="5200650" cy="1076325"/>
            <a:chOff x="3338513" y="4567849"/>
            <a:chExt cx="5200650" cy="107632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488" y="4567849"/>
              <a:ext cx="273367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513" y="4762789"/>
              <a:ext cx="6000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Transferência confiável: o ponto de partida</a:t>
            </a:r>
          </a:p>
        </p:txBody>
      </p:sp>
      <p:pic>
        <p:nvPicPr>
          <p:cNvPr id="38917" name="Picture 5" descr="rdt_pa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184150" y="3113088"/>
            <a:ext cx="1860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lado</a:t>
            </a:r>
          </a:p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transmissor</a:t>
            </a:r>
            <a:endParaRPr lang="en-US"/>
          </a:p>
        </p:txBody>
      </p:sp>
      <p:sp>
        <p:nvSpPr>
          <p:cNvPr id="38919" name="Text Box 13"/>
          <p:cNvSpPr txBox="1">
            <a:spLocks noChangeArrowheads="1"/>
          </p:cNvSpPr>
          <p:nvPr/>
        </p:nvSpPr>
        <p:spPr bwMode="auto">
          <a:xfrm>
            <a:off x="7062788" y="3122613"/>
            <a:ext cx="1433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lado</a:t>
            </a:r>
          </a:p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receptor</a:t>
            </a:r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27013" y="1398588"/>
            <a:ext cx="4344987" cy="1416050"/>
            <a:chOff x="143" y="920"/>
            <a:chExt cx="2498" cy="892"/>
          </a:xfrm>
        </p:grpSpPr>
        <p:sp>
          <p:nvSpPr>
            <p:cNvPr id="38936" name="Text Box 8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rdt_send():</a:t>
              </a:r>
              <a:r>
                <a:rPr lang="en-US" sz="1800"/>
                <a:t> </a:t>
              </a:r>
              <a:r>
                <a:rPr lang="en-US" sz="1800">
                  <a:latin typeface="Comic Sans MS" pitchFamily="66" charset="0"/>
                </a:rPr>
                <a:t>chamada de cima, (ex.: pela apl.). Passa dados p/ serem</a:t>
              </a:r>
            </a:p>
            <a:p>
              <a:r>
                <a:rPr lang="en-US" sz="1800">
                  <a:latin typeface="Comic Sans MS" pitchFamily="66" charset="0"/>
                </a:rPr>
                <a:t>entregues à camada sup. do receptor</a:t>
              </a:r>
              <a:endParaRPr lang="en-US"/>
            </a:p>
          </p:txBody>
        </p:sp>
        <p:grpSp>
          <p:nvGrpSpPr>
            <p:cNvPr id="38937" name="Group 22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8938" name="Line 17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39" name="Rectangle 18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11125" y="4340225"/>
            <a:ext cx="4232275" cy="2136775"/>
            <a:chOff x="174" y="2760"/>
            <a:chExt cx="2666" cy="1346"/>
          </a:xfrm>
        </p:grpSpPr>
        <p:sp>
          <p:nvSpPr>
            <p:cNvPr id="38932" name="Text Box 9"/>
            <p:cNvSpPr txBox="1">
              <a:spLocks noChangeArrowheads="1"/>
            </p:cNvSpPr>
            <p:nvPr/>
          </p:nvSpPr>
          <p:spPr bwMode="auto">
            <a:xfrm>
              <a:off x="235" y="3356"/>
              <a:ext cx="2605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udt_send():</a:t>
              </a:r>
              <a:r>
                <a:rPr lang="en-US" sz="1800"/>
                <a:t> </a:t>
              </a:r>
              <a:r>
                <a:rPr lang="en-US" sz="1800">
                  <a:latin typeface="Comic Sans MS" pitchFamily="66" charset="0"/>
                </a:rPr>
                <a:t>chamada pela entidade de transporte, p/ transferir pacotes para o receptor sobre o  canal não confiável</a:t>
              </a:r>
            </a:p>
          </p:txBody>
        </p:sp>
        <p:grpSp>
          <p:nvGrpSpPr>
            <p:cNvPr id="38933" name="Group 36"/>
            <p:cNvGrpSpPr>
              <a:grpSpLocks/>
            </p:cNvGrpSpPr>
            <p:nvPr/>
          </p:nvGrpSpPr>
          <p:grpSpPr bwMode="auto">
            <a:xfrm>
              <a:off x="174" y="2760"/>
              <a:ext cx="2665" cy="1330"/>
              <a:chOff x="174" y="2760"/>
              <a:chExt cx="2665" cy="1330"/>
            </a:xfrm>
          </p:grpSpPr>
          <p:sp>
            <p:nvSpPr>
              <p:cNvPr id="38934" name="Line 14"/>
              <p:cNvSpPr>
                <a:spLocks noChangeShapeType="1"/>
              </p:cNvSpPr>
              <p:nvPr/>
            </p:nvSpPr>
            <p:spPr bwMode="auto">
              <a:xfrm flipV="1">
                <a:off x="970" y="2760"/>
                <a:ext cx="257" cy="6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35" name="Rectangle 19"/>
              <p:cNvSpPr>
                <a:spLocks noChangeArrowheads="1"/>
              </p:cNvSpPr>
              <p:nvPr/>
            </p:nvSpPr>
            <p:spPr bwMode="auto">
              <a:xfrm>
                <a:off x="174" y="3386"/>
                <a:ext cx="2665" cy="70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922838" y="4362450"/>
            <a:ext cx="3965575" cy="1900238"/>
            <a:chOff x="3101" y="2748"/>
            <a:chExt cx="2498" cy="1197"/>
          </a:xfrm>
        </p:grpSpPr>
        <p:sp>
          <p:nvSpPr>
            <p:cNvPr id="38928" name="Text Box 10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rdt_rcv():</a:t>
              </a:r>
              <a:r>
                <a:rPr lang="en-US" sz="1800"/>
                <a:t> </a:t>
              </a:r>
              <a:r>
                <a:rPr lang="en-US" sz="1800">
                  <a:latin typeface="Comic Sans MS" pitchFamily="66" charset="0"/>
                </a:rPr>
                <a:t>chamada quando pacote chega no lado receptor do canal</a:t>
              </a:r>
              <a:endParaRPr lang="en-US"/>
            </a:p>
          </p:txBody>
        </p:sp>
        <p:grpSp>
          <p:nvGrpSpPr>
            <p:cNvPr id="38929" name="Group 34"/>
            <p:cNvGrpSpPr>
              <a:grpSpLocks/>
            </p:cNvGrpSpPr>
            <p:nvPr/>
          </p:nvGrpSpPr>
          <p:grpSpPr bwMode="auto">
            <a:xfrm>
              <a:off x="3162" y="2748"/>
              <a:ext cx="2370" cy="1190"/>
              <a:chOff x="3162" y="2748"/>
              <a:chExt cx="2370" cy="1190"/>
            </a:xfrm>
          </p:grpSpPr>
          <p:sp>
            <p:nvSpPr>
              <p:cNvPr id="38930" name="Line 15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31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54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4899025" y="1470025"/>
            <a:ext cx="4162425" cy="1349375"/>
            <a:chOff x="3086" y="926"/>
            <a:chExt cx="2622" cy="850"/>
          </a:xfrm>
        </p:grpSpPr>
        <p:sp>
          <p:nvSpPr>
            <p:cNvPr id="38924" name="Text Box 11"/>
            <p:cNvSpPr txBox="1">
              <a:spLocks noChangeArrowheads="1"/>
            </p:cNvSpPr>
            <p:nvPr/>
          </p:nvSpPr>
          <p:spPr bwMode="auto">
            <a:xfrm>
              <a:off x="3163" y="926"/>
              <a:ext cx="254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deliver_data():</a:t>
              </a:r>
              <a:r>
                <a:rPr lang="en-US" sz="1800"/>
                <a:t> </a:t>
              </a:r>
              <a:r>
                <a:rPr lang="en-US" sz="1800">
                  <a:latin typeface="Comic Sans MS" pitchFamily="66" charset="0"/>
                </a:rPr>
                <a:t>chamada pela entidade de transporte p/ entregar dados p/ camada superior</a:t>
              </a:r>
              <a:endParaRPr lang="en-US"/>
            </a:p>
          </p:txBody>
        </p:sp>
        <p:grpSp>
          <p:nvGrpSpPr>
            <p:cNvPr id="38925" name="Group 38"/>
            <p:cNvGrpSpPr>
              <a:grpSpLocks/>
            </p:cNvGrpSpPr>
            <p:nvPr/>
          </p:nvGrpSpPr>
          <p:grpSpPr bwMode="auto">
            <a:xfrm>
              <a:off x="3086" y="942"/>
              <a:ext cx="2622" cy="834"/>
              <a:chOff x="3086" y="942"/>
              <a:chExt cx="2622" cy="834"/>
            </a:xfrm>
          </p:grpSpPr>
          <p:sp>
            <p:nvSpPr>
              <p:cNvPr id="38926" name="Line 16"/>
              <p:cNvSpPr>
                <a:spLocks noChangeShapeType="1"/>
              </p:cNvSpPr>
              <p:nvPr/>
            </p:nvSpPr>
            <p:spPr bwMode="auto">
              <a:xfrm flipH="1">
                <a:off x="4560" y="1508"/>
                <a:ext cx="138" cy="2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7" name="Rectangle 21"/>
              <p:cNvSpPr>
                <a:spLocks noChangeArrowheads="1"/>
              </p:cNvSpPr>
              <p:nvPr/>
            </p:nvSpPr>
            <p:spPr bwMode="auto">
              <a:xfrm>
                <a:off x="3086" y="942"/>
                <a:ext cx="2622" cy="54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Transferência confiável: o ponto de partida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70013"/>
            <a:ext cx="8278813" cy="2755900"/>
          </a:xfrm>
          <a:noFill/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smtClean="0">
                <a:solidFill>
                  <a:srgbClr val="FF0000"/>
                </a:solidFill>
              </a:rPr>
              <a:t>Iremos:</a:t>
            </a:r>
            <a:endParaRPr lang="pt-BR" sz="2000" smtClean="0"/>
          </a:p>
          <a:p>
            <a:r>
              <a:rPr lang="pt-BR" sz="2000" smtClean="0"/>
              <a:t>desenvolver incrementalmente os lados transmissor e receptor de um protocolo confiável de transferência de dados (rdt)</a:t>
            </a:r>
          </a:p>
          <a:p>
            <a:r>
              <a:rPr lang="pt-BR" sz="2000" smtClean="0"/>
              <a:t>considerar apenas fluxo unidirecional de dados</a:t>
            </a:r>
          </a:p>
          <a:p>
            <a:pPr lvl="1"/>
            <a:r>
              <a:rPr lang="pt-BR" sz="1800" smtClean="0"/>
              <a:t>mas info de controle flui em ambos os sentidos!</a:t>
            </a:r>
          </a:p>
          <a:p>
            <a:r>
              <a:rPr lang="pt-BR" sz="2000" smtClean="0"/>
              <a:t>Usar máquinas de estados finitos (FSM)  p/ especificar os protocolos transmissor e receptor</a:t>
            </a:r>
            <a:r>
              <a:rPr lang="pt-BR" sz="2400" smtClean="0"/>
              <a:t> </a:t>
            </a:r>
          </a:p>
        </p:txBody>
      </p: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2981325" y="4619625"/>
            <a:ext cx="1000125" cy="942975"/>
            <a:chOff x="618" y="3294"/>
            <a:chExt cx="630" cy="594"/>
          </a:xfrm>
        </p:grpSpPr>
        <p:sp>
          <p:nvSpPr>
            <p:cNvPr id="39959" name="Oval 9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0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1" name="Text Box 8"/>
            <p:cNvSpPr txBox="1">
              <a:spLocks noChangeArrowheads="1"/>
            </p:cNvSpPr>
            <p:nvPr/>
          </p:nvSpPr>
          <p:spPr bwMode="auto">
            <a:xfrm>
              <a:off x="618" y="3425"/>
              <a:ext cx="6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latin typeface="Comic Sans MS" pitchFamily="66" charset="0"/>
                </a:rPr>
                <a:t>estado</a:t>
              </a:r>
            </a:p>
            <a:p>
              <a:r>
                <a:rPr lang="en-US" sz="2000"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39943" name="Freeform 10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9944" name="Group 12"/>
          <p:cNvGrpSpPr>
            <a:grpSpLocks/>
          </p:cNvGrpSpPr>
          <p:nvPr/>
        </p:nvGrpSpPr>
        <p:grpSpPr bwMode="auto">
          <a:xfrm>
            <a:off x="7734300" y="4724400"/>
            <a:ext cx="1000125" cy="942975"/>
            <a:chOff x="618" y="3294"/>
            <a:chExt cx="630" cy="594"/>
          </a:xfrm>
        </p:grpSpPr>
        <p:sp>
          <p:nvSpPr>
            <p:cNvPr id="39956" name="Oval 13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7" name="Oval 14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8" name="Text Box 15"/>
            <p:cNvSpPr txBox="1">
              <a:spLocks noChangeArrowheads="1"/>
            </p:cNvSpPr>
            <p:nvPr/>
          </p:nvSpPr>
          <p:spPr bwMode="auto">
            <a:xfrm>
              <a:off x="618" y="3425"/>
              <a:ext cx="6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estado</a:t>
              </a:r>
            </a:p>
            <a:p>
              <a:r>
                <a:rPr lang="en-US" sz="2000"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39945" name="Text Box 16"/>
          <p:cNvSpPr txBox="1">
            <a:spLocks noChangeArrowheads="1"/>
          </p:cNvSpPr>
          <p:nvPr/>
        </p:nvSpPr>
        <p:spPr bwMode="auto">
          <a:xfrm>
            <a:off x="3598863" y="4013200"/>
            <a:ext cx="439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Comic Sans MS" pitchFamily="66" charset="0"/>
              </a:rPr>
              <a:t>evento causador da transição de estado</a:t>
            </a:r>
            <a:endParaRPr lang="pt-BR"/>
          </a:p>
        </p:txBody>
      </p:sp>
      <p:sp>
        <p:nvSpPr>
          <p:cNvPr id="39946" name="Text Box 17"/>
          <p:cNvSpPr txBox="1">
            <a:spLocks noChangeArrowheads="1"/>
          </p:cNvSpPr>
          <p:nvPr/>
        </p:nvSpPr>
        <p:spPr bwMode="auto">
          <a:xfrm>
            <a:off x="3602038" y="4308475"/>
            <a:ext cx="452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Comic Sans MS" pitchFamily="66" charset="0"/>
              </a:rPr>
              <a:t>ações executadas na transição de estado</a:t>
            </a:r>
            <a:endParaRPr lang="pt-BR">
              <a:solidFill>
                <a:srgbClr val="FF0000"/>
              </a:solidFill>
            </a:endParaRPr>
          </a:p>
        </p:txBody>
      </p:sp>
      <p:sp>
        <p:nvSpPr>
          <p:cNvPr id="39947" name="Line 18"/>
          <p:cNvSpPr>
            <a:spLocks noChangeShapeType="1"/>
          </p:cNvSpPr>
          <p:nvPr/>
        </p:nvSpPr>
        <p:spPr bwMode="auto">
          <a:xfrm>
            <a:off x="3576637" y="4352925"/>
            <a:ext cx="455295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48" name="Rectangle 20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1800">
                <a:solidFill>
                  <a:srgbClr val="FF0000"/>
                </a:solidFill>
                <a:latin typeface="Comic Sans MS" pitchFamily="66" charset="0"/>
              </a:rPr>
              <a:t>estado:</a:t>
            </a:r>
            <a:r>
              <a:rPr lang="pt-BR" sz="1800">
                <a:latin typeface="Comic Sans MS" pitchFamily="66" charset="0"/>
              </a:rPr>
              <a:t> neste “estado” o próximo estado é determinado unicamente pelo próximo evento</a:t>
            </a:r>
          </a:p>
        </p:txBody>
      </p:sp>
      <p:sp>
        <p:nvSpPr>
          <p:cNvPr id="39949" name="Freeform 21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50" name="Freeform 22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51" name="Line 23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9952" name="Group 27"/>
          <p:cNvGrpSpPr>
            <a:grpSpLocks/>
          </p:cNvGrpSpPr>
          <p:nvPr/>
        </p:nvGrpSpPr>
        <p:grpSpPr bwMode="auto">
          <a:xfrm>
            <a:off x="4581525" y="5108575"/>
            <a:ext cx="942975" cy="671513"/>
            <a:chOff x="3516" y="3260"/>
            <a:chExt cx="594" cy="423"/>
          </a:xfrm>
        </p:grpSpPr>
        <p:sp>
          <p:nvSpPr>
            <p:cNvPr id="39953" name="Text Box 24"/>
            <p:cNvSpPr txBox="1">
              <a:spLocks noChangeArrowheads="1"/>
            </p:cNvSpPr>
            <p:nvPr/>
          </p:nvSpPr>
          <p:spPr bwMode="auto">
            <a:xfrm>
              <a:off x="3526" y="3260"/>
              <a:ext cx="5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evento</a:t>
              </a:r>
              <a:endParaRPr lang="en-US"/>
            </a:p>
          </p:txBody>
        </p:sp>
        <p:sp>
          <p:nvSpPr>
            <p:cNvPr id="39954" name="Text Box 25"/>
            <p:cNvSpPr txBox="1">
              <a:spLocks noChangeArrowheads="1"/>
            </p:cNvSpPr>
            <p:nvPr/>
          </p:nvSpPr>
          <p:spPr bwMode="auto">
            <a:xfrm>
              <a:off x="3584" y="3452"/>
              <a:ext cx="4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ações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955" name="Line 26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u="none" smtClean="0"/>
              <a:t>rdt1.0: </a:t>
            </a:r>
            <a:r>
              <a:rPr lang="pt-BR" sz="2400" smtClean="0"/>
              <a:t>transferência confiável sobre canais  confiáveis 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smtClean="0"/>
              <a:t>canal de transmissão perfeitamente confiável</a:t>
            </a:r>
          </a:p>
          <a:p>
            <a:pPr lvl="1"/>
            <a:r>
              <a:rPr lang="pt-BR" sz="2000" smtClean="0"/>
              <a:t>não há erros de bits</a:t>
            </a:r>
          </a:p>
          <a:p>
            <a:pPr lvl="1"/>
            <a:r>
              <a:rPr lang="pt-BR" sz="2000" smtClean="0"/>
              <a:t>não há perda de pacotes</a:t>
            </a:r>
          </a:p>
          <a:p>
            <a:r>
              <a:rPr lang="pt-BR" sz="2400" smtClean="0"/>
              <a:t>FSMs separadas para transmissor e receptor:</a:t>
            </a:r>
          </a:p>
          <a:p>
            <a:pPr lvl="1"/>
            <a:r>
              <a:rPr lang="pt-BR" sz="2000" smtClean="0"/>
              <a:t>transmissor envia dados pelo canal subjacente</a:t>
            </a:r>
          </a:p>
          <a:p>
            <a:pPr lvl="1"/>
            <a:r>
              <a:rPr lang="pt-BR" sz="2000" smtClean="0"/>
              <a:t>receptor lê os dados do canal subjacente</a:t>
            </a:r>
          </a:p>
        </p:txBody>
      </p:sp>
      <p:pic>
        <p:nvPicPr>
          <p:cNvPr id="40966" name="Picture 23" descr="f03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887538"/>
            <a:ext cx="3810000" cy="4071937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CBF8B-379C-4296-84EC-1E62E66B90C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pt-BR" sz="3200" u="none" smtClean="0"/>
              <a:t>rdt2.0: </a:t>
            </a:r>
            <a:r>
              <a:rPr lang="pt-BR" sz="3200" smtClean="0"/>
              <a:t>canal com erros de bits</a:t>
            </a:r>
            <a:endParaRPr lang="pt-BR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333500"/>
            <a:ext cx="7896225" cy="4448175"/>
          </a:xfrm>
        </p:spPr>
        <p:txBody>
          <a:bodyPr/>
          <a:lstStyle/>
          <a:p>
            <a:r>
              <a:rPr lang="pt-BR" sz="2000" dirty="0" smtClean="0"/>
              <a:t>canal subjacente pode trocar valores dos bits num pacote</a:t>
            </a:r>
          </a:p>
          <a:p>
            <a:pPr lvl="1"/>
            <a:r>
              <a:rPr lang="pt-BR" sz="1800" dirty="0" smtClean="0"/>
              <a:t>lembre-se: </a:t>
            </a:r>
            <a:r>
              <a:rPr lang="pt-BR" sz="1800" dirty="0" err="1" smtClean="0"/>
              <a:t>checksum</a:t>
            </a:r>
            <a:r>
              <a:rPr lang="pt-BR" sz="1800" dirty="0" smtClean="0"/>
              <a:t> UDP pode detectar erros de bits</a:t>
            </a:r>
          </a:p>
          <a:p>
            <a:r>
              <a:rPr lang="pt-BR" sz="2000" i="1" dirty="0" smtClean="0"/>
              <a:t>a </a:t>
            </a:r>
            <a:r>
              <a:rPr lang="pt-BR" sz="2000" dirty="0" smtClean="0"/>
              <a:t>questão: como recuperar esses erros?</a:t>
            </a:r>
          </a:p>
          <a:p>
            <a:pPr lvl="1"/>
            <a:endParaRPr lang="pt-BR" sz="1800" dirty="0" smtClean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89138" y="3678238"/>
            <a:ext cx="57769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pt-BR" sz="3200" i="1" dirty="0" smtClean="0">
                <a:solidFill>
                  <a:srgbClr val="CC0000"/>
                </a:solidFill>
                <a:latin typeface="Gill Sans MT" pitchFamily="34" charset="0"/>
              </a:rPr>
              <a:t>Como as pessoas recuperam “erros”</a:t>
            </a:r>
          </a:p>
          <a:p>
            <a:r>
              <a:rPr lang="pt-BR" sz="3200" i="1" dirty="0" smtClean="0">
                <a:solidFill>
                  <a:srgbClr val="CC0000"/>
                </a:solidFill>
                <a:latin typeface="Gill Sans MT" pitchFamily="34" charset="0"/>
              </a:rPr>
              <a:t>durante uma conversa?</a:t>
            </a:r>
            <a:endParaRPr lang="en-US" sz="3200" i="1" dirty="0">
              <a:solidFill>
                <a:srgbClr val="CC0000"/>
              </a:solidFill>
              <a:latin typeface="Gill Sans MT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pt-BR" sz="3200" u="none" smtClean="0"/>
              <a:t>rdt2.0: </a:t>
            </a:r>
            <a:r>
              <a:rPr lang="pt-BR" sz="3200" smtClean="0"/>
              <a:t>canal com erros de bits</a:t>
            </a:r>
            <a:endParaRPr lang="pt-BR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333500"/>
            <a:ext cx="7896225" cy="4448175"/>
          </a:xfrm>
        </p:spPr>
        <p:txBody>
          <a:bodyPr/>
          <a:lstStyle/>
          <a:p>
            <a:r>
              <a:rPr lang="pt-BR" sz="2000" smtClean="0"/>
              <a:t>canal subjacente pode trocar valores dos bits num pacote</a:t>
            </a:r>
          </a:p>
          <a:p>
            <a:pPr lvl="1"/>
            <a:r>
              <a:rPr lang="pt-BR" sz="1800" smtClean="0"/>
              <a:t>lembre-se: checksum UDP pode detectar erros de bits</a:t>
            </a:r>
          </a:p>
          <a:p>
            <a:r>
              <a:rPr lang="pt-BR" sz="2000" i="1" smtClean="0"/>
              <a:t>a </a:t>
            </a:r>
            <a:r>
              <a:rPr lang="pt-BR" sz="2000" smtClean="0"/>
              <a:t>questão: como recuperar esses erros?</a:t>
            </a:r>
          </a:p>
          <a:p>
            <a:pPr lvl="1"/>
            <a:r>
              <a:rPr lang="pt-BR" sz="1800" smtClean="0">
                <a:solidFill>
                  <a:srgbClr val="FF0000"/>
                </a:solidFill>
              </a:rPr>
              <a:t>reconhecimentos</a:t>
            </a:r>
            <a:r>
              <a:rPr lang="pt-BR" sz="1800" i="1" smtClean="0">
                <a:solidFill>
                  <a:srgbClr val="FF0000"/>
                </a:solidFill>
              </a:rPr>
              <a:t> (ACKs):</a:t>
            </a:r>
            <a:r>
              <a:rPr lang="pt-BR" sz="1800" smtClean="0"/>
              <a:t> receptor avisa explicitamente ao transmissor que o pacote foi recebido corretamente</a:t>
            </a:r>
          </a:p>
          <a:p>
            <a:pPr lvl="1"/>
            <a:r>
              <a:rPr lang="pt-BR" sz="1800" smtClean="0">
                <a:solidFill>
                  <a:srgbClr val="FF0000"/>
                </a:solidFill>
              </a:rPr>
              <a:t>reconhecimentos negativos</a:t>
            </a:r>
            <a:r>
              <a:rPr lang="pt-BR" sz="1800" i="1" smtClean="0">
                <a:solidFill>
                  <a:srgbClr val="FF0000"/>
                </a:solidFill>
              </a:rPr>
              <a:t> (NAKs):</a:t>
            </a:r>
            <a:r>
              <a:rPr lang="pt-BR" sz="1800" smtClean="0"/>
              <a:t> receptor avisa explicitamente ao transmissor que o pacote tinha erros</a:t>
            </a:r>
          </a:p>
          <a:p>
            <a:pPr lvl="1"/>
            <a:r>
              <a:rPr lang="pt-BR" sz="1800" smtClean="0"/>
              <a:t>transmissor reenvia o pacote ao receber um NAK</a:t>
            </a:r>
          </a:p>
          <a:p>
            <a:r>
              <a:rPr lang="pt-BR" sz="2000" smtClean="0"/>
              <a:t>novos mecanismos no </a:t>
            </a:r>
            <a:r>
              <a:rPr lang="pt-BR" sz="2000" b="1" smtClean="0">
                <a:latin typeface="Courier New" pitchFamily="49" charset="0"/>
              </a:rPr>
              <a:t>rdt2.0</a:t>
            </a:r>
            <a:r>
              <a:rPr lang="pt-BR" sz="2000" smtClean="0"/>
              <a:t> (em relação ao </a:t>
            </a:r>
            <a:r>
              <a:rPr lang="pt-BR" sz="2000" b="1" smtClean="0">
                <a:latin typeface="Courier New" pitchFamily="49" charset="0"/>
              </a:rPr>
              <a:t>rdt1.0</a:t>
            </a:r>
            <a:r>
              <a:rPr lang="pt-BR" sz="2000" smtClean="0"/>
              <a:t>):</a:t>
            </a:r>
          </a:p>
          <a:p>
            <a:pPr lvl="1"/>
            <a:r>
              <a:rPr lang="pt-BR" sz="1800" smtClean="0"/>
              <a:t>detecção de erros</a:t>
            </a:r>
          </a:p>
          <a:p>
            <a:pPr lvl="1"/>
            <a:r>
              <a:rPr lang="pt-BR" sz="1800" smtClean="0"/>
              <a:t>retorno ao transmissor: mensagens de controle (ACK,NAK) receptor-&gt;transmissor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rdt2.0: especificação da FSM</a:t>
            </a:r>
            <a:endParaRPr lang="en-US" sz="3600" smtClean="0"/>
          </a:p>
        </p:txBody>
      </p:sp>
      <p:pic>
        <p:nvPicPr>
          <p:cNvPr id="43013" name="Picture 36" descr="f03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62113" y="1366838"/>
            <a:ext cx="5614987" cy="5381625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rdt2.0: operação com ausência de erros</a:t>
            </a:r>
            <a:endParaRPr lang="en-US" sz="3600" smtClean="0"/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696913" y="2395538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95313" y="2479675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latin typeface="Arial" charset="0"/>
              </a:rPr>
              <a:t>Wait for call from above</a:t>
            </a:r>
            <a:endParaRPr lang="en-US" sz="1600"/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1004888" y="1676400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snkpkt = make_pkt(data, checksum)</a:t>
            </a:r>
          </a:p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/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109663" y="17208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6319838" y="5500688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extract(rcvpkt,data)</a:t>
            </a:r>
          </a:p>
          <a:p>
            <a:pPr algn="l"/>
            <a:r>
              <a:rPr lang="en-US" sz="1600">
                <a:latin typeface="Arial" charset="0"/>
              </a:rPr>
              <a:t>deliver_data(data)</a:t>
            </a:r>
          </a:p>
          <a:p>
            <a:pPr algn="l"/>
            <a:r>
              <a:rPr lang="en-US" sz="1600">
                <a:latin typeface="Arial" charset="0"/>
              </a:rPr>
              <a:t>udt_send(ACK)</a:t>
            </a:r>
            <a:endParaRPr lang="en-US" sz="1600"/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297613" y="4967288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</a:t>
            </a:r>
          </a:p>
          <a:p>
            <a:pPr algn="l"/>
            <a:r>
              <a:rPr lang="en-US" sz="1600">
                <a:latin typeface="Arial" charset="0"/>
              </a:rPr>
              <a:t>   notcorrupt(rcvpkt)</a:t>
            </a:r>
            <a:endParaRPr lang="en-US" sz="1600"/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>
            <a:off x="6419850" y="5556250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44" name="Freeform 10"/>
          <p:cNvSpPr>
            <a:spLocks/>
          </p:cNvSpPr>
          <p:nvPr/>
        </p:nvSpPr>
        <p:spPr bwMode="auto">
          <a:xfrm flipV="1">
            <a:off x="1057275" y="2165350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4045" name="Freeform 11"/>
          <p:cNvSpPr>
            <a:spLocks/>
          </p:cNvSpPr>
          <p:nvPr/>
        </p:nvSpPr>
        <p:spPr bwMode="auto">
          <a:xfrm>
            <a:off x="1104900" y="33258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1071563" y="3678238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isACK(rcvpkt)</a:t>
            </a:r>
            <a:endParaRPr lang="en-US" sz="1600"/>
          </a:p>
        </p:txBody>
      </p:sp>
      <p:sp>
        <p:nvSpPr>
          <p:cNvPr id="44047" name="Line 13"/>
          <p:cNvSpPr>
            <a:spLocks noChangeShapeType="1"/>
          </p:cNvSpPr>
          <p:nvPr/>
        </p:nvSpPr>
        <p:spPr bwMode="auto">
          <a:xfrm>
            <a:off x="1173163" y="4002088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48" name="Freeform 14"/>
          <p:cNvSpPr>
            <a:spLocks/>
          </p:cNvSpPr>
          <p:nvPr/>
        </p:nvSpPr>
        <p:spPr bwMode="auto">
          <a:xfrm>
            <a:off x="3252788" y="2471738"/>
            <a:ext cx="466725" cy="89376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3562350" y="2786063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/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536950" y="2111375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</a:t>
            </a:r>
          </a:p>
          <a:p>
            <a:pPr algn="l"/>
            <a:r>
              <a:rPr lang="en-US" sz="1600">
                <a:latin typeface="Arial" charset="0"/>
              </a:rPr>
              <a:t>   isNAK(rcvpkt)</a:t>
            </a:r>
            <a:endParaRPr lang="en-US" sz="1600"/>
          </a:p>
        </p:txBody>
      </p:sp>
      <p:sp>
        <p:nvSpPr>
          <p:cNvPr id="44051" name="Line 17"/>
          <p:cNvSpPr>
            <a:spLocks noChangeShapeType="1"/>
          </p:cNvSpPr>
          <p:nvPr/>
        </p:nvSpPr>
        <p:spPr bwMode="auto">
          <a:xfrm>
            <a:off x="3656013" y="278606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4052" name="Group 18"/>
          <p:cNvGrpSpPr>
            <a:grpSpLocks/>
          </p:cNvGrpSpPr>
          <p:nvPr/>
        </p:nvGrpSpPr>
        <p:grpSpPr bwMode="auto">
          <a:xfrm>
            <a:off x="6573838" y="2538413"/>
            <a:ext cx="1924050" cy="858837"/>
            <a:chOff x="2222" y="2660"/>
            <a:chExt cx="1212" cy="541"/>
          </a:xfrm>
        </p:grpSpPr>
        <p:sp>
          <p:nvSpPr>
            <p:cNvPr id="44080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udt_send(NAK)</a:t>
              </a:r>
              <a:endParaRPr lang="en-US" sz="1600"/>
            </a:p>
          </p:txBody>
        </p:sp>
        <p:sp>
          <p:nvSpPr>
            <p:cNvPr id="44081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 sz="1600">
                  <a:latin typeface="Arial" charset="0"/>
                </a:rPr>
                <a:t>  corrupt(rcvpkt)</a:t>
              </a:r>
              <a:endParaRPr lang="en-US" sz="1600"/>
            </a:p>
          </p:txBody>
        </p:sp>
        <p:sp>
          <p:nvSpPr>
            <p:cNvPr id="44082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4053" name="Group 22"/>
          <p:cNvGrpSpPr>
            <a:grpSpLocks/>
          </p:cNvGrpSpPr>
          <p:nvPr/>
        </p:nvGrpSpPr>
        <p:grpSpPr bwMode="auto">
          <a:xfrm>
            <a:off x="2292350" y="2408238"/>
            <a:ext cx="1074738" cy="962025"/>
            <a:chOff x="1540" y="2116"/>
            <a:chExt cx="677" cy="606"/>
          </a:xfrm>
        </p:grpSpPr>
        <p:sp>
          <p:nvSpPr>
            <p:cNvPr id="44078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79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" charset="0"/>
                </a:rPr>
                <a:t>Wait for ACK or NAK</a:t>
              </a:r>
              <a:endParaRPr lang="en-US" sz="1600"/>
            </a:p>
          </p:txBody>
        </p:sp>
      </p:grpSp>
      <p:sp>
        <p:nvSpPr>
          <p:cNvPr id="44054" name="Freeform 25"/>
          <p:cNvSpPr>
            <a:spLocks/>
          </p:cNvSpPr>
          <p:nvPr/>
        </p:nvSpPr>
        <p:spPr bwMode="auto">
          <a:xfrm>
            <a:off x="6672263" y="33337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4055" name="Oval 26"/>
          <p:cNvSpPr>
            <a:spLocks noChangeArrowheads="1"/>
          </p:cNvSpPr>
          <p:nvPr/>
        </p:nvSpPr>
        <p:spPr bwMode="auto">
          <a:xfrm>
            <a:off x="6764338" y="3754438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56" name="Text Box 27"/>
          <p:cNvSpPr txBox="1">
            <a:spLocks noChangeArrowheads="1"/>
          </p:cNvSpPr>
          <p:nvPr/>
        </p:nvSpPr>
        <p:spPr bwMode="auto">
          <a:xfrm>
            <a:off x="6677025" y="3838575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latin typeface="Arial" charset="0"/>
              </a:rPr>
              <a:t>Wait for call from below</a:t>
            </a:r>
            <a:endParaRPr lang="en-US" sz="1600"/>
          </a:p>
        </p:txBody>
      </p:sp>
      <p:sp>
        <p:nvSpPr>
          <p:cNvPr id="44057" name="Freeform 28"/>
          <p:cNvSpPr>
            <a:spLocks/>
          </p:cNvSpPr>
          <p:nvPr/>
        </p:nvSpPr>
        <p:spPr bwMode="auto">
          <a:xfrm flipV="1">
            <a:off x="6684963" y="4649788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0" y="2352675"/>
            <a:ext cx="1333500" cy="1004888"/>
            <a:chOff x="220" y="1365"/>
            <a:chExt cx="840" cy="633"/>
          </a:xfrm>
        </p:grpSpPr>
        <p:sp>
          <p:nvSpPr>
            <p:cNvPr id="44076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77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5" y="3683000"/>
            <a:ext cx="1414463" cy="1033463"/>
            <a:chOff x="3990" y="2203"/>
            <a:chExt cx="891" cy="651"/>
          </a:xfrm>
        </p:grpSpPr>
        <p:sp>
          <p:nvSpPr>
            <p:cNvPr id="44074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75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060" name="Text Box 35"/>
          <p:cNvSpPr txBox="1">
            <a:spLocks noChangeArrowheads="1"/>
          </p:cNvSpPr>
          <p:nvPr/>
        </p:nvSpPr>
        <p:spPr bwMode="auto">
          <a:xfrm>
            <a:off x="1030288" y="1385888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rdt_send(data)</a:t>
            </a:r>
            <a:endParaRPr lang="en-US" sz="1600"/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>
            <a:off x="1011238" y="1474788"/>
            <a:ext cx="12700" cy="7477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1349" name="Freeform 37"/>
          <p:cNvSpPr>
            <a:spLocks/>
          </p:cNvSpPr>
          <p:nvPr/>
        </p:nvSpPr>
        <p:spPr bwMode="auto">
          <a:xfrm>
            <a:off x="1011238" y="2192338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352675"/>
            <a:ext cx="1333500" cy="1004888"/>
            <a:chOff x="220" y="1365"/>
            <a:chExt cx="840" cy="633"/>
          </a:xfrm>
        </p:grpSpPr>
        <p:sp>
          <p:nvSpPr>
            <p:cNvPr id="44072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73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1353" name="Oval 41"/>
          <p:cNvSpPr>
            <a:spLocks noChangeArrowheads="1"/>
          </p:cNvSpPr>
          <p:nvPr/>
        </p:nvSpPr>
        <p:spPr bwMode="auto">
          <a:xfrm>
            <a:off x="2332038" y="2408238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1354" name="Line 42"/>
          <p:cNvSpPr>
            <a:spLocks noChangeShapeType="1"/>
          </p:cNvSpPr>
          <p:nvPr/>
        </p:nvSpPr>
        <p:spPr bwMode="auto">
          <a:xfrm flipH="1">
            <a:off x="6261100" y="5087938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1355" name="Freeform 43"/>
          <p:cNvSpPr>
            <a:spLocks/>
          </p:cNvSpPr>
          <p:nvPr/>
        </p:nvSpPr>
        <p:spPr bwMode="auto">
          <a:xfrm>
            <a:off x="1155700" y="4071938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352675"/>
            <a:ext cx="1333500" cy="1004888"/>
            <a:chOff x="220" y="1365"/>
            <a:chExt cx="840" cy="633"/>
          </a:xfrm>
        </p:grpSpPr>
        <p:sp>
          <p:nvSpPr>
            <p:cNvPr id="44070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71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1359" name="Oval 47"/>
          <p:cNvSpPr>
            <a:spLocks noChangeArrowheads="1"/>
          </p:cNvSpPr>
          <p:nvPr/>
        </p:nvSpPr>
        <p:spPr bwMode="auto">
          <a:xfrm>
            <a:off x="2328863" y="2413000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69" name="Text Box 48"/>
          <p:cNvSpPr txBox="1">
            <a:spLocks noChangeArrowheads="1"/>
          </p:cNvSpPr>
          <p:nvPr/>
        </p:nvSpPr>
        <p:spPr bwMode="auto">
          <a:xfrm>
            <a:off x="1409700" y="404018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L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1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8" grpId="0" animBg="1"/>
      <p:bldP spid="141349" grpId="0" animBg="1"/>
      <p:bldP spid="141353" grpId="0" animBg="1"/>
      <p:bldP spid="141354" grpId="0" animBg="1"/>
      <p:bldP spid="141355" grpId="0" animBg="1"/>
      <p:bldP spid="141359" grpId="0" animBg="1"/>
      <p:bldP spid="14135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rdt2.0: cenário de erro</a:t>
            </a:r>
            <a:endParaRPr lang="en-US" sz="3600" smtClean="0"/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latin typeface="Arial" charset="0"/>
              </a:rPr>
              <a:t>Wait for call from above</a:t>
            </a:r>
            <a:endParaRPr lang="en-US" sz="1600"/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snkpkt = make_pkt(data, checksum)</a:t>
            </a:r>
          </a:p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/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extract(rcvpkt,data)</a:t>
            </a:r>
          </a:p>
          <a:p>
            <a:pPr algn="l"/>
            <a:r>
              <a:rPr lang="en-US" sz="1600">
                <a:latin typeface="Arial" charset="0"/>
              </a:rPr>
              <a:t>deliver_data(data)</a:t>
            </a:r>
          </a:p>
          <a:p>
            <a:pPr algn="l"/>
            <a:r>
              <a:rPr lang="en-US" sz="1600">
                <a:latin typeface="Arial" charset="0"/>
              </a:rPr>
              <a:t>udt_send(ACK)</a:t>
            </a:r>
            <a:endParaRPr lang="en-US" sz="1600"/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</a:t>
            </a:r>
          </a:p>
          <a:p>
            <a:pPr algn="l"/>
            <a:r>
              <a:rPr lang="en-US" sz="1600">
                <a:latin typeface="Arial" charset="0"/>
              </a:rPr>
              <a:t>   notcorrupt(rcvpkt)</a:t>
            </a:r>
            <a:endParaRPr lang="en-US" sz="1600"/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isACK(rcvpkt)</a:t>
            </a:r>
            <a:endParaRPr lang="en-US" sz="1600"/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/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</a:t>
            </a:r>
          </a:p>
          <a:p>
            <a:pPr algn="l"/>
            <a:r>
              <a:rPr lang="en-US" sz="1600">
                <a:latin typeface="Arial" charset="0"/>
              </a:rPr>
              <a:t>   isNAK(rcvpkt)</a:t>
            </a:r>
            <a:endParaRPr lang="en-US" sz="1600"/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5076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108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udt_send(NAK)</a:t>
              </a:r>
              <a:endParaRPr lang="en-US" sz="1600"/>
            </a:p>
          </p:txBody>
        </p:sp>
        <p:sp>
          <p:nvSpPr>
            <p:cNvPr id="45109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 sz="1600">
                  <a:latin typeface="Arial" charset="0"/>
                </a:rPr>
                <a:t>  corrupt(rcvpkt)</a:t>
              </a:r>
              <a:endParaRPr lang="en-US" sz="1600"/>
            </a:p>
          </p:txBody>
        </p:sp>
        <p:sp>
          <p:nvSpPr>
            <p:cNvPr id="45110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106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7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" charset="0"/>
                </a:rPr>
                <a:t>Wait for ACK or NAK</a:t>
              </a:r>
              <a:endParaRPr lang="en-US" sz="1600"/>
            </a:p>
          </p:txBody>
        </p:sp>
      </p:grpSp>
      <p:sp>
        <p:nvSpPr>
          <p:cNvPr id="45078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80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latin typeface="Arial" charset="0"/>
              </a:rPr>
              <a:t>Wait for call from below</a:t>
            </a:r>
            <a:endParaRPr lang="en-US" sz="1600"/>
          </a:p>
        </p:txBody>
      </p:sp>
      <p:sp>
        <p:nvSpPr>
          <p:cNvPr id="45081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5104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5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5102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3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084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rdt_send(data)</a:t>
            </a:r>
            <a:endParaRPr lang="en-US" sz="1600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73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5100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1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2377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78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79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5098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99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2383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84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85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2386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87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097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L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2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2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2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42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42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2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42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72" grpId="0" animBg="1"/>
      <p:bldP spid="142373" grpId="0" animBg="1"/>
      <p:bldP spid="142377" grpId="0" animBg="1"/>
      <p:bldP spid="142378" grpId="0" animBg="1"/>
      <p:bldP spid="142379" grpId="0" animBg="1"/>
      <p:bldP spid="142383" grpId="0" animBg="1"/>
      <p:bldP spid="142383" grpId="1" animBg="1"/>
      <p:bldP spid="142384" grpId="0" animBg="1"/>
      <p:bldP spid="142385" grpId="0" animBg="1"/>
      <p:bldP spid="142386" grpId="0" animBg="1"/>
      <p:bldP spid="1423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rdt2.0 tem uma falha fatal!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938" y="1414463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O que acontece se o ACK/NAK for corrompido?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000" dirty="0" smtClean="0"/>
              <a:t>Transmissor não sabe o que se passou no receptor!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não pode apenas retransmitir: possibilidade de pacotes duplicados</a:t>
            </a:r>
            <a:endParaRPr lang="pt-BR" sz="2400" dirty="0" smtClean="0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08125"/>
            <a:ext cx="3810000" cy="277495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Lidando c/ duplicatas: </a:t>
            </a:r>
          </a:p>
          <a:p>
            <a:pPr>
              <a:lnSpc>
                <a:spcPct val="80000"/>
              </a:lnSpc>
            </a:pPr>
            <a:r>
              <a:rPr lang="pt-BR" sz="2000" dirty="0" smtClean="0"/>
              <a:t>transmissor retransmite o último pacote se ACK/NAK chegar com erro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transmissor inclui </a:t>
            </a:r>
            <a:r>
              <a:rPr lang="pt-BR" sz="2000" i="1" dirty="0">
                <a:solidFill>
                  <a:schemeClr val="accent2"/>
                </a:solidFill>
              </a:rPr>
              <a:t>número de </a:t>
            </a:r>
            <a:r>
              <a:rPr lang="pt-BR" sz="2000" i="1" dirty="0" err="1">
                <a:solidFill>
                  <a:schemeClr val="accent2"/>
                </a:solidFill>
              </a:rPr>
              <a:t>seqüência</a:t>
            </a:r>
            <a:r>
              <a:rPr lang="pt-BR" sz="2000" dirty="0"/>
              <a:t> em cada pacote</a:t>
            </a:r>
          </a:p>
          <a:p>
            <a:pPr>
              <a:lnSpc>
                <a:spcPct val="80000"/>
              </a:lnSpc>
            </a:pPr>
            <a:r>
              <a:rPr lang="pt-BR" sz="2000" dirty="0" smtClean="0"/>
              <a:t>receptor descarta (não entrega a aplicação) pacotes duplicados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2739317" y="4818063"/>
            <a:ext cx="3652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latin typeface="Comic Sans MS" pitchFamily="66" charset="0"/>
              </a:rPr>
              <a:t>Transmissor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envia</a:t>
            </a:r>
            <a:r>
              <a:rPr lang="en-US" sz="2000" dirty="0">
                <a:latin typeface="Comic Sans MS" pitchFamily="66" charset="0"/>
              </a:rPr>
              <a:t> um </a:t>
            </a:r>
            <a:r>
              <a:rPr lang="en-US" sz="2000" dirty="0" err="1">
                <a:latin typeface="Comic Sans MS" pitchFamily="66" charset="0"/>
              </a:rPr>
              <a:t>pacote</a:t>
            </a:r>
            <a:r>
              <a:rPr lang="en-US" sz="2000" dirty="0">
                <a:latin typeface="Comic Sans MS" pitchFamily="66" charset="0"/>
              </a:rPr>
              <a:t>,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e </a:t>
            </a:r>
            <a:r>
              <a:rPr lang="en-US" sz="2000" dirty="0" err="1">
                <a:latin typeface="Comic Sans MS" pitchFamily="66" charset="0"/>
              </a:rPr>
              <a:t>então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aguarda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resposta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do receptor</a:t>
            </a:r>
            <a:endParaRPr lang="en-US" dirty="0"/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2652004" y="4686300"/>
            <a:ext cx="3763963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834398" y="4522788"/>
            <a:ext cx="1797050" cy="396875"/>
            <a:chOff x="2930" y="2669"/>
            <a:chExt cx="1132" cy="250"/>
          </a:xfrm>
        </p:grpSpPr>
        <p:sp>
          <p:nvSpPr>
            <p:cNvPr id="46090" name="Rectangle 8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91" name="Text Box 5"/>
            <p:cNvSpPr txBox="1">
              <a:spLocks noChangeArrowheads="1"/>
            </p:cNvSpPr>
            <p:nvPr/>
          </p:nvSpPr>
          <p:spPr bwMode="auto">
            <a:xfrm>
              <a:off x="2930" y="2669"/>
              <a:ext cx="11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pare e espera</a:t>
              </a:r>
              <a:endParaRPr lang="en-US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/>
      <p:bldP spid="46086" grpId="0" build="p"/>
      <p:bldP spid="46087" grpId="0"/>
      <p:bldP spid="460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2800" smtClean="0"/>
              <a:t>Serviços e protocolos de transporte</a:t>
            </a:r>
          </a:p>
        </p:txBody>
      </p:sp>
      <p:sp>
        <p:nvSpPr>
          <p:cNvPr id="1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086225" cy="5114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1800" dirty="0" smtClean="0"/>
              <a:t>fornecem</a:t>
            </a:r>
            <a:r>
              <a:rPr lang="pt-BR" sz="1800" i="1" dirty="0" smtClean="0">
                <a:solidFill>
                  <a:srgbClr val="FF0000"/>
                </a:solidFill>
              </a:rPr>
              <a:t> comunicação lógica </a:t>
            </a:r>
            <a:r>
              <a:rPr lang="pt-BR" sz="1800" dirty="0" smtClean="0"/>
              <a:t>entre processos de aplicação executando em diferentes hospedeiros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os protocolos de transporte são executados nos sistemas finais: 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lado transmissor: quebra as mensagens da aplicação em </a:t>
            </a:r>
            <a:r>
              <a:rPr lang="pt-BR" sz="1800" dirty="0" smtClean="0">
                <a:solidFill>
                  <a:srgbClr val="FF0000"/>
                </a:solidFill>
              </a:rPr>
              <a:t>segmentos</a:t>
            </a:r>
            <a:r>
              <a:rPr lang="pt-BR" sz="1800" dirty="0" smtClean="0"/>
              <a:t>, repassa-os para a camada de rede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/>
              <a:t>lado receptor: remonta as mensagens a partir dos segmentos, repassa-as para a camada de aplicação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existe mais de um protocolo de transporte disponível para as aplicações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Internet: TCP e UDP</a:t>
            </a:r>
          </a:p>
        </p:txBody>
      </p:sp>
      <p:grpSp>
        <p:nvGrpSpPr>
          <p:cNvPr id="1045" name="Group 332"/>
          <p:cNvGrpSpPr>
            <a:grpSpLocks/>
          </p:cNvGrpSpPr>
          <p:nvPr/>
        </p:nvGrpSpPr>
        <p:grpSpPr bwMode="auto">
          <a:xfrm>
            <a:off x="4572000" y="1312863"/>
            <a:ext cx="4157663" cy="4233862"/>
            <a:chOff x="2880" y="827"/>
            <a:chExt cx="2619" cy="2667"/>
          </a:xfrm>
        </p:grpSpPr>
        <p:sp>
          <p:nvSpPr>
            <p:cNvPr id="1046" name="Freeform 5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24 w 1292"/>
                <a:gd name="T1" fmla="*/ 3 h 1255"/>
                <a:gd name="T2" fmla="*/ 18 w 1292"/>
                <a:gd name="T3" fmla="*/ 66 h 1255"/>
                <a:gd name="T4" fmla="*/ 15 w 1292"/>
                <a:gd name="T5" fmla="*/ 219 h 1255"/>
                <a:gd name="T6" fmla="*/ 27 w 1292"/>
                <a:gd name="T7" fmla="*/ 348 h 1255"/>
                <a:gd name="T8" fmla="*/ 128 w 1292"/>
                <a:gd name="T9" fmla="*/ 366 h 1255"/>
                <a:gd name="T10" fmla="*/ 335 w 1292"/>
                <a:gd name="T11" fmla="*/ 474 h 1255"/>
                <a:gd name="T12" fmla="*/ 517 w 1292"/>
                <a:gd name="T13" fmla="*/ 520 h 1255"/>
                <a:gd name="T14" fmla="*/ 622 w 1292"/>
                <a:gd name="T15" fmla="*/ 428 h 1255"/>
                <a:gd name="T16" fmla="*/ 659 w 1292"/>
                <a:gd name="T17" fmla="*/ 187 h 1255"/>
                <a:gd name="T18" fmla="*/ 625 w 1292"/>
                <a:gd name="T19" fmla="*/ 88 h 1255"/>
                <a:gd name="T20" fmla="*/ 388 w 1292"/>
                <a:gd name="T21" fmla="*/ 49 h 1255"/>
                <a:gd name="T22" fmla="*/ 124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7" name="Freeform 6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286 w 1340"/>
                <a:gd name="T1" fmla="*/ 17 h 1191"/>
                <a:gd name="T2" fmla="*/ 42 w 1340"/>
                <a:gd name="T3" fmla="*/ 24 h 1191"/>
                <a:gd name="T4" fmla="*/ 30 w 1340"/>
                <a:gd name="T5" fmla="*/ 169 h 1191"/>
                <a:gd name="T6" fmla="*/ 15 w 1340"/>
                <a:gd name="T7" fmla="*/ 302 h 1191"/>
                <a:gd name="T8" fmla="*/ 58 w 1340"/>
                <a:gd name="T9" fmla="*/ 365 h 1191"/>
                <a:gd name="T10" fmla="*/ 280 w 1340"/>
                <a:gd name="T11" fmla="*/ 367 h 1191"/>
                <a:gd name="T12" fmla="*/ 333 w 1340"/>
                <a:gd name="T13" fmla="*/ 473 h 1191"/>
                <a:gd name="T14" fmla="*/ 642 w 1340"/>
                <a:gd name="T15" fmla="*/ 461 h 1191"/>
                <a:gd name="T16" fmla="*/ 664 w 1340"/>
                <a:gd name="T17" fmla="*/ 240 h 1191"/>
                <a:gd name="T18" fmla="*/ 627 w 1340"/>
                <a:gd name="T19" fmla="*/ 144 h 1191"/>
                <a:gd name="T20" fmla="*/ 395 w 1340"/>
                <a:gd name="T21" fmla="*/ 121 h 1191"/>
                <a:gd name="T22" fmla="*/ 286 w 1340"/>
                <a:gd name="T23" fmla="*/ 1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8" name="Freeform 7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4 w 2135"/>
                <a:gd name="T1" fmla="*/ 274 h 1662"/>
                <a:gd name="T2" fmla="*/ 54 w 2135"/>
                <a:gd name="T3" fmla="*/ 32 h 1662"/>
                <a:gd name="T4" fmla="*/ 342 w 2135"/>
                <a:gd name="T5" fmla="*/ 82 h 1662"/>
                <a:gd name="T6" fmla="*/ 629 w 2135"/>
                <a:gd name="T7" fmla="*/ 42 h 1662"/>
                <a:gd name="T8" fmla="*/ 1043 w 2135"/>
                <a:gd name="T9" fmla="*/ 172 h 1662"/>
                <a:gd name="T10" fmla="*/ 1049 w 2135"/>
                <a:gd name="T11" fmla="*/ 481 h 1662"/>
                <a:gd name="T12" fmla="*/ 823 w 2135"/>
                <a:gd name="T13" fmla="*/ 674 h 1662"/>
                <a:gd name="T14" fmla="*/ 424 w 2135"/>
                <a:gd name="T15" fmla="*/ 638 h 1662"/>
                <a:gd name="T16" fmla="*/ 262 w 2135"/>
                <a:gd name="T17" fmla="*/ 534 h 1662"/>
                <a:gd name="T18" fmla="*/ 96 w 2135"/>
                <a:gd name="T19" fmla="*/ 449 h 1662"/>
                <a:gd name="T20" fmla="*/ 14 w 2135"/>
                <a:gd name="T21" fmla="*/ 274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49" name="Group 8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1039" name="Object 9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6" name="Clip" r:id="rId4" imgW="1305000" imgH="1085760" progId="">
                      <p:embed/>
                    </p:oleObj>
                  </mc:Choice>
                  <mc:Fallback>
                    <p:oleObj name="Clip" r:id="rId4" imgW="1305000" imgH="1085760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0" name="Object 10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7" name="Clip" r:id="rId6" imgW="676440" imgH="485640" progId="">
                      <p:embed/>
                    </p:oleObj>
                  </mc:Choice>
                  <mc:Fallback>
                    <p:oleObj name="Clip" r:id="rId6" imgW="676440" imgH="485640" progId="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00" name="Line 11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50" name="Group 12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1037" name="Object 13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8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8" name="Object 14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9" name="Clip" r:id="rId9" imgW="676440" imgH="485640" progId="">
                      <p:embed/>
                    </p:oleObj>
                  </mc:Choice>
                  <mc:Fallback>
                    <p:oleObj name="Clip" r:id="rId9" imgW="676440" imgH="485640" progId="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99" name="Line 15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51" name="Group 16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296" name="Oval 1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7" name="Oval 1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8" name="Oval 1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52" name="Group 20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288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9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0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1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2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3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4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5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53" name="Group 29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285" name="Oval 3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6" name="Oval 3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7" name="Oval 3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54" name="Line 33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5" name="Line 34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6" name="Line 35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7" name="Line 36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8" name="Line 37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9" name="Line 38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60" name="Group 39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277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8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9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0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1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2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3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4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61" name="Group 48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1035" name="Object 49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0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0" name="Line 50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aphicFrame>
            <p:nvGraphicFramePr>
              <p:cNvPr id="1036" name="Object 51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" name="Clip" r:id="rId11" imgW="1305000" imgH="1085760" progId="">
                      <p:embed/>
                    </p:oleObj>
                  </mc:Choice>
                  <mc:Fallback>
                    <p:oleObj name="Clip" r:id="rId11" imgW="1305000" imgH="1085760" progId="">
                      <p:embed/>
                      <p:pic>
                        <p:nvPicPr>
                          <p:cNvPr id="0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1" name="Line 52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72" name="Group 53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274" name="Oval 54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75" name="Oval 55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76" name="Oval 56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273" name="Line 57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aphicFrame>
          <p:nvGraphicFramePr>
            <p:cNvPr id="1026" name="Object 58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59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2" name="Oval 60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3" name="Oval 61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4" name="Oval 62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" name="Line 63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6" name="Line 64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7" name="Line 65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8" name="Line 66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9" name="Line 67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0" name="Line 68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028" name="Object 69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" name="Clip" r:id="rId14" imgW="981000" imgH="1209600" progId="">
                    <p:embed/>
                  </p:oleObj>
                </mc:Choice>
                <mc:Fallback>
                  <p:oleObj name="Clip" r:id="rId14" imgW="981000" imgH="1209600" progId="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70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" name="Clip" r:id="rId16" imgW="981000" imgH="1209600" progId="">
                    <p:embed/>
                  </p:oleObj>
                </mc:Choice>
                <mc:Fallback>
                  <p:oleObj name="Clip" r:id="rId16" imgW="981000" imgH="1209600" progId="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71" name="Group 72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1033" name="Object 7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6" name="Clip" r:id="rId17" imgW="819000" imgH="847800" progId="">
                      <p:embed/>
                    </p:oleObj>
                  </mc:Choice>
                  <mc:Fallback>
                    <p:oleObj name="Clip" r:id="rId17" imgW="819000" imgH="847800" progId="">
                      <p:embed/>
                      <p:pic>
                        <p:nvPicPr>
                          <p:cNvPr id="0" name="Object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4" name="Object 7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" name="Clip" r:id="rId19" imgW="1266840" imgH="1200240" progId="">
                      <p:embed/>
                    </p:oleObj>
                  </mc:Choice>
                  <mc:Fallback>
                    <p:oleObj name="Clip" r:id="rId19" imgW="1266840" imgH="1200240" progId="">
                      <p:embed/>
                      <p:pic>
                        <p:nvPicPr>
                          <p:cNvPr id="0" name="Object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72" name="Group 75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1031" name="Object 7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8" name="Clip" r:id="rId21" imgW="819000" imgH="847800" progId="">
                      <p:embed/>
                    </p:oleObj>
                  </mc:Choice>
                  <mc:Fallback>
                    <p:oleObj name="Clip" r:id="rId21" imgW="819000" imgH="847800" progId="">
                      <p:embed/>
                      <p:pic>
                        <p:nvPicPr>
                          <p:cNvPr id="0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2" name="Object 7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9" name="Clip" r:id="rId22" imgW="1266840" imgH="1200240" progId="">
                      <p:embed/>
                    </p:oleObj>
                  </mc:Choice>
                  <mc:Fallback>
                    <p:oleObj name="Clip" r:id="rId22" imgW="1266840" imgH="1200240" progId="">
                      <p:embed/>
                      <p:pic>
                        <p:nvPicPr>
                          <p:cNvPr id="0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73" name="Group 78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1030" name="Object 79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0" name="Clip" r:id="rId23" imgW="819000" imgH="847800" progId="">
                      <p:embed/>
                    </p:oleObj>
                  </mc:Choice>
                  <mc:Fallback>
                    <p:oleObj name="Clip" r:id="rId23" imgW="819000" imgH="847800" progId="">
                      <p:embed/>
                      <p:pic>
                        <p:nvPicPr>
                          <p:cNvPr id="0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69" name="Rectangle 80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74" name="Line 81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75" name="Group 82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261" name="AutoShape 8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2" name="Rectangle 8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3" name="Rectangle 8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4" name="AutoShape 8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5" name="Line 8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6" name="Line 8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7" name="Rectangle 8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8" name="Rectangle 9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76" name="Group 91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253" name="AutoShape 9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4" name="Rectangle 9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5" name="Rectangle 9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6" name="AutoShape 9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7" name="Line 9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8" name="Line 9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" name="Rectangle 9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" name="Rectangle 9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77" name="Line 100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8" name="Line 101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9" name="Line 102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0" name="Line 103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1" name="Line 104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2" name="Line 105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3" name="Line 106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4" name="Line 107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" name="Line 108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6" name="Line 109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7" name="Line 110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8" name="Line 111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89" name="Group 112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240" name="Oval 1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1" name="Line 1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2" name="Line 1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3" name="Rectangle 1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4" name="Oval 1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45" name="Group 1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50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51" name="Line 1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52" name="Line 1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46" name="Group 1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48" name="Line 1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49" name="Line 1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0" name="Group 126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227" name="Oval 1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8" name="Line 1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" name="Line 1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" name="Rectangle 1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" name="Oval 1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32" name="Group 1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8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33" name="Group 1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5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6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1" name="Group 140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214" name="Oval 1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5" name="Line 1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6" name="Line 1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7" name="Rectangle 1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8" name="Oval 1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19" name="Group 1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24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5" name="Line 1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6" name="Line 1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20" name="Group 1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21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2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3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2" name="Group 154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201" name="Oval 1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2" name="Line 1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3" name="Line 1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4" name="Rectangle 1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5" name="Oval 1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06" name="Group 1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11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2" name="Line 1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3" name="Line 1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07" name="Group 1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08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9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0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3" name="Group 168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188" name="Oval 1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89" name="Line 1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0" name="Line 1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1" name="Rectangle 1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2" name="Oval 1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93" name="Group 1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98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99" name="Line 1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0" name="Line 1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94" name="Group 1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95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96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97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4" name="Group 182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175" name="Oval 1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6" name="Line 1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7" name="Line 1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8" name="Rectangle 1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9" name="Oval 1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80" name="Group 1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85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6" name="Line 1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7" name="Line 1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81" name="Group 1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82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3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4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5" name="Group 196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162" name="Oval 1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3" name="Line 1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4" name="Line 1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5" name="Rectangle 2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6" name="Oval 2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67" name="Group 2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72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3" name="Line 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4" name="Line 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68" name="Group 2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69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0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1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6" name="Group 210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149" name="Oval 2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0" name="Line 2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1" name="Line 2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2" name="Rectangle 2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3" name="Oval 2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54" name="Group 2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59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60" name="Line 2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61" name="Line 2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55" name="Group 2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56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7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8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97" name="Line 224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98" name="Group 254"/>
            <p:cNvGrpSpPr>
              <a:grpSpLocks/>
            </p:cNvGrpSpPr>
            <p:nvPr/>
          </p:nvGrpSpPr>
          <p:grpSpPr bwMode="auto">
            <a:xfrm>
              <a:off x="2880" y="966"/>
              <a:ext cx="589" cy="538"/>
              <a:chOff x="4180" y="744"/>
              <a:chExt cx="513" cy="538"/>
            </a:xfrm>
          </p:grpSpPr>
          <p:sp>
            <p:nvSpPr>
              <p:cNvPr id="1142" name="Rectangle 22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3" name="Rectangle 22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4" name="Rectangle 22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5" name="Text Box 23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Comic Sans MS" pitchFamily="66" charset="0"/>
                  </a:rPr>
                  <a:t>aplicação</a:t>
                </a:r>
              </a:p>
              <a:p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transporte</a:t>
                </a:r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46" name="Line 23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7" name="Line 23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8" name="Line 23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99" name="Group 269"/>
            <p:cNvGrpSpPr>
              <a:grpSpLocks/>
            </p:cNvGrpSpPr>
            <p:nvPr/>
          </p:nvGrpSpPr>
          <p:grpSpPr bwMode="auto">
            <a:xfrm>
              <a:off x="4843" y="1863"/>
              <a:ext cx="513" cy="442"/>
              <a:chOff x="2923" y="3345"/>
              <a:chExt cx="513" cy="442"/>
            </a:xfrm>
          </p:grpSpPr>
          <p:sp>
            <p:nvSpPr>
              <p:cNvPr id="1137" name="Rectangle 270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" name="Rectangle 271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" name="Text Box 272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40" name="Line 273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1" name="Line 274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0" name="Group 300"/>
            <p:cNvGrpSpPr>
              <a:grpSpLocks/>
            </p:cNvGrpSpPr>
            <p:nvPr/>
          </p:nvGrpSpPr>
          <p:grpSpPr bwMode="auto">
            <a:xfrm>
              <a:off x="4910" y="2764"/>
              <a:ext cx="589" cy="538"/>
              <a:chOff x="4180" y="744"/>
              <a:chExt cx="513" cy="538"/>
            </a:xfrm>
          </p:grpSpPr>
          <p:sp>
            <p:nvSpPr>
              <p:cNvPr id="1130" name="Rectangle 30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" name="Rectangle 30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" name="Rectangle 30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" name="Text Box 30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Comic Sans MS" pitchFamily="66" charset="0"/>
                  </a:rPr>
                  <a:t>aplicação</a:t>
                </a:r>
              </a:p>
              <a:p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transporte</a:t>
                </a:r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34" name="Line 30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" name="Line 30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" name="Line 30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1" name="Group 308"/>
            <p:cNvGrpSpPr>
              <a:grpSpLocks/>
            </p:cNvGrpSpPr>
            <p:nvPr/>
          </p:nvGrpSpPr>
          <p:grpSpPr bwMode="auto">
            <a:xfrm>
              <a:off x="4314" y="1610"/>
              <a:ext cx="513" cy="442"/>
              <a:chOff x="2923" y="3345"/>
              <a:chExt cx="513" cy="442"/>
            </a:xfrm>
          </p:grpSpPr>
          <p:sp>
            <p:nvSpPr>
              <p:cNvPr id="1125" name="Rectangle 309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6" name="Rectangle 310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7" name="Text Box 311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28" name="Line 312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" name="Line 313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2" name="Group 314"/>
            <p:cNvGrpSpPr>
              <a:grpSpLocks/>
            </p:cNvGrpSpPr>
            <p:nvPr/>
          </p:nvGrpSpPr>
          <p:grpSpPr bwMode="auto">
            <a:xfrm>
              <a:off x="4285" y="1166"/>
              <a:ext cx="513" cy="442"/>
              <a:chOff x="2923" y="3345"/>
              <a:chExt cx="513" cy="442"/>
            </a:xfrm>
          </p:grpSpPr>
          <p:sp>
            <p:nvSpPr>
              <p:cNvPr id="1120" name="Rectangle 315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1" name="Rectangle 316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2" name="Text Box 317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23" name="Line 318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4" name="Line 319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3" name="Group 320"/>
            <p:cNvGrpSpPr>
              <a:grpSpLocks/>
            </p:cNvGrpSpPr>
            <p:nvPr/>
          </p:nvGrpSpPr>
          <p:grpSpPr bwMode="auto">
            <a:xfrm>
              <a:off x="3681" y="1297"/>
              <a:ext cx="513" cy="442"/>
              <a:chOff x="2923" y="3345"/>
              <a:chExt cx="513" cy="442"/>
            </a:xfrm>
          </p:grpSpPr>
          <p:sp>
            <p:nvSpPr>
              <p:cNvPr id="1115" name="Rectangle 321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6" name="Rectangle 322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7" name="Text Box 323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18" name="Line 324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9" name="Line 325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4" name="Group 326"/>
            <p:cNvGrpSpPr>
              <a:grpSpLocks/>
            </p:cNvGrpSpPr>
            <p:nvPr/>
          </p:nvGrpSpPr>
          <p:grpSpPr bwMode="auto">
            <a:xfrm>
              <a:off x="4546" y="2160"/>
              <a:ext cx="513" cy="442"/>
              <a:chOff x="2923" y="3345"/>
              <a:chExt cx="513" cy="442"/>
            </a:xfrm>
          </p:grpSpPr>
          <p:sp>
            <p:nvSpPr>
              <p:cNvPr id="1110" name="Rectangle 327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1" name="Rectangle 328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2" name="Text Box 329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13" name="Line 330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4" name="Line 331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5" name="Group 298"/>
            <p:cNvGrpSpPr>
              <a:grpSpLocks/>
            </p:cNvGrpSpPr>
            <p:nvPr/>
          </p:nvGrpSpPr>
          <p:grpSpPr bwMode="auto">
            <a:xfrm rot="2937887">
              <a:off x="2991" y="1881"/>
              <a:ext cx="2382" cy="274"/>
              <a:chOff x="2937" y="3579"/>
              <a:chExt cx="2382" cy="274"/>
            </a:xfrm>
          </p:grpSpPr>
          <p:sp>
            <p:nvSpPr>
              <p:cNvPr id="1106" name="Rectangle 295"/>
              <p:cNvSpPr>
                <a:spLocks noChangeArrowheads="1"/>
              </p:cNvSpPr>
              <p:nvPr/>
            </p:nvSpPr>
            <p:spPr bwMode="auto">
              <a:xfrm>
                <a:off x="3168" y="3630"/>
                <a:ext cx="1920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7" name="Text Box 293"/>
              <p:cNvSpPr txBox="1">
                <a:spLocks noChangeArrowheads="1"/>
              </p:cNvSpPr>
              <p:nvPr/>
            </p:nvSpPr>
            <p:spPr bwMode="auto">
              <a:xfrm>
                <a:off x="3295" y="3620"/>
                <a:ext cx="17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transporte lógico fim a fim</a:t>
                </a: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1108" name="Freeform 296"/>
              <p:cNvSpPr>
                <a:spLocks/>
              </p:cNvSpPr>
              <p:nvPr/>
            </p:nvSpPr>
            <p:spPr bwMode="auto">
              <a:xfrm>
                <a:off x="2937" y="357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9" name="Freeform 297"/>
              <p:cNvSpPr>
                <a:spLocks/>
              </p:cNvSpPr>
              <p:nvPr/>
            </p:nvSpPr>
            <p:spPr bwMode="auto">
              <a:xfrm flipH="1">
                <a:off x="5037" y="358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rdt2.1: transmissor, trata ACK/NAKs corrompidos</a:t>
            </a:r>
            <a:endParaRPr lang="pt-BR" smtClean="0"/>
          </a:p>
        </p:txBody>
      </p:sp>
      <p:pic>
        <p:nvPicPr>
          <p:cNvPr id="47109" name="Picture 78" descr="f03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1738" y="1600200"/>
            <a:ext cx="6434137" cy="4648200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0" cy="1143000"/>
          </a:xfrm>
        </p:spPr>
        <p:txBody>
          <a:bodyPr/>
          <a:lstStyle/>
          <a:p>
            <a:r>
              <a:rPr lang="pt-BR" sz="3200" smtClean="0"/>
              <a:t>rdt2.1: receptor, trata </a:t>
            </a:r>
            <a:r>
              <a:rPr lang="pt-BR" sz="2800" smtClean="0"/>
              <a:t>ACK/NAKs corrompidos</a:t>
            </a:r>
            <a:endParaRPr lang="pt-BR" sz="3200" smtClean="0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3121025" y="3568700"/>
            <a:ext cx="777875" cy="7953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125788" y="3679825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Esperar </a:t>
            </a:r>
          </a:p>
          <a:p>
            <a:r>
              <a:rPr lang="en-US" sz="1200">
                <a:latin typeface="Arial" charset="0"/>
              </a:rPr>
              <a:t>0 de baixo</a:t>
            </a:r>
            <a:endParaRPr lang="en-US" sz="1200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2957513" y="24987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 flipV="1">
            <a:off x="3638550" y="28162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199188" y="317500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6202363" y="3887788"/>
            <a:ext cx="2624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has_seq0(rcvpkt)</a:t>
            </a:r>
          </a:p>
          <a:p>
            <a:endParaRPr lang="en-US" sz="1600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6286500" y="45862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0" name="Freeform 12"/>
          <p:cNvSpPr>
            <a:spLocks/>
          </p:cNvSpPr>
          <p:nvPr/>
        </p:nvSpPr>
        <p:spPr bwMode="auto">
          <a:xfrm>
            <a:off x="3656013" y="43846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044825" y="4965700"/>
            <a:ext cx="358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has_seq1(rcvpkt)</a:t>
            </a:r>
            <a:r>
              <a:rPr lang="en-US" sz="1600">
                <a:latin typeface="Arial" charset="0"/>
              </a:rPr>
              <a:t> </a:t>
            </a:r>
            <a:endParaRPr lang="en-US" sz="1600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3111500" y="55229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054350" y="5578475"/>
            <a:ext cx="38528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44" name="Oval 17"/>
          <p:cNvSpPr>
            <a:spLocks noChangeArrowheads="1"/>
          </p:cNvSpPr>
          <p:nvPr/>
        </p:nvSpPr>
        <p:spPr bwMode="auto">
          <a:xfrm>
            <a:off x="4819650" y="3603625"/>
            <a:ext cx="804863" cy="7969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4845050" y="3689350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Esperar 1 de baixo</a:t>
            </a:r>
            <a:endParaRPr lang="en-US" sz="1200"/>
          </a:p>
        </p:txBody>
      </p:sp>
      <p:sp>
        <p:nvSpPr>
          <p:cNvPr id="48146" name="Freeform 19"/>
          <p:cNvSpPr>
            <a:spLocks/>
          </p:cNvSpPr>
          <p:nvPr/>
        </p:nvSpPr>
        <p:spPr bwMode="auto">
          <a:xfrm rot="-1361013">
            <a:off x="5519738" y="31956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3206750" y="1500188"/>
            <a:ext cx="3981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has_seq0(rcvpkt) </a:t>
            </a:r>
            <a:endParaRPr lang="en-US" sz="1400"/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>
            <a:off x="3316288" y="20701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3219450" y="2027238"/>
            <a:ext cx="3475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50" name="Freeform 23"/>
          <p:cNvSpPr>
            <a:spLocks/>
          </p:cNvSpPr>
          <p:nvPr/>
        </p:nvSpPr>
        <p:spPr bwMode="auto">
          <a:xfrm rot="1020547">
            <a:off x="5543550" y="39195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6149975" y="2878138"/>
            <a:ext cx="2871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/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>
            <a:off x="6288088" y="31892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3" name="Text Box 26"/>
          <p:cNvSpPr txBox="1">
            <a:spLocks noChangeArrowheads="1"/>
          </p:cNvSpPr>
          <p:nvPr/>
        </p:nvSpPr>
        <p:spPr bwMode="auto">
          <a:xfrm>
            <a:off x="6157913" y="4640263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54" name="Text Box 27"/>
          <p:cNvSpPr txBox="1">
            <a:spLocks noChangeArrowheads="1"/>
          </p:cNvSpPr>
          <p:nvPr/>
        </p:nvSpPr>
        <p:spPr bwMode="auto">
          <a:xfrm>
            <a:off x="276225" y="3867150"/>
            <a:ext cx="262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has_seq1(rcvpkt)</a:t>
            </a:r>
          </a:p>
          <a:p>
            <a:endParaRPr lang="en-US" sz="1600"/>
          </a:p>
        </p:txBody>
      </p:sp>
      <p:sp>
        <p:nvSpPr>
          <p:cNvPr id="48155" name="Line 28"/>
          <p:cNvSpPr>
            <a:spLocks noChangeShapeType="1"/>
          </p:cNvSpPr>
          <p:nvPr/>
        </p:nvSpPr>
        <p:spPr bwMode="auto">
          <a:xfrm>
            <a:off x="360363" y="45751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6" name="Text Box 29"/>
          <p:cNvSpPr txBox="1">
            <a:spLocks noChangeArrowheads="1"/>
          </p:cNvSpPr>
          <p:nvPr/>
        </p:nvSpPr>
        <p:spPr bwMode="auto">
          <a:xfrm>
            <a:off x="223838" y="2814638"/>
            <a:ext cx="287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/>
          </a:p>
        </p:txBody>
      </p:sp>
      <p:sp>
        <p:nvSpPr>
          <p:cNvPr id="48157" name="Line 30"/>
          <p:cNvSpPr>
            <a:spLocks noChangeShapeType="1"/>
          </p:cNvSpPr>
          <p:nvPr/>
        </p:nvSpPr>
        <p:spPr bwMode="auto">
          <a:xfrm>
            <a:off x="361950" y="31892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8" name="Text Box 31"/>
          <p:cNvSpPr txBox="1">
            <a:spLocks noChangeArrowheads="1"/>
          </p:cNvSpPr>
          <p:nvPr/>
        </p:nvSpPr>
        <p:spPr bwMode="auto">
          <a:xfrm>
            <a:off x="307975" y="4597400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59" name="Text Box 32"/>
          <p:cNvSpPr txBox="1">
            <a:spLocks noChangeArrowheads="1"/>
          </p:cNvSpPr>
          <p:nvPr/>
        </p:nvSpPr>
        <p:spPr bwMode="auto">
          <a:xfrm>
            <a:off x="284163" y="315595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60" name="Freeform 33"/>
          <p:cNvSpPr>
            <a:spLocks/>
          </p:cNvSpPr>
          <p:nvPr/>
        </p:nvSpPr>
        <p:spPr bwMode="auto">
          <a:xfrm rot="20579453" flipH="1">
            <a:off x="2317750" y="38560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61" name="Freeform 34"/>
          <p:cNvSpPr>
            <a:spLocks/>
          </p:cNvSpPr>
          <p:nvPr/>
        </p:nvSpPr>
        <p:spPr bwMode="auto">
          <a:xfrm rot="1361013" flipH="1">
            <a:off x="2305050" y="32083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rdt2.1: discussão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Transmissor:</a:t>
            </a:r>
            <a:endParaRPr lang="pt-BR" sz="2400" dirty="0" smtClean="0"/>
          </a:p>
          <a:p>
            <a:r>
              <a:rPr lang="pt-BR" sz="2400" dirty="0" smtClean="0"/>
              <a:t>no. de </a:t>
            </a:r>
            <a:r>
              <a:rPr lang="pt-BR" sz="2400" dirty="0" err="1" smtClean="0"/>
              <a:t>seq</a:t>
            </a:r>
            <a:r>
              <a:rPr lang="pt-BR" sz="2400" dirty="0" smtClean="0"/>
              <a:t> no pacote</a:t>
            </a:r>
          </a:p>
          <a:p>
            <a:r>
              <a:rPr lang="pt-BR" sz="2400" dirty="0" smtClean="0"/>
              <a:t>bastam dois nos. de seq. (0,1).  Por quê?</a:t>
            </a:r>
          </a:p>
          <a:p>
            <a:r>
              <a:rPr lang="pt-BR" sz="2400" dirty="0" smtClean="0"/>
              <a:t>deve verificar se ACK/NAK recebidos estão corrompidos</a:t>
            </a:r>
          </a:p>
          <a:p>
            <a:r>
              <a:rPr lang="pt-BR" sz="2400" dirty="0" smtClean="0"/>
              <a:t>duplicou o no. de estados</a:t>
            </a:r>
          </a:p>
          <a:p>
            <a:pPr lvl="1"/>
            <a:r>
              <a:rPr lang="pt-BR" sz="2000" dirty="0" smtClean="0"/>
              <a:t>estado deve “lembrar” se pacote “esperado” deve ter no. de seq. 0 ou 1</a:t>
            </a:r>
          </a:p>
          <a:p>
            <a:endParaRPr lang="pt-BR" sz="2400" dirty="0" smtClean="0"/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Receptor:</a:t>
            </a:r>
            <a:endParaRPr lang="pt-BR" sz="2400" dirty="0" smtClean="0"/>
          </a:p>
          <a:p>
            <a:r>
              <a:rPr lang="pt-BR" sz="2400" dirty="0" smtClean="0"/>
              <a:t>deve verificar se o pacote recebido é uma duplicata</a:t>
            </a:r>
          </a:p>
          <a:p>
            <a:pPr lvl="1"/>
            <a:r>
              <a:rPr lang="pt-BR" sz="2000" dirty="0" smtClean="0"/>
              <a:t>estado indica se no. de seq. esperado é 0 ou 1</a:t>
            </a:r>
          </a:p>
          <a:p>
            <a:r>
              <a:rPr lang="pt-BR" sz="2400" dirty="0" smtClean="0"/>
              <a:t>nota: receptor não tem como saber se último ACK/NAK foi recebido bem pelo transmissor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rdt2.2: um protocolo sem NAKs</a:t>
            </a:r>
            <a:endParaRPr lang="pt-BR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mesma funcionalidade do rdt2.1, usando apenas ACKs</a:t>
            </a:r>
          </a:p>
          <a:p>
            <a:pPr>
              <a:lnSpc>
                <a:spcPct val="90000"/>
              </a:lnSpc>
            </a:pPr>
            <a:r>
              <a:rPr lang="pt-BR" smtClean="0"/>
              <a:t>ao invés de NAK, receptor envia ACK para último pacote recebido sem erro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receptor deve incluir </a:t>
            </a:r>
            <a:r>
              <a:rPr lang="pt-BR" i="1" smtClean="0"/>
              <a:t>explicitamente </a:t>
            </a:r>
            <a:r>
              <a:rPr lang="pt-BR" smtClean="0"/>
              <a:t>no. de seq do pacote reconhecido</a:t>
            </a:r>
          </a:p>
          <a:p>
            <a:pPr>
              <a:lnSpc>
                <a:spcPct val="90000"/>
              </a:lnSpc>
            </a:pPr>
            <a:r>
              <a:rPr lang="pt-BR" smtClean="0"/>
              <a:t>ACKs duplicados no transmissor resultam na mesma ação do NAK: </a:t>
            </a:r>
            <a:r>
              <a:rPr lang="pt-BR" i="1" smtClean="0"/>
              <a:t>retransmissão do pacote corrente</a:t>
            </a:r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pt-BR" sz="3200" smtClean="0"/>
              <a:t>rdt2.2: fragmentos do transmissor e receptor</a:t>
            </a:r>
          </a:p>
        </p:txBody>
      </p:sp>
      <p:grpSp>
        <p:nvGrpSpPr>
          <p:cNvPr id="51205" name="Group 71"/>
          <p:cNvGrpSpPr>
            <a:grpSpLocks/>
          </p:cNvGrpSpPr>
          <p:nvPr/>
        </p:nvGrpSpPr>
        <p:grpSpPr bwMode="auto">
          <a:xfrm>
            <a:off x="215900" y="1054100"/>
            <a:ext cx="9680575" cy="5121275"/>
            <a:chOff x="136" y="916"/>
            <a:chExt cx="6098" cy="3226"/>
          </a:xfrm>
        </p:grpSpPr>
        <p:grpSp>
          <p:nvGrpSpPr>
            <p:cNvPr id="51206" name="Group 37"/>
            <p:cNvGrpSpPr>
              <a:grpSpLocks/>
            </p:cNvGrpSpPr>
            <p:nvPr/>
          </p:nvGrpSpPr>
          <p:grpSpPr bwMode="auto">
            <a:xfrm>
              <a:off x="1925" y="1535"/>
              <a:ext cx="724" cy="528"/>
              <a:chOff x="1441" y="2062"/>
              <a:chExt cx="669" cy="528"/>
            </a:xfrm>
          </p:grpSpPr>
          <p:sp>
            <p:nvSpPr>
              <p:cNvPr id="51238" name="Oval 38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39" name="Text Box 39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latin typeface="Arial" charset="0"/>
                  </a:rPr>
                  <a:t>aguarda chamada 0 de cima</a:t>
                </a:r>
                <a:endParaRPr lang="en-US" sz="1400"/>
              </a:p>
            </p:txBody>
          </p:sp>
        </p:grpSp>
        <p:sp>
          <p:nvSpPr>
            <p:cNvPr id="51207" name="Text Box 40"/>
            <p:cNvSpPr txBox="1">
              <a:spLocks noChangeArrowheads="1"/>
            </p:cNvSpPr>
            <p:nvPr/>
          </p:nvSpPr>
          <p:spPr bwMode="auto">
            <a:xfrm>
              <a:off x="2154" y="1093"/>
              <a:ext cx="254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sndpkt = make_pkt(0, data, checksum)</a:t>
              </a:r>
            </a:p>
            <a:p>
              <a:pPr algn="l"/>
              <a:r>
                <a:rPr lang="en-US" sz="1600">
                  <a:latin typeface="Arial" charset="0"/>
                </a:rPr>
                <a:t>udt_send(sndpkt)</a:t>
              </a:r>
              <a:endParaRPr lang="en-US" sz="1600"/>
            </a:p>
          </p:txBody>
        </p:sp>
        <p:sp>
          <p:nvSpPr>
            <p:cNvPr id="51208" name="Text Box 41"/>
            <p:cNvSpPr txBox="1">
              <a:spLocks noChangeArrowheads="1"/>
            </p:cNvSpPr>
            <p:nvPr/>
          </p:nvSpPr>
          <p:spPr bwMode="auto">
            <a:xfrm>
              <a:off x="2163" y="916"/>
              <a:ext cx="117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rdt_send(data)</a:t>
              </a:r>
              <a:endParaRPr lang="en-US" sz="1600"/>
            </a:p>
          </p:txBody>
        </p:sp>
        <p:sp>
          <p:nvSpPr>
            <p:cNvPr id="51209" name="Line 42"/>
            <p:cNvSpPr>
              <a:spLocks noChangeShapeType="1"/>
            </p:cNvSpPr>
            <p:nvPr/>
          </p:nvSpPr>
          <p:spPr bwMode="auto">
            <a:xfrm>
              <a:off x="2205" y="1128"/>
              <a:ext cx="24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0" name="Line 43"/>
            <p:cNvSpPr>
              <a:spLocks noChangeShapeType="1"/>
            </p:cNvSpPr>
            <p:nvPr/>
          </p:nvSpPr>
          <p:spPr bwMode="auto">
            <a:xfrm>
              <a:off x="1792" y="1449"/>
              <a:ext cx="286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1" name="Freeform 44"/>
            <p:cNvSpPr>
              <a:spLocks/>
            </p:cNvSpPr>
            <p:nvPr/>
          </p:nvSpPr>
          <p:spPr bwMode="auto">
            <a:xfrm flipV="1">
              <a:off x="2407" y="1408"/>
              <a:ext cx="1294" cy="130"/>
            </a:xfrm>
            <a:custGeom>
              <a:avLst/>
              <a:gdLst>
                <a:gd name="T0" fmla="*/ 0 w 2835"/>
                <a:gd name="T1" fmla="*/ 0 h 525"/>
                <a:gd name="T2" fmla="*/ 56 w 2835"/>
                <a:gd name="T3" fmla="*/ 0 h 525"/>
                <a:gd name="T4" fmla="*/ 0 60000 65536"/>
                <a:gd name="T5" fmla="*/ 0 60000 65536"/>
                <a:gd name="T6" fmla="*/ 0 w 2835"/>
                <a:gd name="T7" fmla="*/ 0 h 525"/>
                <a:gd name="T8" fmla="*/ 2835 w 2835"/>
                <a:gd name="T9" fmla="*/ 525 h 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2" name="Freeform 45"/>
            <p:cNvSpPr>
              <a:spLocks/>
            </p:cNvSpPr>
            <p:nvPr/>
          </p:nvSpPr>
          <p:spPr bwMode="auto">
            <a:xfrm rot="-1357180">
              <a:off x="4096" y="1361"/>
              <a:ext cx="308" cy="542"/>
            </a:xfrm>
            <a:custGeom>
              <a:avLst/>
              <a:gdLst>
                <a:gd name="T0" fmla="*/ 0 w 735"/>
                <a:gd name="T1" fmla="*/ 7 h 1080"/>
                <a:gd name="T2" fmla="*/ 0 w 735"/>
                <a:gd name="T3" fmla="*/ 27 h 1080"/>
                <a:gd name="T4" fmla="*/ 0 60000 65536"/>
                <a:gd name="T5" fmla="*/ 0 60000 65536"/>
                <a:gd name="T6" fmla="*/ 0 w 735"/>
                <a:gd name="T7" fmla="*/ 0 h 1080"/>
                <a:gd name="T8" fmla="*/ 735 w 735"/>
                <a:gd name="T9" fmla="*/ 1080 h 1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3" name="Text Box 46"/>
            <p:cNvSpPr txBox="1">
              <a:spLocks noChangeArrowheads="1"/>
            </p:cNvSpPr>
            <p:nvPr/>
          </p:nvSpPr>
          <p:spPr bwMode="auto">
            <a:xfrm>
              <a:off x="4446" y="1806"/>
              <a:ext cx="14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udt_send(sndpkt)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51214" name="Text Box 47"/>
            <p:cNvSpPr txBox="1">
              <a:spLocks noChangeArrowheads="1"/>
            </p:cNvSpPr>
            <p:nvPr/>
          </p:nvSpPr>
          <p:spPr bwMode="auto">
            <a:xfrm>
              <a:off x="4379" y="1310"/>
              <a:ext cx="185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 </a:t>
              </a:r>
            </a:p>
            <a:p>
              <a:pPr algn="l"/>
              <a:r>
                <a:rPr lang="en-US" sz="1600">
                  <a:latin typeface="Arial" charset="0"/>
                </a:rPr>
                <a:t>( corrupt(rcvpkt) ||</a:t>
              </a:r>
            </a:p>
            <a:p>
              <a:pPr algn="l"/>
              <a:r>
                <a:rPr lang="en-US" sz="1600">
                  <a:latin typeface="Arial" charset="0"/>
                </a:rPr>
                <a:t>  </a:t>
              </a: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isACK(rcvpkt,1)</a:t>
              </a:r>
              <a:r>
                <a:rPr lang="en-US" sz="1600">
                  <a:latin typeface="Arial" charset="0"/>
                </a:rPr>
                <a:t> )</a:t>
              </a:r>
              <a:endParaRPr lang="en-US" sz="1600"/>
            </a:p>
          </p:txBody>
        </p:sp>
        <p:sp>
          <p:nvSpPr>
            <p:cNvPr id="51215" name="Line 48"/>
            <p:cNvSpPr>
              <a:spLocks noChangeShapeType="1"/>
            </p:cNvSpPr>
            <p:nvPr/>
          </p:nvSpPr>
          <p:spPr bwMode="auto">
            <a:xfrm flipV="1">
              <a:off x="4516" y="1802"/>
              <a:ext cx="97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6" name="Freeform 49"/>
            <p:cNvSpPr>
              <a:spLocks/>
            </p:cNvSpPr>
            <p:nvPr/>
          </p:nvSpPr>
          <p:spPr bwMode="auto">
            <a:xfrm>
              <a:off x="4195" y="1928"/>
              <a:ext cx="139" cy="774"/>
            </a:xfrm>
            <a:custGeom>
              <a:avLst/>
              <a:gdLst>
                <a:gd name="T0" fmla="*/ 101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  <a:gd name="T6" fmla="*/ 0 w 128"/>
                <a:gd name="T7" fmla="*/ 0 h 774"/>
                <a:gd name="T8" fmla="*/ 128 w 128"/>
                <a:gd name="T9" fmla="*/ 774 h 7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7" name="Text Box 50"/>
            <p:cNvSpPr txBox="1">
              <a:spLocks noChangeArrowheads="1"/>
            </p:cNvSpPr>
            <p:nvPr/>
          </p:nvSpPr>
          <p:spPr bwMode="auto">
            <a:xfrm>
              <a:off x="4294" y="2187"/>
              <a:ext cx="164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  </a:t>
              </a:r>
            </a:p>
            <a:p>
              <a:pPr algn="l"/>
              <a:r>
                <a:rPr lang="en-US" sz="1600">
                  <a:latin typeface="Arial" charset="0"/>
                </a:rPr>
                <a:t>&amp;&amp; notcorrupt(rcvpkt) </a:t>
              </a:r>
            </a:p>
            <a:p>
              <a:pPr algn="l"/>
              <a:r>
                <a:rPr lang="en-US" sz="1600">
                  <a:latin typeface="Arial" charset="0"/>
                </a:rPr>
                <a:t>&amp;&amp; </a:t>
              </a: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isACK(rcvpkt,0)</a:t>
              </a:r>
              <a:r>
                <a:rPr lang="en-US" sz="1000">
                  <a:latin typeface="Arial" charset="0"/>
                </a:rPr>
                <a:t> </a:t>
              </a:r>
              <a:endParaRPr lang="en-US"/>
            </a:p>
          </p:txBody>
        </p:sp>
        <p:sp>
          <p:nvSpPr>
            <p:cNvPr id="51218" name="Line 51"/>
            <p:cNvSpPr>
              <a:spLocks noChangeShapeType="1"/>
            </p:cNvSpPr>
            <p:nvPr/>
          </p:nvSpPr>
          <p:spPr bwMode="auto">
            <a:xfrm>
              <a:off x="4355" y="2706"/>
              <a:ext cx="127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1219" name="Group 52"/>
            <p:cNvGrpSpPr>
              <a:grpSpLocks/>
            </p:cNvGrpSpPr>
            <p:nvPr/>
          </p:nvGrpSpPr>
          <p:grpSpPr bwMode="auto">
            <a:xfrm>
              <a:off x="3532" y="1501"/>
              <a:ext cx="725" cy="528"/>
              <a:chOff x="1441" y="2062"/>
              <a:chExt cx="669" cy="528"/>
            </a:xfrm>
          </p:grpSpPr>
          <p:sp>
            <p:nvSpPr>
              <p:cNvPr id="51236" name="Oval 53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37" name="Text Box 54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latin typeface="Arial" charset="0"/>
                  </a:rPr>
                  <a:t>aguarda ACK</a:t>
                </a:r>
              </a:p>
              <a:p>
                <a:r>
                  <a:rPr lang="en-US" sz="1400">
                    <a:latin typeface="Arial" charset="0"/>
                  </a:rPr>
                  <a:t>0</a:t>
                </a:r>
                <a:endParaRPr lang="en-US" sz="1400"/>
              </a:p>
            </p:txBody>
          </p:sp>
        </p:grpSp>
        <p:sp>
          <p:nvSpPr>
            <p:cNvPr id="51220" name="Text Box 55"/>
            <p:cNvSpPr txBox="1">
              <a:spLocks noChangeArrowheads="1"/>
            </p:cNvSpPr>
            <p:nvPr/>
          </p:nvSpPr>
          <p:spPr bwMode="auto">
            <a:xfrm>
              <a:off x="2560" y="1953"/>
              <a:ext cx="129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fragmento FSM</a:t>
              </a:r>
            </a:p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do transmissor</a:t>
              </a:r>
            </a:p>
          </p:txBody>
        </p:sp>
        <p:grpSp>
          <p:nvGrpSpPr>
            <p:cNvPr id="51221" name="Group 56"/>
            <p:cNvGrpSpPr>
              <a:grpSpLocks/>
            </p:cNvGrpSpPr>
            <p:nvPr/>
          </p:nvGrpSpPr>
          <p:grpSpPr bwMode="auto">
            <a:xfrm>
              <a:off x="1792" y="2823"/>
              <a:ext cx="579" cy="501"/>
              <a:chOff x="3570" y="3063"/>
              <a:chExt cx="534" cy="501"/>
            </a:xfrm>
          </p:grpSpPr>
          <p:sp>
            <p:nvSpPr>
              <p:cNvPr id="51234" name="Oval 57"/>
              <p:cNvSpPr>
                <a:spLocks noChangeArrowheads="1"/>
              </p:cNvSpPr>
              <p:nvPr/>
            </p:nvSpPr>
            <p:spPr bwMode="auto">
              <a:xfrm>
                <a:off x="3570" y="3063"/>
                <a:ext cx="534" cy="50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35" name="Text Box 58"/>
              <p:cNvSpPr txBox="1">
                <a:spLocks noChangeArrowheads="1"/>
              </p:cNvSpPr>
              <p:nvPr/>
            </p:nvSpPr>
            <p:spPr bwMode="auto">
              <a:xfrm>
                <a:off x="3597" y="3085"/>
                <a:ext cx="50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latin typeface="Arial Narrow" pitchFamily="34" charset="0"/>
                  </a:rPr>
                  <a:t>aguarda</a:t>
                </a:r>
              </a:p>
              <a:p>
                <a:r>
                  <a:rPr lang="en-US" sz="1400">
                    <a:latin typeface="Arial" charset="0"/>
                  </a:rPr>
                  <a:t>0 de baixo</a:t>
                </a:r>
                <a:endParaRPr lang="en-US" sz="1400"/>
              </a:p>
            </p:txBody>
          </p:sp>
        </p:grpSp>
        <p:sp>
          <p:nvSpPr>
            <p:cNvPr id="51222" name="Freeform 59"/>
            <p:cNvSpPr>
              <a:spLocks/>
            </p:cNvSpPr>
            <p:nvPr/>
          </p:nvSpPr>
          <p:spPr bwMode="auto">
            <a:xfrm>
              <a:off x="2221" y="2754"/>
              <a:ext cx="564" cy="117"/>
            </a:xfrm>
            <a:custGeom>
              <a:avLst/>
              <a:gdLst>
                <a:gd name="T0" fmla="*/ 0 w 520"/>
                <a:gd name="T1" fmla="*/ 117 h 117"/>
                <a:gd name="T2" fmla="*/ 781 w 520"/>
                <a:gd name="T3" fmla="*/ 17 h 117"/>
                <a:gd name="T4" fmla="*/ 0 60000 65536"/>
                <a:gd name="T5" fmla="*/ 0 60000 65536"/>
                <a:gd name="T6" fmla="*/ 0 w 520"/>
                <a:gd name="T7" fmla="*/ 0 h 117"/>
                <a:gd name="T8" fmla="*/ 520 w 520"/>
                <a:gd name="T9" fmla="*/ 117 h 1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0" h="117">
                  <a:moveTo>
                    <a:pt x="0" y="117"/>
                  </a:moveTo>
                  <a:cubicBezTo>
                    <a:pt x="136" y="17"/>
                    <a:pt x="276" y="0"/>
                    <a:pt x="520" y="17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23" name="Freeform 60"/>
            <p:cNvSpPr>
              <a:spLocks/>
            </p:cNvSpPr>
            <p:nvPr/>
          </p:nvSpPr>
          <p:spPr bwMode="auto">
            <a:xfrm>
              <a:off x="2298" y="3261"/>
              <a:ext cx="1641" cy="130"/>
            </a:xfrm>
            <a:custGeom>
              <a:avLst/>
              <a:gdLst>
                <a:gd name="T0" fmla="*/ 0 w 1514"/>
                <a:gd name="T1" fmla="*/ 0 h 130"/>
                <a:gd name="T2" fmla="*/ 2265 w 1514"/>
                <a:gd name="T3" fmla="*/ 17 h 130"/>
                <a:gd name="T4" fmla="*/ 0 60000 65536"/>
                <a:gd name="T5" fmla="*/ 0 60000 65536"/>
                <a:gd name="T6" fmla="*/ 0 w 1514"/>
                <a:gd name="T7" fmla="*/ 0 h 130"/>
                <a:gd name="T8" fmla="*/ 1514 w 1514"/>
                <a:gd name="T9" fmla="*/ 130 h 1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14" h="130">
                  <a:moveTo>
                    <a:pt x="0" y="0"/>
                  </a:moveTo>
                  <a:cubicBezTo>
                    <a:pt x="266" y="130"/>
                    <a:pt x="1322" y="113"/>
                    <a:pt x="1514" y="17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24" name="Text Box 61"/>
            <p:cNvSpPr txBox="1">
              <a:spLocks noChangeArrowheads="1"/>
            </p:cNvSpPr>
            <p:nvPr/>
          </p:nvSpPr>
          <p:spPr bwMode="auto">
            <a:xfrm>
              <a:off x="2139" y="3353"/>
              <a:ext cx="268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notcorrupt(rcvpkt) </a:t>
              </a:r>
            </a:p>
            <a:p>
              <a:pPr algn="l"/>
              <a:r>
                <a:rPr lang="en-US" sz="1600">
                  <a:latin typeface="Arial" charset="0"/>
                </a:rPr>
                <a:t>  &amp;&amp; has_seq1(rcvpkt) </a:t>
              </a:r>
              <a:endParaRPr lang="en-US" sz="1600"/>
            </a:p>
          </p:txBody>
        </p:sp>
        <p:sp>
          <p:nvSpPr>
            <p:cNvPr id="51225" name="Line 62"/>
            <p:cNvSpPr>
              <a:spLocks noChangeShapeType="1"/>
            </p:cNvSpPr>
            <p:nvPr/>
          </p:nvSpPr>
          <p:spPr bwMode="auto">
            <a:xfrm>
              <a:off x="2215" y="3713"/>
              <a:ext cx="1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26" name="Text Box 63"/>
            <p:cNvSpPr txBox="1">
              <a:spLocks noChangeArrowheads="1"/>
            </p:cNvSpPr>
            <p:nvPr/>
          </p:nvSpPr>
          <p:spPr bwMode="auto">
            <a:xfrm>
              <a:off x="2117" y="3704"/>
              <a:ext cx="285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extract(rcvpkt,data)</a:t>
              </a:r>
            </a:p>
            <a:p>
              <a:pPr algn="l"/>
              <a:r>
                <a:rPr lang="en-US" sz="1600">
                  <a:latin typeface="Arial" charset="0"/>
                </a:rPr>
                <a:t>deliver_data(data)</a:t>
              </a:r>
            </a:p>
            <a:p>
              <a:pPr algn="l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sndpkt = make_pkt(ACK1, chksum)</a:t>
              </a:r>
            </a:p>
            <a:p>
              <a:pPr algn="l"/>
              <a:r>
                <a:rPr lang="en-US" sz="1600">
                  <a:latin typeface="Arial" charset="0"/>
                </a:rPr>
                <a:t>udt_send(sndpkt)</a:t>
              </a:r>
              <a:endParaRPr lang="en-US" sz="1600"/>
            </a:p>
          </p:txBody>
        </p:sp>
        <p:sp>
          <p:nvSpPr>
            <p:cNvPr id="51227" name="Freeform 64"/>
            <p:cNvSpPr>
              <a:spLocks/>
            </p:cNvSpPr>
            <p:nvPr/>
          </p:nvSpPr>
          <p:spPr bwMode="auto">
            <a:xfrm flipH="1">
              <a:off x="1476" y="2604"/>
              <a:ext cx="335" cy="856"/>
            </a:xfrm>
            <a:custGeom>
              <a:avLst/>
              <a:gdLst>
                <a:gd name="T0" fmla="*/ 2 w 619"/>
                <a:gd name="T1" fmla="*/ 26 h 1815"/>
                <a:gd name="T2" fmla="*/ 0 w 619"/>
                <a:gd name="T3" fmla="*/ 18 h 1815"/>
                <a:gd name="T4" fmla="*/ 0 60000 65536"/>
                <a:gd name="T5" fmla="*/ 0 60000 65536"/>
                <a:gd name="T6" fmla="*/ 0 w 619"/>
                <a:gd name="T7" fmla="*/ 0 h 1815"/>
                <a:gd name="T8" fmla="*/ 619 w 619"/>
                <a:gd name="T9" fmla="*/ 1815 h 18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28" name="Line 65"/>
            <p:cNvSpPr>
              <a:spLocks noChangeShapeType="1"/>
            </p:cNvSpPr>
            <p:nvPr/>
          </p:nvSpPr>
          <p:spPr bwMode="auto">
            <a:xfrm>
              <a:off x="198" y="3072"/>
              <a:ext cx="13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29" name="Text Box 66"/>
            <p:cNvSpPr txBox="1">
              <a:spLocks noChangeArrowheads="1"/>
            </p:cNvSpPr>
            <p:nvPr/>
          </p:nvSpPr>
          <p:spPr bwMode="auto">
            <a:xfrm>
              <a:off x="143" y="2545"/>
              <a:ext cx="161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 sz="1600">
                  <a:latin typeface="Arial" charset="0"/>
                </a:rPr>
                <a:t>   (corrupt(rcvpkt) ||</a:t>
              </a:r>
            </a:p>
            <a:p>
              <a:pPr algn="l"/>
              <a:r>
                <a:rPr lang="en-US" sz="1600">
                  <a:latin typeface="Arial" charset="0"/>
                </a:rPr>
                <a:t>     </a:t>
              </a: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has_seq1(rcvpkt))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51230" name="Text Box 67"/>
            <p:cNvSpPr txBox="1">
              <a:spLocks noChangeArrowheads="1"/>
            </p:cNvSpPr>
            <p:nvPr/>
          </p:nvSpPr>
          <p:spPr bwMode="auto">
            <a:xfrm>
              <a:off x="136" y="3090"/>
              <a:ext cx="139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udt_send(sndpkt)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51231" name="Text Box 68"/>
            <p:cNvSpPr txBox="1">
              <a:spLocks noChangeArrowheads="1"/>
            </p:cNvSpPr>
            <p:nvPr/>
          </p:nvSpPr>
          <p:spPr bwMode="auto">
            <a:xfrm>
              <a:off x="2390" y="2852"/>
              <a:ext cx="1293" cy="44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fragmento FSM</a:t>
              </a:r>
            </a:p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do receptor</a:t>
              </a:r>
            </a:p>
          </p:txBody>
        </p:sp>
        <p:sp>
          <p:nvSpPr>
            <p:cNvPr id="51232" name="Line 69"/>
            <p:cNvSpPr>
              <a:spLocks noChangeShapeType="1"/>
            </p:cNvSpPr>
            <p:nvPr/>
          </p:nvSpPr>
          <p:spPr bwMode="auto">
            <a:xfrm>
              <a:off x="590" y="1776"/>
              <a:ext cx="5380" cy="1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33" name="Text Box 70"/>
            <p:cNvSpPr txBox="1">
              <a:spLocks noChangeArrowheads="1"/>
            </p:cNvSpPr>
            <p:nvPr/>
          </p:nvSpPr>
          <p:spPr bwMode="auto">
            <a:xfrm>
              <a:off x="4814" y="2721"/>
              <a:ext cx="2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L</a:t>
              </a: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rdt3.0: canais com erros </a:t>
            </a:r>
            <a:r>
              <a:rPr lang="pt-BR" sz="3200" i="1" smtClean="0"/>
              <a:t>e</a:t>
            </a:r>
            <a:r>
              <a:rPr lang="pt-BR" sz="3200" smtClean="0"/>
              <a:t> perdas</a:t>
            </a:r>
            <a:endParaRPr lang="pt-BR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Nova hipótese:</a:t>
            </a:r>
            <a:r>
              <a:rPr lang="pt-BR" sz="2400" smtClean="0"/>
              <a:t> canal de transmissão também pode perder pacotes (dados ou ACKs)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checksum, no. de seq., ACKs, retransmissões podem ajudar, mas não serão suficientes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P:</a:t>
            </a:r>
            <a:r>
              <a:rPr lang="pt-BR" sz="2400" smtClean="0"/>
              <a:t> como lidar com perdas?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transmissor espera até ter certeza que se perdeu pacote ou ACK, e então retransmite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desvantagens?</a:t>
            </a:r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Abordagem:</a:t>
            </a:r>
            <a:r>
              <a:rPr lang="pt-BR" sz="2400" smtClean="0"/>
              <a:t> transmissor aguarda um tempo “razoável” pelo ACK 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retransmite se nenhum ACK for recebido neste intervalo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se pacote (ou ACK) apenas atrasado (e não perdido):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retransmissão será duplicata, mas uso de no. de seq. já cuida disto</a:t>
            </a:r>
            <a:endParaRPr lang="pt-BR" sz="1800" smtClean="0"/>
          </a:p>
          <a:p>
            <a:pPr lvl="1">
              <a:lnSpc>
                <a:spcPct val="90000"/>
              </a:lnSpc>
            </a:pPr>
            <a:r>
              <a:rPr lang="pt-BR" sz="2000" smtClean="0"/>
              <a:t>receptor deve especificar no. de seq do pacote sendo reconhecido</a:t>
            </a:r>
            <a:endParaRPr lang="pt-BR" sz="1800" smtClean="0"/>
          </a:p>
          <a:p>
            <a:pPr>
              <a:lnSpc>
                <a:spcPct val="90000"/>
              </a:lnSpc>
            </a:pPr>
            <a:r>
              <a:rPr lang="pt-BR" sz="2000" smtClean="0"/>
              <a:t>requer temporizador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Transmissor rdt3.0</a:t>
            </a:r>
            <a:endParaRPr lang="pt-BR" smtClean="0"/>
          </a:p>
        </p:txBody>
      </p:sp>
      <p:pic>
        <p:nvPicPr>
          <p:cNvPr id="53253" name="Picture 58" descr="f03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0488" y="1600200"/>
            <a:ext cx="6116637" cy="4648200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rdt3.0 em ação</a:t>
            </a:r>
            <a:endParaRPr lang="pt-BR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4" y="1624440"/>
            <a:ext cx="4038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4519160" y="1503238"/>
            <a:ext cx="3981450" cy="4621764"/>
            <a:chOff x="4519160" y="1503238"/>
            <a:chExt cx="3981450" cy="4621764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194" y="1503238"/>
              <a:ext cx="391477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160" y="3696127"/>
              <a:ext cx="3981450" cy="242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onector reto 4"/>
            <p:cNvCxnSpPr/>
            <p:nvPr/>
          </p:nvCxnSpPr>
          <p:spPr bwMode="auto">
            <a:xfrm>
              <a:off x="5809957" y="3217738"/>
              <a:ext cx="0" cy="478389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991" y="3192916"/>
              <a:ext cx="2571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27" y="3211670"/>
              <a:ext cx="2571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rdt3.0 em ação</a:t>
            </a:r>
            <a:endParaRPr lang="pt-BR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3" y="1311401"/>
            <a:ext cx="37433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2"/>
          <p:cNvSpPr txBox="1">
            <a:spLocks noChangeArrowheads="1"/>
          </p:cNvSpPr>
          <p:nvPr/>
        </p:nvSpPr>
        <p:spPr bwMode="auto">
          <a:xfrm>
            <a:off x="7594600" y="2950244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7594600" y="3175669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7556500" y="4385344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(detect duplicate)</a:t>
            </a:r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6126163" y="2723232"/>
            <a:ext cx="1471612" cy="504825"/>
            <a:chOff x="855" y="1710"/>
            <a:chExt cx="927" cy="318"/>
          </a:xfrm>
        </p:grpSpPr>
        <p:sp>
          <p:nvSpPr>
            <p:cNvPr id="13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4903077" y="1342107"/>
            <a:ext cx="1407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dirty="0" err="1" smtClean="0">
                <a:solidFill>
                  <a:srgbClr val="000099"/>
                </a:solidFill>
              </a:rPr>
              <a:t>Remetente</a:t>
            </a:r>
            <a:endParaRPr lang="en-US" sz="2000" i="1" u="sng" dirty="0" smtClean="0">
              <a:solidFill>
                <a:srgbClr val="000099"/>
              </a:solidFill>
            </a:endParaRPr>
          </a:p>
        </p:txBody>
      </p:sp>
      <p:sp>
        <p:nvSpPr>
          <p:cNvPr id="16" name="Text Box 89"/>
          <p:cNvSpPr txBox="1">
            <a:spLocks noChangeArrowheads="1"/>
          </p:cNvSpPr>
          <p:nvPr/>
        </p:nvSpPr>
        <p:spPr bwMode="auto">
          <a:xfrm>
            <a:off x="7342504" y="1337344"/>
            <a:ext cx="1544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dirty="0" err="1" smtClean="0">
                <a:solidFill>
                  <a:srgbClr val="008000"/>
                </a:solidFill>
              </a:rPr>
              <a:t>Destinatário</a:t>
            </a:r>
            <a:endParaRPr lang="en-US" sz="2000" i="1" u="sng" dirty="0" smtClean="0">
              <a:solidFill>
                <a:srgbClr val="008000"/>
              </a:solidFill>
            </a:endParaRPr>
          </a:p>
        </p:txBody>
      </p:sp>
      <p:sp>
        <p:nvSpPr>
          <p:cNvPr id="17" name="Text Box 90"/>
          <p:cNvSpPr txBox="1">
            <a:spLocks noChangeArrowheads="1"/>
          </p:cNvSpPr>
          <p:nvPr/>
        </p:nvSpPr>
        <p:spPr bwMode="auto">
          <a:xfrm>
            <a:off x="7572375" y="4117057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18" name="Text Box 92"/>
          <p:cNvSpPr txBox="1">
            <a:spLocks noChangeArrowheads="1"/>
          </p:cNvSpPr>
          <p:nvPr/>
        </p:nvSpPr>
        <p:spPr bwMode="auto">
          <a:xfrm>
            <a:off x="7585075" y="2275557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19" name="Text Box 95"/>
          <p:cNvSpPr txBox="1">
            <a:spLocks noChangeArrowheads="1"/>
          </p:cNvSpPr>
          <p:nvPr/>
        </p:nvSpPr>
        <p:spPr bwMode="auto">
          <a:xfrm>
            <a:off x="5067300" y="2524794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20" name="Text Box 97"/>
          <p:cNvSpPr txBox="1">
            <a:spLocks noChangeArrowheads="1"/>
          </p:cNvSpPr>
          <p:nvPr/>
        </p:nvSpPr>
        <p:spPr bwMode="auto">
          <a:xfrm>
            <a:off x="4911725" y="2743869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21" name="Text Box 99"/>
          <p:cNvSpPr txBox="1">
            <a:spLocks noChangeArrowheads="1"/>
          </p:cNvSpPr>
          <p:nvPr/>
        </p:nvSpPr>
        <p:spPr bwMode="auto">
          <a:xfrm>
            <a:off x="4900613" y="1781844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22" name="Text Box 100"/>
          <p:cNvSpPr txBox="1">
            <a:spLocks noChangeArrowheads="1"/>
          </p:cNvSpPr>
          <p:nvPr/>
        </p:nvSpPr>
        <p:spPr bwMode="auto">
          <a:xfrm>
            <a:off x="7577138" y="2064419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23" name="Group 101"/>
          <p:cNvGrpSpPr>
            <a:grpSpLocks/>
          </p:cNvGrpSpPr>
          <p:nvPr/>
        </p:nvGrpSpPr>
        <p:grpSpPr bwMode="auto">
          <a:xfrm>
            <a:off x="6116638" y="1851694"/>
            <a:ext cx="1471612" cy="512763"/>
            <a:chOff x="850" y="1159"/>
            <a:chExt cx="927" cy="323"/>
          </a:xfrm>
        </p:grpSpPr>
        <p:sp>
          <p:nvSpPr>
            <p:cNvPr id="24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6102350" y="2351757"/>
            <a:ext cx="1471613" cy="455612"/>
            <a:chOff x="841" y="1474"/>
            <a:chExt cx="927" cy="287"/>
          </a:xfrm>
        </p:grpSpPr>
        <p:sp>
          <p:nvSpPr>
            <p:cNvPr id="27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29" name="Text Box 116"/>
          <p:cNvSpPr txBox="1">
            <a:spLocks noChangeArrowheads="1"/>
          </p:cNvSpPr>
          <p:nvPr/>
        </p:nvSpPr>
        <p:spPr bwMode="auto">
          <a:xfrm>
            <a:off x="5113226" y="5764213"/>
            <a:ext cx="31561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/>
              <a:t>(d) </a:t>
            </a:r>
            <a:r>
              <a:rPr lang="en-US" sz="1800" dirty="0" err="1" smtClean="0">
                <a:solidFill>
                  <a:srgbClr val="FF0000"/>
                </a:solidFill>
              </a:rPr>
              <a:t>retransmissão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/>
              <a:t>prematura</a:t>
            </a:r>
            <a:endParaRPr lang="en-US" sz="1800" dirty="0" smtClean="0"/>
          </a:p>
        </p:txBody>
      </p:sp>
      <p:grpSp>
        <p:nvGrpSpPr>
          <p:cNvPr id="30" name="Group 122"/>
          <p:cNvGrpSpPr>
            <a:grpSpLocks/>
          </p:cNvGrpSpPr>
          <p:nvPr/>
        </p:nvGrpSpPr>
        <p:grpSpPr bwMode="auto">
          <a:xfrm>
            <a:off x="6005513" y="3029619"/>
            <a:ext cx="122237" cy="1033463"/>
            <a:chOff x="3651" y="1878"/>
            <a:chExt cx="78" cy="963"/>
          </a:xfrm>
        </p:grpSpPr>
        <p:sp>
          <p:nvSpPr>
            <p:cNvPr id="31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3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4" name="Group 126"/>
          <p:cNvGrpSpPr>
            <a:grpSpLocks/>
          </p:cNvGrpSpPr>
          <p:nvPr/>
        </p:nvGrpSpPr>
        <p:grpSpPr bwMode="auto">
          <a:xfrm>
            <a:off x="6134100" y="4018632"/>
            <a:ext cx="1471613" cy="504825"/>
            <a:chOff x="855" y="1710"/>
            <a:chExt cx="927" cy="318"/>
          </a:xfrm>
        </p:grpSpPr>
        <p:sp>
          <p:nvSpPr>
            <p:cNvPr id="35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6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7" name="Group 129"/>
          <p:cNvGrpSpPr>
            <a:grpSpLocks/>
          </p:cNvGrpSpPr>
          <p:nvPr/>
        </p:nvGrpSpPr>
        <p:grpSpPr bwMode="auto">
          <a:xfrm>
            <a:off x="4702175" y="3642394"/>
            <a:ext cx="1377950" cy="731838"/>
            <a:chOff x="2802" y="2348"/>
            <a:chExt cx="868" cy="461"/>
          </a:xfrm>
        </p:grpSpPr>
        <p:pic>
          <p:nvPicPr>
            <p:cNvPr id="38" name="Picture 130" descr="alarm_clock_ring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grpSp>
        <p:nvGrpSpPr>
          <p:cNvPr id="40" name="Group 133"/>
          <p:cNvGrpSpPr>
            <a:grpSpLocks/>
          </p:cNvGrpSpPr>
          <p:nvPr/>
        </p:nvGrpSpPr>
        <p:grpSpPr bwMode="auto">
          <a:xfrm>
            <a:off x="6523038" y="3282032"/>
            <a:ext cx="1071562" cy="752475"/>
            <a:chOff x="4081" y="1705"/>
            <a:chExt cx="703" cy="453"/>
          </a:xfrm>
        </p:grpSpPr>
        <p:sp>
          <p:nvSpPr>
            <p:cNvPr id="41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3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44" name="Line 136"/>
          <p:cNvSpPr>
            <a:spLocks noChangeShapeType="1"/>
          </p:cNvSpPr>
          <p:nvPr/>
        </p:nvSpPr>
        <p:spPr bwMode="auto">
          <a:xfrm flipH="1">
            <a:off x="6024563" y="3826544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5" name="Group 153"/>
          <p:cNvGrpSpPr>
            <a:grpSpLocks/>
          </p:cNvGrpSpPr>
          <p:nvPr/>
        </p:nvGrpSpPr>
        <p:grpSpPr bwMode="auto">
          <a:xfrm>
            <a:off x="4954588" y="4313907"/>
            <a:ext cx="3846513" cy="1143000"/>
            <a:chOff x="3121" y="2355"/>
            <a:chExt cx="2423" cy="720"/>
          </a:xfrm>
        </p:grpSpPr>
        <p:sp>
          <p:nvSpPr>
            <p:cNvPr id="46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send ack1</a:t>
              </a:r>
            </a:p>
          </p:txBody>
        </p:sp>
        <p:sp>
          <p:nvSpPr>
            <p:cNvPr id="47" name="Text Box 96"/>
            <p:cNvSpPr txBox="1">
              <a:spLocks noChangeArrowheads="1"/>
            </p:cNvSpPr>
            <p:nvPr/>
          </p:nvSpPr>
          <p:spPr bwMode="auto">
            <a:xfrm>
              <a:off x="3195" y="2842"/>
              <a:ext cx="5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ignora</a:t>
              </a:r>
              <a:endParaRPr lang="en-US" sz="1800" dirty="0" smtClean="0"/>
            </a:p>
          </p:txBody>
        </p:sp>
        <p:sp>
          <p:nvSpPr>
            <p:cNvPr id="48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rcv</a:t>
              </a:r>
              <a:r>
                <a:rPr lang="en-US" sz="1800" dirty="0" smtClean="0"/>
                <a:t> ack1</a:t>
              </a:r>
            </a:p>
          </p:txBody>
        </p:sp>
        <p:grpSp>
          <p:nvGrpSpPr>
            <p:cNvPr id="50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70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1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52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66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pkt0</a:t>
                </a:r>
              </a:p>
            </p:txBody>
          </p:sp>
          <p:sp>
            <p:nvSpPr>
              <p:cNvPr id="67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ack1</a:t>
                </a:r>
              </a:p>
            </p:txBody>
          </p:sp>
        </p:grpSp>
        <p:grpSp>
          <p:nvGrpSpPr>
            <p:cNvPr id="53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64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4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62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pkt0</a:t>
                </a:r>
              </a:p>
            </p:txBody>
          </p:sp>
          <p:sp>
            <p:nvSpPr>
              <p:cNvPr id="63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ack0</a:t>
                </a:r>
              </a:p>
            </p:txBody>
          </p:sp>
        </p:grpSp>
        <p:grpSp>
          <p:nvGrpSpPr>
            <p:cNvPr id="55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60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1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28600"/>
            <a:ext cx="7772400" cy="1143000"/>
          </a:xfrm>
        </p:spPr>
        <p:txBody>
          <a:bodyPr/>
          <a:lstStyle/>
          <a:p>
            <a:r>
              <a:rPr lang="pt-BR" sz="3600" smtClean="0"/>
              <a:t>Desempenho do rdt3.0</a:t>
            </a:r>
            <a:endParaRPr lang="pt-BR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/>
              <a:t>rdt3.0 funciona, porém seu desempenho é sofrível</a:t>
            </a:r>
          </a:p>
          <a:p>
            <a:pPr>
              <a:lnSpc>
                <a:spcPct val="90000"/>
              </a:lnSpc>
            </a:pPr>
            <a:r>
              <a:rPr lang="pt-BR" sz="2400" smtClean="0"/>
              <a:t>Exemplo: enlace de 1 Gbps, retardo fim a fim de 15 ms, pacote de 1KB:</a:t>
            </a:r>
          </a:p>
        </p:txBody>
      </p:sp>
      <p:sp>
        <p:nvSpPr>
          <p:cNvPr id="3080" name="Rectangle 29"/>
          <p:cNvSpPr>
            <a:spLocks noChangeArrowheads="1"/>
          </p:cNvSpPr>
          <p:nvPr/>
        </p:nvSpPr>
        <p:spPr bwMode="auto">
          <a:xfrm>
            <a:off x="317500" y="4875213"/>
            <a:ext cx="837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>
                <a:latin typeface="Comic Sans MS" pitchFamily="66" charset="0"/>
              </a:rPr>
              <a:t>pac. de 1KB a cada 30 mseg -&gt; vazão de 33kB/seg num enlace de 1 Gbps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>
                <a:latin typeface="Comic Sans MS" pitchFamily="66" charset="0"/>
              </a:rPr>
              <a:t>protocolo limita uso dos recursos físicos!</a:t>
            </a:r>
          </a:p>
        </p:txBody>
      </p:sp>
      <p:graphicFrame>
        <p:nvGraphicFramePr>
          <p:cNvPr id="3074" name="Object 3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71087296"/>
              </p:ext>
            </p:extLst>
          </p:nvPr>
        </p:nvGraphicFramePr>
        <p:xfrm>
          <a:off x="1733550" y="3937000"/>
          <a:ext cx="59118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Picture" r:id="rId4" imgW="3181320" imgH="495360" progId="Word.Picture.8">
                  <p:embed/>
                </p:oleObj>
              </mc:Choice>
              <mc:Fallback>
                <p:oleObj name="Picture" r:id="rId4" imgW="3181320" imgH="495360" progId="Word.Picture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937000"/>
                        <a:ext cx="591185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6"/>
          <p:cNvGraphicFramePr>
            <a:graphicFrameLocks noChangeAspect="1"/>
          </p:cNvGraphicFramePr>
          <p:nvPr/>
        </p:nvGraphicFramePr>
        <p:xfrm>
          <a:off x="2057400" y="2900363"/>
          <a:ext cx="51768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ção" r:id="rId6" imgW="2476440" imgH="419040" progId="Equation.3">
                  <p:embed/>
                </p:oleObj>
              </mc:Choice>
              <mc:Fallback>
                <p:oleObj name="Equação" r:id="rId6" imgW="2476440" imgH="419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00363"/>
                        <a:ext cx="517683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Camadas de Transporte x rede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i="1" dirty="0" smtClean="0">
                <a:solidFill>
                  <a:schemeClr val="accent2"/>
                </a:solidFill>
              </a:rPr>
              <a:t>camada de rede:</a:t>
            </a:r>
            <a:r>
              <a:rPr lang="pt-BR" sz="2400" dirty="0" smtClean="0"/>
              <a:t> comunicação lógica entre hospedeiros</a:t>
            </a:r>
          </a:p>
          <a:p>
            <a:r>
              <a:rPr lang="pt-BR" sz="2400" i="1" dirty="0" smtClean="0">
                <a:solidFill>
                  <a:schemeClr val="accent2"/>
                </a:solidFill>
              </a:rPr>
              <a:t>camada de transporte:</a:t>
            </a:r>
            <a:r>
              <a:rPr lang="pt-BR" sz="2400" dirty="0" smtClean="0"/>
              <a:t> comunicação lógica entre os processos </a:t>
            </a:r>
          </a:p>
          <a:p>
            <a:pPr lvl="1"/>
            <a:r>
              <a:rPr lang="pt-BR" sz="2000" dirty="0" smtClean="0"/>
              <a:t>depende de, estende serviços da camada de rede</a:t>
            </a:r>
          </a:p>
        </p:txBody>
      </p:sp>
      <p:sp>
        <p:nvSpPr>
          <p:cNvPr id="225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1524000"/>
            <a:ext cx="3810000" cy="4176713"/>
          </a:xfrm>
          <a:ln w="1905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Analogia doméstica:</a:t>
            </a:r>
            <a:endParaRPr lang="pt-BR" sz="2000" dirty="0" smtClean="0"/>
          </a:p>
          <a:p>
            <a:pPr>
              <a:buFont typeface="ZapfDingbats" pitchFamily="82" charset="0"/>
              <a:buNone/>
            </a:pPr>
            <a:r>
              <a:rPr lang="pt-BR" sz="2000" i="1" dirty="0" smtClean="0"/>
              <a:t>12 crianças enviando cartas para 12 crianças</a:t>
            </a:r>
            <a:endParaRPr lang="pt-BR" sz="2000" dirty="0" smtClean="0"/>
          </a:p>
          <a:p>
            <a:r>
              <a:rPr lang="pt-BR" sz="2000" dirty="0" smtClean="0"/>
              <a:t>processos = crianças</a:t>
            </a:r>
          </a:p>
          <a:p>
            <a:r>
              <a:rPr lang="pt-BR" sz="2000" dirty="0" smtClean="0"/>
              <a:t>mensagens da apl. = cartas nos envelopes</a:t>
            </a:r>
          </a:p>
          <a:p>
            <a:r>
              <a:rPr lang="pt-BR" sz="2000" dirty="0" smtClean="0"/>
              <a:t>hospedeiros = casas</a:t>
            </a:r>
          </a:p>
          <a:p>
            <a:r>
              <a:rPr lang="pt-BR" sz="2000" dirty="0" smtClean="0"/>
              <a:t>protocolo de transporte = Anna e Bill</a:t>
            </a:r>
          </a:p>
          <a:p>
            <a:r>
              <a:rPr lang="pt-BR" sz="2000" dirty="0" smtClean="0"/>
              <a:t>protocolo da camada de rede = serviço postal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rdt3.0: operação </a:t>
            </a:r>
            <a:r>
              <a:rPr lang="en-US" sz="3600" i="1" smtClean="0"/>
              <a:t>pare e espere</a:t>
            </a:r>
            <a:endParaRPr lang="en-US" sz="3600" smtClean="0"/>
          </a:p>
        </p:txBody>
      </p:sp>
      <p:graphicFrame>
        <p:nvGraphicFramePr>
          <p:cNvPr id="4098" name="Object 3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38400" y="5559425"/>
          <a:ext cx="42751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" imgW="2374560" imgH="419040" progId="Equation.3">
                  <p:embed/>
                </p:oleObj>
              </mc:Choice>
              <mc:Fallback>
                <p:oleObj name="Equation" r:id="rId4" imgW="2374560" imgH="419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59425"/>
                        <a:ext cx="4275138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3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889000" y="1481138"/>
            <a:ext cx="7634288" cy="3790950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228600"/>
            <a:ext cx="8410575" cy="1143000"/>
          </a:xfrm>
        </p:spPr>
        <p:txBody>
          <a:bodyPr/>
          <a:lstStyle/>
          <a:p>
            <a:r>
              <a:rPr lang="pt-BR" sz="3600" smtClean="0"/>
              <a:t>Protocolos com paralelismo (</a:t>
            </a:r>
            <a:r>
              <a:rPr lang="pt-BR" sz="3600" i="1" smtClean="0"/>
              <a:t>pipelining</a:t>
            </a:r>
            <a:r>
              <a:rPr lang="pt-BR" sz="3600" smtClean="0"/>
              <a:t>)</a:t>
            </a:r>
            <a:endParaRPr lang="pt-BR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Paralelismo (</a:t>
            </a:r>
            <a:r>
              <a:rPr lang="pt-BR" sz="2400" i="1" dirty="0" err="1" smtClean="0">
                <a:solidFill>
                  <a:srgbClr val="FF0000"/>
                </a:solidFill>
              </a:rPr>
              <a:t>pipelining</a:t>
            </a:r>
            <a:r>
              <a:rPr lang="pt-BR" sz="2400" dirty="0" smtClean="0">
                <a:solidFill>
                  <a:srgbClr val="FF0000"/>
                </a:solidFill>
              </a:rPr>
              <a:t>):</a:t>
            </a:r>
            <a:r>
              <a:rPr lang="pt-BR" sz="2400" dirty="0" smtClean="0"/>
              <a:t> transmissor envia vários pacotes em sequência, todos esperando para serem reconhecidos</a:t>
            </a:r>
          </a:p>
          <a:p>
            <a:pPr lvl="1"/>
            <a:r>
              <a:rPr lang="pt-BR" sz="2000" dirty="0" smtClean="0"/>
              <a:t>faixa de números de sequência deve ser aumentada</a:t>
            </a:r>
          </a:p>
          <a:p>
            <a:pPr lvl="1"/>
            <a:r>
              <a:rPr lang="pt-BR" sz="2000" dirty="0" smtClean="0"/>
              <a:t>Armazenamento no transmissor e/ou no receptor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0688" y="5781675"/>
            <a:ext cx="8286750" cy="1076325"/>
          </a:xfrm>
        </p:spPr>
        <p:txBody>
          <a:bodyPr/>
          <a:lstStyle/>
          <a:p>
            <a:r>
              <a:rPr lang="pt-BR" sz="2400" smtClean="0"/>
              <a:t>Duas formas genéricas de protocolos com paralelismo: </a:t>
            </a:r>
            <a:br>
              <a:rPr lang="pt-BR" sz="2400" smtClean="0"/>
            </a:br>
            <a:r>
              <a:rPr lang="pt-BR" sz="2400" i="1" smtClean="0">
                <a:solidFill>
                  <a:srgbClr val="FF0000"/>
                </a:solidFill>
              </a:rPr>
              <a:t>Go-back-N, retransmissão seletiva</a:t>
            </a:r>
          </a:p>
        </p:txBody>
      </p:sp>
      <p:grpSp>
        <p:nvGrpSpPr>
          <p:cNvPr id="56327" name="Group 9"/>
          <p:cNvGrpSpPr>
            <a:grpSpLocks/>
          </p:cNvGrpSpPr>
          <p:nvPr/>
        </p:nvGrpSpPr>
        <p:grpSpPr bwMode="auto">
          <a:xfrm>
            <a:off x="1089025" y="3275013"/>
            <a:ext cx="6650038" cy="2414587"/>
            <a:chOff x="1128" y="2011"/>
            <a:chExt cx="4189" cy="1521"/>
          </a:xfrm>
        </p:grpSpPr>
        <p:pic>
          <p:nvPicPr>
            <p:cNvPr id="56328" name="Picture 10" descr="rdt_pipelined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8" y="2011"/>
              <a:ext cx="4166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Text Box 11"/>
            <p:cNvSpPr txBox="1">
              <a:spLocks noChangeArrowheads="1"/>
            </p:cNvSpPr>
            <p:nvPr/>
          </p:nvSpPr>
          <p:spPr bwMode="auto">
            <a:xfrm>
              <a:off x="1144" y="3359"/>
              <a:ext cx="1850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200">
                  <a:latin typeface="Trebuchet MS" pitchFamily="34" charset="0"/>
                </a:rPr>
                <a:t>(a) operação do protocolo pare e espere</a:t>
              </a:r>
            </a:p>
          </p:txBody>
        </p:sp>
        <p:sp>
          <p:nvSpPr>
            <p:cNvPr id="56330" name="Text Box 12"/>
            <p:cNvSpPr txBox="1">
              <a:spLocks noChangeArrowheads="1"/>
            </p:cNvSpPr>
            <p:nvPr/>
          </p:nvSpPr>
          <p:spPr bwMode="auto">
            <a:xfrm>
              <a:off x="3349" y="3359"/>
              <a:ext cx="1968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200">
                  <a:latin typeface="Trebuchet MS" pitchFamily="34" charset="0"/>
                </a:rPr>
                <a:t>(a) operação do protocolo com paralelismo</a:t>
              </a: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00113" y="1184275"/>
            <a:ext cx="7345362" cy="4330700"/>
          </a:xfrm>
          <a:noFill/>
        </p:spPr>
      </p:pic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Paralelismo: aumento da utilização</a:t>
            </a:r>
          </a:p>
        </p:txBody>
      </p:sp>
      <p:graphicFrame>
        <p:nvGraphicFramePr>
          <p:cNvPr id="5122" name="Object 59"/>
          <p:cNvGraphicFramePr>
            <a:graphicFrameLocks noGrp="1" noChangeAspect="1"/>
          </p:cNvGraphicFramePr>
          <p:nvPr>
            <p:ph sz="half" idx="1"/>
          </p:nvPr>
        </p:nvGraphicFramePr>
        <p:xfrm>
          <a:off x="2606675" y="5394325"/>
          <a:ext cx="42751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5" imgW="2298600" imgH="419040" progId="Equation.3">
                  <p:embed/>
                </p:oleObj>
              </mc:Choice>
              <mc:Fallback>
                <p:oleObj name="Equation" r:id="rId5" imgW="2298600" imgH="41904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5394325"/>
                        <a:ext cx="4275138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57"/>
          <p:cNvSpPr txBox="1">
            <a:spLocks noChangeArrowheads="1"/>
          </p:cNvSpPr>
          <p:nvPr/>
        </p:nvSpPr>
        <p:spPr bwMode="auto">
          <a:xfrm>
            <a:off x="6248400" y="4437063"/>
            <a:ext cx="2627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Aumenta a utilização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por um fator de 3!</a:t>
            </a:r>
          </a:p>
        </p:txBody>
      </p:sp>
      <p:sp>
        <p:nvSpPr>
          <p:cNvPr id="5128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Protocolos com Paralelismo</a:t>
            </a:r>
            <a:endParaRPr lang="pt-BR" smtClean="0"/>
          </a:p>
        </p:txBody>
      </p:sp>
      <p:sp>
        <p:nvSpPr>
          <p:cNvPr id="5734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408113"/>
            <a:ext cx="38100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Go-</a:t>
            </a:r>
            <a:r>
              <a:rPr lang="pt-BR" sz="2400" dirty="0" err="1" smtClean="0">
                <a:solidFill>
                  <a:srgbClr val="FF0000"/>
                </a:solidFill>
              </a:rPr>
              <a:t>back</a:t>
            </a:r>
            <a:r>
              <a:rPr lang="pt-BR" sz="2400" dirty="0" smtClean="0">
                <a:solidFill>
                  <a:srgbClr val="FF0000"/>
                </a:solidFill>
              </a:rPr>
              <a:t>-N: </a:t>
            </a:r>
          </a:p>
          <a:p>
            <a:r>
              <a:rPr lang="pt-BR" sz="2000" dirty="0" smtClean="0"/>
              <a:t>O transmissor pode ter até N pacotes não reconhecidos no “tubo”</a:t>
            </a:r>
          </a:p>
          <a:p>
            <a:r>
              <a:rPr lang="pt-BR" sz="2000" dirty="0" smtClean="0"/>
              <a:t>Receptor envia apenas </a:t>
            </a:r>
            <a:r>
              <a:rPr lang="pt-BR" sz="2000" dirty="0" err="1" smtClean="0">
                <a:solidFill>
                  <a:srgbClr val="FF0000"/>
                </a:solidFill>
              </a:rPr>
              <a:t>acks</a:t>
            </a:r>
            <a:r>
              <a:rPr lang="pt-BR" sz="2000" dirty="0" smtClean="0">
                <a:solidFill>
                  <a:srgbClr val="FF0000"/>
                </a:solidFill>
              </a:rPr>
              <a:t> cumulativos</a:t>
            </a:r>
          </a:p>
          <a:p>
            <a:pPr lvl="1"/>
            <a:r>
              <a:rPr lang="pt-BR" sz="1800" dirty="0" smtClean="0"/>
              <a:t>Não reconhece pacote se houver falha de seq.</a:t>
            </a:r>
          </a:p>
          <a:p>
            <a:r>
              <a:rPr lang="pt-BR" sz="2000" dirty="0" smtClean="0"/>
              <a:t>Transmissor possui um temporizador para o pacote mais antigo ainda não reconhecido</a:t>
            </a:r>
          </a:p>
          <a:p>
            <a:pPr lvl="1"/>
            <a:r>
              <a:rPr lang="pt-BR" sz="2000" dirty="0" smtClean="0"/>
              <a:t>Se o temporizador estourar, retransmite </a:t>
            </a:r>
            <a:r>
              <a:rPr lang="pt-BR" sz="2000" i="1" dirty="0" smtClean="0"/>
              <a:t>todos</a:t>
            </a:r>
            <a:r>
              <a:rPr lang="pt-BR" sz="2000" dirty="0" smtClean="0"/>
              <a:t> os pacotes ainda não reconhecidos.</a:t>
            </a:r>
          </a:p>
        </p:txBody>
      </p:sp>
      <p:sp>
        <p:nvSpPr>
          <p:cNvPr id="57348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423988"/>
            <a:ext cx="38100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Retransmissão seletiva:</a:t>
            </a:r>
          </a:p>
          <a:p>
            <a:r>
              <a:rPr lang="pt-BR" sz="2000" dirty="0" smtClean="0"/>
              <a:t>O transmissor pode ter até N pacotes não reconhecidos no “tubo”</a:t>
            </a:r>
          </a:p>
          <a:p>
            <a:r>
              <a:rPr lang="pt-BR" sz="2000" dirty="0" smtClean="0"/>
              <a:t>Receptor envia </a:t>
            </a:r>
            <a:r>
              <a:rPr lang="pt-BR" sz="2000" dirty="0" err="1" smtClean="0">
                <a:solidFill>
                  <a:srgbClr val="FF0000"/>
                </a:solidFill>
              </a:rPr>
              <a:t>acks</a:t>
            </a:r>
            <a:r>
              <a:rPr lang="pt-BR" sz="2000" dirty="0" smtClean="0">
                <a:solidFill>
                  <a:srgbClr val="FF0000"/>
                </a:solidFill>
              </a:rPr>
              <a:t> individuais</a:t>
            </a:r>
            <a:r>
              <a:rPr lang="pt-BR" sz="2000" dirty="0" smtClean="0"/>
              <a:t> para cada pacote</a:t>
            </a:r>
          </a:p>
          <a:p>
            <a:r>
              <a:rPr lang="pt-BR" sz="2000" dirty="0" smtClean="0"/>
              <a:t>Transmissor possui um temporizador para cada pacote ainda não reconhecido</a:t>
            </a:r>
          </a:p>
          <a:p>
            <a:pPr lvl="1"/>
            <a:r>
              <a:rPr lang="pt-BR" sz="2000" dirty="0" smtClean="0"/>
              <a:t>Se o temporizador estourar, retransmite apenas o pacote correspondente.</a:t>
            </a:r>
          </a:p>
          <a:p>
            <a:endParaRPr lang="pt-BR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Go-back-N (GBN)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03338"/>
            <a:ext cx="7772400" cy="1711325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Transmissor:</a:t>
            </a:r>
            <a:endParaRPr lang="pt-BR" sz="2400" dirty="0" smtClean="0"/>
          </a:p>
          <a:p>
            <a:r>
              <a:rPr lang="pt-BR" sz="2000" dirty="0" smtClean="0"/>
              <a:t>no. de seq. de k-bits no cabeçalho do pacote</a:t>
            </a:r>
          </a:p>
          <a:p>
            <a:r>
              <a:rPr lang="pt-BR" sz="2000" dirty="0" smtClean="0"/>
              <a:t>admite “janela” de até N pacotes consecutivos não reconhecidos</a:t>
            </a:r>
          </a:p>
          <a:p>
            <a:endParaRPr lang="pt-BR" sz="3200" dirty="0" smtClean="0"/>
          </a:p>
          <a:p>
            <a:endParaRPr lang="pt-BR" sz="3200" dirty="0" smtClean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76250" y="4452938"/>
            <a:ext cx="8324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ACK(n): reconhece todos pacotes, até e inclusive no. de </a:t>
            </a:r>
            <a:r>
              <a:rPr lang="pt-BR" sz="2000" dirty="0" err="1">
                <a:latin typeface="Comic Sans MS" pitchFamily="66" charset="0"/>
              </a:rPr>
              <a:t>seq</a:t>
            </a:r>
            <a:r>
              <a:rPr lang="pt-BR" sz="2000" dirty="0">
                <a:latin typeface="Comic Sans MS" pitchFamily="66" charset="0"/>
              </a:rPr>
              <a:t> n - </a:t>
            </a: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pt-BR" sz="2000" dirty="0" smtClean="0">
                <a:solidFill>
                  <a:srgbClr val="FF0000"/>
                </a:solidFill>
                <a:latin typeface="Comic Sans MS" pitchFamily="66" charset="0"/>
              </a:rPr>
              <a:t>ACK/reconhecimento </a:t>
            </a: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cumulativo”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>
                <a:latin typeface="Comic Sans MS" pitchFamily="66" charset="0"/>
              </a:rPr>
              <a:t>pode receber </a:t>
            </a:r>
            <a:r>
              <a:rPr lang="pt-BR" sz="2000" dirty="0" err="1">
                <a:latin typeface="Comic Sans MS" pitchFamily="66" charset="0"/>
              </a:rPr>
              <a:t>ACKs</a:t>
            </a:r>
            <a:r>
              <a:rPr lang="pt-BR" sz="2000" dirty="0">
                <a:latin typeface="Comic Sans MS" pitchFamily="66" charset="0"/>
              </a:rPr>
              <a:t> duplicados (veja receptor)</a:t>
            </a:r>
            <a:endParaRPr lang="pt-BR" sz="1800" dirty="0"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temporizador para </a:t>
            </a:r>
            <a:r>
              <a:rPr lang="pt-BR" sz="2000" dirty="0" smtClean="0">
                <a:latin typeface="Comic Sans MS" pitchFamily="66" charset="0"/>
              </a:rPr>
              <a:t>o pacote mais antigo ainda </a:t>
            </a:r>
            <a:r>
              <a:rPr lang="pt-BR" sz="2000" dirty="0">
                <a:latin typeface="Comic Sans MS" pitchFamily="66" charset="0"/>
              </a:rPr>
              <a:t>não confirmado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i="1" dirty="0" smtClean="0">
                <a:latin typeface="Comic Sans MS" pitchFamily="66" charset="0"/>
              </a:rPr>
              <a:t>Estouro do temporizador: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>
                <a:latin typeface="Comic Sans MS" pitchFamily="66" charset="0"/>
              </a:rPr>
              <a:t>retransmite </a:t>
            </a:r>
            <a:r>
              <a:rPr lang="pt-BR" sz="2000" dirty="0" smtClean="0">
                <a:latin typeface="Comic Sans MS" pitchFamily="66" charset="0"/>
              </a:rPr>
              <a:t>todos os pacotes pendentes.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8375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6438" y="2954338"/>
            <a:ext cx="7910512" cy="1393825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GBN: FSM estendida para o transmissor</a:t>
            </a:r>
            <a:endParaRPr lang="pt-BR" sz="4400" smtClean="0"/>
          </a:p>
        </p:txBody>
      </p:sp>
      <p:pic>
        <p:nvPicPr>
          <p:cNvPr id="5939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8838" y="1616075"/>
            <a:ext cx="7488237" cy="4868863"/>
          </a:xfr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703388" y="5402263"/>
            <a:ext cx="2536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0000"/>
                </a:solidFill>
              </a:rPr>
              <a:t>If getacknum(rcvpkt)&gt;=base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GBN: FSM estendida para o receptor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2588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smtClean="0">
                <a:solidFill>
                  <a:srgbClr val="FF0000"/>
                </a:solidFill>
              </a:rPr>
              <a:t>receptor simples:</a:t>
            </a:r>
            <a:endParaRPr lang="pt-BR" sz="2000" smtClean="0"/>
          </a:p>
          <a:p>
            <a:r>
              <a:rPr lang="pt-BR" sz="2000" smtClean="0"/>
              <a:t>usa apenas ACK: sempre envia ACK para pacote recebido corretamente com o maior no. de seq. </a:t>
            </a:r>
            <a:r>
              <a:rPr lang="pt-BR" sz="2000" i="1" smtClean="0">
                <a:solidFill>
                  <a:schemeClr val="accent2"/>
                </a:solidFill>
              </a:rPr>
              <a:t>em-ordem</a:t>
            </a:r>
            <a:endParaRPr lang="pt-BR" sz="2000" smtClean="0"/>
          </a:p>
          <a:p>
            <a:pPr lvl="1"/>
            <a:r>
              <a:rPr lang="pt-BR" sz="1800" smtClean="0"/>
              <a:t>pode gerar ACKs duplicados</a:t>
            </a:r>
          </a:p>
          <a:p>
            <a:pPr lvl="1"/>
            <a:r>
              <a:rPr lang="pt-BR" sz="1800" smtClean="0"/>
              <a:t>só precisa se lembrar do </a:t>
            </a:r>
            <a:r>
              <a:rPr lang="pt-BR" sz="1800" b="1" smtClean="0">
                <a:latin typeface="Courier New" pitchFamily="49" charset="0"/>
              </a:rPr>
              <a:t>expectedseqnum</a:t>
            </a:r>
          </a:p>
          <a:p>
            <a:r>
              <a:rPr lang="pt-BR" sz="2000" smtClean="0"/>
              <a:t>pacotes fora de ordem: </a:t>
            </a:r>
          </a:p>
          <a:p>
            <a:pPr lvl="1"/>
            <a:r>
              <a:rPr lang="pt-BR" sz="1800" smtClean="0"/>
              <a:t>descarta (não armazena) -&gt; </a:t>
            </a:r>
            <a:r>
              <a:rPr lang="pt-BR" sz="1800" smtClean="0">
                <a:solidFill>
                  <a:srgbClr val="FF0000"/>
                </a:solidFill>
              </a:rPr>
              <a:t>receptor não usa buffers</a:t>
            </a:r>
            <a:r>
              <a:rPr lang="pt-BR" sz="1800" smtClean="0"/>
              <a:t>!</a:t>
            </a:r>
          </a:p>
          <a:p>
            <a:pPr lvl="1"/>
            <a:r>
              <a:rPr lang="pt-BR" sz="1800" smtClean="0"/>
              <a:t>reconhece pacote com o mais alto número de seqüência em-ordem</a:t>
            </a:r>
          </a:p>
        </p:txBody>
      </p:sp>
      <p:pic>
        <p:nvPicPr>
          <p:cNvPr id="60422" name="Picture 8" descr="f03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175" y="2373313"/>
            <a:ext cx="4281488" cy="2711450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A4366-BFF1-4C75-93E6-B8352609A3C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37200" y="446087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send  pkt0</a:t>
            </a:r>
          </a:p>
          <a:p>
            <a:pPr algn="r">
              <a:defRPr/>
            </a:pPr>
            <a:r>
              <a:rPr lang="en-US" sz="1800" smtClean="0"/>
              <a:t>send  pkt1</a:t>
            </a:r>
          </a:p>
          <a:p>
            <a:pPr algn="r">
              <a:defRPr/>
            </a:pPr>
            <a:r>
              <a:rPr lang="en-US" sz="1800" smtClean="0"/>
              <a:t>send  pkt2</a:t>
            </a:r>
          </a:p>
          <a:p>
            <a:pPr algn="r">
              <a:defRPr/>
            </a:pPr>
            <a:r>
              <a:rPr lang="en-US" sz="1800" smtClean="0"/>
              <a:t>send  pkt3</a:t>
            </a:r>
          </a:p>
          <a:p>
            <a:pPr algn="r">
              <a:defRPr/>
            </a:pPr>
            <a:r>
              <a:rPr lang="en-US" sz="1800" smtClean="0"/>
              <a:t>(wait)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57875" y="74612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88413" y="93662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6063025" y="692150"/>
            <a:ext cx="11113" cy="5894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005875" y="887412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pkt0, send ack0</a:t>
            </a:r>
          </a:p>
          <a:p>
            <a:pPr algn="l">
              <a:defRPr/>
            </a:pPr>
            <a:r>
              <a:rPr lang="en-US" sz="1800" smtClean="0"/>
              <a:t>receive pkt1, send ack1</a:t>
            </a:r>
          </a:p>
          <a:p>
            <a:pPr algn="l">
              <a:defRPr/>
            </a:pPr>
            <a:r>
              <a:rPr lang="en-US" sz="1800" smtClean="0"/>
              <a:t> </a:t>
            </a:r>
          </a:p>
          <a:p>
            <a:pPr algn="l">
              <a:defRPr/>
            </a:pPr>
            <a:r>
              <a:rPr lang="en-US" sz="1800" smtClean="0"/>
              <a:t>receive pkt3,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781538" y="2049462"/>
            <a:ext cx="2154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ack0, send pkt4</a:t>
            </a:r>
          </a:p>
          <a:p>
            <a:pPr algn="r"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ack1, send pkt5</a:t>
            </a:r>
          </a:p>
          <a:p>
            <a:pPr algn="r">
              <a:defRPr/>
            </a:pPr>
            <a:endParaRPr lang="en-US" sz="1800" dirty="0" smtClean="0"/>
          </a:p>
        </p:txBody>
      </p:sp>
      <p:pic>
        <p:nvPicPr>
          <p:cNvPr id="13" name="Picture 34" descr="alarm_clock_rin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88" y="4640437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2894294" y="4830937"/>
            <a:ext cx="96051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 dirty="0" smtClean="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2641963" y="5045249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pkt2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pkt3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pkt4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pkt5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3927838" y="639762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3926250" y="914400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3942125" y="1177925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3948475" y="1463675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3934188" y="1163637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704125" y="1212850"/>
            <a:ext cx="34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862875" y="1233487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3931013" y="1449387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934188" y="2286000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965938" y="2605087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3962763" y="1979612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3823063" y="2586212"/>
            <a:ext cx="103187" cy="2462212"/>
            <a:chOff x="3651" y="1878"/>
            <a:chExt cx="78" cy="963"/>
          </a:xfrm>
        </p:grpSpPr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1" name="Line 37"/>
          <p:cNvSpPr>
            <a:spLocks noChangeShapeType="1"/>
          </p:cNvSpPr>
          <p:nvPr/>
        </p:nvSpPr>
        <p:spPr bwMode="auto">
          <a:xfrm>
            <a:off x="3942125" y="5216699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>
            <a:off x="3934188" y="5461174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>
            <a:off x="3927838" y="5694537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3931013" y="5927899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6002700" y="2411412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pkt4,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6021750" y="2932112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dirty="0" smtClean="0"/>
              <a:t>receive pkt5, discard, </a:t>
            </a:r>
          </a:p>
          <a:p>
            <a:pPr algn="l">
              <a:defRPr/>
            </a:pPr>
            <a:r>
              <a:rPr lang="en-US" sz="1800" dirty="0" smtClean="0"/>
              <a:t>           (re)send ack1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6032863" y="5504037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pkt2, deliver, send ack2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pkt3, deliver, send ack3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pkt4, deliver, send ack4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pkt5, deliver, send ack5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2084750" y="2914650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ignore duplicate ACK</a:t>
            </a:r>
          </a:p>
        </p:txBody>
      </p:sp>
      <p:grpSp>
        <p:nvGrpSpPr>
          <p:cNvPr id="39" name="Group 65"/>
          <p:cNvGrpSpPr>
            <a:grpSpLocks/>
          </p:cNvGrpSpPr>
          <p:nvPr/>
        </p:nvGrpSpPr>
        <p:grpSpPr bwMode="auto">
          <a:xfrm>
            <a:off x="187688" y="484187"/>
            <a:ext cx="1512887" cy="304800"/>
            <a:chOff x="115" y="914"/>
            <a:chExt cx="953" cy="192"/>
          </a:xfrm>
        </p:grpSpPr>
        <p:sp>
          <p:nvSpPr>
            <p:cNvPr id="40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42" name="Text Box 59"/>
          <p:cNvSpPr txBox="1">
            <a:spLocks noChangeArrowheads="1"/>
          </p:cNvSpPr>
          <p:nvPr/>
        </p:nvSpPr>
        <p:spPr bwMode="auto">
          <a:xfrm>
            <a:off x="144825" y="138112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 smtClean="0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43" name="Group 67"/>
          <p:cNvGrpSpPr>
            <a:grpSpLocks/>
          </p:cNvGrpSpPr>
          <p:nvPr/>
        </p:nvGrpSpPr>
        <p:grpSpPr bwMode="auto">
          <a:xfrm>
            <a:off x="184513" y="769937"/>
            <a:ext cx="1512887" cy="304800"/>
            <a:chOff x="115" y="914"/>
            <a:chExt cx="953" cy="192"/>
          </a:xfrm>
        </p:grpSpPr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6" name="Group 70"/>
          <p:cNvGrpSpPr>
            <a:grpSpLocks/>
          </p:cNvGrpSpPr>
          <p:nvPr/>
        </p:nvGrpSpPr>
        <p:grpSpPr bwMode="auto">
          <a:xfrm>
            <a:off x="192450" y="1055687"/>
            <a:ext cx="1512888" cy="304800"/>
            <a:chOff x="115" y="914"/>
            <a:chExt cx="953" cy="192"/>
          </a:xfrm>
        </p:grpSpPr>
        <p:sp>
          <p:nvSpPr>
            <p:cNvPr id="47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8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9" name="Group 73"/>
          <p:cNvGrpSpPr>
            <a:grpSpLocks/>
          </p:cNvGrpSpPr>
          <p:nvPr/>
        </p:nvGrpSpPr>
        <p:grpSpPr bwMode="auto">
          <a:xfrm>
            <a:off x="189275" y="1330325"/>
            <a:ext cx="1512888" cy="304800"/>
            <a:chOff x="115" y="914"/>
            <a:chExt cx="953" cy="192"/>
          </a:xfrm>
        </p:grpSpPr>
        <p:sp>
          <p:nvSpPr>
            <p:cNvPr id="50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2" name="Rectangle 79"/>
          <p:cNvSpPr>
            <a:spLocks noChangeArrowheads="1"/>
          </p:cNvSpPr>
          <p:nvPr/>
        </p:nvSpPr>
        <p:spPr bwMode="auto">
          <a:xfrm>
            <a:off x="400413" y="2135187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" name="Text Box 80"/>
          <p:cNvSpPr txBox="1">
            <a:spLocks noChangeArrowheads="1"/>
          </p:cNvSpPr>
          <p:nvPr/>
        </p:nvSpPr>
        <p:spPr bwMode="auto">
          <a:xfrm>
            <a:off x="186100" y="2100262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0 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 smtClean="0">
                <a:latin typeface="Arial" charset="0"/>
              </a:rPr>
              <a:t> 5 6 7 8 </a:t>
            </a:r>
          </a:p>
        </p:txBody>
      </p:sp>
      <p:grpSp>
        <p:nvGrpSpPr>
          <p:cNvPr id="54" name="Group 84"/>
          <p:cNvGrpSpPr>
            <a:grpSpLocks/>
          </p:cNvGrpSpPr>
          <p:nvPr/>
        </p:nvGrpSpPr>
        <p:grpSpPr bwMode="auto">
          <a:xfrm>
            <a:off x="182925" y="2374900"/>
            <a:ext cx="1512888" cy="304800"/>
            <a:chOff x="112" y="2105"/>
            <a:chExt cx="953" cy="192"/>
          </a:xfrm>
        </p:grpSpPr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57" name="Group 85"/>
          <p:cNvGrpSpPr>
            <a:grpSpLocks/>
          </p:cNvGrpSpPr>
          <p:nvPr/>
        </p:nvGrpSpPr>
        <p:grpSpPr bwMode="auto">
          <a:xfrm>
            <a:off x="171813" y="5086524"/>
            <a:ext cx="1512887" cy="304800"/>
            <a:chOff x="112" y="2105"/>
            <a:chExt cx="953" cy="192"/>
          </a:xfrm>
        </p:grpSpPr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9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60" name="Group 88"/>
          <p:cNvGrpSpPr>
            <a:grpSpLocks/>
          </p:cNvGrpSpPr>
          <p:nvPr/>
        </p:nvGrpSpPr>
        <p:grpSpPr bwMode="auto">
          <a:xfrm>
            <a:off x="179750" y="5327824"/>
            <a:ext cx="1512888" cy="304800"/>
            <a:chOff x="112" y="2105"/>
            <a:chExt cx="953" cy="192"/>
          </a:xfrm>
        </p:grpSpPr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63" name="Group 91"/>
          <p:cNvGrpSpPr>
            <a:grpSpLocks/>
          </p:cNvGrpSpPr>
          <p:nvPr/>
        </p:nvGrpSpPr>
        <p:grpSpPr bwMode="auto">
          <a:xfrm>
            <a:off x="176575" y="5591349"/>
            <a:ext cx="1512888" cy="304800"/>
            <a:chOff x="112" y="2105"/>
            <a:chExt cx="953" cy="192"/>
          </a:xfrm>
        </p:grpSpPr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5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" name="Group 94"/>
          <p:cNvGrpSpPr>
            <a:grpSpLocks/>
          </p:cNvGrpSpPr>
          <p:nvPr/>
        </p:nvGrpSpPr>
        <p:grpSpPr bwMode="auto">
          <a:xfrm>
            <a:off x="173400" y="5832649"/>
            <a:ext cx="1512888" cy="304800"/>
            <a:chOff x="112" y="2105"/>
            <a:chExt cx="953" cy="192"/>
          </a:xfrm>
        </p:grpSpPr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8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sp>
        <p:nvSpPr>
          <p:cNvPr id="69" name="Line 98"/>
          <p:cNvSpPr>
            <a:spLocks noChangeShapeType="1"/>
          </p:cNvSpPr>
          <p:nvPr/>
        </p:nvSpPr>
        <p:spPr bwMode="auto">
          <a:xfrm flipH="1">
            <a:off x="4996225" y="2790825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 flipH="1">
            <a:off x="5002575" y="3100387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 flipH="1">
            <a:off x="4997813" y="5708824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2" name="Line 101"/>
          <p:cNvSpPr>
            <a:spLocks noChangeShapeType="1"/>
          </p:cNvSpPr>
          <p:nvPr/>
        </p:nvSpPr>
        <p:spPr bwMode="auto">
          <a:xfrm flipH="1">
            <a:off x="4981938" y="5962824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 flipH="1">
            <a:off x="4966063" y="6205712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 flipH="1">
            <a:off x="4950188" y="6448599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10AA5-66A2-4F21-A592-E895C0CC63E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Retransmissão seletiva</a:t>
            </a:r>
            <a:endParaRPr lang="pt-BR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pt-BR" sz="2400" dirty="0" smtClean="0"/>
              <a:t>receptor reconhece </a:t>
            </a:r>
            <a:r>
              <a:rPr lang="pt-BR" sz="2400" i="1" dirty="0" smtClean="0"/>
              <a:t>individualmente </a:t>
            </a:r>
            <a:r>
              <a:rPr lang="pt-BR" sz="2400" dirty="0" smtClean="0"/>
              <a:t>todos os pacotes recebidos corretamente</a:t>
            </a:r>
          </a:p>
          <a:p>
            <a:pPr lvl="1"/>
            <a:r>
              <a:rPr lang="pt-BR" sz="2000" dirty="0" smtClean="0"/>
              <a:t>armazena pacotes no buffer, conforme necessário, para posterior entrega em-ordem à camada superior</a:t>
            </a:r>
          </a:p>
          <a:p>
            <a:r>
              <a:rPr lang="pt-BR" sz="2400" dirty="0" smtClean="0"/>
              <a:t>transmissor apenas </a:t>
            </a:r>
            <a:r>
              <a:rPr lang="pt-BR" sz="2400" dirty="0" err="1" smtClean="0"/>
              <a:t>re-envia</a:t>
            </a:r>
            <a:r>
              <a:rPr lang="pt-BR" sz="2400" dirty="0" smtClean="0"/>
              <a:t> pacotes para os quais um ACK não foi recebido</a:t>
            </a:r>
          </a:p>
          <a:p>
            <a:pPr lvl="1"/>
            <a:r>
              <a:rPr lang="pt-BR" sz="2000" dirty="0" smtClean="0"/>
              <a:t>temporizador de remetente para cada pacote sem ACK</a:t>
            </a:r>
          </a:p>
          <a:p>
            <a:r>
              <a:rPr lang="pt-BR" sz="2400" dirty="0" smtClean="0"/>
              <a:t>janela do transmissão</a:t>
            </a:r>
          </a:p>
          <a:p>
            <a:pPr lvl="1"/>
            <a:r>
              <a:rPr lang="pt-BR" sz="2000" dirty="0" smtClean="0"/>
              <a:t>N números de sequência consecutivos </a:t>
            </a:r>
          </a:p>
          <a:p>
            <a:pPr lvl="1"/>
            <a:r>
              <a:rPr lang="pt-BR" sz="2000" dirty="0" smtClean="0"/>
              <a:t>outra vez limita números de sequência de pacotes enviados, mas ainda não reconhecidos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Retransmissão seletiva: janelas do transmissor e do receptor</a:t>
            </a:r>
            <a:endParaRPr lang="pt-BR" smtClean="0"/>
          </a:p>
        </p:txBody>
      </p:sp>
      <p:pic>
        <p:nvPicPr>
          <p:cNvPr id="63493" name="Picture 6" descr="f032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787525"/>
            <a:ext cx="7772400" cy="4273550"/>
          </a:xfrm>
          <a:noFill/>
        </p:spPr>
      </p:pic>
      <p:sp>
        <p:nvSpPr>
          <p:cNvPr id="63494" name="Line 8"/>
          <p:cNvSpPr>
            <a:spLocks noChangeShapeType="1"/>
          </p:cNvSpPr>
          <p:nvPr/>
        </p:nvSpPr>
        <p:spPr bwMode="auto">
          <a:xfrm>
            <a:off x="6246813" y="2871788"/>
            <a:ext cx="552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95" name="Text Box 9"/>
          <p:cNvSpPr txBox="1">
            <a:spLocks noChangeArrowheads="1"/>
          </p:cNvSpPr>
          <p:nvPr/>
        </p:nvSpPr>
        <p:spPr bwMode="auto">
          <a:xfrm>
            <a:off x="5891213" y="2882900"/>
            <a:ext cx="95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solidFill>
                  <a:srgbClr val="FF0000"/>
                </a:solidFill>
                <a:latin typeface="Verdana" pitchFamily="34" charset="0"/>
              </a:rPr>
              <a:t>reconhecido</a:t>
            </a:r>
          </a:p>
        </p:txBody>
      </p:sp>
      <p:sp>
        <p:nvSpPr>
          <p:cNvPr id="63496" name="Rectangle 10"/>
          <p:cNvSpPr>
            <a:spLocks noChangeArrowheads="1"/>
          </p:cNvSpPr>
          <p:nvPr/>
        </p:nvSpPr>
        <p:spPr bwMode="auto">
          <a:xfrm>
            <a:off x="3371850" y="4794250"/>
            <a:ext cx="120650" cy="425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3497" name="Rectangle 11"/>
          <p:cNvSpPr>
            <a:spLocks noChangeArrowheads="1"/>
          </p:cNvSpPr>
          <p:nvPr/>
        </p:nvSpPr>
        <p:spPr bwMode="auto">
          <a:xfrm>
            <a:off x="4083050" y="4794250"/>
            <a:ext cx="120650" cy="425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2800" smtClean="0"/>
              <a:t>Protocolos da camada de transporte Internet</a:t>
            </a:r>
          </a:p>
        </p:txBody>
      </p:sp>
      <p:sp>
        <p:nvSpPr>
          <p:cNvPr id="20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pt-BR" sz="2000" smtClean="0"/>
              <a:t>entrega confiável, ordenada (TCP)</a:t>
            </a:r>
          </a:p>
          <a:p>
            <a:pPr lvl="1"/>
            <a:r>
              <a:rPr lang="pt-BR" sz="1800" smtClean="0"/>
              <a:t>controle de congestionamento</a:t>
            </a:r>
          </a:p>
          <a:p>
            <a:pPr lvl="1"/>
            <a:r>
              <a:rPr lang="pt-BR" sz="1800" smtClean="0"/>
              <a:t>controle de fluxo</a:t>
            </a:r>
          </a:p>
          <a:p>
            <a:pPr lvl="1"/>
            <a:r>
              <a:rPr lang="pt-BR" sz="1800" smtClean="0"/>
              <a:t>estabelecimento de conexão (“setup”)</a:t>
            </a:r>
          </a:p>
          <a:p>
            <a:r>
              <a:rPr lang="pt-BR" sz="2000" smtClean="0"/>
              <a:t>entrega não confiável, não ordenada: UDP</a:t>
            </a:r>
          </a:p>
          <a:p>
            <a:pPr lvl="1"/>
            <a:r>
              <a:rPr lang="pt-BR" sz="1800" smtClean="0"/>
              <a:t>extensão sem “gorduras” do “melhor esforço” do IP</a:t>
            </a:r>
          </a:p>
          <a:p>
            <a:r>
              <a:rPr lang="pt-BR" sz="2000" smtClean="0"/>
              <a:t>serviços não disponíveis: </a:t>
            </a:r>
          </a:p>
          <a:p>
            <a:pPr lvl="1"/>
            <a:r>
              <a:rPr lang="pt-BR" sz="1800" smtClean="0"/>
              <a:t>garantias de atraso máximo</a:t>
            </a:r>
          </a:p>
          <a:p>
            <a:pPr lvl="1"/>
            <a:r>
              <a:rPr lang="pt-BR" sz="1800" smtClean="0"/>
              <a:t>garantias de largura de banda mínima</a:t>
            </a:r>
          </a:p>
        </p:txBody>
      </p:sp>
      <p:grpSp>
        <p:nvGrpSpPr>
          <p:cNvPr id="2069" name="Group 276"/>
          <p:cNvGrpSpPr>
            <a:grpSpLocks/>
          </p:cNvGrpSpPr>
          <p:nvPr/>
        </p:nvGrpSpPr>
        <p:grpSpPr bwMode="auto">
          <a:xfrm>
            <a:off x="4572000" y="1312863"/>
            <a:ext cx="4157663" cy="4233862"/>
            <a:chOff x="2880" y="827"/>
            <a:chExt cx="2619" cy="2667"/>
          </a:xfrm>
        </p:grpSpPr>
        <p:sp>
          <p:nvSpPr>
            <p:cNvPr id="2070" name="Freeform 277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24 w 1292"/>
                <a:gd name="T1" fmla="*/ 3 h 1255"/>
                <a:gd name="T2" fmla="*/ 18 w 1292"/>
                <a:gd name="T3" fmla="*/ 66 h 1255"/>
                <a:gd name="T4" fmla="*/ 15 w 1292"/>
                <a:gd name="T5" fmla="*/ 219 h 1255"/>
                <a:gd name="T6" fmla="*/ 27 w 1292"/>
                <a:gd name="T7" fmla="*/ 348 h 1255"/>
                <a:gd name="T8" fmla="*/ 128 w 1292"/>
                <a:gd name="T9" fmla="*/ 366 h 1255"/>
                <a:gd name="T10" fmla="*/ 335 w 1292"/>
                <a:gd name="T11" fmla="*/ 474 h 1255"/>
                <a:gd name="T12" fmla="*/ 517 w 1292"/>
                <a:gd name="T13" fmla="*/ 520 h 1255"/>
                <a:gd name="T14" fmla="*/ 622 w 1292"/>
                <a:gd name="T15" fmla="*/ 428 h 1255"/>
                <a:gd name="T16" fmla="*/ 659 w 1292"/>
                <a:gd name="T17" fmla="*/ 187 h 1255"/>
                <a:gd name="T18" fmla="*/ 625 w 1292"/>
                <a:gd name="T19" fmla="*/ 88 h 1255"/>
                <a:gd name="T20" fmla="*/ 388 w 1292"/>
                <a:gd name="T21" fmla="*/ 49 h 1255"/>
                <a:gd name="T22" fmla="*/ 124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1" name="Freeform 278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286 w 1340"/>
                <a:gd name="T1" fmla="*/ 17 h 1191"/>
                <a:gd name="T2" fmla="*/ 42 w 1340"/>
                <a:gd name="T3" fmla="*/ 24 h 1191"/>
                <a:gd name="T4" fmla="*/ 30 w 1340"/>
                <a:gd name="T5" fmla="*/ 169 h 1191"/>
                <a:gd name="T6" fmla="*/ 15 w 1340"/>
                <a:gd name="T7" fmla="*/ 302 h 1191"/>
                <a:gd name="T8" fmla="*/ 58 w 1340"/>
                <a:gd name="T9" fmla="*/ 365 h 1191"/>
                <a:gd name="T10" fmla="*/ 280 w 1340"/>
                <a:gd name="T11" fmla="*/ 367 h 1191"/>
                <a:gd name="T12" fmla="*/ 333 w 1340"/>
                <a:gd name="T13" fmla="*/ 473 h 1191"/>
                <a:gd name="T14" fmla="*/ 642 w 1340"/>
                <a:gd name="T15" fmla="*/ 461 h 1191"/>
                <a:gd name="T16" fmla="*/ 664 w 1340"/>
                <a:gd name="T17" fmla="*/ 240 h 1191"/>
                <a:gd name="T18" fmla="*/ 627 w 1340"/>
                <a:gd name="T19" fmla="*/ 144 h 1191"/>
                <a:gd name="T20" fmla="*/ 395 w 1340"/>
                <a:gd name="T21" fmla="*/ 121 h 1191"/>
                <a:gd name="T22" fmla="*/ 286 w 1340"/>
                <a:gd name="T23" fmla="*/ 1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2" name="Freeform 279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4 w 2135"/>
                <a:gd name="T1" fmla="*/ 274 h 1662"/>
                <a:gd name="T2" fmla="*/ 54 w 2135"/>
                <a:gd name="T3" fmla="*/ 32 h 1662"/>
                <a:gd name="T4" fmla="*/ 342 w 2135"/>
                <a:gd name="T5" fmla="*/ 82 h 1662"/>
                <a:gd name="T6" fmla="*/ 629 w 2135"/>
                <a:gd name="T7" fmla="*/ 42 h 1662"/>
                <a:gd name="T8" fmla="*/ 1043 w 2135"/>
                <a:gd name="T9" fmla="*/ 172 h 1662"/>
                <a:gd name="T10" fmla="*/ 1049 w 2135"/>
                <a:gd name="T11" fmla="*/ 481 h 1662"/>
                <a:gd name="T12" fmla="*/ 823 w 2135"/>
                <a:gd name="T13" fmla="*/ 674 h 1662"/>
                <a:gd name="T14" fmla="*/ 424 w 2135"/>
                <a:gd name="T15" fmla="*/ 638 h 1662"/>
                <a:gd name="T16" fmla="*/ 262 w 2135"/>
                <a:gd name="T17" fmla="*/ 534 h 1662"/>
                <a:gd name="T18" fmla="*/ 96 w 2135"/>
                <a:gd name="T19" fmla="*/ 449 h 1662"/>
                <a:gd name="T20" fmla="*/ 14 w 2135"/>
                <a:gd name="T21" fmla="*/ 274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73" name="Group 280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2063" name="Object 281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0" name="Clip" r:id="rId4" imgW="1305000" imgH="1085760" progId="">
                      <p:embed/>
                    </p:oleObj>
                  </mc:Choice>
                  <mc:Fallback>
                    <p:oleObj name="Clip" r:id="rId4" imgW="1305000" imgH="1085760" progId="">
                      <p:embed/>
                      <p:pic>
                        <p:nvPicPr>
                          <p:cNvPr id="0" name="Object 2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4" name="Object 282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1" name="Clip" r:id="rId6" imgW="676440" imgH="485640" progId="">
                      <p:embed/>
                    </p:oleObj>
                  </mc:Choice>
                  <mc:Fallback>
                    <p:oleObj name="Clip" r:id="rId6" imgW="676440" imgH="485640" progId="">
                      <p:embed/>
                      <p:pic>
                        <p:nvPicPr>
                          <p:cNvPr id="0" name="Object 2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24" name="Line 283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74" name="Group 284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2061" name="Object 285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2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Object 2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2" name="Object 286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3" name="Clip" r:id="rId9" imgW="676440" imgH="485640" progId="">
                      <p:embed/>
                    </p:oleObj>
                  </mc:Choice>
                  <mc:Fallback>
                    <p:oleObj name="Clip" r:id="rId9" imgW="676440" imgH="485640" progId="">
                      <p:embed/>
                      <p:pic>
                        <p:nvPicPr>
                          <p:cNvPr id="0" name="Object 2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23" name="Line 287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75" name="Group 288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2320" name="Oval 289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21" name="Oval 290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22" name="Oval 291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76" name="Group 292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2312" name="AutoShape 29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3" name="Rectangle 29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4" name="Rectangle 29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5" name="AutoShape 29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6" name="Line 29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7" name="Line 29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8" name="Rectangle 29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9" name="Rectangle 30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77" name="Group 301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2309" name="Oval 30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0" name="Oval 30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1" name="Oval 30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078" name="Line 305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9" name="Line 306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0" name="Line 307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1" name="Line 308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2" name="Line 309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3" name="Line 310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84" name="Group 311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2301" name="AutoShape 31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2" name="Rectangle 31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3" name="Rectangle 31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4" name="AutoShape 31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5" name="Line 31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6" name="Line 31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7" name="Rectangle 31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8" name="Rectangle 31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85" name="Group 320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2059" name="Object 321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4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Object 3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4" name="Line 322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aphicFrame>
            <p:nvGraphicFramePr>
              <p:cNvPr id="2060" name="Object 323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5" name="Clip" r:id="rId11" imgW="1305000" imgH="1085760" progId="">
                      <p:embed/>
                    </p:oleObj>
                  </mc:Choice>
                  <mc:Fallback>
                    <p:oleObj name="Clip" r:id="rId11" imgW="1305000" imgH="1085760" progId="">
                      <p:embed/>
                      <p:pic>
                        <p:nvPicPr>
                          <p:cNvPr id="0" name="Object 3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5" name="Line 324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96" name="Group 325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2298" name="Oval 326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99" name="Oval 327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00" name="Oval 328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297" name="Line 329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aphicFrame>
          <p:nvGraphicFramePr>
            <p:cNvPr id="2050" name="Object 330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31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Object 3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6" name="Oval 332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7" name="Oval 333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8" name="Oval 334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" name="Line 335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0" name="Line 336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1" name="Line 337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2" name="Line 338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3" name="Line 339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4" name="Line 340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052" name="Object 341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" name="Clip" r:id="rId14" imgW="981000" imgH="1209600" progId="">
                    <p:embed/>
                  </p:oleObj>
                </mc:Choice>
                <mc:Fallback>
                  <p:oleObj name="Clip" r:id="rId14" imgW="981000" imgH="1209600" progId="">
                    <p:embed/>
                    <p:pic>
                      <p:nvPicPr>
                        <p:cNvPr id="0" name="Object 3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342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" name="Clip" r:id="rId16" imgW="981000" imgH="1209600" progId="">
                    <p:embed/>
                  </p:oleObj>
                </mc:Choice>
                <mc:Fallback>
                  <p:oleObj name="Clip" r:id="rId16" imgW="981000" imgH="1209600" progId="">
                    <p:embed/>
                    <p:pic>
                      <p:nvPicPr>
                        <p:cNvPr id="0" name="Object 3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95" name="Group 343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2057" name="Object 34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" name="Clip" r:id="rId17" imgW="819000" imgH="847800" progId="">
                      <p:embed/>
                    </p:oleObj>
                  </mc:Choice>
                  <mc:Fallback>
                    <p:oleObj name="Clip" r:id="rId17" imgW="819000" imgH="847800" progId="">
                      <p:embed/>
                      <p:pic>
                        <p:nvPicPr>
                          <p:cNvPr id="0" name="Object 3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" name="Object 34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1" name="Clip" r:id="rId19" imgW="1266840" imgH="1200240" progId="">
                      <p:embed/>
                    </p:oleObj>
                  </mc:Choice>
                  <mc:Fallback>
                    <p:oleObj name="Clip" r:id="rId19" imgW="1266840" imgH="1200240" progId="">
                      <p:embed/>
                      <p:pic>
                        <p:nvPicPr>
                          <p:cNvPr id="0" name="Object 3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96" name="Group 346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2055" name="Object 34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2" name="Clip" r:id="rId21" imgW="819000" imgH="847800" progId="">
                      <p:embed/>
                    </p:oleObj>
                  </mc:Choice>
                  <mc:Fallback>
                    <p:oleObj name="Clip" r:id="rId21" imgW="819000" imgH="847800" progId="">
                      <p:embed/>
                      <p:pic>
                        <p:nvPicPr>
                          <p:cNvPr id="0" name="Object 3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34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3" name="Clip" r:id="rId22" imgW="1266840" imgH="1200240" progId="">
                      <p:embed/>
                    </p:oleObj>
                  </mc:Choice>
                  <mc:Fallback>
                    <p:oleObj name="Clip" r:id="rId22" imgW="1266840" imgH="1200240" progId="">
                      <p:embed/>
                      <p:pic>
                        <p:nvPicPr>
                          <p:cNvPr id="0" name="Object 3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97" name="Group 349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2054" name="Object 350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4" name="Clip" r:id="rId23" imgW="819000" imgH="847800" progId="">
                      <p:embed/>
                    </p:oleObj>
                  </mc:Choice>
                  <mc:Fallback>
                    <p:oleObj name="Clip" r:id="rId23" imgW="819000" imgH="847800" progId="">
                      <p:embed/>
                      <p:pic>
                        <p:nvPicPr>
                          <p:cNvPr id="0" name="Object 3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3" name="Rectangle 351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098" name="Line 352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99" name="Group 353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2285" name="AutoShape 35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6" name="Rectangle 35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7" name="Rectangle 35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8" name="AutoShape 35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9" name="Line 35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0" name="Line 35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1" name="Rectangle 36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2" name="Rectangle 36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00" name="Group 362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2277" name="AutoShape 36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78" name="Rectangle 36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79" name="Rectangle 36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0" name="AutoShape 36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1" name="Line 36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2" name="Line 36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3" name="Rectangle 36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4" name="Rectangle 37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01" name="Line 371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2" name="Line 372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3" name="Line 373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4" name="Line 374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5" name="Line 375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6" name="Line 376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7" name="Line 377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8" name="Line 378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9" name="Line 379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0" name="Line 380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1" name="Line 381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2" name="Line 382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13" name="Group 383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2264" name="Oval 38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5" name="Line 38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6" name="Line 38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7" name="Rectangle 38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8" name="Oval 38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69" name="Group 38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75" name="Line 39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76" name="Line 39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70" name="Group 39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71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72" name="Line 3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73" name="Line 3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4" name="Group 397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2251" name="Oval 39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2" name="Line 39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3" name="Line 40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4" name="Rectangle 40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5" name="Oval 40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56" name="Group 40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61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62" name="Line 40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63" name="Line 40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57" name="Group 40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8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59" name="Line 40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60" name="Line 4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5" name="Group 411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2238" name="Oval 41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39" name="Line 41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40" name="Line 41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41" name="Rectangle 41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42" name="Oval 41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43" name="Group 41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8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49" name="Line 4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50" name="Line 4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44" name="Group 42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5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46" name="Line 4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47" name="Line 4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6" name="Group 425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2225" name="Oval 42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6" name="Line 42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7" name="Line 42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8" name="Rectangle 42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9" name="Oval 43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30" name="Group 43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5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36" name="Line 4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37" name="Line 4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31" name="Group 43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2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33" name="Line 4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34" name="Line 4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7" name="Group 439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2212" name="Oval 44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3" name="Line 44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4" name="Line 44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5" name="Rectangle 44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6" name="Oval 44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17" name="Group 44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2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23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24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18" name="Group 44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19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20" name="Line 4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21" name="Line 4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8" name="Group 453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2199" name="Oval 45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00" name="Line 45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01" name="Line 45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02" name="Rectangle 45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03" name="Oval 45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04" name="Group 45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09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10" name="Line 4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11" name="Line 4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05" name="Group 46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06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07" name="Line 46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08" name="Line 46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9" name="Group 467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2186" name="Oval 46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87" name="Line 46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88" name="Line 47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89" name="Rectangle 47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90" name="Oval 47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191" name="Group 47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6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97" name="Line 4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98" name="Line 4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192" name="Group 47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3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94" name="Line 47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95" name="Line 48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20" name="Group 481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2173" name="Oval 48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4" name="Line 48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5" name="Line 48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6" name="Rectangle 48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7" name="Oval 48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178" name="Group 48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3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84" name="Line 4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85" name="Line 4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179" name="Group 49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80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81" name="Line 4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82" name="Line 4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121" name="Line 495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22" name="Group 496"/>
            <p:cNvGrpSpPr>
              <a:grpSpLocks/>
            </p:cNvGrpSpPr>
            <p:nvPr/>
          </p:nvGrpSpPr>
          <p:grpSpPr bwMode="auto">
            <a:xfrm>
              <a:off x="2880" y="966"/>
              <a:ext cx="589" cy="538"/>
              <a:chOff x="4180" y="744"/>
              <a:chExt cx="513" cy="538"/>
            </a:xfrm>
          </p:grpSpPr>
          <p:sp>
            <p:nvSpPr>
              <p:cNvPr id="2166" name="Rectangle 49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7" name="Rectangle 49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8" name="Rectangle 49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9" name="Text Box 50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Comic Sans MS" pitchFamily="66" charset="0"/>
                  </a:rPr>
                  <a:t>aplicação</a:t>
                </a:r>
              </a:p>
              <a:p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transporte</a:t>
                </a:r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70" name="Line 50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1" name="Line 50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2" name="Line 50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3" name="Group 504"/>
            <p:cNvGrpSpPr>
              <a:grpSpLocks/>
            </p:cNvGrpSpPr>
            <p:nvPr/>
          </p:nvGrpSpPr>
          <p:grpSpPr bwMode="auto">
            <a:xfrm>
              <a:off x="4843" y="1863"/>
              <a:ext cx="513" cy="442"/>
              <a:chOff x="2923" y="3345"/>
              <a:chExt cx="513" cy="442"/>
            </a:xfrm>
          </p:grpSpPr>
          <p:sp>
            <p:nvSpPr>
              <p:cNvPr id="2161" name="Rectangle 505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2" name="Rectangle 506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3" name="Text Box 507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64" name="Line 508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5" name="Line 509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4" name="Group 510"/>
            <p:cNvGrpSpPr>
              <a:grpSpLocks/>
            </p:cNvGrpSpPr>
            <p:nvPr/>
          </p:nvGrpSpPr>
          <p:grpSpPr bwMode="auto">
            <a:xfrm>
              <a:off x="4910" y="2764"/>
              <a:ext cx="589" cy="538"/>
              <a:chOff x="4180" y="744"/>
              <a:chExt cx="513" cy="538"/>
            </a:xfrm>
          </p:grpSpPr>
          <p:sp>
            <p:nvSpPr>
              <p:cNvPr id="2154" name="Rectangle 51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5" name="Rectangle 51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6" name="Rectangle 51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7" name="Text Box 51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Comic Sans MS" pitchFamily="66" charset="0"/>
                  </a:rPr>
                  <a:t>aplicação</a:t>
                </a:r>
              </a:p>
              <a:p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transporte</a:t>
                </a:r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58" name="Line 51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9" name="Line 51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0" name="Line 51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5" name="Group 518"/>
            <p:cNvGrpSpPr>
              <a:grpSpLocks/>
            </p:cNvGrpSpPr>
            <p:nvPr/>
          </p:nvGrpSpPr>
          <p:grpSpPr bwMode="auto">
            <a:xfrm>
              <a:off x="4314" y="1610"/>
              <a:ext cx="513" cy="442"/>
              <a:chOff x="2923" y="3345"/>
              <a:chExt cx="513" cy="442"/>
            </a:xfrm>
          </p:grpSpPr>
          <p:sp>
            <p:nvSpPr>
              <p:cNvPr id="2149" name="Rectangle 519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0" name="Rectangle 520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1" name="Text Box 521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52" name="Line 522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3" name="Line 523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6" name="Group 524"/>
            <p:cNvGrpSpPr>
              <a:grpSpLocks/>
            </p:cNvGrpSpPr>
            <p:nvPr/>
          </p:nvGrpSpPr>
          <p:grpSpPr bwMode="auto">
            <a:xfrm>
              <a:off x="4285" y="1166"/>
              <a:ext cx="513" cy="442"/>
              <a:chOff x="2923" y="3345"/>
              <a:chExt cx="513" cy="442"/>
            </a:xfrm>
          </p:grpSpPr>
          <p:sp>
            <p:nvSpPr>
              <p:cNvPr id="2144" name="Rectangle 525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5" name="Rectangle 526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6" name="Text Box 527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47" name="Line 528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8" name="Line 529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7" name="Group 530"/>
            <p:cNvGrpSpPr>
              <a:grpSpLocks/>
            </p:cNvGrpSpPr>
            <p:nvPr/>
          </p:nvGrpSpPr>
          <p:grpSpPr bwMode="auto">
            <a:xfrm>
              <a:off x="3681" y="1297"/>
              <a:ext cx="513" cy="442"/>
              <a:chOff x="2923" y="3345"/>
              <a:chExt cx="513" cy="442"/>
            </a:xfrm>
          </p:grpSpPr>
          <p:sp>
            <p:nvSpPr>
              <p:cNvPr id="2139" name="Rectangle 531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0" name="Rectangle 532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" name="Text Box 533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42" name="Line 534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3" name="Line 535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8" name="Group 536"/>
            <p:cNvGrpSpPr>
              <a:grpSpLocks/>
            </p:cNvGrpSpPr>
            <p:nvPr/>
          </p:nvGrpSpPr>
          <p:grpSpPr bwMode="auto">
            <a:xfrm>
              <a:off x="4546" y="2160"/>
              <a:ext cx="513" cy="442"/>
              <a:chOff x="2923" y="3345"/>
              <a:chExt cx="513" cy="442"/>
            </a:xfrm>
          </p:grpSpPr>
          <p:sp>
            <p:nvSpPr>
              <p:cNvPr id="2134" name="Rectangle 537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5" name="Rectangle 538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6" name="Text Box 539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37" name="Line 540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8" name="Line 541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9" name="Group 542"/>
            <p:cNvGrpSpPr>
              <a:grpSpLocks/>
            </p:cNvGrpSpPr>
            <p:nvPr/>
          </p:nvGrpSpPr>
          <p:grpSpPr bwMode="auto">
            <a:xfrm rot="2937887">
              <a:off x="2991" y="1881"/>
              <a:ext cx="2382" cy="274"/>
              <a:chOff x="2937" y="3579"/>
              <a:chExt cx="2382" cy="274"/>
            </a:xfrm>
          </p:grpSpPr>
          <p:sp>
            <p:nvSpPr>
              <p:cNvPr id="2130" name="Rectangle 543"/>
              <p:cNvSpPr>
                <a:spLocks noChangeArrowheads="1"/>
              </p:cNvSpPr>
              <p:nvPr/>
            </p:nvSpPr>
            <p:spPr bwMode="auto">
              <a:xfrm>
                <a:off x="3168" y="3630"/>
                <a:ext cx="1920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1" name="Text Box 544"/>
              <p:cNvSpPr txBox="1">
                <a:spLocks noChangeArrowheads="1"/>
              </p:cNvSpPr>
              <p:nvPr/>
            </p:nvSpPr>
            <p:spPr bwMode="auto">
              <a:xfrm>
                <a:off x="3295" y="3620"/>
                <a:ext cx="17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transporte lógico fim a fim</a:t>
                </a: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132" name="Freeform 545"/>
              <p:cNvSpPr>
                <a:spLocks/>
              </p:cNvSpPr>
              <p:nvPr/>
            </p:nvSpPr>
            <p:spPr bwMode="auto">
              <a:xfrm>
                <a:off x="2937" y="357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3" name="Freeform 546"/>
              <p:cNvSpPr>
                <a:spLocks/>
              </p:cNvSpPr>
              <p:nvPr/>
            </p:nvSpPr>
            <p:spPr bwMode="auto">
              <a:xfrm flipH="1">
                <a:off x="5037" y="358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r>
              <a:rPr lang="pt-BR" smtClean="0"/>
              <a:t>Retransmissão seletiva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dados de cima:</a:t>
            </a:r>
            <a:endParaRPr lang="pt-BR" sz="24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se </a:t>
            </a:r>
            <a:r>
              <a:rPr lang="pt-BR" sz="2000" dirty="0" err="1" smtClean="0"/>
              <a:t>próx</a:t>
            </a:r>
            <a:r>
              <a:rPr lang="pt-BR" sz="2000" dirty="0" smtClean="0"/>
              <a:t>. no. de </a:t>
            </a:r>
            <a:r>
              <a:rPr lang="pt-BR" sz="2000" dirty="0" err="1" smtClean="0"/>
              <a:t>seq</a:t>
            </a:r>
            <a:r>
              <a:rPr lang="pt-BR" sz="2000" dirty="0" smtClean="0"/>
              <a:t> (n) disponível está na janela, envia o pacote e liga temporizador(n)</a:t>
            </a:r>
          </a:p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estouro do temporizador(n):</a:t>
            </a:r>
            <a:endParaRPr lang="pt-BR" sz="24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reenvia pacote n, reinicia temporizador(n)</a:t>
            </a:r>
          </a:p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ACK(n) </a:t>
            </a:r>
            <a:r>
              <a:rPr lang="pt-BR" sz="2000" dirty="0" smtClean="0"/>
              <a:t>em </a:t>
            </a:r>
            <a:r>
              <a:rPr lang="pt-BR" sz="1600" dirty="0" smtClean="0"/>
              <a:t>[</a:t>
            </a:r>
            <a:r>
              <a:rPr lang="pt-BR" sz="1600" dirty="0" err="1" smtClean="0"/>
              <a:t>sendbase,sendbase+N</a:t>
            </a:r>
            <a:r>
              <a:rPr lang="pt-BR" sz="1600" dirty="0" smtClean="0"/>
              <a:t>]:</a:t>
            </a:r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marca pacote n “recebido”</a:t>
            </a:r>
          </a:p>
          <a:p>
            <a:pPr>
              <a:lnSpc>
                <a:spcPct val="80000"/>
              </a:lnSpc>
            </a:pPr>
            <a:r>
              <a:rPr lang="pt-BR" sz="2000" dirty="0" smtClean="0"/>
              <a:t>se n for menor pacote não reconhecido, avança base da janela ao </a:t>
            </a:r>
            <a:r>
              <a:rPr lang="pt-BR" sz="2000" dirty="0" err="1" smtClean="0"/>
              <a:t>próx</a:t>
            </a:r>
            <a:r>
              <a:rPr lang="pt-BR" sz="2000" dirty="0" smtClean="0"/>
              <a:t>. no. de </a:t>
            </a:r>
            <a:r>
              <a:rPr lang="pt-BR" sz="2000" dirty="0" err="1" smtClean="0"/>
              <a:t>seq</a:t>
            </a:r>
            <a:r>
              <a:rPr lang="pt-BR" sz="2000" dirty="0" smtClean="0"/>
              <a:t> não reconhecido</a:t>
            </a:r>
            <a:endParaRPr lang="pt-BR" sz="2400" dirty="0" smtClean="0"/>
          </a:p>
          <a:p>
            <a:pPr>
              <a:lnSpc>
                <a:spcPct val="80000"/>
              </a:lnSpc>
            </a:pPr>
            <a:endParaRPr lang="pt-BR" sz="2400" dirty="0" smtClean="0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495300" y="1457325"/>
            <a:ext cx="3838575" cy="47021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519" name="Rectangle 9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>
                <a:solidFill>
                  <a:srgbClr val="FF0000"/>
                </a:solidFill>
                <a:latin typeface="Comic Sans MS" pitchFamily="66" charset="0"/>
              </a:rPr>
              <a:t>pacote n em </a:t>
            </a:r>
            <a:br>
              <a:rPr lang="pt-BR">
                <a:solidFill>
                  <a:srgbClr val="FF0000"/>
                </a:solidFill>
                <a:latin typeface="Comic Sans MS" pitchFamily="66" charset="0"/>
              </a:rPr>
            </a:br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[rcvbase, rcvbase+N-1]</a:t>
            </a:r>
            <a:endParaRPr lang="pt-BR"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>
                <a:latin typeface="Comic Sans MS" pitchFamily="66" charset="0"/>
              </a:rPr>
              <a:t>envia ACK(n)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>
                <a:latin typeface="Comic Sans MS" pitchFamily="66" charset="0"/>
              </a:rPr>
              <a:t>fora de ordem: armazena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>
                <a:latin typeface="Comic Sans MS" pitchFamily="66" charset="0"/>
              </a:rPr>
              <a:t>em ordem: entrega (tb. entrega pacotes armazenados em ordem), avança janela p/ próxima pacote ainda não recebido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>
                <a:solidFill>
                  <a:srgbClr val="FF0000"/>
                </a:solidFill>
                <a:latin typeface="Comic Sans MS" pitchFamily="66" charset="0"/>
              </a:rPr>
              <a:t>pacote n em </a:t>
            </a:r>
            <a:br>
              <a:rPr lang="pt-BR">
                <a:solidFill>
                  <a:srgbClr val="FF0000"/>
                </a:solidFill>
                <a:latin typeface="Comic Sans MS" pitchFamily="66" charset="0"/>
              </a:rPr>
            </a:br>
            <a:r>
              <a:rPr lang="pt-BR" sz="1600">
                <a:solidFill>
                  <a:srgbClr val="FF0000"/>
                </a:solidFill>
                <a:latin typeface="Comic Sans MS" pitchFamily="66" charset="0"/>
              </a:rPr>
              <a:t>[rcvbase-N,rcvbase-1]</a:t>
            </a:r>
            <a:endParaRPr lang="pt-BR"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>
                <a:latin typeface="Comic Sans MS" pitchFamily="66" charset="0"/>
              </a:rPr>
              <a:t>ACK(n)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>
                <a:solidFill>
                  <a:srgbClr val="FF0000"/>
                </a:solidFill>
                <a:latin typeface="Comic Sans MS" pitchFamily="66" charset="0"/>
              </a:rPr>
              <a:t>senão:</a:t>
            </a:r>
            <a:r>
              <a:rPr lang="pt-BR" sz="20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>
                <a:latin typeface="Comic Sans MS" pitchFamily="66" charset="0"/>
              </a:rPr>
              <a:t>ignora</a:t>
            </a:r>
            <a:r>
              <a:rPr lang="en-US" sz="2000"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en-US">
              <a:latin typeface="Comic Sans MS" pitchFamily="66" charset="0"/>
            </a:endParaRPr>
          </a:p>
        </p:txBody>
      </p:sp>
      <p:sp>
        <p:nvSpPr>
          <p:cNvPr id="64520" name="Rectangle 10"/>
          <p:cNvSpPr>
            <a:spLocks noChangeArrowheads="1"/>
          </p:cNvSpPr>
          <p:nvPr/>
        </p:nvSpPr>
        <p:spPr bwMode="auto">
          <a:xfrm>
            <a:off x="4962525" y="1438275"/>
            <a:ext cx="3838575" cy="4981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4521" name="Group 14"/>
          <p:cNvGrpSpPr>
            <a:grpSpLocks/>
          </p:cNvGrpSpPr>
          <p:nvPr/>
        </p:nvGrpSpPr>
        <p:grpSpPr bwMode="auto">
          <a:xfrm>
            <a:off x="5153025" y="1179513"/>
            <a:ext cx="1433513" cy="457200"/>
            <a:chOff x="3318" y="191"/>
            <a:chExt cx="903" cy="288"/>
          </a:xfrm>
        </p:grpSpPr>
        <p:sp>
          <p:nvSpPr>
            <p:cNvPr id="64525" name="Rectangle 12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526" name="Text Box 13"/>
            <p:cNvSpPr txBox="1">
              <a:spLocks noChangeArrowheads="1"/>
            </p:cNvSpPr>
            <p:nvPr/>
          </p:nvSpPr>
          <p:spPr bwMode="auto">
            <a:xfrm>
              <a:off x="3318" y="191"/>
              <a:ext cx="9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receptor</a:t>
              </a:r>
              <a:endParaRPr lang="en-US"/>
            </a:p>
          </p:txBody>
        </p:sp>
      </p:grpSp>
      <p:grpSp>
        <p:nvGrpSpPr>
          <p:cNvPr id="64522" name="Group 16"/>
          <p:cNvGrpSpPr>
            <a:grpSpLocks/>
          </p:cNvGrpSpPr>
          <p:nvPr/>
        </p:nvGrpSpPr>
        <p:grpSpPr bwMode="auto">
          <a:xfrm>
            <a:off x="447675" y="1190625"/>
            <a:ext cx="1860550" cy="457200"/>
            <a:chOff x="4473" y="656"/>
            <a:chExt cx="1172" cy="288"/>
          </a:xfrm>
        </p:grpSpPr>
        <p:sp>
          <p:nvSpPr>
            <p:cNvPr id="64523" name="Rectangle 7"/>
            <p:cNvSpPr>
              <a:spLocks noChangeArrowheads="1"/>
            </p:cNvSpPr>
            <p:nvPr/>
          </p:nvSpPr>
          <p:spPr bwMode="auto">
            <a:xfrm>
              <a:off x="4524" y="710"/>
              <a:ext cx="102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524" name="Text Box 6"/>
            <p:cNvSpPr txBox="1">
              <a:spLocks noChangeArrowheads="1"/>
            </p:cNvSpPr>
            <p:nvPr/>
          </p:nvSpPr>
          <p:spPr bwMode="auto">
            <a:xfrm>
              <a:off x="4473" y="656"/>
              <a:ext cx="11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transmissor</a:t>
              </a:r>
              <a:endParaRPr lang="en-US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7" descr="f03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97013" y="1331913"/>
            <a:ext cx="6092825" cy="5137150"/>
          </a:xfrm>
          <a:noFill/>
        </p:spPr>
      </p:pic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Retransmissão seletiva em ação</a:t>
            </a:r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Retransmissão </a:t>
            </a:r>
            <a:br>
              <a:rPr lang="pt-BR" sz="3200" smtClean="0"/>
            </a:br>
            <a:r>
              <a:rPr lang="pt-BR" sz="3200" smtClean="0"/>
              <a:t>seletiva: dilema</a:t>
            </a:r>
            <a:endParaRPr lang="pt-BR" smtClean="0"/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smtClean="0"/>
              <a:t>Exemplo: 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nos. de seq : 0, 1, 2, 3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tam. de janela =3</a:t>
            </a:r>
            <a:endParaRPr lang="pt-BR" sz="2400" smtClean="0"/>
          </a:p>
          <a:p>
            <a:pPr>
              <a:lnSpc>
                <a:spcPct val="90000"/>
              </a:lnSpc>
            </a:pPr>
            <a:endParaRPr lang="pt-BR" sz="2400" smtClean="0"/>
          </a:p>
          <a:p>
            <a:pPr>
              <a:lnSpc>
                <a:spcPct val="90000"/>
              </a:lnSpc>
            </a:pPr>
            <a:r>
              <a:rPr lang="pt-BR" sz="2000" smtClean="0"/>
              <a:t>receptor não vê diferença entre os dois cenários!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incorretamente passa dados duplicados como novos em (a)</a:t>
            </a:r>
          </a:p>
          <a:p>
            <a:pPr>
              <a:lnSpc>
                <a:spcPct val="90000"/>
              </a:lnSpc>
            </a:pPr>
            <a:endParaRPr lang="pt-BR" sz="2000" smtClean="0"/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smtClean="0">
                <a:solidFill>
                  <a:srgbClr val="FF0000"/>
                </a:solidFill>
              </a:rPr>
              <a:t>P:</a:t>
            </a:r>
            <a:r>
              <a:rPr lang="pt-BR" sz="2000" smtClean="0"/>
              <a:t> qual a relação entre tamanho de no. de seq e tamanho de janela?</a:t>
            </a:r>
          </a:p>
        </p:txBody>
      </p:sp>
      <p:pic>
        <p:nvPicPr>
          <p:cNvPr id="66566" name="Picture 7" descr="f03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2457"/>
          <a:stretch>
            <a:fillRect/>
          </a:stretch>
        </p:blipFill>
        <p:spPr>
          <a:xfrm>
            <a:off x="4308475" y="414338"/>
            <a:ext cx="4543425" cy="6257925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CBF8B-379C-4296-84EC-1E62E66B90C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3.2 Multiplexação e </a:t>
            </a:r>
            <a:r>
              <a:rPr lang="pt-BR" sz="2400" dirty="0" err="1" smtClean="0"/>
              <a:t>demultiplexação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3.5 Transporte orientado para conexão: TCP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estrutura do segmento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transferência confiável de dados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controle de fluxo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gerenciamento da conexão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pt-BR" smtClean="0"/>
              <a:t>TCP: Visão geral</a:t>
            </a:r>
            <a:r>
              <a:rPr lang="pt-BR" u="none" smtClean="0"/>
              <a:t> </a:t>
            </a:r>
            <a:r>
              <a:rPr lang="pt-BR" sz="2000" u="none" smtClean="0"/>
              <a:t>RFCs: 793, 1122, 1323, 2018, 2581</a:t>
            </a:r>
            <a:endParaRPr lang="pt-BR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4105275" cy="4648200"/>
          </a:xfrm>
        </p:spPr>
        <p:txBody>
          <a:bodyPr/>
          <a:lstStyle/>
          <a:p>
            <a:r>
              <a:rPr lang="pt-BR" sz="2000" smtClean="0">
                <a:solidFill>
                  <a:srgbClr val="FF0000"/>
                </a:solidFill>
              </a:rPr>
              <a:t>transmissão full duplex:</a:t>
            </a:r>
            <a:endParaRPr lang="pt-BR" sz="2000" smtClean="0"/>
          </a:p>
          <a:p>
            <a:pPr lvl="1"/>
            <a:r>
              <a:rPr lang="pt-BR" sz="1800" smtClean="0"/>
              <a:t>fluxo de dados bi-direcional na mesma conexão</a:t>
            </a:r>
          </a:p>
          <a:p>
            <a:pPr lvl="1"/>
            <a:r>
              <a:rPr lang="pt-BR" sz="1800" smtClean="0"/>
              <a:t>MSS: tamanho máximo de segmento</a:t>
            </a:r>
          </a:p>
          <a:p>
            <a:r>
              <a:rPr lang="pt-BR" sz="2000" smtClean="0">
                <a:solidFill>
                  <a:srgbClr val="FF0000"/>
                </a:solidFill>
              </a:rPr>
              <a:t>orientado a conexão:</a:t>
            </a:r>
            <a:r>
              <a:rPr lang="pt-BR" sz="2000" smtClean="0"/>
              <a:t> </a:t>
            </a:r>
          </a:p>
          <a:p>
            <a:pPr lvl="1"/>
            <a:r>
              <a:rPr lang="pt-BR" sz="1800" smtClean="0"/>
              <a:t>handshaking (troca de msgs de controle) inicia estado do transmissor e do receptor antes da troca de dados</a:t>
            </a:r>
          </a:p>
          <a:p>
            <a:r>
              <a:rPr lang="pt-BR" sz="2000" smtClean="0">
                <a:solidFill>
                  <a:srgbClr val="FF0000"/>
                </a:solidFill>
              </a:rPr>
              <a:t>fluxo controlado:</a:t>
            </a:r>
          </a:p>
          <a:p>
            <a:pPr lvl="1"/>
            <a:r>
              <a:rPr lang="pt-BR" sz="1800" smtClean="0"/>
              <a:t>receptor não será afogado pelo transmissor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213" y="1555750"/>
            <a:ext cx="4302125" cy="3232150"/>
          </a:xfrm>
        </p:spPr>
        <p:txBody>
          <a:bodyPr/>
          <a:lstStyle/>
          <a:p>
            <a:r>
              <a:rPr lang="pt-BR" sz="1800" smtClean="0">
                <a:solidFill>
                  <a:srgbClr val="FF0000"/>
                </a:solidFill>
              </a:rPr>
              <a:t>ponto a ponto:</a:t>
            </a:r>
            <a:endParaRPr lang="pt-BR" sz="1800" smtClean="0"/>
          </a:p>
          <a:p>
            <a:pPr lvl="1"/>
            <a:r>
              <a:rPr lang="pt-BR" sz="1600" smtClean="0"/>
              <a:t>1 transmissor, 1 receptor</a:t>
            </a:r>
            <a:r>
              <a:rPr lang="pt-BR" sz="160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1800" smtClean="0">
                <a:solidFill>
                  <a:srgbClr val="FF0000"/>
                </a:solidFill>
              </a:rPr>
              <a:t>fluxo de bytes, ordenados, confiável</a:t>
            </a:r>
            <a:r>
              <a:rPr lang="pt-BR" sz="1800" i="1" smtClean="0">
                <a:solidFill>
                  <a:srgbClr val="FF0000"/>
                </a:solidFill>
              </a:rPr>
              <a:t>:</a:t>
            </a:r>
            <a:endParaRPr lang="pt-BR" sz="1800" i="1" smtClean="0"/>
          </a:p>
          <a:p>
            <a:pPr lvl="1"/>
            <a:r>
              <a:rPr lang="pt-BR" sz="1600" smtClean="0"/>
              <a:t>não estruturado em msgs</a:t>
            </a:r>
          </a:p>
          <a:p>
            <a:r>
              <a:rPr lang="pt-BR" sz="1800" smtClean="0">
                <a:solidFill>
                  <a:srgbClr val="FF0000"/>
                </a:solidFill>
              </a:rPr>
              <a:t>com paralelismo </a:t>
            </a:r>
            <a:r>
              <a:rPr lang="pt-BR" sz="1800" i="1" smtClean="0">
                <a:solidFill>
                  <a:srgbClr val="FF0000"/>
                </a:solidFill>
              </a:rPr>
              <a:t>(pipelined</a:t>
            </a:r>
            <a:r>
              <a:rPr lang="pt-BR" sz="1800" smtClean="0">
                <a:solidFill>
                  <a:srgbClr val="FF0000"/>
                </a:solidFill>
              </a:rPr>
              <a:t>)</a:t>
            </a:r>
            <a:r>
              <a:rPr lang="pt-BR" sz="1800" i="1" smtClean="0">
                <a:solidFill>
                  <a:srgbClr val="FF0000"/>
                </a:solidFill>
              </a:rPr>
              <a:t>:</a:t>
            </a:r>
            <a:endParaRPr lang="pt-BR" sz="1800" i="1" smtClean="0"/>
          </a:p>
          <a:p>
            <a:pPr lvl="1"/>
            <a:r>
              <a:rPr lang="pt-BR" sz="1600" smtClean="0"/>
              <a:t>tam. da janela ajustado por controle de fluxo e congestionamento do TCP</a:t>
            </a:r>
          </a:p>
          <a:p>
            <a:r>
              <a:rPr lang="pt-BR" sz="1800" i="1" smtClean="0">
                <a:solidFill>
                  <a:srgbClr val="FF0000"/>
                </a:solidFill>
              </a:rPr>
              <a:t>buffers de transmissão e recepção</a:t>
            </a:r>
            <a:endParaRPr lang="pt-BR" sz="1800" i="1" smtClean="0"/>
          </a:p>
          <a:p>
            <a:endParaRPr lang="pt-BR" sz="1800" smtClean="0"/>
          </a:p>
        </p:txBody>
      </p:sp>
      <p:pic>
        <p:nvPicPr>
          <p:cNvPr id="20487" name="Picture 6" descr="f03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4765675"/>
            <a:ext cx="444023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pt-BR" sz="3600" smtClean="0"/>
              <a:t>Estrutura do segmento TCP</a:t>
            </a:r>
          </a:p>
        </p:txBody>
      </p:sp>
      <p:pic>
        <p:nvPicPr>
          <p:cNvPr id="21509" name="Picture 68" descr="f03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100" y="1143000"/>
            <a:ext cx="4510088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90488" y="1439863"/>
            <a:ext cx="4011612" cy="1379537"/>
            <a:chOff x="57" y="907"/>
            <a:chExt cx="2527" cy="869"/>
          </a:xfrm>
        </p:grpSpPr>
        <p:sp>
          <p:nvSpPr>
            <p:cNvPr id="21530" name="Text Box 69"/>
            <p:cNvSpPr txBox="1">
              <a:spLocks noChangeArrowheads="1"/>
            </p:cNvSpPr>
            <p:nvPr/>
          </p:nvSpPr>
          <p:spPr bwMode="auto">
            <a:xfrm>
              <a:off x="57" y="907"/>
              <a:ext cx="142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700">
                  <a:latin typeface="Trebuchet MS" pitchFamily="34" charset="0"/>
                </a:rPr>
                <a:t>URG: dados urgentes 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(pouco usado)</a:t>
              </a:r>
            </a:p>
          </p:txBody>
        </p:sp>
        <p:sp>
          <p:nvSpPr>
            <p:cNvPr id="21531" name="Line 73"/>
            <p:cNvSpPr>
              <a:spLocks noChangeShapeType="1"/>
            </p:cNvSpPr>
            <p:nvPr/>
          </p:nvSpPr>
          <p:spPr bwMode="auto">
            <a:xfrm>
              <a:off x="1419" y="1134"/>
              <a:ext cx="1165" cy="642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211138" y="2163763"/>
            <a:ext cx="4043362" cy="731837"/>
            <a:chOff x="133" y="1363"/>
            <a:chExt cx="2547" cy="461"/>
          </a:xfrm>
        </p:grpSpPr>
        <p:sp>
          <p:nvSpPr>
            <p:cNvPr id="21528" name="Text Box 70"/>
            <p:cNvSpPr txBox="1">
              <a:spLocks noChangeArrowheads="1"/>
            </p:cNvSpPr>
            <p:nvPr/>
          </p:nvSpPr>
          <p:spPr bwMode="auto">
            <a:xfrm>
              <a:off x="133" y="1363"/>
              <a:ext cx="131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700">
                  <a:latin typeface="Trebuchet MS" pitchFamily="34" charset="0"/>
                </a:rPr>
                <a:t>ACK: campo de ACK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é válido</a:t>
              </a:r>
            </a:p>
          </p:txBody>
        </p:sp>
        <p:sp>
          <p:nvSpPr>
            <p:cNvPr id="21529" name="Line 74"/>
            <p:cNvSpPr>
              <a:spLocks noChangeShapeType="1"/>
            </p:cNvSpPr>
            <p:nvPr/>
          </p:nvSpPr>
          <p:spPr bwMode="auto">
            <a:xfrm>
              <a:off x="1399" y="1560"/>
              <a:ext cx="1281" cy="264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79375" y="2840038"/>
            <a:ext cx="4327525" cy="609600"/>
            <a:chOff x="50" y="1789"/>
            <a:chExt cx="2726" cy="384"/>
          </a:xfrm>
        </p:grpSpPr>
        <p:sp>
          <p:nvSpPr>
            <p:cNvPr id="21526" name="Text Box 71"/>
            <p:cNvSpPr txBox="1">
              <a:spLocks noChangeArrowheads="1"/>
            </p:cNvSpPr>
            <p:nvPr/>
          </p:nvSpPr>
          <p:spPr bwMode="auto">
            <a:xfrm>
              <a:off x="50" y="1789"/>
              <a:ext cx="141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700">
                  <a:latin typeface="Trebuchet MS" pitchFamily="34" charset="0"/>
                </a:rPr>
                <a:t>PSH: produz envio de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dados (pouco usado)</a:t>
              </a:r>
            </a:p>
          </p:txBody>
        </p:sp>
        <p:sp>
          <p:nvSpPr>
            <p:cNvPr id="21527" name="Line 75"/>
            <p:cNvSpPr>
              <a:spLocks noChangeShapeType="1"/>
            </p:cNvSpPr>
            <p:nvPr/>
          </p:nvSpPr>
          <p:spPr bwMode="auto">
            <a:xfrm flipV="1">
              <a:off x="1406" y="1872"/>
              <a:ext cx="1370" cy="198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-11113" y="3076575"/>
            <a:ext cx="5019676" cy="1690688"/>
            <a:chOff x="-7" y="1938"/>
            <a:chExt cx="3162" cy="1065"/>
          </a:xfrm>
        </p:grpSpPr>
        <p:sp>
          <p:nvSpPr>
            <p:cNvPr id="21524" name="Text Box 72"/>
            <p:cNvSpPr txBox="1">
              <a:spLocks noChangeArrowheads="1"/>
            </p:cNvSpPr>
            <p:nvPr/>
          </p:nvSpPr>
          <p:spPr bwMode="auto">
            <a:xfrm>
              <a:off x="-7" y="2293"/>
              <a:ext cx="1483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700">
                  <a:latin typeface="Trebuchet MS" pitchFamily="34" charset="0"/>
                </a:rPr>
                <a:t>RST, SYN, FIN: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estabelec. de conexão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(comandos de 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criação e término)</a:t>
              </a:r>
            </a:p>
          </p:txBody>
        </p:sp>
        <p:sp>
          <p:nvSpPr>
            <p:cNvPr id="21525" name="Freeform 76"/>
            <p:cNvSpPr>
              <a:spLocks/>
            </p:cNvSpPr>
            <p:nvPr/>
          </p:nvSpPr>
          <p:spPr bwMode="auto">
            <a:xfrm>
              <a:off x="1336" y="1938"/>
              <a:ext cx="1819" cy="654"/>
            </a:xfrm>
            <a:custGeom>
              <a:avLst/>
              <a:gdLst>
                <a:gd name="T0" fmla="*/ 0 w 1458"/>
                <a:gd name="T1" fmla="*/ 4532 h 444"/>
                <a:gd name="T2" fmla="*/ 4707 w 1458"/>
                <a:gd name="T3" fmla="*/ 0 h 444"/>
                <a:gd name="T4" fmla="*/ 5498 w 1458"/>
                <a:gd name="T5" fmla="*/ 60 h 444"/>
                <a:gd name="T6" fmla="*/ 0 60000 65536"/>
                <a:gd name="T7" fmla="*/ 0 60000 65536"/>
                <a:gd name="T8" fmla="*/ 0 60000 65536"/>
                <a:gd name="T9" fmla="*/ 0 w 1458"/>
                <a:gd name="T10" fmla="*/ 0 h 444"/>
                <a:gd name="T11" fmla="*/ 1458 w 1458"/>
                <a:gd name="T12" fmla="*/ 444 h 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609600" y="3276600"/>
            <a:ext cx="3721100" cy="2565400"/>
            <a:chOff x="384" y="2064"/>
            <a:chExt cx="2344" cy="1616"/>
          </a:xfrm>
        </p:grpSpPr>
        <p:sp>
          <p:nvSpPr>
            <p:cNvPr id="21522" name="Text Box 79"/>
            <p:cNvSpPr txBox="1">
              <a:spLocks noChangeArrowheads="1"/>
            </p:cNvSpPr>
            <p:nvPr/>
          </p:nvSpPr>
          <p:spPr bwMode="auto">
            <a:xfrm>
              <a:off x="384" y="3133"/>
              <a:ext cx="1018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700">
                  <a:latin typeface="Trebuchet MS" pitchFamily="34" charset="0"/>
                </a:rPr>
                <a:t>Internet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checksum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(como no UDP)</a:t>
              </a:r>
            </a:p>
          </p:txBody>
        </p:sp>
        <p:sp>
          <p:nvSpPr>
            <p:cNvPr id="21523" name="Line 80"/>
            <p:cNvSpPr>
              <a:spLocks noChangeShapeType="1"/>
            </p:cNvSpPr>
            <p:nvPr/>
          </p:nvSpPr>
          <p:spPr bwMode="auto">
            <a:xfrm flipV="1">
              <a:off x="1347" y="2064"/>
              <a:ext cx="1381" cy="1344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6926263" y="3019425"/>
            <a:ext cx="2300287" cy="1212850"/>
            <a:chOff x="4363" y="1902"/>
            <a:chExt cx="1449" cy="764"/>
          </a:xfrm>
        </p:grpSpPr>
        <p:sp>
          <p:nvSpPr>
            <p:cNvPr id="21520" name="Text Box 77"/>
            <p:cNvSpPr txBox="1">
              <a:spLocks noChangeArrowheads="1"/>
            </p:cNvSpPr>
            <p:nvPr/>
          </p:nvSpPr>
          <p:spPr bwMode="auto">
            <a:xfrm>
              <a:off x="4636" y="1956"/>
              <a:ext cx="1176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700">
                  <a:latin typeface="Trebuchet MS" pitchFamily="34" charset="0"/>
                </a:rPr>
                <a:t>número de bytes </a:t>
              </a:r>
            </a:p>
            <a:p>
              <a:pPr algn="l"/>
              <a:r>
                <a:rPr lang="en-US" sz="1700">
                  <a:latin typeface="Trebuchet MS" pitchFamily="34" charset="0"/>
                </a:rPr>
                <a:t>receptor está</a:t>
              </a:r>
            </a:p>
            <a:p>
              <a:pPr algn="l"/>
              <a:r>
                <a:rPr lang="en-US" sz="1700">
                  <a:latin typeface="Trebuchet MS" pitchFamily="34" charset="0"/>
                </a:rPr>
                <a:t>pronto para </a:t>
              </a:r>
            </a:p>
            <a:p>
              <a:pPr algn="l"/>
              <a:r>
                <a:rPr lang="en-US" sz="1700">
                  <a:latin typeface="Trebuchet MS" pitchFamily="34" charset="0"/>
                </a:rPr>
                <a:t>aceitar</a:t>
              </a:r>
            </a:p>
          </p:txBody>
        </p:sp>
        <p:sp>
          <p:nvSpPr>
            <p:cNvPr id="21521" name="Line 81"/>
            <p:cNvSpPr>
              <a:spLocks noChangeShapeType="1"/>
            </p:cNvSpPr>
            <p:nvPr/>
          </p:nvSpPr>
          <p:spPr bwMode="auto">
            <a:xfrm flipH="1" flipV="1">
              <a:off x="4363" y="1902"/>
              <a:ext cx="285" cy="162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6813550" y="1535113"/>
            <a:ext cx="2444750" cy="1074737"/>
            <a:chOff x="4292" y="967"/>
            <a:chExt cx="1540" cy="677"/>
          </a:xfrm>
        </p:grpSpPr>
        <p:sp>
          <p:nvSpPr>
            <p:cNvPr id="21517" name="Text Box 78"/>
            <p:cNvSpPr txBox="1">
              <a:spLocks noChangeArrowheads="1"/>
            </p:cNvSpPr>
            <p:nvPr/>
          </p:nvSpPr>
          <p:spPr bwMode="auto">
            <a:xfrm>
              <a:off x="4667" y="967"/>
              <a:ext cx="1165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700">
                  <a:latin typeface="Trebuchet MS" pitchFamily="34" charset="0"/>
                </a:rPr>
                <a:t>contagem por</a:t>
              </a:r>
            </a:p>
            <a:p>
              <a:pPr algn="l"/>
              <a:r>
                <a:rPr lang="en-US" sz="1700">
                  <a:latin typeface="Trebuchet MS" pitchFamily="34" charset="0"/>
                </a:rPr>
                <a:t>bytes de dados</a:t>
              </a:r>
            </a:p>
            <a:p>
              <a:pPr algn="l"/>
              <a:r>
                <a:rPr lang="en-US" sz="1700">
                  <a:latin typeface="Trebuchet MS" pitchFamily="34" charset="0"/>
                </a:rPr>
                <a:t>(não segmentos!)</a:t>
              </a:r>
            </a:p>
          </p:txBody>
        </p:sp>
        <p:sp>
          <p:nvSpPr>
            <p:cNvPr id="21518" name="Line 82"/>
            <p:cNvSpPr>
              <a:spLocks noChangeShapeType="1"/>
            </p:cNvSpPr>
            <p:nvPr/>
          </p:nvSpPr>
          <p:spPr bwMode="auto">
            <a:xfrm flipH="1">
              <a:off x="4318" y="1086"/>
              <a:ext cx="377" cy="558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9" name="Line 83"/>
            <p:cNvSpPr>
              <a:spLocks noChangeShapeType="1"/>
            </p:cNvSpPr>
            <p:nvPr/>
          </p:nvSpPr>
          <p:spPr bwMode="auto">
            <a:xfrm flipH="1">
              <a:off x="4292" y="1080"/>
              <a:ext cx="390" cy="330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TCP: nos. de seq. e ACKs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smtClean="0">
                <a:solidFill>
                  <a:srgbClr val="FF0000"/>
                </a:solidFill>
              </a:rPr>
              <a:t>Nos. de seq.:</a:t>
            </a:r>
            <a:endParaRPr lang="pt-BR" sz="2000" smtClean="0"/>
          </a:p>
          <a:p>
            <a:pPr lvl="1"/>
            <a:r>
              <a:rPr lang="pt-BR" sz="2000" smtClean="0"/>
              <a:t>“número”dentro do fluxo de bytes do primeiro byte de dados do segmento</a:t>
            </a:r>
            <a:endParaRPr lang="pt-BR" sz="1800" smtClean="0"/>
          </a:p>
          <a:p>
            <a:pPr>
              <a:buFont typeface="ZapfDingbats" pitchFamily="82" charset="0"/>
              <a:buNone/>
            </a:pPr>
            <a:r>
              <a:rPr lang="pt-BR" sz="2000" u="sng" smtClean="0">
                <a:solidFill>
                  <a:srgbClr val="FF0000"/>
                </a:solidFill>
              </a:rPr>
              <a:t>ACKs:</a:t>
            </a:r>
            <a:endParaRPr lang="pt-BR" sz="2000" smtClean="0"/>
          </a:p>
          <a:p>
            <a:pPr lvl="1"/>
            <a:r>
              <a:rPr lang="pt-BR" sz="2000" smtClean="0"/>
              <a:t>no. de seq do próx. byte esperado do outro lado</a:t>
            </a:r>
          </a:p>
          <a:p>
            <a:pPr lvl="1"/>
            <a:r>
              <a:rPr lang="pt-BR" sz="2000" smtClean="0"/>
              <a:t>ACK cumulativo</a:t>
            </a:r>
          </a:p>
          <a:p>
            <a:pPr>
              <a:buFont typeface="ZapfDingbats" pitchFamily="82" charset="0"/>
              <a:buNone/>
            </a:pPr>
            <a:r>
              <a:rPr lang="pt-BR" sz="2000" smtClean="0">
                <a:solidFill>
                  <a:srgbClr val="FF0000"/>
                </a:solidFill>
              </a:rPr>
              <a:t>P:</a:t>
            </a:r>
            <a:r>
              <a:rPr lang="pt-BR" sz="2000" smtClean="0"/>
              <a:t> como receptor trata segmentos fora da ordem?</a:t>
            </a:r>
          </a:p>
          <a:p>
            <a:pPr lvl="1"/>
            <a:r>
              <a:rPr lang="pt-BR" sz="2000" smtClean="0"/>
              <a:t>R: espec do TCP omissa - deixado ao implementador</a:t>
            </a:r>
          </a:p>
        </p:txBody>
      </p:sp>
      <p:grpSp>
        <p:nvGrpSpPr>
          <p:cNvPr id="8" name="Group 192"/>
          <p:cNvGrpSpPr>
            <a:grpSpLocks/>
          </p:cNvGrpSpPr>
          <p:nvPr/>
        </p:nvGrpSpPr>
        <p:grpSpPr bwMode="auto">
          <a:xfrm>
            <a:off x="5483237" y="3816350"/>
            <a:ext cx="3624270" cy="2541588"/>
            <a:chOff x="3418" y="2404"/>
            <a:chExt cx="2283" cy="1601"/>
          </a:xfrm>
        </p:grpSpPr>
        <p:sp>
          <p:nvSpPr>
            <p:cNvPr id="9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13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15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16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17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18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19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rwnd</a:t>
                </a:r>
              </a:p>
            </p:txBody>
          </p:sp>
          <p:sp>
            <p:nvSpPr>
              <p:cNvPr id="26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27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" name="Text Box 166"/>
            <p:cNvSpPr txBox="1">
              <a:spLocks noChangeArrowheads="1"/>
            </p:cNvSpPr>
            <p:nvPr/>
          </p:nvSpPr>
          <p:spPr bwMode="auto">
            <a:xfrm>
              <a:off x="3418" y="3092"/>
              <a:ext cx="228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 smtClean="0"/>
                <a:t>segmento</a:t>
              </a:r>
              <a:r>
                <a:rPr lang="en-US" dirty="0" smtClean="0"/>
                <a:t> </a:t>
              </a:r>
              <a:r>
                <a:rPr lang="en-US" dirty="0" err="1" smtClean="0"/>
                <a:t>que</a:t>
              </a:r>
              <a:r>
                <a:rPr lang="en-US" dirty="0" smtClean="0"/>
                <a:t> </a:t>
              </a:r>
              <a:r>
                <a:rPr lang="en-US" dirty="0" err="1" smtClean="0"/>
                <a:t>chega</a:t>
              </a:r>
              <a:r>
                <a:rPr lang="en-US" dirty="0" smtClean="0"/>
                <a:t> </a:t>
              </a:r>
              <a:r>
                <a:rPr lang="en-US" dirty="0" err="1" smtClean="0"/>
                <a:t>ao</a:t>
              </a:r>
              <a:r>
                <a:rPr lang="en-US" dirty="0" smtClean="0"/>
                <a:t> “</a:t>
              </a:r>
              <a:r>
                <a:rPr lang="en-US" dirty="0" err="1" smtClean="0"/>
                <a:t>transmissor</a:t>
              </a:r>
              <a:r>
                <a:rPr lang="en-US" dirty="0" smtClean="0"/>
                <a:t>”</a:t>
              </a:r>
            </a:p>
          </p:txBody>
        </p:sp>
        <p:sp>
          <p:nvSpPr>
            <p:cNvPr id="12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2698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9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30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1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3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4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0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4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6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7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8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2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4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6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7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2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4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7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ACKed</a:t>
            </a:r>
          </a:p>
        </p:txBody>
      </p:sp>
      <p:sp>
        <p:nvSpPr>
          <p:cNvPr id="78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sz="1400"/>
              <a:t>(</a:t>
            </a:r>
            <a:r>
              <a:rPr lang="ja-JP" altLang="en-US" sz="1400"/>
              <a:t>“</a:t>
            </a:r>
            <a:r>
              <a:rPr lang="en-US" altLang="ja-JP" sz="1400"/>
              <a:t>in-flight</a:t>
            </a:r>
            <a:r>
              <a:rPr lang="ja-JP" altLang="en-US" sz="1400"/>
              <a:t>”</a:t>
            </a:r>
            <a:r>
              <a:rPr lang="en-US" altLang="ja-JP" sz="1400"/>
              <a:t>)</a:t>
            </a:r>
            <a:endParaRPr lang="en-US" sz="1400"/>
          </a:p>
        </p:txBody>
      </p:sp>
      <p:sp>
        <p:nvSpPr>
          <p:cNvPr id="79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yet sent</a:t>
            </a:r>
          </a:p>
        </p:txBody>
      </p:sp>
      <p:sp>
        <p:nvSpPr>
          <p:cNvPr id="80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usable</a:t>
            </a:r>
          </a:p>
        </p:txBody>
      </p:sp>
      <p:sp>
        <p:nvSpPr>
          <p:cNvPr id="81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smtClean="0"/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 smtClean="0"/>
              <a:t> N</a:t>
            </a:r>
          </a:p>
        </p:txBody>
      </p:sp>
      <p:grpSp>
        <p:nvGrpSpPr>
          <p:cNvPr id="82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83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4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86" name="Line 101"/>
            <p:cNvSpPr>
              <a:spLocks noChangeShapeType="1"/>
            </p:cNvSpPr>
            <p:nvPr/>
          </p:nvSpPr>
          <p:spPr bwMode="auto">
            <a:xfrm>
              <a:off x="4251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7" name="Line 102"/>
            <p:cNvSpPr>
              <a:spLocks noChangeShapeType="1"/>
            </p:cNvSpPr>
            <p:nvPr/>
          </p:nvSpPr>
          <p:spPr bwMode="auto">
            <a:xfrm>
              <a:off x="4623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8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 smtClean="0"/>
              <a:t>sender sequence number space </a:t>
            </a:r>
          </a:p>
        </p:txBody>
      </p:sp>
      <p:grpSp>
        <p:nvGrpSpPr>
          <p:cNvPr id="89" name="Group 199"/>
          <p:cNvGrpSpPr>
            <a:grpSpLocks/>
          </p:cNvGrpSpPr>
          <p:nvPr/>
        </p:nvGrpSpPr>
        <p:grpSpPr bwMode="auto">
          <a:xfrm>
            <a:off x="4203708" y="1068388"/>
            <a:ext cx="3433768" cy="1954212"/>
            <a:chOff x="2613" y="673"/>
            <a:chExt cx="2163" cy="1231"/>
          </a:xfrm>
        </p:grpSpPr>
        <p:sp>
          <p:nvSpPr>
            <p:cNvPr id="90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1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94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96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97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98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99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100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2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4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5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rwnd</a:t>
                </a:r>
              </a:p>
            </p:txBody>
          </p:sp>
          <p:sp>
            <p:nvSpPr>
              <p:cNvPr id="107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108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9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" name="Text Box 189"/>
            <p:cNvSpPr txBox="1">
              <a:spLocks noChangeArrowheads="1"/>
            </p:cNvSpPr>
            <p:nvPr/>
          </p:nvSpPr>
          <p:spPr bwMode="auto">
            <a:xfrm>
              <a:off x="2613" y="673"/>
              <a:ext cx="216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 smtClean="0"/>
                <a:t>segmento</a:t>
              </a:r>
              <a:r>
                <a:rPr lang="en-US" dirty="0" smtClean="0"/>
                <a:t> de </a:t>
              </a:r>
              <a:r>
                <a:rPr lang="en-US" dirty="0" err="1" smtClean="0"/>
                <a:t>saída</a:t>
              </a:r>
              <a:r>
                <a:rPr lang="en-US" dirty="0" smtClean="0"/>
                <a:t> do “</a:t>
              </a:r>
              <a:r>
                <a:rPr lang="en-US" dirty="0" err="1" smtClean="0"/>
                <a:t>transmissor</a:t>
              </a:r>
              <a:r>
                <a:rPr lang="en-US" dirty="0" smtClean="0"/>
                <a:t>”</a:t>
              </a:r>
            </a:p>
          </p:txBody>
        </p:sp>
        <p:sp>
          <p:nvSpPr>
            <p:cNvPr id="93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611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CBF8B-379C-4296-84EC-1E62E66B90C9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TCP: nos. de seq. e ACKs</a:t>
            </a:r>
          </a:p>
        </p:txBody>
      </p:sp>
      <p:pic>
        <p:nvPicPr>
          <p:cNvPr id="22534" name="Picture 30" descr="f03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2356" y="1540501"/>
            <a:ext cx="4711700" cy="4105275"/>
          </a:xfr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385043" y="5856217"/>
            <a:ext cx="2401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err="1" smtClean="0">
                <a:solidFill>
                  <a:srgbClr val="000099"/>
                </a:solidFill>
              </a:rPr>
              <a:t>cenário</a:t>
            </a:r>
            <a:r>
              <a:rPr lang="en-US" sz="1800" dirty="0" smtClean="0">
                <a:solidFill>
                  <a:srgbClr val="000099"/>
                </a:solidFill>
              </a:rPr>
              <a:t> telnet simples</a:t>
            </a:r>
            <a:endParaRPr lang="en-US" sz="1000" dirty="0" smtClean="0">
              <a:solidFill>
                <a:srgbClr val="000099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CBF8B-379C-4296-84EC-1E62E66B90C9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3600" smtClean="0"/>
              <a:t>TCP: cenários de retransmissão</a:t>
            </a:r>
            <a:endParaRPr lang="en-US" smtClean="0"/>
          </a:p>
        </p:txBody>
      </p:sp>
      <p:sp>
        <p:nvSpPr>
          <p:cNvPr id="31749" name="Text Box 66"/>
          <p:cNvSpPr txBox="1">
            <a:spLocks noChangeArrowheads="1"/>
          </p:cNvSpPr>
          <p:nvPr/>
        </p:nvSpPr>
        <p:spPr bwMode="auto">
          <a:xfrm>
            <a:off x="1360488" y="5743575"/>
            <a:ext cx="22288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00">
                <a:latin typeface="Trebuchet MS" pitchFamily="34" charset="0"/>
              </a:rPr>
              <a:t>Cenário com perda</a:t>
            </a:r>
          </a:p>
          <a:p>
            <a:r>
              <a:rPr lang="en-US" sz="1900">
                <a:latin typeface="Trebuchet MS" pitchFamily="34" charset="0"/>
              </a:rPr>
              <a:t>do ACK</a:t>
            </a:r>
          </a:p>
        </p:txBody>
      </p:sp>
      <p:sp>
        <p:nvSpPr>
          <p:cNvPr id="31750" name="Text Box 67"/>
          <p:cNvSpPr txBox="1">
            <a:spLocks noChangeArrowheads="1"/>
          </p:cNvSpPr>
          <p:nvPr/>
        </p:nvSpPr>
        <p:spPr bwMode="auto">
          <a:xfrm>
            <a:off x="5703888" y="5702300"/>
            <a:ext cx="2997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00">
                <a:latin typeface="Trebuchet MS" pitchFamily="34" charset="0"/>
              </a:rPr>
              <a:t>Temporização prematura,</a:t>
            </a:r>
          </a:p>
          <a:p>
            <a:r>
              <a:rPr lang="en-US" sz="1900">
                <a:latin typeface="Trebuchet MS" pitchFamily="34" charset="0"/>
              </a:rPr>
              <a:t>ACKs cumulativos</a:t>
            </a:r>
          </a:p>
        </p:txBody>
      </p:sp>
      <p:pic>
        <p:nvPicPr>
          <p:cNvPr id="31751" name="Picture 68" descr="f03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1279525"/>
            <a:ext cx="40338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2" name="Group 72"/>
          <p:cNvGrpSpPr>
            <a:grpSpLocks/>
          </p:cNvGrpSpPr>
          <p:nvPr/>
        </p:nvGrpSpPr>
        <p:grpSpPr bwMode="auto">
          <a:xfrm>
            <a:off x="4235450" y="1230313"/>
            <a:ext cx="4719638" cy="4246562"/>
            <a:chOff x="2668" y="775"/>
            <a:chExt cx="2973" cy="2675"/>
          </a:xfrm>
        </p:grpSpPr>
        <p:pic>
          <p:nvPicPr>
            <p:cNvPr id="31769" name="Picture 69" descr="f03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8" y="775"/>
              <a:ext cx="2933" cy="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0" name="Rectangle 70"/>
            <p:cNvSpPr>
              <a:spLocks noChangeArrowheads="1"/>
            </p:cNvSpPr>
            <p:nvPr/>
          </p:nvSpPr>
          <p:spPr bwMode="auto">
            <a:xfrm>
              <a:off x="2682" y="1722"/>
              <a:ext cx="336" cy="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1" name="Rectangle 71"/>
            <p:cNvSpPr>
              <a:spLocks noChangeArrowheads="1"/>
            </p:cNvSpPr>
            <p:nvPr/>
          </p:nvSpPr>
          <p:spPr bwMode="auto">
            <a:xfrm>
              <a:off x="2668" y="2650"/>
              <a:ext cx="336" cy="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753" name="Group 75"/>
          <p:cNvGrpSpPr>
            <a:grpSpLocks/>
          </p:cNvGrpSpPr>
          <p:nvPr/>
        </p:nvGrpSpPr>
        <p:grpSpPr bwMode="auto">
          <a:xfrm>
            <a:off x="4775200" y="3505200"/>
            <a:ext cx="1193800" cy="365125"/>
            <a:chOff x="3008" y="2208"/>
            <a:chExt cx="752" cy="230"/>
          </a:xfrm>
        </p:grpSpPr>
        <p:sp>
          <p:nvSpPr>
            <p:cNvPr id="31767" name="Text Box 73"/>
            <p:cNvSpPr txBox="1">
              <a:spLocks noChangeArrowheads="1"/>
            </p:cNvSpPr>
            <p:nvPr/>
          </p:nvSpPr>
          <p:spPr bwMode="auto">
            <a:xfrm>
              <a:off x="3008" y="2208"/>
              <a:ext cx="632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Religa</a:t>
              </a:r>
            </a:p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temporização</a:t>
              </a:r>
            </a:p>
          </p:txBody>
        </p:sp>
        <p:sp>
          <p:nvSpPr>
            <p:cNvPr id="31768" name="Line 74"/>
            <p:cNvSpPr>
              <a:spLocks noChangeShapeType="1"/>
            </p:cNvSpPr>
            <p:nvPr/>
          </p:nvSpPr>
          <p:spPr bwMode="auto">
            <a:xfrm>
              <a:off x="3592" y="2296"/>
              <a:ext cx="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754" name="Group 76"/>
          <p:cNvGrpSpPr>
            <a:grpSpLocks/>
          </p:cNvGrpSpPr>
          <p:nvPr/>
        </p:nvGrpSpPr>
        <p:grpSpPr bwMode="auto">
          <a:xfrm>
            <a:off x="4775200" y="4165600"/>
            <a:ext cx="1193800" cy="365125"/>
            <a:chOff x="3008" y="2208"/>
            <a:chExt cx="752" cy="230"/>
          </a:xfrm>
        </p:grpSpPr>
        <p:sp>
          <p:nvSpPr>
            <p:cNvPr id="31765" name="Text Box 77"/>
            <p:cNvSpPr txBox="1">
              <a:spLocks noChangeArrowheads="1"/>
            </p:cNvSpPr>
            <p:nvPr/>
          </p:nvSpPr>
          <p:spPr bwMode="auto">
            <a:xfrm>
              <a:off x="3008" y="2208"/>
              <a:ext cx="632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Religa</a:t>
              </a:r>
            </a:p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temporização</a:t>
              </a:r>
            </a:p>
          </p:txBody>
        </p:sp>
        <p:sp>
          <p:nvSpPr>
            <p:cNvPr id="31766" name="Line 78"/>
            <p:cNvSpPr>
              <a:spLocks noChangeShapeType="1"/>
            </p:cNvSpPr>
            <p:nvPr/>
          </p:nvSpPr>
          <p:spPr bwMode="auto">
            <a:xfrm>
              <a:off x="3592" y="2296"/>
              <a:ext cx="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755" name="Group 79"/>
          <p:cNvGrpSpPr>
            <a:grpSpLocks/>
          </p:cNvGrpSpPr>
          <p:nvPr/>
        </p:nvGrpSpPr>
        <p:grpSpPr bwMode="auto">
          <a:xfrm>
            <a:off x="4775200" y="4533900"/>
            <a:ext cx="1193800" cy="365125"/>
            <a:chOff x="3008" y="2208"/>
            <a:chExt cx="752" cy="230"/>
          </a:xfrm>
        </p:grpSpPr>
        <p:sp>
          <p:nvSpPr>
            <p:cNvPr id="31763" name="Text Box 80"/>
            <p:cNvSpPr txBox="1">
              <a:spLocks noChangeArrowheads="1"/>
            </p:cNvSpPr>
            <p:nvPr/>
          </p:nvSpPr>
          <p:spPr bwMode="auto">
            <a:xfrm>
              <a:off x="3008" y="2208"/>
              <a:ext cx="632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Desliga</a:t>
              </a:r>
            </a:p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temporização</a:t>
              </a:r>
            </a:p>
          </p:txBody>
        </p:sp>
        <p:sp>
          <p:nvSpPr>
            <p:cNvPr id="31764" name="Line 81"/>
            <p:cNvSpPr>
              <a:spLocks noChangeShapeType="1"/>
            </p:cNvSpPr>
            <p:nvPr/>
          </p:nvSpPr>
          <p:spPr bwMode="auto">
            <a:xfrm>
              <a:off x="3592" y="2296"/>
              <a:ext cx="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756" name="Rectangle 82"/>
          <p:cNvSpPr>
            <a:spLocks noChangeArrowheads="1"/>
          </p:cNvSpPr>
          <p:nvPr/>
        </p:nvSpPr>
        <p:spPr bwMode="auto">
          <a:xfrm>
            <a:off x="5861050" y="4724400"/>
            <a:ext cx="14605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757" name="Group 83"/>
          <p:cNvGrpSpPr>
            <a:grpSpLocks/>
          </p:cNvGrpSpPr>
          <p:nvPr/>
        </p:nvGrpSpPr>
        <p:grpSpPr bwMode="auto">
          <a:xfrm>
            <a:off x="0" y="3656013"/>
            <a:ext cx="1193800" cy="365125"/>
            <a:chOff x="3008" y="2208"/>
            <a:chExt cx="752" cy="230"/>
          </a:xfrm>
        </p:grpSpPr>
        <p:sp>
          <p:nvSpPr>
            <p:cNvPr id="31761" name="Text Box 84"/>
            <p:cNvSpPr txBox="1">
              <a:spLocks noChangeArrowheads="1"/>
            </p:cNvSpPr>
            <p:nvPr/>
          </p:nvSpPr>
          <p:spPr bwMode="auto">
            <a:xfrm>
              <a:off x="3008" y="2208"/>
              <a:ext cx="632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Religa</a:t>
              </a:r>
            </a:p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temporização</a:t>
              </a:r>
            </a:p>
          </p:txBody>
        </p:sp>
        <p:sp>
          <p:nvSpPr>
            <p:cNvPr id="31762" name="Line 85"/>
            <p:cNvSpPr>
              <a:spLocks noChangeShapeType="1"/>
            </p:cNvSpPr>
            <p:nvPr/>
          </p:nvSpPr>
          <p:spPr bwMode="auto">
            <a:xfrm>
              <a:off x="3592" y="2296"/>
              <a:ext cx="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758" name="Group 86"/>
          <p:cNvGrpSpPr>
            <a:grpSpLocks/>
          </p:cNvGrpSpPr>
          <p:nvPr/>
        </p:nvGrpSpPr>
        <p:grpSpPr bwMode="auto">
          <a:xfrm>
            <a:off x="0" y="4943475"/>
            <a:ext cx="1193800" cy="365125"/>
            <a:chOff x="3008" y="2208"/>
            <a:chExt cx="752" cy="230"/>
          </a:xfrm>
        </p:grpSpPr>
        <p:sp>
          <p:nvSpPr>
            <p:cNvPr id="31759" name="Text Box 87"/>
            <p:cNvSpPr txBox="1">
              <a:spLocks noChangeArrowheads="1"/>
            </p:cNvSpPr>
            <p:nvPr/>
          </p:nvSpPr>
          <p:spPr bwMode="auto">
            <a:xfrm>
              <a:off x="3008" y="2208"/>
              <a:ext cx="632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Desliga</a:t>
              </a:r>
            </a:p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temporização</a:t>
              </a:r>
            </a:p>
          </p:txBody>
        </p:sp>
        <p:sp>
          <p:nvSpPr>
            <p:cNvPr id="31760" name="Line 88"/>
            <p:cNvSpPr>
              <a:spLocks noChangeShapeType="1"/>
            </p:cNvSpPr>
            <p:nvPr/>
          </p:nvSpPr>
          <p:spPr bwMode="auto">
            <a:xfrm>
              <a:off x="3592" y="2296"/>
              <a:ext cx="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sz="3600" smtClean="0"/>
              <a:t>TCP: cenários de retransmissão (mais)</a:t>
            </a:r>
          </a:p>
        </p:txBody>
      </p:sp>
      <p:grpSp>
        <p:nvGrpSpPr>
          <p:cNvPr id="32773" name="Group 35"/>
          <p:cNvGrpSpPr>
            <a:grpSpLocks/>
          </p:cNvGrpSpPr>
          <p:nvPr/>
        </p:nvGrpSpPr>
        <p:grpSpPr bwMode="auto">
          <a:xfrm>
            <a:off x="1778000" y="1335088"/>
            <a:ext cx="4889500" cy="4821237"/>
            <a:chOff x="1120" y="841"/>
            <a:chExt cx="3080" cy="3037"/>
          </a:xfrm>
        </p:grpSpPr>
        <p:sp>
          <p:nvSpPr>
            <p:cNvPr id="32774" name="Text Box 27"/>
            <p:cNvSpPr txBox="1">
              <a:spLocks noChangeArrowheads="1"/>
            </p:cNvSpPr>
            <p:nvPr/>
          </p:nvSpPr>
          <p:spPr bwMode="auto">
            <a:xfrm>
              <a:off x="2139" y="3638"/>
              <a:ext cx="196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00">
                  <a:latin typeface="Trebuchet MS" pitchFamily="34" charset="0"/>
                </a:rPr>
                <a:t>Cenário de ACK cumulativo</a:t>
              </a:r>
            </a:p>
          </p:txBody>
        </p:sp>
        <p:pic>
          <p:nvPicPr>
            <p:cNvPr id="32775" name="Picture 28" descr="f03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5" y="841"/>
              <a:ext cx="3045" cy="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76" name="Group 29"/>
            <p:cNvGrpSpPr>
              <a:grpSpLocks/>
            </p:cNvGrpSpPr>
            <p:nvPr/>
          </p:nvGrpSpPr>
          <p:grpSpPr bwMode="auto">
            <a:xfrm>
              <a:off x="1414" y="2515"/>
              <a:ext cx="842" cy="288"/>
              <a:chOff x="2918" y="2187"/>
              <a:chExt cx="842" cy="288"/>
            </a:xfrm>
          </p:grpSpPr>
          <p:sp>
            <p:nvSpPr>
              <p:cNvPr id="32779" name="Text Box 30"/>
              <p:cNvSpPr txBox="1">
                <a:spLocks noChangeArrowheads="1"/>
              </p:cNvSpPr>
              <p:nvPr/>
            </p:nvSpPr>
            <p:spPr bwMode="auto">
              <a:xfrm>
                <a:off x="2918" y="2187"/>
                <a:ext cx="81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1200">
                    <a:solidFill>
                      <a:srgbClr val="FF0000"/>
                    </a:solidFill>
                    <a:latin typeface="Courier New" pitchFamily="49" charset="0"/>
                  </a:rPr>
                  <a:t>Desliga</a:t>
                </a:r>
              </a:p>
              <a:p>
                <a:r>
                  <a:rPr lang="pt-BR" sz="1200">
                    <a:solidFill>
                      <a:srgbClr val="FF0000"/>
                    </a:solidFill>
                    <a:latin typeface="Courier New" pitchFamily="49" charset="0"/>
                  </a:rPr>
                  <a:t>temporização</a:t>
                </a:r>
              </a:p>
            </p:txBody>
          </p:sp>
          <p:sp>
            <p:nvSpPr>
              <p:cNvPr id="32780" name="Line 31"/>
              <p:cNvSpPr>
                <a:spLocks noChangeShapeType="1"/>
              </p:cNvSpPr>
              <p:nvPr/>
            </p:nvSpPr>
            <p:spPr bwMode="auto">
              <a:xfrm>
                <a:off x="3592" y="2296"/>
                <a:ext cx="16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2777" name="Rectangle 32"/>
            <p:cNvSpPr>
              <a:spLocks noChangeArrowheads="1"/>
            </p:cNvSpPr>
            <p:nvPr/>
          </p:nvSpPr>
          <p:spPr bwMode="auto">
            <a:xfrm>
              <a:off x="1120" y="2263"/>
              <a:ext cx="365" cy="1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78" name="Rectangle 33"/>
            <p:cNvSpPr>
              <a:spLocks noChangeArrowheads="1"/>
            </p:cNvSpPr>
            <p:nvPr/>
          </p:nvSpPr>
          <p:spPr bwMode="auto">
            <a:xfrm>
              <a:off x="2158" y="2653"/>
              <a:ext cx="114" cy="6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3.2 Multiplexação e </a:t>
            </a:r>
            <a:r>
              <a:rPr lang="pt-BR" sz="2400" dirty="0" err="1" smtClean="0">
                <a:solidFill>
                  <a:srgbClr val="FF0000"/>
                </a:solidFill>
              </a:rPr>
              <a:t>demultiplexação</a:t>
            </a:r>
            <a:endParaRPr lang="pt-BR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400" dirty="0" smtClean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3.5 Transporte orientado para conexão: TCP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Retransmissão rápida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000" dirty="0" smtClean="0"/>
              <a:t>O intervalo do temporizador é frequentemente bastante longo:</a:t>
            </a:r>
          </a:p>
          <a:p>
            <a:pPr lvl="1">
              <a:lnSpc>
                <a:spcPct val="80000"/>
              </a:lnSpc>
            </a:pPr>
            <a:r>
              <a:rPr lang="pt-BR" sz="1800" dirty="0" smtClean="0"/>
              <a:t>longo atraso antes de retransmitir um pacote perdido</a:t>
            </a:r>
          </a:p>
          <a:p>
            <a:pPr>
              <a:lnSpc>
                <a:spcPct val="80000"/>
              </a:lnSpc>
            </a:pPr>
            <a:r>
              <a:rPr lang="pt-BR" sz="2000" dirty="0" smtClean="0"/>
              <a:t>Detecta segmentos perdidos através de </a:t>
            </a:r>
            <a:r>
              <a:rPr lang="pt-BR" sz="2000" dirty="0" err="1" smtClean="0"/>
              <a:t>ACKs</a:t>
            </a:r>
            <a:r>
              <a:rPr lang="pt-BR" sz="2000" dirty="0" smtClean="0"/>
              <a:t> duplicados.</a:t>
            </a:r>
          </a:p>
          <a:p>
            <a:pPr lvl="1">
              <a:lnSpc>
                <a:spcPct val="80000"/>
              </a:lnSpc>
            </a:pPr>
            <a:r>
              <a:rPr lang="pt-BR" sz="1800" dirty="0" smtClean="0"/>
              <a:t>O transmissor normalmente envia diversos segmentos</a:t>
            </a:r>
          </a:p>
          <a:p>
            <a:pPr lvl="1">
              <a:lnSpc>
                <a:spcPct val="80000"/>
              </a:lnSpc>
            </a:pPr>
            <a:r>
              <a:rPr lang="pt-BR" sz="1800" dirty="0" smtClean="0"/>
              <a:t>Se um segmento se perder, provavelmente haverá muitos </a:t>
            </a:r>
            <a:r>
              <a:rPr lang="pt-BR" sz="1800" dirty="0" err="1" smtClean="0"/>
              <a:t>ACKs</a:t>
            </a:r>
            <a:r>
              <a:rPr lang="pt-BR" sz="1800" dirty="0" smtClean="0"/>
              <a:t> duplicados.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6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 smtClean="0"/>
              <a:t>Se o transmissor receber 3 ACKs duplicados para os mesmos dados, ele supõe que o segmento após os dados reconhecidos se perdeu:</a:t>
            </a:r>
          </a:p>
          <a:p>
            <a:pPr lvl="1">
              <a:lnSpc>
                <a:spcPct val="80000"/>
              </a:lnSpc>
            </a:pPr>
            <a:r>
              <a:rPr lang="pt-BR" sz="1800" u="sng" smtClean="0">
                <a:solidFill>
                  <a:srgbClr val="FF0000"/>
                </a:solidFill>
              </a:rPr>
              <a:t>Retransmissão rápida: </a:t>
            </a:r>
            <a:r>
              <a:rPr lang="pt-BR" sz="1800" u="sng" smtClean="0"/>
              <a:t>retransmite o segmento antes que estoure o temporizador</a:t>
            </a:r>
            <a:endParaRPr lang="pt-BR" sz="1800" u="sng" smtClean="0">
              <a:solidFill>
                <a:srgbClr val="FF0000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6"/>
          <p:cNvSpPr txBox="1">
            <a:spLocks noChangeArrowheads="1"/>
          </p:cNvSpPr>
          <p:nvPr/>
        </p:nvSpPr>
        <p:spPr bwMode="auto">
          <a:xfrm>
            <a:off x="1452563" y="5965825"/>
            <a:ext cx="632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 err="1">
                <a:latin typeface="Arial" pitchFamily="34" charset="0"/>
              </a:rPr>
              <a:t>Retransmissão</a:t>
            </a:r>
            <a:r>
              <a:rPr lang="en-US" sz="1800" dirty="0">
                <a:latin typeface="Arial" pitchFamily="34" charset="0"/>
              </a:rPr>
              <a:t> de um </a:t>
            </a:r>
            <a:r>
              <a:rPr lang="en-US" sz="1800" dirty="0" err="1">
                <a:latin typeface="Arial" pitchFamily="34" charset="0"/>
              </a:rPr>
              <a:t>segmento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após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três</a:t>
            </a:r>
            <a:r>
              <a:rPr lang="en-US" sz="1800" dirty="0">
                <a:latin typeface="Arial" pitchFamily="34" charset="0"/>
              </a:rPr>
              <a:t> ACKs </a:t>
            </a:r>
            <a:r>
              <a:rPr lang="en-US" sz="1800" dirty="0" err="1">
                <a:latin typeface="Arial" pitchFamily="34" charset="0"/>
              </a:rPr>
              <a:t>duplicados</a:t>
            </a:r>
            <a:endParaRPr lang="en-US" sz="1800" dirty="0">
              <a:latin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705894" y="534641"/>
            <a:ext cx="3232150" cy="4868863"/>
            <a:chOff x="2686050" y="1037085"/>
            <a:chExt cx="3232150" cy="4868863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auto">
            <a:xfrm>
              <a:off x="3068638" y="2216598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3068638" y="2445198"/>
              <a:ext cx="1757362" cy="41433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3065463" y="1911798"/>
              <a:ext cx="3175" cy="399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5583238" y="1987998"/>
              <a:ext cx="11112" cy="3903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H="1">
              <a:off x="3032125" y="2859535"/>
              <a:ext cx="2519363" cy="8096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3068638" y="2673798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3068638" y="3130998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3068638" y="2902398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H="1">
              <a:off x="3033713" y="3283398"/>
              <a:ext cx="2530475" cy="8302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H="1">
              <a:off x="3068638" y="3511998"/>
              <a:ext cx="2506662" cy="8874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 flipH="1">
              <a:off x="3068638" y="3740598"/>
              <a:ext cx="2495550" cy="9001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4741863" y="2611885"/>
              <a:ext cx="2825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 smtClean="0">
                <a:latin typeface="Times New Roman" charset="0"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3094038" y="4681985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5110163" y="1037085"/>
              <a:ext cx="7731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Host B</a:t>
              </a:r>
            </a:p>
          </p:txBody>
        </p:sp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2776538" y="1044274"/>
              <a:ext cx="7762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Host A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3216275" y="2137223"/>
              <a:ext cx="20859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Seq=92, 8 bytes of data</a:t>
              </a:r>
            </a:p>
          </p:txBody>
        </p:sp>
        <p:grpSp>
          <p:nvGrpSpPr>
            <p:cNvPr id="45" name="Group 41"/>
            <p:cNvGrpSpPr>
              <a:grpSpLocks/>
            </p:cNvGrpSpPr>
            <p:nvPr/>
          </p:nvGrpSpPr>
          <p:grpSpPr bwMode="auto">
            <a:xfrm>
              <a:off x="3170238" y="3386585"/>
              <a:ext cx="949325" cy="304800"/>
              <a:chOff x="4215" y="2253"/>
              <a:chExt cx="598" cy="192"/>
            </a:xfrm>
          </p:grpSpPr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7" name="Text Box 43"/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>
                    <a:latin typeface="Arial" charset="0"/>
                  </a:rPr>
                  <a:t>ACK=100</a:t>
                </a:r>
                <a:endParaRPr lang="en-US" sz="1000" smtClean="0">
                  <a:latin typeface="Times New Roman" charset="0"/>
                </a:endParaRPr>
              </a:p>
            </p:txBody>
          </p:sp>
        </p:grpSp>
        <p:grpSp>
          <p:nvGrpSpPr>
            <p:cNvPr id="56" name="Group 71"/>
            <p:cNvGrpSpPr>
              <a:grpSpLocks/>
            </p:cNvGrpSpPr>
            <p:nvPr/>
          </p:nvGrpSpPr>
          <p:grpSpPr bwMode="auto">
            <a:xfrm>
              <a:off x="3181350" y="3697735"/>
              <a:ext cx="949325" cy="304800"/>
              <a:chOff x="35" y="1825"/>
              <a:chExt cx="598" cy="192"/>
            </a:xfrm>
          </p:grpSpPr>
          <p:sp>
            <p:nvSpPr>
              <p:cNvPr id="57" name="Rectangle 66"/>
              <p:cNvSpPr>
                <a:spLocks noChangeArrowheads="1"/>
              </p:cNvSpPr>
              <p:nvPr/>
            </p:nvSpPr>
            <p:spPr bwMode="auto">
              <a:xfrm>
                <a:off x="101" y="1859"/>
                <a:ext cx="471" cy="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8" name="Text Box 67"/>
              <p:cNvSpPr txBox="1">
                <a:spLocks noChangeArrowheads="1"/>
              </p:cNvSpPr>
              <p:nvPr/>
            </p:nvSpPr>
            <p:spPr bwMode="auto">
              <a:xfrm>
                <a:off x="35" y="1825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 smtClean="0">
                    <a:latin typeface="Arial" charset="0"/>
                  </a:rPr>
                  <a:t>ACK=100</a:t>
                </a:r>
                <a:endParaRPr lang="en-US" sz="1000" dirty="0" smtClean="0">
                  <a:latin typeface="Times New Roman" charset="0"/>
                </a:endParaRPr>
              </a:p>
            </p:txBody>
          </p:sp>
        </p:grpSp>
        <p:grpSp>
          <p:nvGrpSpPr>
            <p:cNvPr id="59" name="Group 72"/>
            <p:cNvGrpSpPr>
              <a:grpSpLocks/>
            </p:cNvGrpSpPr>
            <p:nvPr/>
          </p:nvGrpSpPr>
          <p:grpSpPr bwMode="auto">
            <a:xfrm>
              <a:off x="3167063" y="4027935"/>
              <a:ext cx="949325" cy="304800"/>
              <a:chOff x="35" y="1825"/>
              <a:chExt cx="598" cy="192"/>
            </a:xfrm>
          </p:grpSpPr>
          <p:sp>
            <p:nvSpPr>
              <p:cNvPr id="60" name="Rectangle 73"/>
              <p:cNvSpPr>
                <a:spLocks noChangeArrowheads="1"/>
              </p:cNvSpPr>
              <p:nvPr/>
            </p:nvSpPr>
            <p:spPr bwMode="auto">
              <a:xfrm>
                <a:off x="101" y="1859"/>
                <a:ext cx="471" cy="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1" name="Text Box 74"/>
              <p:cNvSpPr txBox="1">
                <a:spLocks noChangeArrowheads="1"/>
              </p:cNvSpPr>
              <p:nvPr/>
            </p:nvSpPr>
            <p:spPr bwMode="auto">
              <a:xfrm>
                <a:off x="35" y="1825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>
                    <a:latin typeface="Arial" charset="0"/>
                  </a:rPr>
                  <a:t>ACK=100</a:t>
                </a:r>
                <a:endParaRPr lang="en-US" sz="1000" smtClean="0">
                  <a:latin typeface="Times New Roman" charset="0"/>
                </a:endParaRPr>
              </a:p>
            </p:txBody>
          </p:sp>
        </p:grpSp>
        <p:grpSp>
          <p:nvGrpSpPr>
            <p:cNvPr id="62" name="Group 75"/>
            <p:cNvGrpSpPr>
              <a:grpSpLocks/>
            </p:cNvGrpSpPr>
            <p:nvPr/>
          </p:nvGrpSpPr>
          <p:grpSpPr bwMode="auto">
            <a:xfrm>
              <a:off x="3175000" y="4324798"/>
              <a:ext cx="949325" cy="304800"/>
              <a:chOff x="35" y="1825"/>
              <a:chExt cx="598" cy="192"/>
            </a:xfrm>
          </p:grpSpPr>
          <p:sp>
            <p:nvSpPr>
              <p:cNvPr id="63" name="Rectangle 76"/>
              <p:cNvSpPr>
                <a:spLocks noChangeArrowheads="1"/>
              </p:cNvSpPr>
              <p:nvPr/>
            </p:nvSpPr>
            <p:spPr bwMode="auto">
              <a:xfrm>
                <a:off x="101" y="1859"/>
                <a:ext cx="471" cy="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" name="Text Box 77"/>
              <p:cNvSpPr txBox="1">
                <a:spLocks noChangeArrowheads="1"/>
              </p:cNvSpPr>
              <p:nvPr/>
            </p:nvSpPr>
            <p:spPr bwMode="auto">
              <a:xfrm>
                <a:off x="35" y="1825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>
                    <a:latin typeface="Arial" charset="0"/>
                  </a:rPr>
                  <a:t>ACK=100</a:t>
                </a:r>
                <a:endParaRPr lang="en-US" sz="1000" smtClean="0">
                  <a:latin typeface="Times New Roman" charset="0"/>
                </a:endParaRPr>
              </a:p>
            </p:txBody>
          </p:sp>
        </p:grpSp>
        <p:sp>
          <p:nvSpPr>
            <p:cNvPr id="65" name="Rectangle 84"/>
            <p:cNvSpPr>
              <a:spLocks noChangeArrowheads="1"/>
            </p:cNvSpPr>
            <p:nvPr/>
          </p:nvSpPr>
          <p:spPr bwMode="auto">
            <a:xfrm>
              <a:off x="3284538" y="2459485"/>
              <a:ext cx="757237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6" name="Text Box 83"/>
            <p:cNvSpPr txBox="1">
              <a:spLocks noChangeArrowheads="1"/>
            </p:cNvSpPr>
            <p:nvPr/>
          </p:nvSpPr>
          <p:spPr bwMode="auto">
            <a:xfrm>
              <a:off x="3192463" y="2403923"/>
              <a:ext cx="22812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Seq=100, 20 bytes of data</a:t>
              </a:r>
            </a:p>
          </p:txBody>
        </p:sp>
        <p:sp>
          <p:nvSpPr>
            <p:cNvPr id="67" name="Rectangle 85"/>
            <p:cNvSpPr>
              <a:spLocks noChangeArrowheads="1"/>
            </p:cNvSpPr>
            <p:nvPr/>
          </p:nvSpPr>
          <p:spPr bwMode="auto">
            <a:xfrm>
              <a:off x="3246438" y="4667698"/>
              <a:ext cx="757237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8" name="Text Box 86"/>
            <p:cNvSpPr txBox="1">
              <a:spLocks noChangeArrowheads="1"/>
            </p:cNvSpPr>
            <p:nvPr/>
          </p:nvSpPr>
          <p:spPr bwMode="auto">
            <a:xfrm>
              <a:off x="3154363" y="4612135"/>
              <a:ext cx="22812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err="1" smtClean="0"/>
                <a:t>Seq</a:t>
              </a:r>
              <a:r>
                <a:rPr lang="en-US" sz="1400" dirty="0" smtClean="0"/>
                <a:t>=100, 20 bytes of data</a:t>
              </a:r>
            </a:p>
          </p:txBody>
        </p:sp>
        <p:grpSp>
          <p:nvGrpSpPr>
            <p:cNvPr id="69" name="Group 93"/>
            <p:cNvGrpSpPr>
              <a:grpSpLocks/>
            </p:cNvGrpSpPr>
            <p:nvPr/>
          </p:nvGrpSpPr>
          <p:grpSpPr bwMode="auto">
            <a:xfrm>
              <a:off x="2686050" y="1294260"/>
              <a:ext cx="630238" cy="533400"/>
              <a:chOff x="-44" y="1473"/>
              <a:chExt cx="981" cy="1105"/>
            </a:xfrm>
          </p:grpSpPr>
          <p:pic>
            <p:nvPicPr>
              <p:cNvPr id="70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72" name="Group 96"/>
            <p:cNvGrpSpPr>
              <a:grpSpLocks/>
            </p:cNvGrpSpPr>
            <p:nvPr/>
          </p:nvGrpSpPr>
          <p:grpSpPr bwMode="auto">
            <a:xfrm flipH="1">
              <a:off x="5264150" y="1321248"/>
              <a:ext cx="654050" cy="579437"/>
              <a:chOff x="-44" y="1473"/>
              <a:chExt cx="981" cy="1105"/>
            </a:xfrm>
          </p:grpSpPr>
          <p:pic>
            <p:nvPicPr>
              <p:cNvPr id="73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  <p:grpSp>
        <p:nvGrpSpPr>
          <p:cNvPr id="3" name="Grupo 2"/>
          <p:cNvGrpSpPr/>
          <p:nvPr/>
        </p:nvGrpSpPr>
        <p:grpSpPr>
          <a:xfrm>
            <a:off x="2388394" y="3133722"/>
            <a:ext cx="567531" cy="1888439"/>
            <a:chOff x="2388394" y="1722777"/>
            <a:chExt cx="567531" cy="1888439"/>
          </a:xfrm>
        </p:grpSpPr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 rot="16200000">
              <a:off x="2100263" y="2627652"/>
              <a:ext cx="9128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timeout</a:t>
              </a:r>
            </a:p>
          </p:txBody>
        </p:sp>
        <p:sp>
          <p:nvSpPr>
            <p:cNvPr id="79" name="Line 21"/>
            <p:cNvSpPr>
              <a:spLocks noChangeShapeType="1"/>
            </p:cNvSpPr>
            <p:nvPr/>
          </p:nvSpPr>
          <p:spPr bwMode="auto">
            <a:xfrm flipH="1">
              <a:off x="2817813" y="1722777"/>
              <a:ext cx="12699" cy="1888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Line 22"/>
            <p:cNvSpPr>
              <a:spLocks noChangeShapeType="1"/>
            </p:cNvSpPr>
            <p:nvPr/>
          </p:nvSpPr>
          <p:spPr bwMode="auto">
            <a:xfrm>
              <a:off x="2817813" y="1722777"/>
              <a:ext cx="138112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" name="Line 23"/>
          <p:cNvSpPr>
            <a:spLocks noChangeShapeType="1"/>
          </p:cNvSpPr>
          <p:nvPr/>
        </p:nvSpPr>
        <p:spPr bwMode="auto">
          <a:xfrm>
            <a:off x="2836324" y="5019081"/>
            <a:ext cx="1381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10AA5-66A2-4F21-A592-E895C0CC63E9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3.2 Multiplexação e </a:t>
            </a:r>
            <a:r>
              <a:rPr lang="pt-BR" sz="2400" dirty="0" err="1" smtClean="0"/>
              <a:t>demultiplexação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3.5 Transporte orientado para conexão: TCP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estrutura do segmento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transferência confiável de dados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>
                <a:solidFill>
                  <a:srgbClr val="FF0000"/>
                </a:solidFill>
              </a:rPr>
              <a:t>controle de fluxo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gerenciamento da conexão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de Fluxo </a:t>
            </a:r>
            <a:br>
              <a:rPr lang="pt-BR" dirty="0" smtClean="0"/>
            </a:br>
            <a:r>
              <a:rPr lang="pt-BR" dirty="0" smtClean="0"/>
              <a:t>do TCP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04177" y="4532920"/>
            <a:ext cx="3649324" cy="17343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89901" y="4632932"/>
            <a:ext cx="371771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000" dirty="0">
                <a:latin typeface="Comic Sans MS" pitchFamily="66" charset="0"/>
              </a:rPr>
              <a:t>o </a:t>
            </a:r>
            <a:r>
              <a:rPr lang="pt-BR" sz="2000" dirty="0" smtClean="0">
                <a:latin typeface="Comic Sans MS" pitchFamily="66" charset="0"/>
              </a:rPr>
              <a:t>receptor controla o transmissor, de modo que este </a:t>
            </a:r>
            <a:r>
              <a:rPr lang="pt-BR" sz="2000" dirty="0">
                <a:latin typeface="Comic Sans MS" pitchFamily="66" charset="0"/>
              </a:rPr>
              <a:t>não </a:t>
            </a:r>
            <a:r>
              <a:rPr lang="pt-BR" sz="2000" dirty="0" smtClean="0">
                <a:latin typeface="Comic Sans MS" pitchFamily="66" charset="0"/>
              </a:rPr>
              <a:t>inunde </a:t>
            </a:r>
            <a:r>
              <a:rPr lang="pt-BR" sz="2000" dirty="0">
                <a:latin typeface="Comic Sans MS" pitchFamily="66" charset="0"/>
              </a:rPr>
              <a:t>o buffer do receptor transmitindo muito e rapidamente</a:t>
            </a:r>
          </a:p>
          <a:p>
            <a:endParaRPr lang="en-US" dirty="0"/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824840" y="4342420"/>
            <a:ext cx="2676525" cy="35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796265" y="4275745"/>
            <a:ext cx="274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solidFill>
                  <a:srgbClr val="FF0000"/>
                </a:solidFill>
                <a:latin typeface="Comic Sans MS" pitchFamily="66" charset="0"/>
              </a:rPr>
              <a:t>Controle de fluxo </a:t>
            </a:r>
          </a:p>
        </p:txBody>
      </p:sp>
      <p:sp>
        <p:nvSpPr>
          <p:cNvPr id="14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 dirty="0" err="1" smtClean="0">
                <a:latin typeface="Arial" charset="0"/>
                <a:ea typeface="ＭＳ Ｐゴシック" charset="0"/>
              </a:rPr>
              <a:t>processo</a:t>
            </a:r>
            <a:endParaRPr lang="en-US" sz="16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1600" dirty="0" smtClean="0">
                <a:latin typeface="Arial" charset="0"/>
                <a:ea typeface="ＭＳ Ｐゴシック" charset="0"/>
              </a:rPr>
              <a:t>de </a:t>
            </a:r>
            <a:r>
              <a:rPr lang="en-US" sz="1600" dirty="0" err="1" smtClean="0">
                <a:latin typeface="Arial" charset="0"/>
                <a:ea typeface="ＭＳ Ｐゴシック" charset="0"/>
              </a:rPr>
              <a:t>aplicação</a:t>
            </a:r>
            <a:endParaRPr lang="en-US" sz="1600" dirty="0">
              <a:latin typeface="Arial" charset="0"/>
              <a:ea typeface="ＭＳ Ｐゴシック" charset="0"/>
            </a:endParaRPr>
          </a:p>
        </p:txBody>
      </p: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5495926" y="2082800"/>
            <a:ext cx="2044703" cy="688975"/>
            <a:chOff x="1087" y="2345"/>
            <a:chExt cx="1288" cy="434"/>
          </a:xfrm>
        </p:grpSpPr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087" y="2368"/>
              <a:ext cx="1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Buffers de </a:t>
              </a:r>
              <a:r>
                <a:rPr lang="en-US" dirty="0" err="1" smtClean="0"/>
                <a:t>recepção</a:t>
              </a:r>
              <a:r>
                <a:rPr lang="en-US" dirty="0" smtClean="0"/>
                <a:t> </a:t>
              </a:r>
            </a:p>
            <a:p>
              <a:pPr>
                <a:defRPr/>
              </a:pPr>
              <a:r>
                <a:rPr lang="en-US" dirty="0" smtClean="0"/>
                <a:t>do socket TCP</a:t>
              </a:r>
            </a:p>
          </p:txBody>
        </p:sp>
      </p:grp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TCP</a:t>
            </a:r>
          </a:p>
          <a:p>
            <a:pPr algn="l">
              <a:defRPr/>
            </a:pPr>
            <a:r>
              <a:rPr lang="en-US" sz="1400" smtClean="0"/>
              <a:t>code</a:t>
            </a:r>
          </a:p>
        </p:txBody>
      </p:sp>
      <p:sp>
        <p:nvSpPr>
          <p:cNvPr id="23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IP</a:t>
            </a:r>
          </a:p>
          <a:p>
            <a:pPr algn="l">
              <a:defRPr/>
            </a:pPr>
            <a:r>
              <a:rPr lang="en-US" sz="1400" smtClean="0"/>
              <a:t>code</a:t>
            </a:r>
          </a:p>
        </p:txBody>
      </p:sp>
      <p:sp>
        <p:nvSpPr>
          <p:cNvPr id="25" name="Freeform 61"/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6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3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34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3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8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1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2" name="Group 99"/>
          <p:cNvGrpSpPr>
            <a:grpSpLocks/>
          </p:cNvGrpSpPr>
          <p:nvPr/>
        </p:nvGrpSpPr>
        <p:grpSpPr bwMode="auto">
          <a:xfrm>
            <a:off x="8015289" y="1657352"/>
            <a:ext cx="1068388" cy="704851"/>
            <a:chOff x="646" y="1651"/>
            <a:chExt cx="673" cy="444"/>
          </a:xfrm>
        </p:grpSpPr>
        <p:sp>
          <p:nvSpPr>
            <p:cNvPr id="43" name="Text Box 95"/>
            <p:cNvSpPr txBox="1">
              <a:spLocks noChangeArrowheads="1"/>
            </p:cNvSpPr>
            <p:nvPr/>
          </p:nvSpPr>
          <p:spPr bwMode="auto">
            <a:xfrm>
              <a:off x="679" y="1651"/>
              <a:ext cx="6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 smtClean="0"/>
                <a:t>aplicação</a:t>
              </a:r>
              <a:endParaRPr lang="en-US" dirty="0" smtClean="0"/>
            </a:p>
          </p:txBody>
        </p:sp>
        <p:sp>
          <p:nvSpPr>
            <p:cNvPr id="44" name="Text Box 96"/>
            <p:cNvSpPr txBox="1">
              <a:spLocks noChangeArrowheads="1"/>
            </p:cNvSpPr>
            <p:nvPr/>
          </p:nvSpPr>
          <p:spPr bwMode="auto">
            <a:xfrm>
              <a:off x="646" y="1882"/>
              <a:ext cx="2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SO</a:t>
              </a:r>
            </a:p>
          </p:txBody>
        </p:sp>
        <p:sp>
          <p:nvSpPr>
            <p:cNvPr id="45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46" name="Text Box 103"/>
          <p:cNvSpPr txBox="1">
            <a:spLocks noChangeArrowheads="1"/>
          </p:cNvSpPr>
          <p:nvPr/>
        </p:nvSpPr>
        <p:spPr bwMode="auto">
          <a:xfrm>
            <a:off x="4808261" y="5637213"/>
            <a:ext cx="3708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err="1" smtClean="0"/>
              <a:t>pilha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protocolos</a:t>
            </a:r>
            <a:r>
              <a:rPr lang="en-US" sz="2000" dirty="0" smtClean="0"/>
              <a:t> no receptor</a:t>
            </a:r>
          </a:p>
        </p:txBody>
      </p:sp>
      <p:sp>
        <p:nvSpPr>
          <p:cNvPr id="47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dirty="0" smtClean="0"/>
              <a:t>a </a:t>
            </a:r>
            <a:r>
              <a:rPr lang="en-US" dirty="0" err="1" smtClean="0"/>
              <a:t>aplicação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remover dados dos buffers do socket TCP …. </a:t>
            </a:r>
            <a:endParaRPr lang="en-US" dirty="0"/>
          </a:p>
        </p:txBody>
      </p:sp>
      <p:sp>
        <p:nvSpPr>
          <p:cNvPr id="48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9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dirty="0"/>
              <a:t>…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devagar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o receptor TCP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entregando</a:t>
            </a:r>
            <a:r>
              <a:rPr lang="en-US" dirty="0" smtClean="0"/>
              <a:t> (</a:t>
            </a:r>
            <a:r>
              <a:rPr lang="en-US" dirty="0" err="1" smtClean="0"/>
              <a:t>transmissor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enviando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0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" name="Text Box 116"/>
          <p:cNvSpPr txBox="1">
            <a:spLocks noChangeArrowheads="1"/>
          </p:cNvSpPr>
          <p:nvPr/>
        </p:nvSpPr>
        <p:spPr bwMode="auto">
          <a:xfrm>
            <a:off x="5184390" y="5249863"/>
            <a:ext cx="13469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do </a:t>
            </a:r>
            <a:r>
              <a:rPr lang="en-US" sz="1400" dirty="0" err="1" smtClean="0"/>
              <a:t>transmissor</a:t>
            </a:r>
            <a:endParaRPr lang="en-US" sz="1400" dirty="0" smtClean="0"/>
          </a:p>
        </p:txBody>
      </p:sp>
      <p:sp>
        <p:nvSpPr>
          <p:cNvPr id="53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54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55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Controle de Fluxo do TCP: como funciona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0144" y="1600200"/>
            <a:ext cx="4728431" cy="4648200"/>
          </a:xfrm>
        </p:spPr>
        <p:txBody>
          <a:bodyPr/>
          <a:lstStyle/>
          <a:p>
            <a:r>
              <a:rPr lang="pt-BR" sz="2000" dirty="0"/>
              <a:t>O receptor </a:t>
            </a:r>
            <a:r>
              <a:rPr lang="pt-BR" sz="2000" dirty="0" smtClean="0"/>
              <a:t>“anuncia” </a:t>
            </a:r>
            <a:r>
              <a:rPr lang="pt-BR" sz="2000" dirty="0"/>
              <a:t>o espaço livre </a:t>
            </a:r>
            <a:r>
              <a:rPr lang="pt-BR" sz="2000" dirty="0" smtClean="0"/>
              <a:t>do buffer incluindo </a:t>
            </a:r>
            <a:r>
              <a:rPr lang="pt-BR" sz="2000" dirty="0"/>
              <a:t>o valor da </a:t>
            </a:r>
            <a:r>
              <a:rPr lang="pt-BR" sz="2000" b="1" dirty="0" err="1" smtClean="0">
                <a:latin typeface="Courier New" pitchFamily="49" charset="0"/>
              </a:rPr>
              <a:t>rwnd</a:t>
            </a:r>
            <a:r>
              <a:rPr lang="pt-BR" sz="2000" b="1" dirty="0" smtClean="0">
                <a:latin typeface="Courier New" pitchFamily="49" charset="0"/>
              </a:rPr>
              <a:t> </a:t>
            </a:r>
            <a:r>
              <a:rPr lang="pt-BR" sz="2000" dirty="0" smtClean="0"/>
              <a:t>nos cabeçalhos TCP dos segmentos que saem do receptor para o transmissor</a:t>
            </a:r>
          </a:p>
          <a:p>
            <a:pPr lvl="1"/>
            <a:r>
              <a:rPr lang="pt-BR" sz="1600" dirty="0" smtClean="0"/>
              <a:t>Tamanho do </a:t>
            </a:r>
            <a:r>
              <a:rPr lang="pt-BR" sz="1800" b="1" dirty="0" err="1" smtClean="0">
                <a:latin typeface="Courier New" pitchFamily="49" charset="0"/>
                <a:ea typeface="+mn-ea"/>
                <a:cs typeface="+mn-cs"/>
              </a:rPr>
              <a:t>RcvBuffer</a:t>
            </a:r>
            <a:r>
              <a:rPr lang="pt-BR" sz="1400" dirty="0" smtClean="0">
                <a:latin typeface="Courier" pitchFamily="49" charset="0"/>
              </a:rPr>
              <a:t> </a:t>
            </a:r>
            <a:r>
              <a:rPr lang="pt-BR" sz="1600" dirty="0" smtClean="0"/>
              <a:t>é configurado através das opções do socket (o valor default é de 4096 bytes)</a:t>
            </a:r>
          </a:p>
          <a:p>
            <a:pPr lvl="1"/>
            <a:r>
              <a:rPr lang="pt-BR" sz="1600" dirty="0" smtClean="0"/>
              <a:t>muitos sistemas operacionais ajustam </a:t>
            </a:r>
            <a:r>
              <a:rPr lang="pt-BR" sz="1800" b="1" dirty="0" err="1">
                <a:latin typeface="Courier New" pitchFamily="49" charset="0"/>
                <a:ea typeface="+mn-ea"/>
                <a:cs typeface="+mn-cs"/>
              </a:rPr>
              <a:t>RcvBuffer</a:t>
            </a:r>
            <a:r>
              <a:rPr lang="pt-BR" sz="1600" dirty="0" smtClean="0"/>
              <a:t> automaticamente. </a:t>
            </a:r>
            <a:endParaRPr lang="pt-BR" sz="1600" dirty="0"/>
          </a:p>
          <a:p>
            <a:r>
              <a:rPr lang="pt-BR" sz="2000" dirty="0"/>
              <a:t>O transmissor limita </a:t>
            </a:r>
            <a:r>
              <a:rPr lang="pt-BR" sz="2000" dirty="0" smtClean="0"/>
              <a:t>a quantidade os </a:t>
            </a:r>
            <a:r>
              <a:rPr lang="pt-BR" sz="2000" dirty="0"/>
              <a:t>dados não reconhecidos ao tamanho </a:t>
            </a:r>
            <a:r>
              <a:rPr lang="pt-BR" sz="2000" dirty="0" smtClean="0"/>
              <a:t>do </a:t>
            </a:r>
            <a:r>
              <a:rPr lang="pt-BR" sz="2000" b="1" dirty="0" err="1" smtClean="0">
                <a:latin typeface="Courier New" pitchFamily="49" charset="0"/>
              </a:rPr>
              <a:t>rwnd</a:t>
            </a:r>
            <a:r>
              <a:rPr lang="pt-BR" sz="2000" b="1" dirty="0" smtClean="0">
                <a:latin typeface="Courier New" pitchFamily="49" charset="0"/>
              </a:rPr>
              <a:t> </a:t>
            </a:r>
            <a:r>
              <a:rPr lang="pt-BR" sz="2000" dirty="0" smtClean="0"/>
              <a:t>recebido.</a:t>
            </a:r>
            <a:endParaRPr lang="pt-BR" sz="2000" dirty="0"/>
          </a:p>
          <a:p>
            <a:r>
              <a:rPr lang="pt-BR" sz="2000" dirty="0"/>
              <a:t>Garante que o buffer do receptor não </a:t>
            </a:r>
            <a:r>
              <a:rPr lang="pt-BR" sz="2000" dirty="0" smtClean="0"/>
              <a:t>transbordará</a:t>
            </a:r>
            <a:endParaRPr lang="pt-BR" sz="2400" dirty="0"/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5995988" y="2548932"/>
            <a:ext cx="2578100" cy="2155825"/>
            <a:chOff x="512" y="1294"/>
            <a:chExt cx="1888" cy="1358"/>
          </a:xfrm>
        </p:grpSpPr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" name="Text Box 57"/>
            <p:cNvSpPr txBox="1">
              <a:spLocks noChangeArrowheads="1"/>
            </p:cNvSpPr>
            <p:nvPr/>
          </p:nvSpPr>
          <p:spPr bwMode="auto">
            <a:xfrm>
              <a:off x="545" y="1568"/>
              <a:ext cx="17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/>
                <a:t>dados </a:t>
              </a:r>
              <a:r>
                <a:rPr lang="en-US" sz="2000" dirty="0" err="1" smtClean="0"/>
                <a:t>armazenados</a:t>
              </a:r>
              <a:endParaRPr lang="en-US" sz="2000" dirty="0" smtClean="0"/>
            </a:p>
          </p:txBody>
        </p:sp>
        <p:sp>
          <p:nvSpPr>
            <p:cNvPr id="16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" name="Text Box 59"/>
            <p:cNvSpPr txBox="1">
              <a:spLocks noChangeArrowheads="1"/>
            </p:cNvSpPr>
            <p:nvPr/>
          </p:nvSpPr>
          <p:spPr bwMode="auto">
            <a:xfrm>
              <a:off x="860" y="2020"/>
              <a:ext cx="111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err="1" smtClean="0"/>
                <a:t>espaço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livre</a:t>
              </a:r>
              <a:endParaRPr lang="en-US" sz="2000" dirty="0" smtClean="0"/>
            </a:p>
          </p:txBody>
        </p:sp>
      </p:grp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5108575" y="3693519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latin typeface="Courier New" charset="0"/>
              </a:rPr>
              <a:t>rwnd</a:t>
            </a:r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>
            <a:off x="5619750" y="3426819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 flipV="1">
            <a:off x="5619750" y="3952282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" name="Line 66"/>
          <p:cNvSpPr>
            <a:spLocks noChangeShapeType="1"/>
          </p:cNvSpPr>
          <p:nvPr/>
        </p:nvSpPr>
        <p:spPr bwMode="auto">
          <a:xfrm>
            <a:off x="5465763" y="4284069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" name="Line 67"/>
          <p:cNvSpPr>
            <a:spLocks noChangeShapeType="1"/>
          </p:cNvSpPr>
          <p:nvPr/>
        </p:nvSpPr>
        <p:spPr bwMode="auto">
          <a:xfrm>
            <a:off x="5514975" y="3415707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" name="Line 68"/>
          <p:cNvSpPr>
            <a:spLocks noChangeShapeType="1"/>
          </p:cNvSpPr>
          <p:nvPr/>
        </p:nvSpPr>
        <p:spPr bwMode="auto">
          <a:xfrm>
            <a:off x="5487988" y="2890244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" name="Line 69"/>
          <p:cNvSpPr>
            <a:spLocks noChangeShapeType="1"/>
          </p:cNvSpPr>
          <p:nvPr/>
        </p:nvSpPr>
        <p:spPr bwMode="auto">
          <a:xfrm>
            <a:off x="5876925" y="2895007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9" name="Line 70"/>
          <p:cNvSpPr>
            <a:spLocks noChangeShapeType="1"/>
          </p:cNvSpPr>
          <p:nvPr/>
        </p:nvSpPr>
        <p:spPr bwMode="auto">
          <a:xfrm flipH="1">
            <a:off x="5875338" y="3318869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0" name="Text Box 71"/>
          <p:cNvSpPr txBox="1">
            <a:spLocks noChangeArrowheads="1"/>
          </p:cNvSpPr>
          <p:nvPr/>
        </p:nvSpPr>
        <p:spPr bwMode="auto">
          <a:xfrm>
            <a:off x="4722813" y="3055344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 smtClean="0">
                <a:latin typeface="Courier New" charset="0"/>
              </a:rPr>
              <a:t>RcvBuffer</a:t>
            </a:r>
          </a:p>
        </p:txBody>
      </p:sp>
      <p:sp>
        <p:nvSpPr>
          <p:cNvPr id="31" name="Text Box 73"/>
          <p:cNvSpPr txBox="1">
            <a:spLocks noChangeArrowheads="1"/>
          </p:cNvSpPr>
          <p:nvPr/>
        </p:nvSpPr>
        <p:spPr bwMode="auto">
          <a:xfrm>
            <a:off x="6001949" y="4684119"/>
            <a:ext cx="25233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 err="1" smtClean="0"/>
              <a:t>carga</a:t>
            </a:r>
            <a:r>
              <a:rPr lang="en-US" i="1" dirty="0" smtClean="0"/>
              <a:t> dos </a:t>
            </a:r>
            <a:r>
              <a:rPr lang="en-US" i="1" dirty="0" err="1" smtClean="0"/>
              <a:t>segmentos</a:t>
            </a:r>
            <a:r>
              <a:rPr lang="en-US" i="1" dirty="0" smtClean="0"/>
              <a:t> TCP</a:t>
            </a:r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5979753" y="2183807"/>
            <a:ext cx="26232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processo</a:t>
            </a:r>
            <a:r>
              <a:rPr lang="en-US" i="1" dirty="0" smtClean="0"/>
              <a:t> de </a:t>
            </a:r>
            <a:r>
              <a:rPr lang="en-US" i="1" dirty="0" err="1" smtClean="0"/>
              <a:t>aplicação</a:t>
            </a:r>
            <a:endParaRPr lang="en-US" i="1" dirty="0" smtClean="0"/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5952002" y="5336582"/>
            <a:ext cx="24660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err="1" smtClean="0"/>
              <a:t>armazenamento</a:t>
            </a:r>
            <a:r>
              <a:rPr lang="en-US" sz="2000" i="1" dirty="0" smtClean="0"/>
              <a:t> no </a:t>
            </a:r>
          </a:p>
          <a:p>
            <a:pPr>
              <a:defRPr/>
            </a:pPr>
            <a:r>
              <a:rPr lang="en-US" sz="2000" i="1" dirty="0" err="1" smtClean="0"/>
              <a:t>lado</a:t>
            </a:r>
            <a:r>
              <a:rPr lang="en-US" sz="2000" i="1" dirty="0" smtClean="0"/>
              <a:t> do receptor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3.2 Multiplexação e </a:t>
            </a:r>
            <a:r>
              <a:rPr lang="pt-BR" sz="2400" dirty="0" err="1" smtClean="0"/>
              <a:t>demultiplexação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3.5 Transporte orientado para conexão: TCP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estrutura do segmento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transferência confiável de dados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/>
              <a:t>controle de fluxo</a:t>
            </a:r>
          </a:p>
          <a:p>
            <a:pPr lvl="1">
              <a:lnSpc>
                <a:spcPct val="90000"/>
              </a:lnSpc>
            </a:pPr>
            <a:r>
              <a:rPr lang="pt-BR" sz="1600" dirty="0" smtClean="0">
                <a:solidFill>
                  <a:srgbClr val="FF0000"/>
                </a:solidFill>
              </a:rPr>
              <a:t>gerenciamento da conexão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TCP: Gerenciamento de Conexões</a:t>
            </a:r>
            <a:endParaRPr lang="pt-BR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9514"/>
            <a:ext cx="7772400" cy="1533418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dirty="0" smtClean="0"/>
              <a:t>antes de trocar dados, transmissor e receptor TCP dialogam:</a:t>
            </a:r>
          </a:p>
          <a:p>
            <a:r>
              <a:rPr lang="pt-BR" sz="2000" dirty="0" smtClean="0"/>
              <a:t>concordam em estabelecer uma conexão (cada um sabendo que o outro quer estabelecer a conexão)</a:t>
            </a:r>
          </a:p>
          <a:p>
            <a:r>
              <a:rPr lang="pt-BR" sz="2000" dirty="0" smtClean="0"/>
              <a:t>concordam com os parâmetros da conexão.</a:t>
            </a:r>
          </a:p>
        </p:txBody>
      </p:sp>
      <p:sp>
        <p:nvSpPr>
          <p:cNvPr id="79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1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dirty="0" err="1" smtClean="0"/>
              <a:t>estado</a:t>
            </a:r>
            <a:r>
              <a:rPr lang="en-US" sz="1400" dirty="0" smtClean="0"/>
              <a:t> </a:t>
            </a:r>
            <a:r>
              <a:rPr lang="en-US" sz="1400" dirty="0" err="1" smtClean="0"/>
              <a:t>conexão</a:t>
            </a:r>
            <a:r>
              <a:rPr lang="en-US" sz="1400" dirty="0" smtClean="0"/>
              <a:t>: ESTAB</a:t>
            </a:r>
          </a:p>
          <a:p>
            <a:pPr algn="l">
              <a:defRPr/>
            </a:pPr>
            <a:r>
              <a:rPr lang="en-US" sz="1400" dirty="0" err="1" smtClean="0"/>
              <a:t>variáveis</a:t>
            </a:r>
            <a:r>
              <a:rPr lang="en-US" sz="1400" dirty="0" smtClean="0"/>
              <a:t> </a:t>
            </a:r>
            <a:r>
              <a:rPr lang="en-US" sz="1400" dirty="0" err="1" smtClean="0"/>
              <a:t>conexão</a:t>
            </a:r>
            <a:r>
              <a:rPr lang="en-US" sz="1400" dirty="0" smtClean="0"/>
              <a:t>:</a:t>
            </a:r>
            <a:endParaRPr lang="en-US" sz="1400" dirty="0"/>
          </a:p>
          <a:p>
            <a:pPr algn="l">
              <a:defRPr/>
            </a:pPr>
            <a:r>
              <a:rPr lang="en-US" sz="1400" dirty="0" err="1" smtClean="0"/>
              <a:t>No.seq</a:t>
            </a:r>
            <a:r>
              <a:rPr lang="en-US" sz="1400" dirty="0" smtClean="0"/>
              <a:t> </a:t>
            </a:r>
            <a:r>
              <a:rPr lang="en-US" sz="1400" dirty="0" err="1" smtClean="0"/>
              <a:t>cliente</a:t>
            </a:r>
            <a:r>
              <a:rPr lang="en-US" sz="1400" dirty="0" smtClean="0"/>
              <a:t>-p/-</a:t>
            </a:r>
            <a:r>
              <a:rPr lang="en-US" sz="1400" dirty="0" err="1" smtClean="0"/>
              <a:t>servidor</a:t>
            </a:r>
            <a:endParaRPr lang="en-US" sz="1400" dirty="0" smtClean="0"/>
          </a:p>
          <a:p>
            <a:pPr algn="l">
              <a:defRPr/>
            </a:pPr>
            <a:r>
              <a:rPr lang="en-US" sz="1400" dirty="0" smtClean="0"/>
              <a:t>         </a:t>
            </a:r>
            <a:r>
              <a:rPr lang="en-US" sz="1400" dirty="0" err="1" smtClean="0"/>
              <a:t>servidor</a:t>
            </a:r>
            <a:r>
              <a:rPr lang="en-US" sz="1400" dirty="0" smtClean="0"/>
              <a:t>-p/-</a:t>
            </a:r>
            <a:r>
              <a:rPr lang="en-US" sz="1400" dirty="0" err="1" smtClean="0"/>
              <a:t>cliente</a:t>
            </a:r>
            <a:endParaRPr lang="en-US" sz="1400" dirty="0" smtClean="0"/>
          </a:p>
          <a:p>
            <a:pPr lvl="1" algn="l">
              <a:defRPr/>
            </a:pPr>
            <a:r>
              <a:rPr lang="en-US" sz="1400" dirty="0" err="1" smtClean="0"/>
              <a:t>tamanho</a:t>
            </a:r>
            <a:r>
              <a:rPr lang="en-US" sz="1400" dirty="0" smtClean="0"/>
              <a:t> </a:t>
            </a:r>
            <a:r>
              <a:rPr lang="en-US" sz="1400" b="1" dirty="0" err="1" smtClean="0">
                <a:latin typeface="Courier New" charset="0"/>
              </a:rPr>
              <a:t>rcvBuffer</a:t>
            </a:r>
            <a:endParaRPr lang="en-US" sz="1400" dirty="0" smtClean="0"/>
          </a:p>
          <a:p>
            <a:pPr lvl="1" algn="l">
              <a:defRPr/>
            </a:pPr>
            <a:r>
              <a:rPr lang="en-US" sz="1400" dirty="0" smtClean="0"/>
              <a:t>   no </a:t>
            </a:r>
            <a:r>
              <a:rPr lang="en-US" sz="1400" dirty="0" err="1" smtClean="0"/>
              <a:t>servidor,cliente</a:t>
            </a:r>
            <a:r>
              <a:rPr lang="en-US" sz="1400" dirty="0" smtClean="0"/>
              <a:t> </a:t>
            </a:r>
          </a:p>
          <a:p>
            <a:pPr lvl="1" algn="l">
              <a:defRPr/>
            </a:pPr>
            <a:r>
              <a:rPr lang="en-US" sz="1400" dirty="0" smtClean="0"/>
              <a:t>           </a:t>
            </a:r>
          </a:p>
        </p:txBody>
      </p:sp>
      <p:grpSp>
        <p:nvGrpSpPr>
          <p:cNvPr id="83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84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7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8" name="Text Box 54"/>
          <p:cNvSpPr txBox="1">
            <a:spLocks noChangeArrowheads="1"/>
          </p:cNvSpPr>
          <p:nvPr/>
        </p:nvSpPr>
        <p:spPr bwMode="auto">
          <a:xfrm>
            <a:off x="1219596" y="3048000"/>
            <a:ext cx="10152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 smtClean="0"/>
              <a:t>aplicação</a:t>
            </a:r>
            <a:endParaRPr lang="en-US" dirty="0" smtClean="0"/>
          </a:p>
        </p:txBody>
      </p:sp>
      <p:sp>
        <p:nvSpPr>
          <p:cNvPr id="89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</a:t>
            </a:r>
          </a:p>
        </p:txBody>
      </p:sp>
      <p:sp>
        <p:nvSpPr>
          <p:cNvPr id="91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8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dirty="0" err="1"/>
              <a:t>estado</a:t>
            </a:r>
            <a:r>
              <a:rPr lang="en-US" sz="1400" dirty="0"/>
              <a:t> </a:t>
            </a:r>
            <a:r>
              <a:rPr lang="en-US" sz="1400" dirty="0" err="1"/>
              <a:t>conexão</a:t>
            </a:r>
            <a:r>
              <a:rPr lang="en-US" sz="1400" dirty="0"/>
              <a:t>: ESTAB</a:t>
            </a:r>
          </a:p>
          <a:p>
            <a:pPr algn="l">
              <a:defRPr/>
            </a:pPr>
            <a:r>
              <a:rPr lang="en-US" sz="1400" dirty="0" err="1"/>
              <a:t>variáveis</a:t>
            </a:r>
            <a:r>
              <a:rPr lang="en-US" sz="1400" dirty="0"/>
              <a:t> </a:t>
            </a:r>
            <a:r>
              <a:rPr lang="en-US" sz="1400" dirty="0" err="1"/>
              <a:t>conexão</a:t>
            </a:r>
            <a:r>
              <a:rPr lang="en-US" sz="1400" dirty="0"/>
              <a:t>:</a:t>
            </a:r>
          </a:p>
          <a:p>
            <a:pPr algn="l">
              <a:defRPr/>
            </a:pPr>
            <a:r>
              <a:rPr lang="en-US" sz="1400" dirty="0" err="1"/>
              <a:t>No.seq</a:t>
            </a:r>
            <a:r>
              <a:rPr lang="en-US" sz="1400" dirty="0"/>
              <a:t> </a:t>
            </a:r>
            <a:r>
              <a:rPr lang="en-US" sz="1400" dirty="0" err="1"/>
              <a:t>cliente</a:t>
            </a:r>
            <a:r>
              <a:rPr lang="en-US" sz="1400" dirty="0"/>
              <a:t>-p/-</a:t>
            </a:r>
            <a:r>
              <a:rPr lang="en-US" sz="1400" dirty="0" err="1"/>
              <a:t>servidor</a:t>
            </a:r>
            <a:endParaRPr lang="en-US" sz="1400" dirty="0"/>
          </a:p>
          <a:p>
            <a:pPr algn="l">
              <a:defRPr/>
            </a:pPr>
            <a:r>
              <a:rPr lang="en-US" sz="1400" dirty="0"/>
              <a:t>         </a:t>
            </a:r>
            <a:r>
              <a:rPr lang="en-US" sz="1400" dirty="0" err="1"/>
              <a:t>servidor</a:t>
            </a:r>
            <a:r>
              <a:rPr lang="en-US" sz="1400" dirty="0"/>
              <a:t>-p/-</a:t>
            </a:r>
            <a:r>
              <a:rPr lang="en-US" sz="1400" dirty="0" err="1"/>
              <a:t>cliente</a:t>
            </a:r>
            <a:endParaRPr lang="en-US" sz="1400" dirty="0"/>
          </a:p>
          <a:p>
            <a:pPr lvl="1" algn="l">
              <a:defRPr/>
            </a:pPr>
            <a:r>
              <a:rPr lang="en-US" sz="1400" dirty="0" err="1"/>
              <a:t>tamanho</a:t>
            </a:r>
            <a:r>
              <a:rPr lang="en-US" sz="1400" dirty="0"/>
              <a:t> </a:t>
            </a:r>
            <a:r>
              <a:rPr lang="en-US" sz="1400" b="1" dirty="0" err="1">
                <a:latin typeface="Courier New" charset="0"/>
              </a:rPr>
              <a:t>rcvBuffer</a:t>
            </a:r>
            <a:endParaRPr lang="en-US" sz="1400" dirty="0"/>
          </a:p>
          <a:p>
            <a:pPr lvl="1" algn="l">
              <a:defRPr/>
            </a:pPr>
            <a:r>
              <a:rPr lang="en-US" sz="1400" dirty="0"/>
              <a:t>   no </a:t>
            </a:r>
            <a:r>
              <a:rPr lang="en-US" sz="1400" dirty="0" err="1"/>
              <a:t>servidor,cliente</a:t>
            </a:r>
            <a:r>
              <a:rPr lang="en-US" sz="1400" dirty="0" smtClean="0"/>
              <a:t>           </a:t>
            </a:r>
          </a:p>
        </p:txBody>
      </p:sp>
      <p:grpSp>
        <p:nvGrpSpPr>
          <p:cNvPr id="99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4" name="Text Box 72"/>
          <p:cNvSpPr txBox="1">
            <a:spLocks noChangeArrowheads="1"/>
          </p:cNvSpPr>
          <p:nvPr/>
        </p:nvSpPr>
        <p:spPr bwMode="auto">
          <a:xfrm>
            <a:off x="5521718" y="3054350"/>
            <a:ext cx="10152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/>
              <a:t>aplicação</a:t>
            </a:r>
            <a:endParaRPr lang="en-US" dirty="0" smtClean="0"/>
          </a:p>
        </p:txBody>
      </p:sp>
      <p:sp>
        <p:nvSpPr>
          <p:cNvPr id="105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6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</a:t>
            </a:r>
          </a:p>
        </p:txBody>
      </p:sp>
      <p:sp>
        <p:nvSpPr>
          <p:cNvPr id="107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8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1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  newSocket("hostname","port number");</a:t>
            </a:r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113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114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16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2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7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8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3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4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5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6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5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7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3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8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9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1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2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0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1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6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7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8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0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7" name="Rectangle 91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ea typeface="ＭＳ Ｐゴシック" charset="0"/>
                <a:cs typeface="+mj-cs"/>
              </a:rPr>
              <a:t>Concordando</a:t>
            </a:r>
            <a:r>
              <a:rPr lang="en-US" sz="2800" dirty="0" smtClean="0">
                <a:ea typeface="ＭＳ Ｐゴシック" charset="0"/>
                <a:cs typeface="+mj-cs"/>
              </a:rPr>
              <a:t> </a:t>
            </a:r>
            <a:r>
              <a:rPr lang="en-US" sz="2800" dirty="0" err="1" smtClean="0">
                <a:ea typeface="ＭＳ Ｐゴシック" charset="0"/>
                <a:cs typeface="+mj-cs"/>
              </a:rPr>
              <a:t>em</a:t>
            </a:r>
            <a:r>
              <a:rPr lang="en-US" sz="2800" dirty="0" smtClean="0">
                <a:ea typeface="ＭＳ Ｐゴシック" charset="0"/>
                <a:cs typeface="+mj-cs"/>
              </a:rPr>
              <a:t> </a:t>
            </a:r>
            <a:r>
              <a:rPr lang="en-US" sz="2800" dirty="0" err="1" smtClean="0">
                <a:ea typeface="ＭＳ Ｐゴシック" charset="0"/>
                <a:cs typeface="+mj-cs"/>
              </a:rPr>
              <a:t>estabelecer</a:t>
            </a:r>
            <a:r>
              <a:rPr lang="en-US" sz="2800" dirty="0" smtClean="0">
                <a:ea typeface="ＭＳ Ｐゴシック" charset="0"/>
                <a:cs typeface="+mj-cs"/>
              </a:rPr>
              <a:t> </a:t>
            </a:r>
            <a:r>
              <a:rPr lang="en-US" sz="2800" dirty="0" err="1" smtClean="0">
                <a:ea typeface="ＭＳ Ｐゴシック" charset="0"/>
                <a:cs typeface="+mj-cs"/>
              </a:rPr>
              <a:t>uma</a:t>
            </a:r>
            <a:r>
              <a:rPr lang="en-US" sz="2800" dirty="0" smtClean="0">
                <a:ea typeface="ＭＳ Ｐゴシック" charset="0"/>
                <a:cs typeface="+mj-cs"/>
              </a:rPr>
              <a:t> </a:t>
            </a:r>
            <a:r>
              <a:rPr lang="en-US" sz="2800" dirty="0" err="1" smtClean="0">
                <a:ea typeface="ＭＳ Ｐゴシック" charset="0"/>
                <a:cs typeface="+mj-cs"/>
              </a:rPr>
              <a:t>conexão</a:t>
            </a: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79876" name="Rectangle 63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0" y="1674813"/>
            <a:ext cx="4014788" cy="2503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400" i="1" u="sng" dirty="0" smtClean="0">
                <a:solidFill>
                  <a:srgbClr val="CC0000"/>
                </a:solidFill>
              </a:rPr>
              <a:t>P:</a:t>
            </a:r>
            <a:r>
              <a:rPr lang="pt-BR" sz="2400" dirty="0" smtClean="0"/>
              <a:t> a apresentação em duas vias sempre funciona em redes?</a:t>
            </a:r>
          </a:p>
          <a:p>
            <a:r>
              <a:rPr lang="pt-BR" sz="2000" dirty="0" smtClean="0"/>
              <a:t>atrasos variáveis</a:t>
            </a:r>
          </a:p>
          <a:p>
            <a:r>
              <a:rPr lang="pt-BR" sz="2000" dirty="0" smtClean="0"/>
              <a:t>mensagens retransmitidas (</a:t>
            </a:r>
            <a:r>
              <a:rPr lang="pt-BR" sz="2000" dirty="0" err="1" smtClean="0"/>
              <a:t>ex</a:t>
            </a:r>
            <a:r>
              <a:rPr lang="pt-BR" sz="2000" dirty="0" smtClean="0"/>
              <a:t>: </a:t>
            </a:r>
            <a:r>
              <a:rPr lang="pt-BR" sz="2000" dirty="0" err="1" smtClean="0"/>
              <a:t>req_conn</a:t>
            </a:r>
            <a:r>
              <a:rPr lang="pt-BR" sz="2000" dirty="0" smtClean="0"/>
              <a:t>(x)) devido à perda de mensagem</a:t>
            </a:r>
          </a:p>
          <a:p>
            <a:r>
              <a:rPr lang="pt-BR" sz="2000" dirty="0" smtClean="0"/>
              <a:t>reordenação de mensagens</a:t>
            </a:r>
          </a:p>
          <a:p>
            <a:r>
              <a:rPr lang="pt-BR" sz="2000" dirty="0" smtClean="0"/>
              <a:t>não consegue ver o outro lado</a:t>
            </a:r>
          </a:p>
        </p:txBody>
      </p:sp>
      <p:pic>
        <p:nvPicPr>
          <p:cNvPr id="97284" name="Picture 62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57388"/>
            <a:ext cx="508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63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92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9"/>
          <p:cNvSpPr txBox="1">
            <a:spLocks noChangeArrowheads="1"/>
          </p:cNvSpPr>
          <p:nvPr/>
        </p:nvSpPr>
        <p:spPr bwMode="auto">
          <a:xfrm>
            <a:off x="7409" y="1119334"/>
            <a:ext cx="38027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err="1" smtClean="0"/>
              <a:t>Apresentação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duas</a:t>
            </a:r>
            <a:r>
              <a:rPr lang="en-US" sz="2400" dirty="0" smtClean="0"/>
              <a:t> </a:t>
            </a:r>
            <a:r>
              <a:rPr lang="en-US" sz="2400" dirty="0" err="1" smtClean="0"/>
              <a:t>vias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(</a:t>
            </a:r>
            <a:r>
              <a:rPr lang="en-US" sz="2400" i="1" dirty="0" smtClean="0"/>
              <a:t>2-way handshake</a:t>
            </a:r>
            <a:r>
              <a:rPr lang="en-US" sz="2400" dirty="0" smtClean="0"/>
              <a:t>):</a:t>
            </a:r>
          </a:p>
        </p:txBody>
      </p:sp>
      <p:sp>
        <p:nvSpPr>
          <p:cNvPr id="79880" name="Line 50"/>
          <p:cNvSpPr>
            <a:spLocks noChangeShapeType="1"/>
          </p:cNvSpPr>
          <p:nvPr/>
        </p:nvSpPr>
        <p:spPr bwMode="auto">
          <a:xfrm>
            <a:off x="1590675" y="26892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1" name="Line 51"/>
          <p:cNvSpPr>
            <a:spLocks noChangeShapeType="1"/>
          </p:cNvSpPr>
          <p:nvPr/>
        </p:nvSpPr>
        <p:spPr bwMode="auto">
          <a:xfrm>
            <a:off x="1546225" y="2606675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2" name="Line 53"/>
          <p:cNvSpPr>
            <a:spLocks noChangeShapeType="1"/>
          </p:cNvSpPr>
          <p:nvPr/>
        </p:nvSpPr>
        <p:spPr bwMode="auto">
          <a:xfrm>
            <a:off x="3076575" y="263366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3" name="Line 54"/>
          <p:cNvSpPr>
            <a:spLocks noChangeShapeType="1"/>
          </p:cNvSpPr>
          <p:nvPr/>
        </p:nvSpPr>
        <p:spPr bwMode="auto">
          <a:xfrm flipH="1">
            <a:off x="1543050" y="3086100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4" name="Rectangle 56"/>
          <p:cNvSpPr>
            <a:spLocks noChangeArrowheads="1"/>
          </p:cNvSpPr>
          <p:nvPr/>
        </p:nvSpPr>
        <p:spPr bwMode="auto">
          <a:xfrm>
            <a:off x="1828800" y="2674938"/>
            <a:ext cx="89058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5" name="Text Box 55"/>
          <p:cNvSpPr txBox="1">
            <a:spLocks noChangeArrowheads="1"/>
          </p:cNvSpPr>
          <p:nvPr/>
        </p:nvSpPr>
        <p:spPr bwMode="auto">
          <a:xfrm>
            <a:off x="1795463" y="2652713"/>
            <a:ext cx="9794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/>
              <a:t>Let</a:t>
            </a:r>
            <a:r>
              <a:rPr lang="ja-JP" altLang="en-US"/>
              <a:t>’</a:t>
            </a:r>
            <a:r>
              <a:rPr lang="en-US" altLang="ja-JP"/>
              <a:t>s talk</a:t>
            </a:r>
            <a:endParaRPr lang="en-US"/>
          </a:p>
        </p:txBody>
      </p:sp>
      <p:sp>
        <p:nvSpPr>
          <p:cNvPr id="79886" name="Rectangle 57"/>
          <p:cNvSpPr>
            <a:spLocks noChangeArrowheads="1"/>
          </p:cNvSpPr>
          <p:nvPr/>
        </p:nvSpPr>
        <p:spPr bwMode="auto">
          <a:xfrm>
            <a:off x="2085975" y="3098800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7" name="Text Box 58"/>
          <p:cNvSpPr txBox="1">
            <a:spLocks noChangeArrowheads="1"/>
          </p:cNvSpPr>
          <p:nvPr/>
        </p:nvSpPr>
        <p:spPr bwMode="auto">
          <a:xfrm>
            <a:off x="2070100" y="3076575"/>
            <a:ext cx="447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OK</a:t>
            </a:r>
          </a:p>
        </p:txBody>
      </p:sp>
      <p:sp>
        <p:nvSpPr>
          <p:cNvPr id="79888" name="Text Box 60"/>
          <p:cNvSpPr txBox="1">
            <a:spLocks noChangeArrowheads="1"/>
          </p:cNvSpPr>
          <p:nvPr/>
        </p:nvSpPr>
        <p:spPr bwMode="auto">
          <a:xfrm>
            <a:off x="3081338" y="2909888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89" name="Text Box 61"/>
          <p:cNvSpPr txBox="1">
            <a:spLocks noChangeArrowheads="1"/>
          </p:cNvSpPr>
          <p:nvPr/>
        </p:nvSpPr>
        <p:spPr bwMode="auto">
          <a:xfrm>
            <a:off x="688975" y="324326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90" name="Oval 66"/>
          <p:cNvSpPr>
            <a:spLocks noChangeArrowheads="1"/>
          </p:cNvSpPr>
          <p:nvPr/>
        </p:nvSpPr>
        <p:spPr bwMode="auto">
          <a:xfrm>
            <a:off x="1500188" y="3360738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1" name="Oval 67"/>
          <p:cNvSpPr>
            <a:spLocks noChangeArrowheads="1"/>
          </p:cNvSpPr>
          <p:nvPr/>
        </p:nvSpPr>
        <p:spPr bwMode="auto">
          <a:xfrm>
            <a:off x="3028950" y="3017838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2" name="Text Box 72"/>
          <p:cNvSpPr txBox="1">
            <a:spLocks noChangeArrowheads="1"/>
          </p:cNvSpPr>
          <p:nvPr/>
        </p:nvSpPr>
        <p:spPr bwMode="auto">
          <a:xfrm>
            <a:off x="512763" y="4645025"/>
            <a:ext cx="973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choose x</a:t>
            </a:r>
          </a:p>
          <a:p>
            <a:pPr algn="r">
              <a:defRPr/>
            </a:pPr>
            <a:endParaRPr lang="en-US" smtClean="0"/>
          </a:p>
        </p:txBody>
      </p:sp>
      <p:sp>
        <p:nvSpPr>
          <p:cNvPr id="79893" name="Line 73"/>
          <p:cNvSpPr>
            <a:spLocks noChangeShapeType="1"/>
          </p:cNvSpPr>
          <p:nvPr/>
        </p:nvSpPr>
        <p:spPr bwMode="auto">
          <a:xfrm>
            <a:off x="1619250" y="4818063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4" name="Line 74"/>
          <p:cNvSpPr>
            <a:spLocks noChangeShapeType="1"/>
          </p:cNvSpPr>
          <p:nvPr/>
        </p:nvSpPr>
        <p:spPr bwMode="auto">
          <a:xfrm>
            <a:off x="1574800" y="473551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5" name="Line 75"/>
          <p:cNvSpPr>
            <a:spLocks noChangeShapeType="1"/>
          </p:cNvSpPr>
          <p:nvPr/>
        </p:nvSpPr>
        <p:spPr bwMode="auto">
          <a:xfrm>
            <a:off x="3105150" y="4762500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6" name="Line 76"/>
          <p:cNvSpPr>
            <a:spLocks noChangeShapeType="1"/>
          </p:cNvSpPr>
          <p:nvPr/>
        </p:nvSpPr>
        <p:spPr bwMode="auto">
          <a:xfrm flipH="1">
            <a:off x="1571625" y="5214938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7" name="Rectangle 77"/>
          <p:cNvSpPr>
            <a:spLocks noChangeArrowheads="1"/>
          </p:cNvSpPr>
          <p:nvPr/>
        </p:nvSpPr>
        <p:spPr bwMode="auto">
          <a:xfrm>
            <a:off x="1936750" y="4803775"/>
            <a:ext cx="777875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8" name="Text Box 78"/>
          <p:cNvSpPr txBox="1">
            <a:spLocks noChangeArrowheads="1"/>
          </p:cNvSpPr>
          <p:nvPr/>
        </p:nvSpPr>
        <p:spPr bwMode="auto">
          <a:xfrm>
            <a:off x="1706563" y="4770438"/>
            <a:ext cx="127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req_conn(x)</a:t>
            </a:r>
          </a:p>
        </p:txBody>
      </p:sp>
      <p:sp>
        <p:nvSpPr>
          <p:cNvPr id="79899" name="Rectangle 79"/>
          <p:cNvSpPr>
            <a:spLocks noChangeArrowheads="1"/>
          </p:cNvSpPr>
          <p:nvPr/>
        </p:nvSpPr>
        <p:spPr bwMode="auto">
          <a:xfrm>
            <a:off x="2114550" y="5227638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0" name="Text Box 81"/>
          <p:cNvSpPr txBox="1">
            <a:spLocks noChangeArrowheads="1"/>
          </p:cNvSpPr>
          <p:nvPr/>
        </p:nvSpPr>
        <p:spPr bwMode="auto">
          <a:xfrm>
            <a:off x="3109913" y="503872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1" name="Text Box 82"/>
          <p:cNvSpPr txBox="1">
            <a:spLocks noChangeArrowheads="1"/>
          </p:cNvSpPr>
          <p:nvPr/>
        </p:nvSpPr>
        <p:spPr bwMode="auto">
          <a:xfrm>
            <a:off x="717550" y="53721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2" name="Oval 83"/>
          <p:cNvSpPr>
            <a:spLocks noChangeArrowheads="1"/>
          </p:cNvSpPr>
          <p:nvPr/>
        </p:nvSpPr>
        <p:spPr bwMode="auto">
          <a:xfrm>
            <a:off x="1528763" y="5489575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3" name="Oval 84"/>
          <p:cNvSpPr>
            <a:spLocks noChangeArrowheads="1"/>
          </p:cNvSpPr>
          <p:nvPr/>
        </p:nvSpPr>
        <p:spPr bwMode="auto">
          <a:xfrm>
            <a:off x="3057525" y="5146675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4" name="Rectangle 86"/>
          <p:cNvSpPr>
            <a:spLocks noChangeArrowheads="1"/>
          </p:cNvSpPr>
          <p:nvPr/>
        </p:nvSpPr>
        <p:spPr bwMode="auto">
          <a:xfrm>
            <a:off x="1816100" y="5233988"/>
            <a:ext cx="1071563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5" name="Text Box 85"/>
          <p:cNvSpPr txBox="1">
            <a:spLocks noChangeArrowheads="1"/>
          </p:cNvSpPr>
          <p:nvPr/>
        </p:nvSpPr>
        <p:spPr bwMode="auto">
          <a:xfrm>
            <a:off x="1700213" y="5195888"/>
            <a:ext cx="1274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acc_conn(x)</a:t>
            </a:r>
          </a:p>
        </p:txBody>
      </p:sp>
      <p:grpSp>
        <p:nvGrpSpPr>
          <p:cNvPr id="97315" name="Group 92"/>
          <p:cNvGrpSpPr>
            <a:grpSpLocks/>
          </p:cNvGrpSpPr>
          <p:nvPr/>
        </p:nvGrpSpPr>
        <p:grpSpPr bwMode="auto">
          <a:xfrm>
            <a:off x="1209675" y="4202113"/>
            <a:ext cx="574675" cy="520700"/>
            <a:chOff x="-44" y="1473"/>
            <a:chExt cx="981" cy="1105"/>
          </a:xfrm>
        </p:grpSpPr>
        <p:pic>
          <p:nvPicPr>
            <p:cNvPr id="97349" name="Picture 93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50" name="Freeform 9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97316" name="Group 95"/>
          <p:cNvGrpSpPr>
            <a:grpSpLocks/>
          </p:cNvGrpSpPr>
          <p:nvPr/>
        </p:nvGrpSpPr>
        <p:grpSpPr bwMode="auto">
          <a:xfrm>
            <a:off x="2971800" y="4183063"/>
            <a:ext cx="336550" cy="512762"/>
            <a:chOff x="4140" y="429"/>
            <a:chExt cx="1425" cy="2396"/>
          </a:xfrm>
        </p:grpSpPr>
        <p:sp>
          <p:nvSpPr>
            <p:cNvPr id="97317" name="Freeform 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911" name="Rectangle 97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19" name="Freeform 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20" name="Freeform 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914" name="Rectangle 100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2" name="Group 1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40" name="AutoShape 102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41" name="AutoShape 103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6" name="Rectangle 104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4" name="Group 1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8" name="AutoShape 106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9" name="AutoShape 107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8" name="Rectangle 108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19" name="Rectangle 109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7" name="Group 1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36" name="AutoShape 111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7" name="AutoShape 112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7328" name="Freeform 1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7329" name="Group 1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34" name="AutoShape 115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5" name="AutoShape 11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23" name="Rectangle 117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1" name="Freeform 1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32" name="Freeform 1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926" name="Oval 120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4" name="Freeform 1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928" name="AutoShape 122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29" name="AutoShape 123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0" name="Oval 124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1" name="Oval 125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9932" name="Oval 126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3" name="Rectangle 127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2800" dirty="0" err="1">
                <a:ea typeface="ＭＳ Ｐゴシック" charset="0"/>
              </a:rPr>
              <a:t>Concordando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em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estabelecer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uma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conexão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459558" y="1076325"/>
            <a:ext cx="6721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err="1" smtClean="0"/>
              <a:t>cenários</a:t>
            </a:r>
            <a:r>
              <a:rPr lang="en-US" sz="2400" dirty="0" smtClean="0"/>
              <a:t> de </a:t>
            </a:r>
            <a:r>
              <a:rPr lang="en-US" sz="2400" dirty="0" err="1" smtClean="0"/>
              <a:t>falha</a:t>
            </a:r>
            <a:r>
              <a:rPr lang="en-US" sz="2400" dirty="0" smtClean="0"/>
              <a:t> da </a:t>
            </a:r>
            <a:r>
              <a:rPr lang="en-US" sz="2400" dirty="0" err="1" smtClean="0"/>
              <a:t>apresentação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duas</a:t>
            </a:r>
            <a:r>
              <a:rPr lang="en-US" sz="2400" dirty="0" smtClean="0"/>
              <a:t> </a:t>
            </a:r>
            <a:r>
              <a:rPr lang="en-US" sz="2400" dirty="0" err="1" smtClean="0"/>
              <a:t>vias</a:t>
            </a:r>
            <a:r>
              <a:rPr lang="en-US" sz="2400" dirty="0" smtClean="0"/>
              <a:t>:</a:t>
            </a:r>
          </a:p>
        </p:txBody>
      </p:sp>
      <p:sp>
        <p:nvSpPr>
          <p:cNvPr id="80903" name="Line 25"/>
          <p:cNvSpPr>
            <a:spLocks noChangeShapeType="1"/>
          </p:cNvSpPr>
          <p:nvPr/>
        </p:nvSpPr>
        <p:spPr bwMode="auto">
          <a:xfrm flipH="1">
            <a:off x="1793875" y="23018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904" name="Line 39"/>
          <p:cNvSpPr>
            <a:spLocks noChangeShapeType="1"/>
          </p:cNvSpPr>
          <p:nvPr/>
        </p:nvSpPr>
        <p:spPr bwMode="auto">
          <a:xfrm flipH="1">
            <a:off x="3322638" y="2374900"/>
            <a:ext cx="1587" cy="3960813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3311" name="Group 95"/>
          <p:cNvGrpSpPr>
            <a:grpSpLocks/>
          </p:cNvGrpSpPr>
          <p:nvPr/>
        </p:nvGrpSpPr>
        <p:grpSpPr bwMode="auto">
          <a:xfrm>
            <a:off x="490538" y="2927350"/>
            <a:ext cx="3646487" cy="3552825"/>
            <a:chOff x="309" y="1844"/>
            <a:chExt cx="2297" cy="2238"/>
          </a:xfrm>
        </p:grpSpPr>
        <p:sp>
          <p:nvSpPr>
            <p:cNvPr id="81035" name="Text Box 42"/>
            <p:cNvSpPr txBox="1">
              <a:spLocks noChangeArrowheads="1"/>
            </p:cNvSpPr>
            <p:nvPr/>
          </p:nvSpPr>
          <p:spPr bwMode="auto">
            <a:xfrm>
              <a:off x="309" y="184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 err="1" smtClean="0"/>
                <a:t>retransmite</a:t>
              </a:r>
              <a:endParaRPr lang="en-US" dirty="0" smtClean="0"/>
            </a:p>
            <a:p>
              <a:pPr algn="r">
                <a:lnSpc>
                  <a:spcPct val="85000"/>
                </a:lnSpc>
                <a:defRPr/>
              </a:pPr>
              <a:r>
                <a:rPr lang="en-US" dirty="0" err="1" smtClean="0"/>
                <a:t>req_conn</a:t>
              </a:r>
              <a:r>
                <a:rPr lang="en-US" dirty="0" smtClean="0"/>
                <a:t>(x)</a:t>
              </a:r>
            </a:p>
            <a:p>
              <a:pPr algn="r">
                <a:defRPr/>
              </a:pPr>
              <a:endParaRPr lang="en-US" dirty="0" smtClean="0"/>
            </a:p>
          </p:txBody>
        </p:sp>
        <p:sp>
          <p:nvSpPr>
            <p:cNvPr id="98443" name="Freeform 43"/>
            <p:cNvSpPr>
              <a:spLocks/>
            </p:cNvSpPr>
            <p:nvPr/>
          </p:nvSpPr>
          <p:spPr bwMode="auto">
            <a:xfrm>
              <a:off x="1137" y="2027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1037" name="Text Box 44"/>
            <p:cNvSpPr txBox="1">
              <a:spLocks noChangeArrowheads="1"/>
            </p:cNvSpPr>
            <p:nvPr/>
          </p:nvSpPr>
          <p:spPr bwMode="auto">
            <a:xfrm>
              <a:off x="2120" y="3517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38" name="Oval 45"/>
            <p:cNvSpPr>
              <a:spLocks noChangeArrowheads="1"/>
            </p:cNvSpPr>
            <p:nvPr/>
          </p:nvSpPr>
          <p:spPr bwMode="auto">
            <a:xfrm>
              <a:off x="2072" y="3597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446" name="Group 46"/>
            <p:cNvGrpSpPr>
              <a:grpSpLocks/>
            </p:cNvGrpSpPr>
            <p:nvPr/>
          </p:nvGrpSpPr>
          <p:grpSpPr bwMode="auto">
            <a:xfrm>
              <a:off x="1198" y="2407"/>
              <a:ext cx="802" cy="212"/>
              <a:chOff x="1065" y="2085"/>
              <a:chExt cx="802" cy="212"/>
            </a:xfrm>
          </p:grpSpPr>
          <p:sp>
            <p:nvSpPr>
              <p:cNvPr id="81041" name="Rectangle 4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42" name="Text Box 4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req_conn(x)</a:t>
                </a:r>
              </a:p>
            </p:txBody>
          </p:sp>
        </p:grpSp>
        <p:sp>
          <p:nvSpPr>
            <p:cNvPr id="81040" name="Text Box 49"/>
            <p:cNvSpPr txBox="1">
              <a:spLocks noChangeArrowheads="1"/>
            </p:cNvSpPr>
            <p:nvPr/>
          </p:nvSpPr>
          <p:spPr bwMode="auto">
            <a:xfrm>
              <a:off x="756" y="3714"/>
              <a:ext cx="1780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 smtClean="0"/>
                <a:t>conexão</a:t>
              </a:r>
              <a:r>
                <a:rPr lang="en-US" dirty="0" smtClean="0"/>
                <a:t> </a:t>
              </a:r>
              <a:r>
                <a:rPr lang="en-US" dirty="0" err="1" smtClean="0"/>
                <a:t>aberta</a:t>
              </a:r>
              <a:r>
                <a:rPr lang="en-US" dirty="0" smtClean="0"/>
                <a:t> </a:t>
              </a:r>
              <a:r>
                <a:rPr lang="en-US" dirty="0" err="1" smtClean="0"/>
                <a:t>pela</a:t>
              </a:r>
              <a:r>
                <a:rPr lang="en-US" dirty="0" smtClean="0"/>
                <a:t> </a:t>
              </a:r>
              <a:r>
                <a:rPr lang="en-US" dirty="0" err="1" smtClean="0"/>
                <a:t>metade</a:t>
              </a:r>
              <a:r>
                <a:rPr lang="en-US" dirty="0" smtClean="0"/>
                <a:t>!</a:t>
              </a:r>
            </a:p>
            <a:p>
              <a:pPr>
                <a:defRPr/>
              </a:pPr>
              <a:r>
                <a:rPr lang="en-US" dirty="0" smtClean="0"/>
                <a:t>(</a:t>
              </a:r>
              <a:r>
                <a:rPr lang="en-US" dirty="0" err="1" smtClean="0"/>
                <a:t>sem</a:t>
              </a:r>
              <a:r>
                <a:rPr lang="en-US" dirty="0" smtClean="0"/>
                <a:t> </a:t>
              </a:r>
              <a:r>
                <a:rPr lang="en-US" dirty="0" err="1" smtClean="0"/>
                <a:t>cliente</a:t>
              </a:r>
              <a:r>
                <a:rPr lang="en-US" dirty="0" smtClean="0"/>
                <a:t>!)</a:t>
              </a:r>
            </a:p>
          </p:txBody>
        </p:sp>
      </p:grpSp>
      <p:grpSp>
        <p:nvGrpSpPr>
          <p:cNvPr id="393309" name="Group 93"/>
          <p:cNvGrpSpPr>
            <a:grpSpLocks/>
          </p:cNvGrpSpPr>
          <p:nvPr/>
        </p:nvGrpSpPr>
        <p:grpSpPr bwMode="auto">
          <a:xfrm>
            <a:off x="622300" y="4456113"/>
            <a:ext cx="3830638" cy="715962"/>
            <a:chOff x="406" y="2807"/>
            <a:chExt cx="2413" cy="451"/>
          </a:xfrm>
        </p:grpSpPr>
        <p:sp>
          <p:nvSpPr>
            <p:cNvPr id="81031" name="Line 40"/>
            <p:cNvSpPr>
              <a:spLocks noChangeShapeType="1"/>
            </p:cNvSpPr>
            <p:nvPr/>
          </p:nvSpPr>
          <p:spPr bwMode="auto">
            <a:xfrm>
              <a:off x="1097" y="2964"/>
              <a:ext cx="151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32" name="Text Box 83"/>
            <p:cNvSpPr txBox="1">
              <a:spLocks noChangeArrowheads="1"/>
            </p:cNvSpPr>
            <p:nvPr/>
          </p:nvSpPr>
          <p:spPr bwMode="auto">
            <a:xfrm>
              <a:off x="406" y="2937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 err="1" smtClean="0"/>
                <a:t>cliente</a:t>
              </a:r>
              <a:r>
                <a:rPr lang="en-US" dirty="0" smtClean="0"/>
                <a:t> </a:t>
              </a:r>
              <a:r>
                <a:rPr lang="en-US" dirty="0" err="1" smtClean="0"/>
                <a:t>termina</a:t>
              </a:r>
              <a:endParaRPr lang="en-US" dirty="0" smtClean="0"/>
            </a:p>
          </p:txBody>
        </p:sp>
        <p:sp>
          <p:nvSpPr>
            <p:cNvPr id="81033" name="Text Box 84"/>
            <p:cNvSpPr txBox="1">
              <a:spLocks noChangeArrowheads="1"/>
            </p:cNvSpPr>
            <p:nvPr/>
          </p:nvSpPr>
          <p:spPr bwMode="auto">
            <a:xfrm>
              <a:off x="2081" y="2938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dirty="0" err="1" smtClean="0"/>
                <a:t>servidor</a:t>
              </a:r>
              <a:endParaRPr lang="en-US" dirty="0" smtClean="0"/>
            </a:p>
            <a:p>
              <a:pPr algn="l">
                <a:lnSpc>
                  <a:spcPct val="85000"/>
                </a:lnSpc>
                <a:defRPr/>
              </a:pPr>
              <a:r>
                <a:rPr lang="en-US" dirty="0" err="1" smtClean="0"/>
                <a:t>esquece</a:t>
              </a:r>
              <a:r>
                <a:rPr lang="en-US" dirty="0" smtClean="0"/>
                <a:t> x</a:t>
              </a:r>
            </a:p>
          </p:txBody>
        </p:sp>
        <p:sp>
          <p:nvSpPr>
            <p:cNvPr id="81034" name="Text Box 85"/>
            <p:cNvSpPr txBox="1">
              <a:spLocks noChangeArrowheads="1"/>
            </p:cNvSpPr>
            <p:nvPr/>
          </p:nvSpPr>
          <p:spPr bwMode="auto">
            <a:xfrm>
              <a:off x="1294" y="2807"/>
              <a:ext cx="657" cy="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 dirty="0" err="1" smtClean="0"/>
                <a:t>término</a:t>
              </a:r>
              <a:r>
                <a:rPr lang="en-US" sz="1400" dirty="0" smtClean="0"/>
                <a:t> da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 dirty="0" err="1" smtClean="0"/>
                <a:t>conexão</a:t>
              </a:r>
              <a:r>
                <a:rPr lang="en-US" sz="1400" dirty="0" smtClean="0"/>
                <a:t> x</a:t>
              </a:r>
            </a:p>
          </p:txBody>
        </p:sp>
      </p:grpSp>
      <p:grpSp>
        <p:nvGrpSpPr>
          <p:cNvPr id="393315" name="Group 99"/>
          <p:cNvGrpSpPr>
            <a:grpSpLocks/>
          </p:cNvGrpSpPr>
          <p:nvPr/>
        </p:nvGrpSpPr>
        <p:grpSpPr bwMode="auto">
          <a:xfrm>
            <a:off x="4810126" y="2914650"/>
            <a:ext cx="4221163" cy="3421063"/>
            <a:chOff x="3030" y="1831"/>
            <a:chExt cx="2659" cy="2155"/>
          </a:xfrm>
        </p:grpSpPr>
        <p:sp>
          <p:nvSpPr>
            <p:cNvPr id="81020" name="Text Box 69"/>
            <p:cNvSpPr txBox="1">
              <a:spLocks noChangeArrowheads="1"/>
            </p:cNvSpPr>
            <p:nvPr/>
          </p:nvSpPr>
          <p:spPr bwMode="auto">
            <a:xfrm>
              <a:off x="3030" y="1831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 err="1"/>
                <a:t>retransmite</a:t>
              </a:r>
              <a:endParaRPr lang="en-US" dirty="0" smtClean="0"/>
            </a:p>
            <a:p>
              <a:pPr algn="r">
                <a:lnSpc>
                  <a:spcPct val="85000"/>
                </a:lnSpc>
                <a:defRPr/>
              </a:pPr>
              <a:r>
                <a:rPr lang="en-US" dirty="0" err="1" smtClean="0"/>
                <a:t>req_conn</a:t>
              </a:r>
              <a:r>
                <a:rPr lang="en-US" dirty="0" smtClean="0"/>
                <a:t>(x)</a:t>
              </a:r>
            </a:p>
            <a:p>
              <a:pPr algn="r">
                <a:defRPr/>
              </a:pPr>
              <a:endParaRPr lang="en-US" dirty="0" smtClean="0"/>
            </a:p>
          </p:txBody>
        </p:sp>
        <p:sp>
          <p:nvSpPr>
            <p:cNvPr id="98428" name="Freeform 70"/>
            <p:cNvSpPr>
              <a:spLocks/>
            </p:cNvSpPr>
            <p:nvPr/>
          </p:nvSpPr>
          <p:spPr bwMode="auto">
            <a:xfrm>
              <a:off x="3858" y="2021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1022" name="Text Box 71"/>
            <p:cNvSpPr txBox="1">
              <a:spLocks noChangeArrowheads="1"/>
            </p:cNvSpPr>
            <p:nvPr/>
          </p:nvSpPr>
          <p:spPr bwMode="auto">
            <a:xfrm>
              <a:off x="4841" y="350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23" name="Oval 72"/>
            <p:cNvSpPr>
              <a:spLocks noChangeArrowheads="1"/>
            </p:cNvSpPr>
            <p:nvPr/>
          </p:nvSpPr>
          <p:spPr bwMode="auto">
            <a:xfrm>
              <a:off x="4793" y="358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4" name="Rectangle 74"/>
            <p:cNvSpPr>
              <a:spLocks noChangeArrowheads="1"/>
            </p:cNvSpPr>
            <p:nvPr/>
          </p:nvSpPr>
          <p:spPr bwMode="auto">
            <a:xfrm>
              <a:off x="3991" y="3178"/>
              <a:ext cx="67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5" name="Text Box 75"/>
            <p:cNvSpPr txBox="1">
              <a:spLocks noChangeArrowheads="1"/>
            </p:cNvSpPr>
            <p:nvPr/>
          </p:nvSpPr>
          <p:spPr bwMode="auto">
            <a:xfrm>
              <a:off x="4059" y="3140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req_conn(x)</a:t>
              </a:r>
            </a:p>
          </p:txBody>
        </p:sp>
        <p:sp>
          <p:nvSpPr>
            <p:cNvPr id="98433" name="Freeform 86"/>
            <p:cNvSpPr>
              <a:spLocks/>
            </p:cNvSpPr>
            <p:nvPr/>
          </p:nvSpPr>
          <p:spPr bwMode="auto">
            <a:xfrm>
              <a:off x="3847" y="2645"/>
              <a:ext cx="946" cy="1195"/>
            </a:xfrm>
            <a:custGeom>
              <a:avLst/>
              <a:gdLst>
                <a:gd name="T0" fmla="*/ 0 w 946"/>
                <a:gd name="T1" fmla="*/ 15 h 1195"/>
                <a:gd name="T2" fmla="*/ 199 w 946"/>
                <a:gd name="T3" fmla="*/ 164 h 1195"/>
                <a:gd name="T4" fmla="*/ 320 w 946"/>
                <a:gd name="T5" fmla="*/ 960 h 1195"/>
                <a:gd name="T6" fmla="*/ 946 w 946"/>
                <a:gd name="T7" fmla="*/ 1138 h 11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6" h="1195">
                  <a:moveTo>
                    <a:pt x="0" y="15"/>
                  </a:moveTo>
                  <a:cubicBezTo>
                    <a:pt x="32" y="40"/>
                    <a:pt x="114" y="0"/>
                    <a:pt x="199" y="164"/>
                  </a:cubicBezTo>
                  <a:cubicBezTo>
                    <a:pt x="284" y="328"/>
                    <a:pt x="195" y="798"/>
                    <a:pt x="320" y="960"/>
                  </a:cubicBezTo>
                  <a:cubicBezTo>
                    <a:pt x="477" y="1195"/>
                    <a:pt x="816" y="1101"/>
                    <a:pt x="946" y="113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1027" name="Rectangle 88"/>
            <p:cNvSpPr>
              <a:spLocks noChangeArrowheads="1"/>
            </p:cNvSpPr>
            <p:nvPr/>
          </p:nvSpPr>
          <p:spPr bwMode="auto">
            <a:xfrm>
              <a:off x="4068" y="3612"/>
              <a:ext cx="448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8" name="Text Box 87"/>
            <p:cNvSpPr txBox="1">
              <a:spLocks noChangeArrowheads="1"/>
            </p:cNvSpPr>
            <p:nvPr/>
          </p:nvSpPr>
          <p:spPr bwMode="auto">
            <a:xfrm>
              <a:off x="3870" y="3584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data(x+1)</a:t>
              </a:r>
            </a:p>
          </p:txBody>
        </p:sp>
        <p:sp>
          <p:nvSpPr>
            <p:cNvPr id="81029" name="Text Box 89"/>
            <p:cNvSpPr txBox="1">
              <a:spLocks noChangeArrowheads="1"/>
            </p:cNvSpPr>
            <p:nvPr/>
          </p:nvSpPr>
          <p:spPr bwMode="auto">
            <a:xfrm>
              <a:off x="3062" y="249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 err="1" smtClean="0"/>
                <a:t>retransmite</a:t>
              </a:r>
              <a:endParaRPr lang="en-US" dirty="0" smtClean="0"/>
            </a:p>
            <a:p>
              <a:pPr algn="r">
                <a:lnSpc>
                  <a:spcPct val="85000"/>
                </a:lnSpc>
                <a:defRPr/>
              </a:pPr>
              <a:r>
                <a:rPr lang="en-US" dirty="0" smtClean="0"/>
                <a:t>dados(x+1)</a:t>
              </a:r>
            </a:p>
            <a:p>
              <a:pPr algn="r">
                <a:defRPr/>
              </a:pPr>
              <a:endParaRPr lang="en-US" dirty="0" smtClean="0"/>
            </a:p>
          </p:txBody>
        </p:sp>
        <p:sp>
          <p:nvSpPr>
            <p:cNvPr id="81030" name="Text Box 90"/>
            <p:cNvSpPr txBox="1">
              <a:spLocks noChangeArrowheads="1"/>
            </p:cNvSpPr>
            <p:nvPr/>
          </p:nvSpPr>
          <p:spPr bwMode="auto">
            <a:xfrm>
              <a:off x="4842" y="3664"/>
              <a:ext cx="84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dirty="0" err="1" smtClean="0"/>
                <a:t>aceita</a:t>
              </a:r>
              <a:endParaRPr lang="en-US" dirty="0" smtClean="0"/>
            </a:p>
            <a:p>
              <a:pPr algn="l">
                <a:lnSpc>
                  <a:spcPct val="85000"/>
                </a:lnSpc>
                <a:defRPr/>
              </a:pPr>
              <a:r>
                <a:rPr lang="en-US" dirty="0" smtClean="0"/>
                <a:t>dados(x+1)</a:t>
              </a:r>
            </a:p>
          </p:txBody>
        </p:sp>
      </p:grpSp>
      <p:grpSp>
        <p:nvGrpSpPr>
          <p:cNvPr id="98315" name="Group 102"/>
          <p:cNvGrpSpPr>
            <a:grpSpLocks/>
          </p:cNvGrpSpPr>
          <p:nvPr/>
        </p:nvGrpSpPr>
        <p:grpSpPr bwMode="auto">
          <a:xfrm>
            <a:off x="719137" y="1746250"/>
            <a:ext cx="3438525" cy="2136775"/>
            <a:chOff x="453" y="1100"/>
            <a:chExt cx="2166" cy="1346"/>
          </a:xfrm>
        </p:grpSpPr>
        <p:sp>
          <p:nvSpPr>
            <p:cNvPr id="80971" name="Text Box 103"/>
            <p:cNvSpPr txBox="1">
              <a:spLocks noChangeArrowheads="1"/>
            </p:cNvSpPr>
            <p:nvPr/>
          </p:nvSpPr>
          <p:spPr bwMode="auto">
            <a:xfrm>
              <a:off x="453" y="1393"/>
              <a:ext cx="6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dirty="0" err="1" smtClean="0"/>
                <a:t>escolhe</a:t>
              </a:r>
              <a:r>
                <a:rPr lang="en-US" dirty="0" smtClean="0"/>
                <a:t> x</a:t>
              </a:r>
            </a:p>
            <a:p>
              <a:pPr algn="r">
                <a:defRPr/>
              </a:pPr>
              <a:endParaRPr lang="en-US" dirty="0" smtClean="0"/>
            </a:p>
          </p:txBody>
        </p:sp>
        <p:sp>
          <p:nvSpPr>
            <p:cNvPr id="80972" name="Line 104"/>
            <p:cNvSpPr>
              <a:spLocks noChangeShapeType="1"/>
            </p:cNvSpPr>
            <p:nvPr/>
          </p:nvSpPr>
          <p:spPr bwMode="auto">
            <a:xfrm>
              <a:off x="1159" y="1516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3" name="Line 105"/>
            <p:cNvSpPr>
              <a:spLocks noChangeShapeType="1"/>
            </p:cNvSpPr>
            <p:nvPr/>
          </p:nvSpPr>
          <p:spPr bwMode="auto">
            <a:xfrm flipH="1">
              <a:off x="1121" y="1739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4" name="Rectangle 106"/>
            <p:cNvSpPr>
              <a:spLocks noChangeArrowheads="1"/>
            </p:cNvSpPr>
            <p:nvPr/>
          </p:nvSpPr>
          <p:spPr bwMode="auto">
            <a:xfrm>
              <a:off x="1359" y="1507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5" name="Text Box 107"/>
            <p:cNvSpPr txBox="1">
              <a:spLocks noChangeArrowheads="1"/>
            </p:cNvSpPr>
            <p:nvPr/>
          </p:nvSpPr>
          <p:spPr bwMode="auto">
            <a:xfrm>
              <a:off x="1214" y="1486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req_conn(x)</a:t>
              </a:r>
            </a:p>
          </p:txBody>
        </p:sp>
        <p:sp>
          <p:nvSpPr>
            <p:cNvPr id="80976" name="Rectangle 108"/>
            <p:cNvSpPr>
              <a:spLocks noChangeArrowheads="1"/>
            </p:cNvSpPr>
            <p:nvPr/>
          </p:nvSpPr>
          <p:spPr bwMode="auto">
            <a:xfrm>
              <a:off x="1471" y="1774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7" name="Text Box 109"/>
            <p:cNvSpPr txBox="1">
              <a:spLocks noChangeArrowheads="1"/>
            </p:cNvSpPr>
            <p:nvPr/>
          </p:nvSpPr>
          <p:spPr bwMode="auto">
            <a:xfrm>
              <a:off x="2133" y="1649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8" name="Text Box 110"/>
            <p:cNvSpPr txBox="1">
              <a:spLocks noChangeArrowheads="1"/>
            </p:cNvSpPr>
            <p:nvPr/>
          </p:nvSpPr>
          <p:spPr bwMode="auto">
            <a:xfrm>
              <a:off x="583" y="223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9" name="Oval 111"/>
            <p:cNvSpPr>
              <a:spLocks noChangeArrowheads="1"/>
            </p:cNvSpPr>
            <p:nvPr/>
          </p:nvSpPr>
          <p:spPr bwMode="auto">
            <a:xfrm>
              <a:off x="1095" y="2298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80" name="Oval 112"/>
            <p:cNvSpPr>
              <a:spLocks noChangeArrowheads="1"/>
            </p:cNvSpPr>
            <p:nvPr/>
          </p:nvSpPr>
          <p:spPr bwMode="auto">
            <a:xfrm>
              <a:off x="2065" y="1723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88" name="Group 113"/>
            <p:cNvGrpSpPr>
              <a:grpSpLocks/>
            </p:cNvGrpSpPr>
            <p:nvPr/>
          </p:nvGrpSpPr>
          <p:grpSpPr bwMode="auto">
            <a:xfrm>
              <a:off x="1277" y="1861"/>
              <a:ext cx="803" cy="212"/>
              <a:chOff x="1065" y="2085"/>
              <a:chExt cx="803" cy="212"/>
            </a:xfrm>
          </p:grpSpPr>
          <p:sp>
            <p:nvSpPr>
              <p:cNvPr id="81018" name="Rectangle 114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19" name="Text Box 115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acc_conn(x)</a:t>
                </a:r>
              </a:p>
            </p:txBody>
          </p:sp>
        </p:grpSp>
        <p:grpSp>
          <p:nvGrpSpPr>
            <p:cNvPr id="98389" name="Group 116"/>
            <p:cNvGrpSpPr>
              <a:grpSpLocks/>
            </p:cNvGrpSpPr>
            <p:nvPr/>
          </p:nvGrpSpPr>
          <p:grpSpPr bwMode="auto">
            <a:xfrm>
              <a:off x="834" y="1112"/>
              <a:ext cx="391" cy="307"/>
              <a:chOff x="-44" y="1473"/>
              <a:chExt cx="981" cy="1105"/>
            </a:xfrm>
          </p:grpSpPr>
          <p:pic>
            <p:nvPicPr>
              <p:cNvPr id="98423" name="Picture 11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424" name="Freeform 11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98390" name="Group 119"/>
            <p:cNvGrpSpPr>
              <a:grpSpLocks/>
            </p:cNvGrpSpPr>
            <p:nvPr/>
          </p:nvGrpSpPr>
          <p:grpSpPr bwMode="auto">
            <a:xfrm>
              <a:off x="1973" y="1100"/>
              <a:ext cx="212" cy="323"/>
              <a:chOff x="4140" y="429"/>
              <a:chExt cx="1425" cy="2396"/>
            </a:xfrm>
          </p:grpSpPr>
          <p:sp>
            <p:nvSpPr>
              <p:cNvPr id="98391" name="Freeform 12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85" name="Rectangle 121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93" name="Freeform 12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394" name="Freeform 12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88" name="Rectangle 124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6" name="Group 12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014" name="AutoShape 126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5" name="AutoShape 127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0" name="Rectangle 128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8" name="Group 12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012" name="AutoShape 130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3" name="AutoShape 131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2" name="Rectangle 132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93" name="Rectangle 133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401" name="Group 13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010" name="AutoShape 135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1" name="AutoShape 136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402" name="Freeform 13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8403" name="Group 13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008" name="AutoShape 139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09" name="AutoShape 140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7" name="Rectangle 141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5" name="Freeform 14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406" name="Freeform 14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000" name="Oval 144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8" name="Freeform 14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002" name="AutoShape 146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3" name="AutoShape 147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4" name="Oval 148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5" name="Oval 149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006" name="Oval 150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7" name="Rectangle 151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93368" name="Group 152"/>
          <p:cNvGrpSpPr>
            <a:grpSpLocks/>
          </p:cNvGrpSpPr>
          <p:nvPr/>
        </p:nvGrpSpPr>
        <p:grpSpPr bwMode="auto">
          <a:xfrm>
            <a:off x="5000626" y="1757363"/>
            <a:ext cx="4030663" cy="4568825"/>
            <a:chOff x="3150" y="1107"/>
            <a:chExt cx="2539" cy="2878"/>
          </a:xfrm>
        </p:grpSpPr>
        <p:sp>
          <p:nvSpPr>
            <p:cNvPr id="80910" name="Line 153"/>
            <p:cNvSpPr>
              <a:spLocks noChangeShapeType="1"/>
            </p:cNvSpPr>
            <p:nvPr/>
          </p:nvSpPr>
          <p:spPr bwMode="auto">
            <a:xfrm flipH="1">
              <a:off x="4822" y="1490"/>
              <a:ext cx="1" cy="249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1" name="Text Box 154"/>
            <p:cNvSpPr txBox="1">
              <a:spLocks noChangeArrowheads="1"/>
            </p:cNvSpPr>
            <p:nvPr/>
          </p:nvSpPr>
          <p:spPr bwMode="auto">
            <a:xfrm>
              <a:off x="3150" y="298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 err="1" smtClean="0"/>
                <a:t>cliente</a:t>
              </a:r>
              <a:r>
                <a:rPr lang="en-US" dirty="0" smtClean="0"/>
                <a:t> </a:t>
              </a:r>
              <a:r>
                <a:rPr lang="en-US" dirty="0" err="1" smtClean="0"/>
                <a:t>termina</a:t>
              </a:r>
              <a:endParaRPr lang="en-US" dirty="0" smtClean="0"/>
            </a:p>
          </p:txBody>
        </p:sp>
        <p:sp>
          <p:nvSpPr>
            <p:cNvPr id="80912" name="Line 155"/>
            <p:cNvSpPr>
              <a:spLocks noChangeShapeType="1"/>
            </p:cNvSpPr>
            <p:nvPr/>
          </p:nvSpPr>
          <p:spPr bwMode="auto">
            <a:xfrm flipH="1">
              <a:off x="3845" y="1451"/>
              <a:ext cx="15" cy="154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3" name="Line 156"/>
            <p:cNvSpPr>
              <a:spLocks noChangeShapeType="1"/>
            </p:cNvSpPr>
            <p:nvPr/>
          </p:nvSpPr>
          <p:spPr bwMode="auto">
            <a:xfrm flipH="1">
              <a:off x="3850" y="1726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4" name="Rectangle 157"/>
            <p:cNvSpPr>
              <a:spLocks noChangeArrowheads="1"/>
            </p:cNvSpPr>
            <p:nvPr/>
          </p:nvSpPr>
          <p:spPr bwMode="auto">
            <a:xfrm>
              <a:off x="4200" y="1761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5" name="Text Box 158"/>
            <p:cNvSpPr txBox="1">
              <a:spLocks noChangeArrowheads="1"/>
            </p:cNvSpPr>
            <p:nvPr/>
          </p:nvSpPr>
          <p:spPr bwMode="auto">
            <a:xfrm>
              <a:off x="3312" y="2221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16" name="Oval 159"/>
            <p:cNvSpPr>
              <a:spLocks noChangeArrowheads="1"/>
            </p:cNvSpPr>
            <p:nvPr/>
          </p:nvSpPr>
          <p:spPr bwMode="auto">
            <a:xfrm>
              <a:off x="3817" y="2299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7" name="Text Box 160"/>
            <p:cNvSpPr txBox="1">
              <a:spLocks noChangeArrowheads="1"/>
            </p:cNvSpPr>
            <p:nvPr/>
          </p:nvSpPr>
          <p:spPr bwMode="auto">
            <a:xfrm>
              <a:off x="3182" y="1380"/>
              <a:ext cx="6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dirty="0" err="1"/>
                <a:t>escolhe</a:t>
              </a:r>
              <a:r>
                <a:rPr lang="en-US" dirty="0"/>
                <a:t> x</a:t>
              </a:r>
              <a:endParaRPr lang="en-US" dirty="0" smtClean="0"/>
            </a:p>
            <a:p>
              <a:pPr algn="r">
                <a:defRPr/>
              </a:pPr>
              <a:endParaRPr lang="en-US" dirty="0" smtClean="0"/>
            </a:p>
          </p:txBody>
        </p:sp>
        <p:sp>
          <p:nvSpPr>
            <p:cNvPr id="80918" name="Line 161"/>
            <p:cNvSpPr>
              <a:spLocks noChangeShapeType="1"/>
            </p:cNvSpPr>
            <p:nvPr/>
          </p:nvSpPr>
          <p:spPr bwMode="auto">
            <a:xfrm>
              <a:off x="3888" y="1503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9" name="Rectangle 162"/>
            <p:cNvSpPr>
              <a:spLocks noChangeArrowheads="1"/>
            </p:cNvSpPr>
            <p:nvPr/>
          </p:nvSpPr>
          <p:spPr bwMode="auto">
            <a:xfrm>
              <a:off x="4088" y="1494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0" name="Text Box 163"/>
            <p:cNvSpPr txBox="1">
              <a:spLocks noChangeArrowheads="1"/>
            </p:cNvSpPr>
            <p:nvPr/>
          </p:nvSpPr>
          <p:spPr bwMode="auto">
            <a:xfrm>
              <a:off x="3943" y="1473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req_conn(x)</a:t>
              </a:r>
            </a:p>
          </p:txBody>
        </p:sp>
        <p:sp>
          <p:nvSpPr>
            <p:cNvPr id="80921" name="Text Box 164"/>
            <p:cNvSpPr txBox="1">
              <a:spLocks noChangeArrowheads="1"/>
            </p:cNvSpPr>
            <p:nvPr/>
          </p:nvSpPr>
          <p:spPr bwMode="auto">
            <a:xfrm>
              <a:off x="4862" y="1636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22" name="Oval 165"/>
            <p:cNvSpPr>
              <a:spLocks noChangeArrowheads="1"/>
            </p:cNvSpPr>
            <p:nvPr/>
          </p:nvSpPr>
          <p:spPr bwMode="auto">
            <a:xfrm>
              <a:off x="4794" y="1710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30" name="Group 166"/>
            <p:cNvGrpSpPr>
              <a:grpSpLocks/>
            </p:cNvGrpSpPr>
            <p:nvPr/>
          </p:nvGrpSpPr>
          <p:grpSpPr bwMode="auto">
            <a:xfrm>
              <a:off x="4006" y="1848"/>
              <a:ext cx="803" cy="212"/>
              <a:chOff x="1065" y="2085"/>
              <a:chExt cx="803" cy="212"/>
            </a:xfrm>
          </p:grpSpPr>
          <p:sp>
            <p:nvSpPr>
              <p:cNvPr id="80969" name="Rectangle 16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70" name="Text Box 16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acc_conn(x)</a:t>
                </a:r>
              </a:p>
            </p:txBody>
          </p:sp>
        </p:grpSp>
        <p:sp>
          <p:nvSpPr>
            <p:cNvPr id="80924" name="Line 169"/>
            <p:cNvSpPr>
              <a:spLocks noChangeShapeType="1"/>
            </p:cNvSpPr>
            <p:nvPr/>
          </p:nvSpPr>
          <p:spPr bwMode="auto">
            <a:xfrm>
              <a:off x="3877" y="2345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5" name="Rectangle 170"/>
            <p:cNvSpPr>
              <a:spLocks noChangeArrowheads="1"/>
            </p:cNvSpPr>
            <p:nvPr/>
          </p:nvSpPr>
          <p:spPr bwMode="auto">
            <a:xfrm>
              <a:off x="4077" y="2336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6" name="Text Box 171"/>
            <p:cNvSpPr txBox="1">
              <a:spLocks noChangeArrowheads="1"/>
            </p:cNvSpPr>
            <p:nvPr/>
          </p:nvSpPr>
          <p:spPr bwMode="auto">
            <a:xfrm>
              <a:off x="3989" y="2315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data(x+1)</a:t>
              </a:r>
            </a:p>
          </p:txBody>
        </p:sp>
        <p:sp>
          <p:nvSpPr>
            <p:cNvPr id="80927" name="Oval 172"/>
            <p:cNvSpPr>
              <a:spLocks noChangeArrowheads="1"/>
            </p:cNvSpPr>
            <p:nvPr/>
          </p:nvSpPr>
          <p:spPr bwMode="auto">
            <a:xfrm>
              <a:off x="4790" y="252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8" name="Text Box 173"/>
            <p:cNvSpPr txBox="1">
              <a:spLocks noChangeArrowheads="1"/>
            </p:cNvSpPr>
            <p:nvPr/>
          </p:nvSpPr>
          <p:spPr bwMode="auto">
            <a:xfrm>
              <a:off x="4859" y="2373"/>
              <a:ext cx="83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dirty="0" err="1" smtClean="0"/>
                <a:t>aceita</a:t>
              </a:r>
              <a:endParaRPr lang="en-US" dirty="0" smtClean="0"/>
            </a:p>
            <a:p>
              <a:pPr algn="l">
                <a:lnSpc>
                  <a:spcPct val="85000"/>
                </a:lnSpc>
                <a:defRPr/>
              </a:pPr>
              <a:r>
                <a:rPr lang="en-US" dirty="0" smtClean="0"/>
                <a:t>dados(x+1)</a:t>
              </a:r>
            </a:p>
          </p:txBody>
        </p:sp>
        <p:grpSp>
          <p:nvGrpSpPr>
            <p:cNvPr id="98336" name="Group 174"/>
            <p:cNvGrpSpPr>
              <a:grpSpLocks/>
            </p:cNvGrpSpPr>
            <p:nvPr/>
          </p:nvGrpSpPr>
          <p:grpSpPr bwMode="auto">
            <a:xfrm>
              <a:off x="3826" y="2803"/>
              <a:ext cx="1515" cy="302"/>
              <a:chOff x="3818" y="2796"/>
              <a:chExt cx="1515" cy="302"/>
            </a:xfrm>
          </p:grpSpPr>
          <p:sp>
            <p:nvSpPr>
              <p:cNvPr id="80967" name="Line 175"/>
              <p:cNvSpPr>
                <a:spLocks noChangeShapeType="1"/>
              </p:cNvSpPr>
              <p:nvPr/>
            </p:nvSpPr>
            <p:spPr bwMode="auto">
              <a:xfrm>
                <a:off x="3818" y="2951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68" name="Text Box 176"/>
              <p:cNvSpPr txBox="1">
                <a:spLocks noChangeArrowheads="1"/>
              </p:cNvSpPr>
              <p:nvPr/>
            </p:nvSpPr>
            <p:spPr bwMode="auto">
              <a:xfrm>
                <a:off x="4014" y="2796"/>
                <a:ext cx="657" cy="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sz="1400" dirty="0" err="1"/>
                  <a:t>término</a:t>
                </a:r>
                <a:r>
                  <a:rPr lang="en-US" sz="1400" dirty="0"/>
                  <a:t> da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400" dirty="0" err="1"/>
                  <a:t>conexão</a:t>
                </a:r>
                <a:r>
                  <a:rPr lang="en-US" sz="1400" dirty="0"/>
                  <a:t> x</a:t>
                </a:r>
              </a:p>
            </p:txBody>
          </p:sp>
        </p:grpSp>
        <p:sp>
          <p:nvSpPr>
            <p:cNvPr id="80930" name="Text Box 177"/>
            <p:cNvSpPr txBox="1">
              <a:spLocks noChangeArrowheads="1"/>
            </p:cNvSpPr>
            <p:nvPr/>
          </p:nvSpPr>
          <p:spPr bwMode="auto">
            <a:xfrm>
              <a:off x="4830" y="2962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dirty="0" err="1" smtClean="0"/>
                <a:t>servidor</a:t>
              </a:r>
              <a:endParaRPr lang="en-US" dirty="0" smtClean="0"/>
            </a:p>
            <a:p>
              <a:pPr algn="l">
                <a:lnSpc>
                  <a:spcPct val="85000"/>
                </a:lnSpc>
                <a:defRPr/>
              </a:pPr>
              <a:r>
                <a:rPr lang="en-US" dirty="0" err="1" smtClean="0"/>
                <a:t>esquece</a:t>
              </a:r>
              <a:r>
                <a:rPr lang="en-US" dirty="0" smtClean="0"/>
                <a:t> x</a:t>
              </a:r>
            </a:p>
          </p:txBody>
        </p:sp>
        <p:grpSp>
          <p:nvGrpSpPr>
            <p:cNvPr id="98338" name="Group 178"/>
            <p:cNvGrpSpPr>
              <a:grpSpLocks/>
            </p:cNvGrpSpPr>
            <p:nvPr/>
          </p:nvGrpSpPr>
          <p:grpSpPr bwMode="auto">
            <a:xfrm>
              <a:off x="3570" y="1119"/>
              <a:ext cx="391" cy="307"/>
              <a:chOff x="-44" y="1473"/>
              <a:chExt cx="981" cy="1105"/>
            </a:xfrm>
          </p:grpSpPr>
          <p:pic>
            <p:nvPicPr>
              <p:cNvPr id="98372" name="Picture 17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373" name="Freeform 18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98339" name="Group 181"/>
            <p:cNvGrpSpPr>
              <a:grpSpLocks/>
            </p:cNvGrpSpPr>
            <p:nvPr/>
          </p:nvGrpSpPr>
          <p:grpSpPr bwMode="auto">
            <a:xfrm>
              <a:off x="4709" y="1107"/>
              <a:ext cx="212" cy="323"/>
              <a:chOff x="4140" y="429"/>
              <a:chExt cx="1425" cy="2396"/>
            </a:xfrm>
          </p:grpSpPr>
          <p:sp>
            <p:nvSpPr>
              <p:cNvPr id="98340" name="Freeform 1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34" name="Rectangle 18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42" name="Freeform 1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343" name="Freeform 1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37" name="Rectangle 18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5" name="Group 1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0963" name="AutoShape 18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39" name="Rectangle 19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7" name="Group 1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0961" name="AutoShape 19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2" name="AutoShape 19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1" name="Rectangle 19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42" name="Rectangle 19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50" name="Group 1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0959" name="AutoShape 19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0" name="AutoShape 19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51" name="Freeform 1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8352" name="Group 2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0957" name="AutoShape 20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58" name="AutoShape 20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6" name="Rectangle 20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4" name="Freeform 2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355" name="Freeform 2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49" name="Oval 20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7" name="Freeform 2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51" name="AutoShape 20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2" name="AutoShape 20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3" name="Oval 21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4" name="Oval 21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0955" name="Oval 21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6" name="Rectangle 21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7558087" cy="849312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ea typeface="ＭＳ Ｐゴシック" charset="0"/>
                <a:cs typeface="+mj-cs"/>
              </a:rPr>
              <a:t>Apresentação</a:t>
            </a:r>
            <a:r>
              <a:rPr lang="en-US" sz="3600" dirty="0" smtClean="0">
                <a:ea typeface="ＭＳ Ｐゴシック" charset="0"/>
                <a:cs typeface="+mj-cs"/>
              </a:rPr>
              <a:t> de </a:t>
            </a:r>
            <a:r>
              <a:rPr lang="en-US" sz="3600" dirty="0" err="1" smtClean="0">
                <a:ea typeface="ＭＳ Ｐゴシック" charset="0"/>
                <a:cs typeface="+mj-cs"/>
              </a:rPr>
              <a:t>três</a:t>
            </a:r>
            <a:r>
              <a:rPr lang="en-US" sz="3600" dirty="0" smtClean="0">
                <a:ea typeface="ＭＳ Ｐゴシック" charset="0"/>
                <a:cs typeface="+mj-cs"/>
              </a:rPr>
              <a:t> </a:t>
            </a:r>
            <a:r>
              <a:rPr lang="en-US" sz="3600" dirty="0" err="1" smtClean="0">
                <a:ea typeface="ＭＳ Ｐゴシック" charset="0"/>
                <a:cs typeface="+mj-cs"/>
              </a:rPr>
              <a:t>vias</a:t>
            </a:r>
            <a:r>
              <a:rPr lang="en-US" sz="3600" dirty="0" smtClean="0">
                <a:ea typeface="ＭＳ Ｐゴシック" charset="0"/>
                <a:cs typeface="+mj-cs"/>
              </a:rPr>
              <a:t> do TCP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296988" y="2241550"/>
            <a:ext cx="4494212" cy="955675"/>
            <a:chOff x="810" y="1363"/>
            <a:chExt cx="2831" cy="602"/>
          </a:xfrm>
        </p:grpSpPr>
        <p:sp>
          <p:nvSpPr>
            <p:cNvPr id="81992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3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4" name="Text Box 13"/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SYNbit=1, Seq=x</a:t>
              </a:r>
            </a:p>
          </p:txBody>
        </p:sp>
        <p:sp>
          <p:nvSpPr>
            <p:cNvPr id="81995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choose init seq num,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TCP SYN msg</a:t>
              </a:r>
            </a:p>
          </p:txBody>
        </p:sp>
      </p:grpSp>
      <p:sp>
        <p:nvSpPr>
          <p:cNvPr id="81928" name="Line 22"/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2911475"/>
            <a:ext cx="4519612" cy="1425575"/>
            <a:chOff x="2060" y="1785"/>
            <a:chExt cx="2847" cy="898"/>
          </a:xfrm>
        </p:grpSpPr>
        <p:sp>
          <p:nvSpPr>
            <p:cNvPr id="81988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9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0" name="Text Box 83"/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SYNbit=1, Seq=y</a:t>
              </a:r>
            </a:p>
            <a:p>
              <a:pPr>
                <a:defRPr/>
              </a:pPr>
              <a:r>
                <a:rPr lang="en-US" smtClean="0"/>
                <a:t>ACKbit=1; ACKnum=x+1</a:t>
              </a:r>
            </a:p>
          </p:txBody>
        </p:sp>
        <p:sp>
          <p:nvSpPr>
            <p:cNvPr id="81991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choose init seq num, y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TCP SYNACK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msg, acking SYN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98538" y="4010025"/>
            <a:ext cx="6630987" cy="1373188"/>
            <a:chOff x="622" y="2477"/>
            <a:chExt cx="4177" cy="865"/>
          </a:xfrm>
        </p:grpSpPr>
        <p:sp>
          <p:nvSpPr>
            <p:cNvPr id="81983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4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5" name="Text Box 90"/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ACKbit=1, ACKnum=y+1</a:t>
              </a:r>
            </a:p>
          </p:txBody>
        </p:sp>
        <p:sp>
          <p:nvSpPr>
            <p:cNvPr id="81986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received SYNACK(x)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indicates server is live;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ACK for SYNACK;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this segment may contain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client-to-server data</a:t>
              </a:r>
            </a:p>
          </p:txBody>
        </p:sp>
        <p:sp>
          <p:nvSpPr>
            <p:cNvPr id="81987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received ACK(y)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8198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SYNSENT</a:t>
              </a:r>
            </a:p>
          </p:txBody>
        </p:sp>
        <p:sp>
          <p:nvSpPr>
            <p:cNvPr id="81982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81979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980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81977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 RCVD</a:t>
              </a:r>
            </a:p>
          </p:txBody>
        </p:sp>
        <p:sp>
          <p:nvSpPr>
            <p:cNvPr id="81978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9343" name="Group 113"/>
          <p:cNvGrpSpPr>
            <a:grpSpLocks/>
          </p:cNvGrpSpPr>
          <p:nvPr/>
        </p:nvGrpSpPr>
        <p:grpSpPr bwMode="auto">
          <a:xfrm>
            <a:off x="134939" y="1600200"/>
            <a:ext cx="8723311" cy="727075"/>
            <a:chOff x="85" y="1008"/>
            <a:chExt cx="5495" cy="458"/>
          </a:xfrm>
        </p:grpSpPr>
        <p:sp>
          <p:nvSpPr>
            <p:cNvPr id="81937" name="Text Box 114"/>
            <p:cNvSpPr txBox="1">
              <a:spLocks noChangeArrowheads="1"/>
            </p:cNvSpPr>
            <p:nvPr/>
          </p:nvSpPr>
          <p:spPr bwMode="auto">
            <a:xfrm>
              <a:off x="85" y="1008"/>
              <a:ext cx="10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 dirty="0" err="1">
                  <a:solidFill>
                    <a:srgbClr val="000099"/>
                  </a:solidFill>
                </a:rPr>
                <a:t>e</a:t>
              </a:r>
              <a:r>
                <a:rPr lang="en-US" i="1" dirty="0" err="1" smtClean="0">
                  <a:solidFill>
                    <a:srgbClr val="000099"/>
                  </a:solidFill>
                </a:rPr>
                <a:t>stado</a:t>
              </a:r>
              <a:r>
                <a:rPr lang="en-US" i="1" dirty="0" smtClean="0">
                  <a:solidFill>
                    <a:srgbClr val="000099"/>
                  </a:solidFill>
                </a:rPr>
                <a:t> do </a:t>
              </a:r>
              <a:r>
                <a:rPr lang="en-US" i="1" dirty="0" err="1" smtClean="0">
                  <a:solidFill>
                    <a:srgbClr val="000099"/>
                  </a:solidFill>
                </a:rPr>
                <a:t>cliente</a:t>
              </a:r>
              <a:endParaRPr lang="en-US" i="1" dirty="0" smtClean="0">
                <a:solidFill>
                  <a:srgbClr val="000099"/>
                </a:solidFill>
              </a:endParaRPr>
            </a:p>
            <a:p>
              <a:pPr algn="r">
                <a:defRPr/>
              </a:pPr>
              <a:endParaRPr lang="en-US" i="1" dirty="0" smtClean="0">
                <a:solidFill>
                  <a:srgbClr val="000099"/>
                </a:solidFill>
              </a:endParaRPr>
            </a:p>
          </p:txBody>
        </p:sp>
        <p:sp>
          <p:nvSpPr>
            <p:cNvPr id="81938" name="Text Box 115"/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LISTEN</a:t>
              </a:r>
            </a:p>
          </p:txBody>
        </p:sp>
        <p:sp>
          <p:nvSpPr>
            <p:cNvPr id="81939" name="Text Box 116"/>
            <p:cNvSpPr txBox="1">
              <a:spLocks noChangeArrowheads="1"/>
            </p:cNvSpPr>
            <p:nvPr/>
          </p:nvSpPr>
          <p:spPr bwMode="auto">
            <a:xfrm>
              <a:off x="4407" y="1013"/>
              <a:ext cx="117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 dirty="0" err="1" smtClean="0">
                  <a:solidFill>
                    <a:srgbClr val="000099"/>
                  </a:solidFill>
                </a:rPr>
                <a:t>estado</a:t>
              </a:r>
              <a:r>
                <a:rPr lang="en-US" i="1" dirty="0" smtClean="0">
                  <a:solidFill>
                    <a:srgbClr val="000099"/>
                  </a:solidFill>
                </a:rPr>
                <a:t> do </a:t>
              </a:r>
              <a:r>
                <a:rPr lang="en-US" i="1" dirty="0" err="1" smtClean="0">
                  <a:solidFill>
                    <a:srgbClr val="000099"/>
                  </a:solidFill>
                </a:rPr>
                <a:t>servidor</a:t>
              </a:r>
              <a:endParaRPr lang="en-US" i="1" dirty="0" smtClean="0">
                <a:solidFill>
                  <a:srgbClr val="000099"/>
                </a:solidFill>
              </a:endParaRPr>
            </a:p>
            <a:p>
              <a:pPr algn="r">
                <a:defRPr/>
              </a:pPr>
              <a:endParaRPr lang="en-US" i="1" dirty="0" smtClean="0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LISTEN</a:t>
              </a:r>
            </a:p>
          </p:txBody>
        </p:sp>
        <p:grpSp>
          <p:nvGrpSpPr>
            <p:cNvPr id="99348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99382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83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99349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99350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44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52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353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47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5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4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49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7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2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1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52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60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0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9361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9362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6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4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365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59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7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961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2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3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4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965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6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Multiplexação/demultiplexação</a:t>
            </a:r>
            <a:endParaRPr lang="en-US" smtClean="0"/>
          </a:p>
        </p:txBody>
      </p:sp>
      <p:sp>
        <p:nvSpPr>
          <p:cNvPr id="24581" name="Text Box 50"/>
          <p:cNvSpPr txBox="1">
            <a:spLocks noChangeArrowheads="1"/>
          </p:cNvSpPr>
          <p:nvPr/>
        </p:nvSpPr>
        <p:spPr bwMode="auto">
          <a:xfrm>
            <a:off x="4944512" y="2133610"/>
            <a:ext cx="17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1600">
              <a:latin typeface="Comic Sans MS" pitchFamily="66" charset="0"/>
            </a:endParaRPr>
          </a:p>
        </p:txBody>
      </p:sp>
      <p:sp>
        <p:nvSpPr>
          <p:cNvPr id="24582" name="Text Box 51"/>
          <p:cNvSpPr txBox="1">
            <a:spLocks noChangeArrowheads="1"/>
          </p:cNvSpPr>
          <p:nvPr/>
        </p:nvSpPr>
        <p:spPr bwMode="auto">
          <a:xfrm>
            <a:off x="4968325" y="1911360"/>
            <a:ext cx="17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/>
          </a:p>
        </p:txBody>
      </p:sp>
      <p:sp>
        <p:nvSpPr>
          <p:cNvPr id="24583" name="Rectangle 52"/>
          <p:cNvSpPr>
            <a:spLocks noChangeArrowheads="1"/>
          </p:cNvSpPr>
          <p:nvPr/>
        </p:nvSpPr>
        <p:spPr bwMode="auto">
          <a:xfrm>
            <a:off x="4944512" y="2068522"/>
            <a:ext cx="3808413" cy="1066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000" dirty="0">
              <a:latin typeface="Comic Sans MS" pitchFamily="66" charset="0"/>
            </a:endParaRPr>
          </a:p>
          <a:p>
            <a:pPr algn="l"/>
            <a:r>
              <a:rPr lang="pt-BR" sz="2000" dirty="0">
                <a:latin typeface="Comic Sans MS" pitchFamily="66" charset="0"/>
              </a:rPr>
              <a:t>Entrega dos segmentos </a:t>
            </a:r>
          </a:p>
          <a:p>
            <a:pPr algn="l"/>
            <a:r>
              <a:rPr lang="pt-BR" sz="2000" dirty="0">
                <a:latin typeface="Comic Sans MS" pitchFamily="66" charset="0"/>
              </a:rPr>
              <a:t>recebidos ao socket correto</a:t>
            </a:r>
          </a:p>
          <a:p>
            <a:pPr algn="l"/>
            <a:endParaRPr lang="en-US" sz="2000" dirty="0">
              <a:latin typeface="Comic Sans MS" pitchFamily="66" charset="0"/>
            </a:endParaRPr>
          </a:p>
        </p:txBody>
      </p:sp>
      <p:grpSp>
        <p:nvGrpSpPr>
          <p:cNvPr id="24584" name="Group 53"/>
          <p:cNvGrpSpPr>
            <a:grpSpLocks/>
          </p:cNvGrpSpPr>
          <p:nvPr/>
        </p:nvGrpSpPr>
        <p:grpSpPr bwMode="auto">
          <a:xfrm>
            <a:off x="4916675" y="1839922"/>
            <a:ext cx="3652838" cy="396875"/>
            <a:chOff x="1023" y="3713"/>
            <a:chExt cx="1846" cy="250"/>
          </a:xfrm>
        </p:grpSpPr>
        <p:sp>
          <p:nvSpPr>
            <p:cNvPr id="24591" name="Rectangle 54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2" name="Text Box 55"/>
            <p:cNvSpPr txBox="1">
              <a:spLocks noChangeArrowheads="1"/>
            </p:cNvSpPr>
            <p:nvPr/>
          </p:nvSpPr>
          <p:spPr bwMode="auto">
            <a:xfrm>
              <a:off x="1023" y="3713"/>
              <a:ext cx="184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u="sng" dirty="0" err="1">
                  <a:solidFill>
                    <a:srgbClr val="FF0000"/>
                  </a:solidFill>
                  <a:latin typeface="Comic Sans MS" pitchFamily="66" charset="0"/>
                </a:rPr>
                <a:t>Demultiplexação</a:t>
              </a:r>
              <a:r>
                <a:rPr lang="pt-BR" sz="2000" u="sng" dirty="0">
                  <a:solidFill>
                    <a:srgbClr val="FF0000"/>
                  </a:solidFill>
                  <a:latin typeface="Comic Sans MS" pitchFamily="66" charset="0"/>
                </a:rPr>
                <a:t> no receptor:</a:t>
              </a:r>
            </a:p>
          </p:txBody>
        </p:sp>
      </p:grpSp>
      <p:sp>
        <p:nvSpPr>
          <p:cNvPr id="24585" name="Text Box 56"/>
          <p:cNvSpPr txBox="1">
            <a:spLocks noChangeArrowheads="1"/>
          </p:cNvSpPr>
          <p:nvPr/>
        </p:nvSpPr>
        <p:spPr bwMode="auto">
          <a:xfrm>
            <a:off x="325850" y="1530529"/>
            <a:ext cx="41390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000" dirty="0">
                <a:solidFill>
                  <a:srgbClr val="3399FF"/>
                </a:solidFill>
                <a:latin typeface="Comic Sans MS" pitchFamily="66" charset="0"/>
              </a:rPr>
              <a:t>reúne dados de muitos sockets, envelopa os dados com o cabeçalho</a:t>
            </a:r>
            <a:r>
              <a:rPr lang="pt-BR" sz="2000" dirty="0">
                <a:latin typeface="Comic Sans MS" pitchFamily="66" charset="0"/>
              </a:rPr>
              <a:t> (usado posteriormente para a </a:t>
            </a:r>
            <a:r>
              <a:rPr lang="pt-BR" sz="2000" dirty="0" err="1">
                <a:latin typeface="Comic Sans MS" pitchFamily="66" charset="0"/>
              </a:rPr>
              <a:t>demultiplexação</a:t>
            </a:r>
            <a:r>
              <a:rPr lang="pt-BR" sz="2000" dirty="0">
                <a:latin typeface="Comic Sans MS" pitchFamily="66" charset="0"/>
              </a:rPr>
              <a:t>)</a:t>
            </a:r>
            <a:endParaRPr lang="pt-BR" dirty="0"/>
          </a:p>
        </p:txBody>
      </p:sp>
      <p:sp>
        <p:nvSpPr>
          <p:cNvPr id="24586" name="Rectangle 57"/>
          <p:cNvSpPr>
            <a:spLocks noChangeArrowheads="1"/>
          </p:cNvSpPr>
          <p:nvPr/>
        </p:nvSpPr>
        <p:spPr bwMode="auto">
          <a:xfrm>
            <a:off x="205486" y="1465443"/>
            <a:ext cx="4259370" cy="1388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4587" name="Group 58"/>
          <p:cNvGrpSpPr>
            <a:grpSpLocks/>
          </p:cNvGrpSpPr>
          <p:nvPr/>
        </p:nvGrpSpPr>
        <p:grpSpPr bwMode="auto">
          <a:xfrm>
            <a:off x="599844" y="1178104"/>
            <a:ext cx="3203575" cy="396875"/>
            <a:chOff x="930" y="3713"/>
            <a:chExt cx="2018" cy="250"/>
          </a:xfrm>
        </p:grpSpPr>
        <p:sp>
          <p:nvSpPr>
            <p:cNvPr id="24589" name="Rectangle 59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0" name="Text Box 60"/>
            <p:cNvSpPr txBox="1">
              <a:spLocks noChangeArrowheads="1"/>
            </p:cNvSpPr>
            <p:nvPr/>
          </p:nvSpPr>
          <p:spPr bwMode="auto">
            <a:xfrm>
              <a:off x="930" y="3713"/>
              <a:ext cx="201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 err="1">
                  <a:solidFill>
                    <a:srgbClr val="FF0000"/>
                  </a:solidFill>
                  <a:latin typeface="Comic Sans MS" pitchFamily="66" charset="0"/>
                </a:rPr>
                <a:t>Multiplexação</a:t>
              </a:r>
              <a:r>
                <a:rPr lang="en-US" sz="2000" u="sng" dirty="0">
                  <a:solidFill>
                    <a:srgbClr val="FF0000"/>
                  </a:solidFill>
                  <a:latin typeface="Comic Sans MS" pitchFamily="66" charset="0"/>
                </a:rPr>
                <a:t> no </a:t>
              </a:r>
              <a:r>
                <a:rPr lang="en-US" sz="2000" u="sng" dirty="0" err="1">
                  <a:solidFill>
                    <a:srgbClr val="FF0000"/>
                  </a:solidFill>
                  <a:latin typeface="Comic Sans MS" pitchFamily="66" charset="0"/>
                </a:rPr>
                <a:t>transm</a:t>
              </a:r>
              <a:r>
                <a:rPr lang="en-US" sz="2000" u="sng" dirty="0">
                  <a:solidFill>
                    <a:srgbClr val="FF0000"/>
                  </a:solidFill>
                  <a:latin typeface="Comic Sans MS" pitchFamily="66" charset="0"/>
                </a:rPr>
                <a:t>.:</a:t>
              </a:r>
              <a:endParaRPr lang="en-US" sz="2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8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7987809" y="4068763"/>
            <a:ext cx="1016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 smtClean="0">
                <a:latin typeface="Arial" charset="0"/>
              </a:rPr>
              <a:t>processo</a:t>
            </a:r>
            <a:endParaRPr lang="en-US" dirty="0" smtClean="0">
              <a:latin typeface="Arial" charset="0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socket</a:t>
            </a:r>
          </a:p>
        </p:txBody>
      </p: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 smtClean="0"/>
              <a:t>transporte</a:t>
            </a:r>
            <a:endParaRPr lang="en-US" sz="1400" dirty="0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aplicação</a:t>
            </a:r>
            <a:endParaRPr lang="en-US" sz="1400" dirty="0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física</a:t>
            </a:r>
            <a:endParaRPr lang="en-US" sz="1400" dirty="0"/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/>
              <a:t>enlace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 smtClean="0"/>
              <a:t>rede</a:t>
            </a:r>
            <a:endParaRPr lang="en-US" sz="1400" dirty="0"/>
          </a:p>
        </p:txBody>
      </p:sp>
      <p:sp>
        <p:nvSpPr>
          <p:cNvPr id="35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P2</a:t>
            </a:r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P1</a:t>
            </a:r>
          </a:p>
        </p:txBody>
      </p:sp>
      <p:grpSp>
        <p:nvGrpSpPr>
          <p:cNvPr id="39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40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3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4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45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6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7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8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49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 smtClean="0"/>
              <a:t>transporte</a:t>
            </a:r>
            <a:endParaRPr lang="en-US" sz="1400" dirty="0"/>
          </a:p>
        </p:txBody>
      </p:sp>
      <p:sp>
        <p:nvSpPr>
          <p:cNvPr id="55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aplicação</a:t>
            </a:r>
            <a:endParaRPr lang="en-US" sz="1400" dirty="0"/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física</a:t>
            </a:r>
            <a:endParaRPr lang="en-US" sz="1400" dirty="0"/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/>
              <a:t>enlace</a:t>
            </a: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rede</a:t>
            </a:r>
            <a:endParaRPr lang="en-US" sz="1400" dirty="0"/>
          </a:p>
        </p:txBody>
      </p:sp>
      <p:sp>
        <p:nvSpPr>
          <p:cNvPr id="62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P4</a:t>
            </a:r>
          </a:p>
        </p:txBody>
      </p:sp>
      <p:sp>
        <p:nvSpPr>
          <p:cNvPr id="63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 smtClean="0"/>
              <a:t>transporte</a:t>
            </a:r>
            <a:endParaRPr lang="en-US" sz="1400" dirty="0"/>
          </a:p>
        </p:txBody>
      </p:sp>
      <p:sp>
        <p:nvSpPr>
          <p:cNvPr id="69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 smtClean="0"/>
              <a:t>aplicação</a:t>
            </a:r>
            <a:endParaRPr lang="en-US" sz="1400" dirty="0"/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 smtClean="0"/>
              <a:t>física</a:t>
            </a:r>
            <a:endParaRPr lang="en-US" sz="1400" dirty="0"/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smtClean="0"/>
              <a:t>enlace</a:t>
            </a:r>
            <a:endParaRPr lang="en-US" sz="1400" dirty="0"/>
          </a:p>
        </p:txBody>
      </p: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 smtClean="0"/>
              <a:t>rede</a:t>
            </a:r>
            <a:endParaRPr lang="en-US" sz="1400" dirty="0"/>
          </a:p>
        </p:txBody>
      </p:sp>
      <p:sp>
        <p:nvSpPr>
          <p:cNvPr id="76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P3</a:t>
            </a:r>
          </a:p>
        </p:txBody>
      </p:sp>
      <p:grpSp>
        <p:nvGrpSpPr>
          <p:cNvPr id="77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2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83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4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7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8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0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91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94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95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97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98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0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101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3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104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5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1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2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3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4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0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1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5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6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8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29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7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8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1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4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5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6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7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TCP: Encerrando uma conexão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seja o cliente que o servidor fecham cada um o seu lado da conexão</a:t>
            </a:r>
          </a:p>
          <a:p>
            <a:pPr lvl="1"/>
            <a:r>
              <a:rPr lang="pt-BR" dirty="0" smtClean="0"/>
              <a:t>enviam segmento TCP com bit FIN = 1</a:t>
            </a:r>
          </a:p>
          <a:p>
            <a:r>
              <a:rPr lang="pt-BR" dirty="0" smtClean="0"/>
              <a:t>respondem ao FIN recebido com um ACK</a:t>
            </a:r>
          </a:p>
          <a:p>
            <a:pPr lvl="1"/>
            <a:r>
              <a:rPr lang="pt-BR" dirty="0" smtClean="0"/>
              <a:t>ao receber um FIN, ACK pode ser combinado com o próprio FIN</a:t>
            </a:r>
          </a:p>
          <a:p>
            <a:r>
              <a:rPr lang="pt-BR" dirty="0" smtClean="0"/>
              <a:t> lida com trocas de FIN simultâneos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543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TCP: Encerrando uma conexão</a:t>
            </a:r>
            <a:endParaRPr lang="pt-BR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FIN_WAIT_2</a:t>
              </a:r>
            </a:p>
          </p:txBody>
        </p:sp>
        <p:sp>
          <p:nvSpPr>
            <p:cNvPr id="10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CLOSE_WAIT</a:t>
              </a:r>
            </a:p>
          </p:txBody>
        </p:sp>
        <p:sp>
          <p:nvSpPr>
            <p:cNvPr id="13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15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FINbit=1, seq=y</a:t>
              </a:r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19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ACKbit=1; ACKnum=y+1</a:t>
              </a:r>
            </a:p>
          </p:txBody>
        </p:sp>
      </p:grpSp>
      <p:grpSp>
        <p:nvGrpSpPr>
          <p:cNvPr id="22" name="Group 72"/>
          <p:cNvGrpSpPr>
            <a:grpSpLocks/>
          </p:cNvGrpSpPr>
          <p:nvPr/>
        </p:nvGrpSpPr>
        <p:grpSpPr bwMode="auto">
          <a:xfrm>
            <a:off x="1828807" y="2901953"/>
            <a:ext cx="5432434" cy="857251"/>
            <a:chOff x="1152" y="1828"/>
            <a:chExt cx="3422" cy="540"/>
          </a:xfrm>
        </p:grpSpPr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ACKbit=1; ACKnum=x+1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1152" y="2066"/>
              <a:ext cx="1032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 </a:t>
              </a:r>
              <a:r>
                <a:rPr lang="en-US" sz="1400" dirty="0" err="1" smtClean="0"/>
                <a:t>espera</a:t>
              </a:r>
              <a:r>
                <a:rPr lang="en-US" sz="1400" dirty="0" smtClean="0"/>
                <a:t> o </a:t>
              </a:r>
              <a:r>
                <a:rPr lang="en-US" sz="1400" dirty="0" err="1" smtClean="0"/>
                <a:t>término</a:t>
              </a:r>
              <a:r>
                <a:rPr lang="en-US" sz="1400" dirty="0" smtClean="0"/>
                <a:t>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err="1" smtClean="0"/>
                <a:t>pelo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servidor</a:t>
              </a:r>
              <a:endParaRPr lang="en-US" sz="1400" dirty="0" smtClean="0"/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752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dirty="0" err="1" smtClean="0"/>
                <a:t>ainda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pode</a:t>
              </a:r>
              <a:r>
                <a:rPr lang="en-US" sz="1400" dirty="0" smtClean="0"/>
                <a:t>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dirty="0" err="1" smtClean="0"/>
                <a:t>enviar</a:t>
              </a:r>
              <a:r>
                <a:rPr lang="en-US" sz="1400" dirty="0" smtClean="0"/>
                <a:t> dados</a:t>
              </a:r>
            </a:p>
          </p:txBody>
        </p:sp>
      </p:grpSp>
      <p:grpSp>
        <p:nvGrpSpPr>
          <p:cNvPr id="28" name="Group 78"/>
          <p:cNvGrpSpPr>
            <a:grpSpLocks/>
          </p:cNvGrpSpPr>
          <p:nvPr/>
        </p:nvGrpSpPr>
        <p:grpSpPr bwMode="auto">
          <a:xfrm>
            <a:off x="6059488" y="3032125"/>
            <a:ext cx="2501900" cy="1738313"/>
            <a:chOff x="3817" y="1910"/>
            <a:chExt cx="1576" cy="1095"/>
          </a:xfrm>
        </p:grpSpPr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848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dirty="0" err="1" smtClean="0"/>
                <a:t>não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pode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mais</a:t>
              </a:r>
              <a:endParaRPr lang="en-US" sz="1400" dirty="0" smtClean="0"/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dirty="0" err="1" smtClean="0"/>
                <a:t>enviar</a:t>
              </a:r>
              <a:r>
                <a:rPr lang="en-US" sz="1400" dirty="0" smtClean="0"/>
                <a:t> dados</a:t>
              </a:r>
            </a:p>
          </p:txBody>
        </p:sp>
        <p:grpSp>
          <p:nvGrpSpPr>
            <p:cNvPr id="30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LAST_ACK</a:t>
                </a:r>
              </a:p>
            </p:txBody>
          </p:sp>
        </p:grpSp>
      </p:grpSp>
      <p:grpSp>
        <p:nvGrpSpPr>
          <p:cNvPr id="33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CLOSED</a:t>
              </a:r>
            </a:p>
          </p:txBody>
        </p:sp>
        <p:sp>
          <p:nvSpPr>
            <p:cNvPr id="35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" name="Group 77"/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37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TIMED_WAIT</a:t>
              </a:r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" name="Group 81"/>
          <p:cNvGrpSpPr>
            <a:grpSpLocks/>
          </p:cNvGrpSpPr>
          <p:nvPr/>
        </p:nvGrpSpPr>
        <p:grpSpPr bwMode="auto">
          <a:xfrm>
            <a:off x="674689" y="4486275"/>
            <a:ext cx="2743203" cy="1768475"/>
            <a:chOff x="425" y="2826"/>
            <a:chExt cx="1728" cy="1114"/>
          </a:xfrm>
        </p:grpSpPr>
        <p:sp>
          <p:nvSpPr>
            <p:cNvPr id="40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" name="Text Box 51"/>
            <p:cNvSpPr txBox="1">
              <a:spLocks noChangeArrowheads="1"/>
            </p:cNvSpPr>
            <p:nvPr/>
          </p:nvSpPr>
          <p:spPr bwMode="auto">
            <a:xfrm>
              <a:off x="934" y="3093"/>
              <a:ext cx="1219" cy="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 </a:t>
              </a:r>
              <a:r>
                <a:rPr lang="en-US" sz="1400" dirty="0" err="1" smtClean="0"/>
                <a:t>espera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temporizada</a:t>
              </a:r>
              <a:endParaRPr lang="en-US" sz="1400" dirty="0" smtClean="0"/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err="1" smtClean="0"/>
                <a:t>por</a:t>
              </a:r>
              <a:r>
                <a:rPr lang="en-US" sz="1400" dirty="0" smtClean="0"/>
                <a:t> 2*tempo </a:t>
              </a:r>
              <a:r>
                <a:rPr lang="en-US" sz="1400" dirty="0" err="1" smtClean="0"/>
                <a:t>máximo</a:t>
              </a:r>
              <a:r>
                <a:rPr lang="en-US" sz="1400" dirty="0" smtClean="0"/>
                <a:t>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de </a:t>
              </a:r>
              <a:r>
                <a:rPr lang="en-US" sz="1400" dirty="0" err="1" smtClean="0"/>
                <a:t>vida</a:t>
              </a:r>
              <a:r>
                <a:rPr lang="en-US" sz="1400" dirty="0" smtClean="0"/>
                <a:t> do </a:t>
              </a:r>
              <a:r>
                <a:rPr lang="en-US" sz="1400" dirty="0" err="1" smtClean="0"/>
                <a:t>segmento</a:t>
              </a:r>
              <a:endParaRPr lang="en-US" sz="1400" dirty="0" smtClean="0"/>
            </a:p>
          </p:txBody>
        </p:sp>
        <p:sp>
          <p:nvSpPr>
            <p:cNvPr id="42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3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CLOSED</a:t>
              </a:r>
            </a:p>
          </p:txBody>
        </p:sp>
        <p:sp>
          <p:nvSpPr>
            <p:cNvPr id="45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6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FIN_WAIT_1</a:t>
              </a:r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9" name="Group 70"/>
          <p:cNvGrpSpPr>
            <a:grpSpLocks/>
          </p:cNvGrpSpPr>
          <p:nvPr/>
        </p:nvGrpSpPr>
        <p:grpSpPr bwMode="auto">
          <a:xfrm>
            <a:off x="1204913" y="2100261"/>
            <a:ext cx="4775200" cy="1020761"/>
            <a:chOff x="759" y="1323"/>
            <a:chExt cx="3008" cy="643"/>
          </a:xfrm>
        </p:grpSpPr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FINbit=1, seq=x</a:t>
              </a:r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107" y="1541"/>
              <a:ext cx="1015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dirty="0" err="1" smtClean="0"/>
                <a:t>não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pode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mais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enviar</a:t>
              </a:r>
              <a:r>
                <a:rPr lang="en-US" sz="1400" dirty="0" smtClean="0"/>
                <a:t>, mas </a:t>
              </a:r>
              <a:r>
                <a:rPr lang="en-US" sz="1400" dirty="0" err="1" smtClean="0"/>
                <a:t>pode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receber</a:t>
              </a:r>
              <a:r>
                <a:rPr lang="en-US" sz="1400" dirty="0" smtClean="0"/>
                <a:t> dados</a:t>
              </a:r>
            </a:p>
          </p:txBody>
        </p:sp>
        <p:sp>
          <p:nvSpPr>
            <p:cNvPr id="54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55" name="Text Box 84"/>
          <p:cNvSpPr txBox="1">
            <a:spLocks noChangeArrowheads="1"/>
          </p:cNvSpPr>
          <p:nvPr/>
        </p:nvSpPr>
        <p:spPr bwMode="auto">
          <a:xfrm>
            <a:off x="344489" y="1368425"/>
            <a:ext cx="1725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 dirty="0" err="1" smtClean="0">
                <a:solidFill>
                  <a:srgbClr val="000099"/>
                </a:solidFill>
              </a:rPr>
              <a:t>estado</a:t>
            </a:r>
            <a:r>
              <a:rPr lang="en-US" i="1" dirty="0" smtClean="0">
                <a:solidFill>
                  <a:srgbClr val="000099"/>
                </a:solidFill>
              </a:rPr>
              <a:t> do </a:t>
            </a:r>
            <a:r>
              <a:rPr lang="en-US" i="1" dirty="0" err="1" smtClean="0">
                <a:solidFill>
                  <a:srgbClr val="000099"/>
                </a:solidFill>
              </a:rPr>
              <a:t>cliente</a:t>
            </a:r>
            <a:endParaRPr lang="en-US" i="1" dirty="0" smtClean="0">
              <a:solidFill>
                <a:srgbClr val="000099"/>
              </a:solidFill>
            </a:endParaRPr>
          </a:p>
          <a:p>
            <a:pPr algn="r">
              <a:defRPr/>
            </a:pPr>
            <a:endParaRPr lang="en-US" i="1" dirty="0" smtClean="0">
              <a:solidFill>
                <a:srgbClr val="000099"/>
              </a:solidFill>
            </a:endParaRPr>
          </a:p>
        </p:txBody>
      </p:sp>
      <p:sp>
        <p:nvSpPr>
          <p:cNvPr id="56" name="Text Box 85"/>
          <p:cNvSpPr txBox="1">
            <a:spLocks noChangeArrowheads="1"/>
          </p:cNvSpPr>
          <p:nvPr/>
        </p:nvSpPr>
        <p:spPr bwMode="auto">
          <a:xfrm>
            <a:off x="6730078" y="1385888"/>
            <a:ext cx="1861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 dirty="0" err="1" smtClean="0">
                <a:solidFill>
                  <a:srgbClr val="000099"/>
                </a:solidFill>
              </a:rPr>
              <a:t>estado</a:t>
            </a:r>
            <a:r>
              <a:rPr lang="en-US" i="1" dirty="0" smtClean="0">
                <a:solidFill>
                  <a:srgbClr val="000099"/>
                </a:solidFill>
              </a:rPr>
              <a:t> do </a:t>
            </a:r>
            <a:r>
              <a:rPr lang="en-US" i="1" dirty="0" err="1" smtClean="0">
                <a:solidFill>
                  <a:srgbClr val="000099"/>
                </a:solidFill>
              </a:rPr>
              <a:t>servidor</a:t>
            </a:r>
            <a:endParaRPr lang="en-US" i="1" dirty="0" smtClean="0">
              <a:solidFill>
                <a:srgbClr val="000099"/>
              </a:solidFill>
            </a:endParaRPr>
          </a:p>
          <a:p>
            <a:pPr algn="r">
              <a:defRPr/>
            </a:pPr>
            <a:endParaRPr lang="en-US" i="1" dirty="0" smtClean="0">
              <a:solidFill>
                <a:srgbClr val="000099"/>
              </a:solidFill>
            </a:endParaRPr>
          </a:p>
        </p:txBody>
      </p:sp>
      <p:sp>
        <p:nvSpPr>
          <p:cNvPr id="57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ESTAB</a:t>
            </a:r>
          </a:p>
        </p:txBody>
      </p:sp>
      <p:sp>
        <p:nvSpPr>
          <p:cNvPr id="58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ESTAB</a:t>
            </a:r>
          </a:p>
        </p:txBody>
      </p:sp>
      <p:grpSp>
        <p:nvGrpSpPr>
          <p:cNvPr id="59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60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62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63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5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8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4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9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0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1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2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3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4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5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6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4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5" name="Espaço Reservado para Rodapé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96" name="Espaço Reservado para Número de Slide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3.2 Multiplexação e </a:t>
            </a:r>
            <a:r>
              <a:rPr lang="pt-BR" sz="2400" dirty="0" err="1" smtClean="0"/>
              <a:t>demultiplexação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3.5 Transporte orientado para conexão: TCP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C00000"/>
                </a:solidFill>
              </a:rPr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Princípios de Controle de Congestionamento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mtClean="0">
                <a:solidFill>
                  <a:srgbClr val="FF0000"/>
                </a:solidFill>
              </a:rPr>
              <a:t>Congestionamento:</a:t>
            </a:r>
            <a:endParaRPr lang="pt-BR" sz="2400" smtClean="0"/>
          </a:p>
          <a:p>
            <a:r>
              <a:rPr lang="pt-BR" sz="2400" smtClean="0"/>
              <a:t>informalmente: “muitas fontes enviando dados acima da capacidade da </a:t>
            </a:r>
            <a:r>
              <a:rPr lang="pt-BR" sz="2400" i="1" smtClean="0">
                <a:solidFill>
                  <a:schemeClr val="accent2"/>
                </a:solidFill>
              </a:rPr>
              <a:t>rede</a:t>
            </a:r>
            <a:r>
              <a:rPr lang="pt-BR" sz="2400" smtClean="0"/>
              <a:t> de tratá-los”</a:t>
            </a:r>
          </a:p>
          <a:p>
            <a:r>
              <a:rPr lang="pt-BR" sz="2400" smtClean="0"/>
              <a:t>diferente de controle de fluxo!</a:t>
            </a:r>
          </a:p>
          <a:p>
            <a:r>
              <a:rPr lang="pt-BR" sz="2400" smtClean="0"/>
              <a:t>Sintomas:</a:t>
            </a:r>
          </a:p>
          <a:p>
            <a:pPr lvl="1"/>
            <a:r>
              <a:rPr lang="pt-BR" smtClean="0"/>
              <a:t>perda de pacotes (saturação de buffers nos roteadores)</a:t>
            </a:r>
          </a:p>
          <a:p>
            <a:pPr lvl="1"/>
            <a:r>
              <a:rPr lang="pt-BR" smtClean="0"/>
              <a:t>longos atrasos (enfileiramento nos buffers dos roteadores)</a:t>
            </a:r>
          </a:p>
          <a:p>
            <a:r>
              <a:rPr lang="pt-BR" sz="2400" smtClean="0"/>
              <a:t>um dos 10 problemas mais importantes em redes!</a:t>
            </a:r>
          </a:p>
          <a:p>
            <a:endParaRPr lang="pt-BR" sz="200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r>
              <a:rPr lang="pt-BR" sz="3200" smtClean="0"/>
              <a:t>Abordagens de controle de congestionamento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2152650"/>
            <a:ext cx="3781425" cy="38100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smtClean="0">
                <a:solidFill>
                  <a:srgbClr val="FF0000"/>
                </a:solidFill>
              </a:rPr>
              <a:t>Controle de congestionamento </a:t>
            </a:r>
            <a:br>
              <a:rPr lang="pt-BR" sz="2400" smtClean="0">
                <a:solidFill>
                  <a:srgbClr val="FF0000"/>
                </a:solidFill>
              </a:rPr>
            </a:br>
            <a:r>
              <a:rPr lang="pt-BR" sz="2400" smtClean="0">
                <a:solidFill>
                  <a:srgbClr val="FF0000"/>
                </a:solidFill>
              </a:rPr>
              <a:t>fim a fim :</a:t>
            </a:r>
            <a:endParaRPr lang="pt-BR" sz="2400" smtClean="0"/>
          </a:p>
          <a:p>
            <a:r>
              <a:rPr lang="pt-BR" sz="2000" smtClean="0"/>
              <a:t>não usa realimentação explícita da rede</a:t>
            </a:r>
          </a:p>
          <a:p>
            <a:r>
              <a:rPr lang="pt-BR" sz="2000" smtClean="0"/>
              <a:t>congestionamento  é inferido a partir das perdas, e dos atrasos observados nos sistemas finais</a:t>
            </a:r>
          </a:p>
          <a:p>
            <a:r>
              <a:rPr lang="pt-BR" sz="2000" smtClean="0"/>
              <a:t>abordagem usada pelo TCP</a:t>
            </a:r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4850" y="2133600"/>
            <a:ext cx="3810000" cy="390525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smtClean="0">
                <a:solidFill>
                  <a:srgbClr val="FF0000"/>
                </a:solidFill>
              </a:rPr>
              <a:t>Controle de congestionamento </a:t>
            </a:r>
            <a:br>
              <a:rPr lang="pt-BR" sz="2000" smtClean="0">
                <a:solidFill>
                  <a:srgbClr val="FF0000"/>
                </a:solidFill>
              </a:rPr>
            </a:br>
            <a:r>
              <a:rPr lang="pt-BR" sz="2000" smtClean="0">
                <a:solidFill>
                  <a:srgbClr val="FF0000"/>
                </a:solidFill>
              </a:rPr>
              <a:t>assistido pela rede:</a:t>
            </a:r>
            <a:endParaRPr lang="pt-BR" sz="2000" smtClean="0"/>
          </a:p>
          <a:p>
            <a:r>
              <a:rPr lang="pt-BR" sz="1800" smtClean="0"/>
              <a:t>roteadores enviam informações para os sistemas finais</a:t>
            </a:r>
          </a:p>
          <a:p>
            <a:pPr lvl="1"/>
            <a:r>
              <a:rPr lang="pt-BR" sz="1800" smtClean="0"/>
              <a:t>bit indicando congestionamento  (SNA, DECbit, TCP/IP ECN, ATM)</a:t>
            </a:r>
          </a:p>
          <a:p>
            <a:pPr lvl="1"/>
            <a:r>
              <a:rPr lang="pt-BR" sz="1800" smtClean="0"/>
              <a:t>taxa explícita para envio pelo transmissor</a:t>
            </a:r>
          </a:p>
        </p:txBody>
      </p:sp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542925" y="1381125"/>
            <a:ext cx="7477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400">
                <a:solidFill>
                  <a:schemeClr val="accent2"/>
                </a:solidFill>
                <a:latin typeface="Comic Sans MS" pitchFamily="66" charset="0"/>
              </a:rPr>
              <a:t>Duas abordagens gerais para controle de  congestionamento:</a:t>
            </a:r>
            <a:endParaRPr lang="en-US" sz="24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3.2 Multiplexação e </a:t>
            </a:r>
            <a:r>
              <a:rPr lang="pt-BR" sz="2400" dirty="0" err="1" smtClean="0"/>
              <a:t>demultiplexação</a:t>
            </a: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3.5 Transporte orientado para conexão: TCP</a:t>
            </a: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C00000"/>
                </a:solidFill>
              </a:rPr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Controle de Congestionamento do TCP: </a:t>
            </a:r>
            <a:r>
              <a:rPr lang="pt-BR" sz="2400" smtClean="0"/>
              <a:t>aumento aditivo, diminuição multiplicativa</a:t>
            </a:r>
            <a:endParaRPr lang="pt-BR" sz="3200" smtClean="0"/>
          </a:p>
        </p:txBody>
      </p:sp>
      <p:sp>
        <p:nvSpPr>
          <p:cNvPr id="563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FF0000"/>
                </a:solidFill>
              </a:rPr>
              <a:t>Abordagem: </a:t>
            </a:r>
            <a:r>
              <a:rPr lang="pt-BR" sz="2400" dirty="0" smtClean="0"/>
              <a:t>aumentar a taxa de transmissão (tamanho da janela), testando a largura de banda utilizável, até que ocorra uma perda</a:t>
            </a:r>
            <a:endParaRPr lang="pt-BR" sz="2400" dirty="0" smtClean="0">
              <a:solidFill>
                <a:srgbClr val="FF0000"/>
              </a:solidFill>
            </a:endParaRPr>
          </a:p>
          <a:p>
            <a:pPr lvl="1"/>
            <a:r>
              <a:rPr lang="pt-BR" sz="2000" dirty="0" smtClean="0">
                <a:solidFill>
                  <a:srgbClr val="FF0000"/>
                </a:solidFill>
              </a:rPr>
              <a:t>aumento aditivo:</a:t>
            </a:r>
            <a:r>
              <a:rPr lang="pt-BR" sz="2000" dirty="0" smtClean="0"/>
              <a:t> incrementa  </a:t>
            </a:r>
            <a:r>
              <a:rPr lang="pt-BR" sz="2000" b="1" dirty="0" err="1" smtClean="0"/>
              <a:t>cwnd</a:t>
            </a:r>
            <a:r>
              <a:rPr lang="pt-BR" sz="2000" dirty="0" smtClean="0"/>
              <a:t> de 1 MSS a cada RTT até detectar uma perda</a:t>
            </a:r>
          </a:p>
          <a:p>
            <a:pPr lvl="1"/>
            <a:r>
              <a:rPr lang="pt-BR" sz="2000" dirty="0" smtClean="0">
                <a:solidFill>
                  <a:srgbClr val="FF0000"/>
                </a:solidFill>
              </a:rPr>
              <a:t>diminuição multiplicativa: </a:t>
            </a:r>
            <a:r>
              <a:rPr lang="pt-BR" sz="2000" dirty="0" smtClean="0"/>
              <a:t>corta </a:t>
            </a:r>
            <a:r>
              <a:rPr lang="pt-BR" sz="2000" b="1" dirty="0" err="1" smtClean="0"/>
              <a:t>cwnd</a:t>
            </a:r>
            <a:r>
              <a:rPr lang="pt-BR" sz="2000" dirty="0" smtClean="0"/>
              <a:t> pela metade após evento de perda</a:t>
            </a:r>
          </a:p>
          <a:p>
            <a:endParaRPr lang="pt-BR" dirty="0" smtClean="0"/>
          </a:p>
        </p:txBody>
      </p:sp>
      <p:pic>
        <p:nvPicPr>
          <p:cNvPr id="563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75" y="4121775"/>
            <a:ext cx="4370388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39775" y="4632325"/>
            <a:ext cx="2644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latin typeface="+mj-lt"/>
              </a:rPr>
              <a:t>Comportamento de dente de serra: testando a largura de banda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Controle de Congestionamento do TCP: detalhes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029200" cy="3581400"/>
          </a:xfrm>
        </p:spPr>
        <p:txBody>
          <a:bodyPr/>
          <a:lstStyle/>
          <a:p>
            <a:r>
              <a:rPr lang="pt-BR" sz="2400" dirty="0" smtClean="0"/>
              <a:t>transmissor limita a transmissão:</a:t>
            </a:r>
          </a:p>
          <a:p>
            <a:pPr>
              <a:buFont typeface="ZapfDingbats" pitchFamily="82" charset="0"/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pt-BR" sz="2000" b="1" dirty="0" err="1" smtClean="0">
                <a:solidFill>
                  <a:srgbClr val="FF0000"/>
                </a:solidFill>
                <a:latin typeface="Courier New" pitchFamily="49" charset="0"/>
              </a:rPr>
              <a:t>LastByteSent-LastByteAcked</a:t>
            </a:r>
            <a:endParaRPr lang="pt-BR" sz="20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 typeface="ZapfDingbats" pitchFamily="82" charset="0"/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                    </a:t>
            </a:r>
            <a:r>
              <a:rPr lang="pt-BR" sz="2000" b="1" dirty="0" err="1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cwnd</a:t>
            </a:r>
            <a:endParaRPr lang="pt-BR" sz="2000" b="1" dirty="0" smtClean="0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  <a:p>
            <a:r>
              <a:rPr lang="pt-BR" sz="2400" dirty="0" smtClean="0"/>
              <a:t>Aproximadamente,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b="1" dirty="0" err="1" smtClean="0">
                <a:latin typeface="Courier New" pitchFamily="49" charset="0"/>
              </a:rPr>
              <a:t>cwnd</a:t>
            </a:r>
            <a:r>
              <a:rPr lang="pt-BR" sz="2400" dirty="0" smtClean="0"/>
              <a:t> é dinâmica, em função do congestionamento detectado na rede</a:t>
            </a:r>
          </a:p>
          <a:p>
            <a:endParaRPr lang="pt-BR" sz="2400" dirty="0" smtClean="0"/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Como o transmissor detecta o congestionamento?</a:t>
            </a:r>
            <a:endParaRPr lang="pt-BR" sz="2000" dirty="0" smtClean="0"/>
          </a:p>
          <a:p>
            <a:r>
              <a:rPr lang="pt-BR" sz="2000" dirty="0" smtClean="0"/>
              <a:t>evento de perda = estouro do temporizador </a:t>
            </a:r>
            <a:r>
              <a:rPr lang="pt-BR" sz="2000" i="1" dirty="0" smtClean="0"/>
              <a:t>ou</a:t>
            </a:r>
            <a:r>
              <a:rPr lang="pt-BR" sz="2000" dirty="0" smtClean="0"/>
              <a:t> 3 </a:t>
            </a:r>
            <a:r>
              <a:rPr lang="pt-BR" sz="2000" dirty="0" err="1" smtClean="0"/>
              <a:t>acks</a:t>
            </a:r>
            <a:r>
              <a:rPr lang="pt-BR" sz="2000" dirty="0" smtClean="0"/>
              <a:t> duplicados </a:t>
            </a:r>
          </a:p>
          <a:p>
            <a:r>
              <a:rPr lang="pt-BR" sz="2000" dirty="0" smtClean="0"/>
              <a:t>transmissor TCP reduz a taxa (</a:t>
            </a:r>
            <a:r>
              <a:rPr lang="pt-BR" sz="2000" b="1" dirty="0" err="1" smtClean="0">
                <a:latin typeface="Courier New" pitchFamily="49" charset="0"/>
              </a:rPr>
              <a:t>cwnd</a:t>
            </a:r>
            <a:r>
              <a:rPr lang="pt-BR" sz="2000" dirty="0" smtClean="0"/>
              <a:t>) após evento de perda</a:t>
            </a:r>
          </a:p>
          <a:p>
            <a:pPr>
              <a:buFont typeface="ZapfDingbats" pitchFamily="82" charset="0"/>
              <a:buNone/>
            </a:pPr>
            <a:r>
              <a:rPr lang="pt-BR" sz="2000" u="sng" dirty="0" smtClean="0">
                <a:solidFill>
                  <a:srgbClr val="FF0000"/>
                </a:solidFill>
              </a:rPr>
              <a:t>três mecanismos:</a:t>
            </a:r>
            <a:endParaRPr lang="pt-BR" sz="2000" dirty="0" smtClean="0"/>
          </a:p>
          <a:p>
            <a:pPr lvl="1"/>
            <a:r>
              <a:rPr lang="pt-BR" sz="1800" dirty="0" smtClean="0"/>
              <a:t>AIMD</a:t>
            </a:r>
          </a:p>
          <a:p>
            <a:pPr lvl="1"/>
            <a:r>
              <a:rPr lang="pt-BR" sz="1800" dirty="0" smtClean="0"/>
              <a:t>partida lenta</a:t>
            </a:r>
          </a:p>
          <a:p>
            <a:pPr lvl="1"/>
            <a:r>
              <a:rPr lang="pt-BR" sz="1800" dirty="0" smtClean="0"/>
              <a:t>conservador após eventos de estouro de temporização (prevenção de congestionamento)</a:t>
            </a:r>
          </a:p>
        </p:txBody>
      </p:sp>
      <p:grpSp>
        <p:nvGrpSpPr>
          <p:cNvPr id="57351" name="Group 5"/>
          <p:cNvGrpSpPr>
            <a:grpSpLocks/>
          </p:cNvGrpSpPr>
          <p:nvPr/>
        </p:nvGrpSpPr>
        <p:grpSpPr bwMode="auto">
          <a:xfrm>
            <a:off x="373063" y="3656013"/>
            <a:ext cx="4410075" cy="762000"/>
            <a:chOff x="1104" y="3564"/>
            <a:chExt cx="2778" cy="510"/>
          </a:xfrm>
        </p:grpSpPr>
        <p:sp>
          <p:nvSpPr>
            <p:cNvPr id="57352" name="Text Box 6"/>
            <p:cNvSpPr txBox="1">
              <a:spLocks noChangeArrowheads="1"/>
            </p:cNvSpPr>
            <p:nvPr/>
          </p:nvSpPr>
          <p:spPr bwMode="auto">
            <a:xfrm>
              <a:off x="1356" y="3671"/>
              <a:ext cx="59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taxa =</a:t>
              </a:r>
              <a:r>
                <a:rPr lang="en-US"/>
                <a:t> </a:t>
              </a:r>
            </a:p>
          </p:txBody>
        </p:sp>
        <p:sp>
          <p:nvSpPr>
            <p:cNvPr id="57353" name="Text Box 7"/>
            <p:cNvSpPr txBox="1">
              <a:spLocks noChangeArrowheads="1"/>
            </p:cNvSpPr>
            <p:nvPr/>
          </p:nvSpPr>
          <p:spPr bwMode="auto">
            <a:xfrm>
              <a:off x="2337" y="3575"/>
              <a:ext cx="53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err="1" smtClean="0">
                  <a:latin typeface="Comic Sans MS" pitchFamily="66" charset="0"/>
                </a:rPr>
                <a:t>cwnd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57354" name="Text Box 8"/>
            <p:cNvSpPr txBox="1">
              <a:spLocks noChangeArrowheads="1"/>
            </p:cNvSpPr>
            <p:nvPr/>
          </p:nvSpPr>
          <p:spPr bwMode="auto">
            <a:xfrm>
              <a:off x="2333" y="3797"/>
              <a:ext cx="45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RTT</a:t>
              </a:r>
              <a:r>
                <a:rPr lang="en-US"/>
                <a:t> </a:t>
              </a:r>
            </a:p>
          </p:txBody>
        </p:sp>
        <p:sp>
          <p:nvSpPr>
            <p:cNvPr id="57355" name="Text Box 9"/>
            <p:cNvSpPr txBox="1">
              <a:spLocks noChangeArrowheads="1"/>
            </p:cNvSpPr>
            <p:nvPr/>
          </p:nvSpPr>
          <p:spPr bwMode="auto">
            <a:xfrm>
              <a:off x="2952" y="3695"/>
              <a:ext cx="87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Bytes/seg</a:t>
              </a:r>
              <a:endParaRPr lang="en-US"/>
            </a:p>
          </p:txBody>
        </p:sp>
        <p:sp>
          <p:nvSpPr>
            <p:cNvPr id="57356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357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82438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No início da conexão, aumenta a taxa exponencialmente até o primeiro evento de perda: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inicialmente </a:t>
            </a:r>
            <a:r>
              <a:rPr lang="pt-BR" sz="2000" b="1" dirty="0" err="1">
                <a:latin typeface="Courier New" pitchFamily="49" charset="0"/>
              </a:rPr>
              <a:t>cwnd</a:t>
            </a:r>
            <a:r>
              <a:rPr lang="pt-BR" sz="2000" dirty="0" smtClean="0"/>
              <a:t> = 1 MSS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duplica </a:t>
            </a:r>
            <a:r>
              <a:rPr lang="pt-BR" sz="2000" b="1" dirty="0" err="1" smtClean="0">
                <a:latin typeface="Courier New" pitchFamily="49" charset="0"/>
              </a:rPr>
              <a:t>cwnd</a:t>
            </a:r>
            <a:r>
              <a:rPr lang="pt-BR" sz="2000" dirty="0" smtClean="0"/>
              <a:t> a cada RTT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através do incremento da </a:t>
            </a:r>
            <a:r>
              <a:rPr lang="pt-BR" sz="2000" b="1" dirty="0" err="1" smtClean="0">
                <a:latin typeface="Courier New" pitchFamily="49" charset="0"/>
              </a:rPr>
              <a:t>cwnd</a:t>
            </a:r>
            <a:r>
              <a:rPr lang="pt-BR" sz="2000" dirty="0" smtClean="0"/>
              <a:t> para cada ACK recebido</a:t>
            </a:r>
          </a:p>
          <a:p>
            <a:pPr>
              <a:lnSpc>
                <a:spcPct val="90000"/>
              </a:lnSpc>
            </a:pPr>
            <a:r>
              <a:rPr lang="pt-BR" sz="2400" u="sng" dirty="0" smtClean="0">
                <a:solidFill>
                  <a:srgbClr val="FF0000"/>
                </a:solidFill>
              </a:rPr>
              <a:t>Resumo:</a:t>
            </a:r>
            <a:r>
              <a:rPr lang="pt-BR" sz="2400" dirty="0" smtClean="0"/>
              <a:t> taxa inicial é baixa mas cresce rapidamente de forma exponencial</a:t>
            </a: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TCP: Partida lenta</a:t>
            </a:r>
          </a:p>
        </p:txBody>
      </p:sp>
      <p:sp>
        <p:nvSpPr>
          <p:cNvPr id="2056" name="Line 13"/>
          <p:cNvSpPr>
            <a:spLocks noChangeShapeType="1"/>
          </p:cNvSpPr>
          <p:nvPr/>
        </p:nvSpPr>
        <p:spPr bwMode="auto">
          <a:xfrm>
            <a:off x="5700713" y="21764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5292725" y="1541463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541463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5826666" y="1536802"/>
            <a:ext cx="3353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A</a:t>
            </a:r>
            <a:endParaRPr lang="en-US" dirty="0"/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 rot="408567">
            <a:off x="6683375" y="2143125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um segmento</a:t>
            </a:r>
            <a:endParaRPr lang="en-US"/>
          </a:p>
        </p:txBody>
      </p:sp>
      <p:sp>
        <p:nvSpPr>
          <p:cNvPr id="2059" name="Text Box 19"/>
          <p:cNvSpPr txBox="1">
            <a:spLocks noChangeArrowheads="1"/>
          </p:cNvSpPr>
          <p:nvPr/>
        </p:nvSpPr>
        <p:spPr bwMode="auto">
          <a:xfrm rot="-5400000">
            <a:off x="5257800" y="2381251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RTT</a:t>
            </a:r>
            <a:endParaRPr lang="en-US"/>
          </a:p>
        </p:txBody>
      </p:sp>
      <p:graphicFrame>
        <p:nvGraphicFramePr>
          <p:cNvPr id="2051" name="Object 25"/>
          <p:cNvGraphicFramePr>
            <a:graphicFrameLocks noChangeAspect="1"/>
          </p:cNvGraphicFramePr>
          <p:nvPr/>
        </p:nvGraphicFramePr>
        <p:xfrm>
          <a:off x="7950200" y="1550988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1550988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26"/>
          <p:cNvSpPr txBox="1">
            <a:spLocks noChangeArrowheads="1"/>
          </p:cNvSpPr>
          <p:nvPr/>
        </p:nvSpPr>
        <p:spPr bwMode="auto">
          <a:xfrm>
            <a:off x="7567133" y="1542755"/>
            <a:ext cx="314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B</a:t>
            </a:r>
            <a:endParaRPr lang="en-US" dirty="0"/>
          </a:p>
        </p:txBody>
      </p:sp>
      <p:sp>
        <p:nvSpPr>
          <p:cNvPr id="2061" name="Line 30"/>
          <p:cNvSpPr>
            <a:spLocks noChangeShapeType="1"/>
          </p:cNvSpPr>
          <p:nvPr/>
        </p:nvSpPr>
        <p:spPr bwMode="auto">
          <a:xfrm>
            <a:off x="5695950" y="1990725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2" name="Line 31"/>
          <p:cNvSpPr>
            <a:spLocks noChangeShapeType="1"/>
          </p:cNvSpPr>
          <p:nvPr/>
        </p:nvSpPr>
        <p:spPr bwMode="auto">
          <a:xfrm>
            <a:off x="8210550" y="2028825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3" name="Line 34"/>
          <p:cNvSpPr>
            <a:spLocks noChangeShapeType="1"/>
          </p:cNvSpPr>
          <p:nvPr/>
        </p:nvSpPr>
        <p:spPr bwMode="auto">
          <a:xfrm flipH="1" flipV="1">
            <a:off x="5514975" y="2162175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4" name="Line 35"/>
          <p:cNvSpPr>
            <a:spLocks noChangeShapeType="1"/>
          </p:cNvSpPr>
          <p:nvPr/>
        </p:nvSpPr>
        <p:spPr bwMode="auto">
          <a:xfrm>
            <a:off x="5524500" y="2724150"/>
            <a:ext cx="4763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5" name="Line 37"/>
          <p:cNvSpPr>
            <a:spLocks noChangeShapeType="1"/>
          </p:cNvSpPr>
          <p:nvPr/>
        </p:nvSpPr>
        <p:spPr bwMode="auto">
          <a:xfrm flipV="1">
            <a:off x="5676900" y="25812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66" name="Group 21"/>
          <p:cNvGrpSpPr>
            <a:grpSpLocks/>
          </p:cNvGrpSpPr>
          <p:nvPr/>
        </p:nvGrpSpPr>
        <p:grpSpPr bwMode="auto">
          <a:xfrm>
            <a:off x="7815263" y="5327650"/>
            <a:ext cx="838200" cy="366713"/>
            <a:chOff x="3248" y="3530"/>
            <a:chExt cx="528" cy="231"/>
          </a:xfrm>
        </p:grpSpPr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4" name="Text Box 23"/>
            <p:cNvSpPr txBox="1">
              <a:spLocks noChangeArrowheads="1"/>
            </p:cNvSpPr>
            <p:nvPr/>
          </p:nvSpPr>
          <p:spPr bwMode="auto">
            <a:xfrm>
              <a:off x="3248" y="3530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tempo</a:t>
              </a:r>
              <a:endParaRPr lang="en-US"/>
            </a:p>
          </p:txBody>
        </p:sp>
      </p:grpSp>
      <p:sp>
        <p:nvSpPr>
          <p:cNvPr id="2067" name="Line 38"/>
          <p:cNvSpPr>
            <a:spLocks noChangeShapeType="1"/>
          </p:cNvSpPr>
          <p:nvPr/>
        </p:nvSpPr>
        <p:spPr bwMode="auto">
          <a:xfrm>
            <a:off x="5705475" y="29575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8" name="Line 39"/>
          <p:cNvSpPr>
            <a:spLocks noChangeShapeType="1"/>
          </p:cNvSpPr>
          <p:nvPr/>
        </p:nvSpPr>
        <p:spPr bwMode="auto">
          <a:xfrm>
            <a:off x="5700713" y="304323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9" name="Line 40"/>
          <p:cNvSpPr>
            <a:spLocks noChangeShapeType="1"/>
          </p:cNvSpPr>
          <p:nvPr/>
        </p:nvSpPr>
        <p:spPr bwMode="auto">
          <a:xfrm flipV="1">
            <a:off x="5700713" y="3567113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70" name="Line 42"/>
          <p:cNvSpPr>
            <a:spLocks noChangeShapeType="1"/>
          </p:cNvSpPr>
          <p:nvPr/>
        </p:nvSpPr>
        <p:spPr bwMode="auto">
          <a:xfrm flipV="1">
            <a:off x="5715000" y="369093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71" name="Text Box 43"/>
          <p:cNvSpPr txBox="1">
            <a:spLocks noChangeArrowheads="1"/>
          </p:cNvSpPr>
          <p:nvPr/>
        </p:nvSpPr>
        <p:spPr bwMode="auto">
          <a:xfrm rot="408567">
            <a:off x="6632575" y="2928938"/>
            <a:ext cx="142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dois segmentos</a:t>
            </a:r>
            <a:endParaRPr lang="en-US"/>
          </a:p>
        </p:txBody>
      </p:sp>
      <p:sp>
        <p:nvSpPr>
          <p:cNvPr id="2072" name="Text Box 46"/>
          <p:cNvSpPr txBox="1">
            <a:spLocks noChangeArrowheads="1"/>
          </p:cNvSpPr>
          <p:nvPr/>
        </p:nvSpPr>
        <p:spPr bwMode="auto">
          <a:xfrm rot="408567">
            <a:off x="6643688" y="3941763"/>
            <a:ext cx="1617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quatro segmentos</a:t>
            </a:r>
            <a:endParaRPr lang="en-US"/>
          </a:p>
        </p:txBody>
      </p:sp>
      <p:grpSp>
        <p:nvGrpSpPr>
          <p:cNvPr id="2073" name="Group 49"/>
          <p:cNvGrpSpPr>
            <a:grpSpLocks/>
          </p:cNvGrpSpPr>
          <p:nvPr/>
        </p:nvGrpSpPr>
        <p:grpSpPr bwMode="auto">
          <a:xfrm>
            <a:off x="5695950" y="3962400"/>
            <a:ext cx="2519363" cy="652463"/>
            <a:chOff x="3954" y="2214"/>
            <a:chExt cx="1587" cy="411"/>
          </a:xfrm>
        </p:grpSpPr>
        <p:sp>
          <p:nvSpPr>
            <p:cNvPr id="2079" name="Line 44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0" name="Line 45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1" name="Line 47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2" name="Line 48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74" name="Group 50"/>
          <p:cNvGrpSpPr>
            <a:grpSpLocks/>
          </p:cNvGrpSpPr>
          <p:nvPr/>
        </p:nvGrpSpPr>
        <p:grpSpPr bwMode="auto">
          <a:xfrm flipV="1">
            <a:off x="5981700" y="4343400"/>
            <a:ext cx="2228850" cy="604838"/>
            <a:chOff x="3954" y="2214"/>
            <a:chExt cx="1587" cy="411"/>
          </a:xfrm>
        </p:grpSpPr>
        <p:sp>
          <p:nvSpPr>
            <p:cNvPr id="2075" name="Line 51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6" name="Line 52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7" name="Line 53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8" name="Line 54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TCP: detectando, reagindo a perdas</a:t>
            </a:r>
            <a:endParaRPr lang="pt-BR" dirty="0" smtClean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600200"/>
            <a:ext cx="8004425" cy="4648200"/>
          </a:xfrm>
        </p:spPr>
        <p:txBody>
          <a:bodyPr/>
          <a:lstStyle/>
          <a:p>
            <a:r>
              <a:rPr lang="pt-BR" sz="2400" dirty="0" smtClean="0"/>
              <a:t>perda indicada pelo estouro </a:t>
            </a:r>
            <a:r>
              <a:rPr lang="pt-BR" sz="2400" dirty="0"/>
              <a:t>de temporizador:</a:t>
            </a:r>
          </a:p>
          <a:p>
            <a:pPr lvl="1"/>
            <a:r>
              <a:rPr lang="pt-BR" b="1" dirty="0" err="1" smtClean="0">
                <a:latin typeface="Courier New" pitchFamily="49" charset="0"/>
              </a:rPr>
              <a:t>cwnd</a:t>
            </a:r>
            <a:r>
              <a:rPr lang="pt-BR" dirty="0" smtClean="0"/>
              <a:t> </a:t>
            </a:r>
            <a:r>
              <a:rPr lang="pt-BR" dirty="0"/>
              <a:t>é reduzida a 1 MSS; </a:t>
            </a:r>
          </a:p>
          <a:p>
            <a:pPr lvl="1"/>
            <a:r>
              <a:rPr lang="pt-BR" dirty="0"/>
              <a:t>janela cresce </a:t>
            </a:r>
            <a:r>
              <a:rPr lang="pt-BR" dirty="0" smtClean="0"/>
              <a:t>exponencialmente (como na partida lenta) até </a:t>
            </a:r>
            <a:r>
              <a:rPr lang="pt-BR" dirty="0"/>
              <a:t>um limiar, depois cresce linearmente</a:t>
            </a:r>
            <a:endParaRPr lang="pt-BR" sz="2000" dirty="0"/>
          </a:p>
          <a:p>
            <a:r>
              <a:rPr lang="pt-BR" sz="2400" dirty="0" smtClean="0"/>
              <a:t>perda indicada por </a:t>
            </a:r>
            <a:r>
              <a:rPr lang="pt-BR" sz="2400" dirty="0" err="1" smtClean="0"/>
              <a:t>ACKs</a:t>
            </a:r>
            <a:r>
              <a:rPr lang="pt-BR" sz="2400" dirty="0" smtClean="0"/>
              <a:t> duplicados: TCP RENO</a:t>
            </a:r>
          </a:p>
          <a:p>
            <a:pPr lvl="1"/>
            <a:r>
              <a:rPr lang="pt-BR" dirty="0" err="1" smtClean="0"/>
              <a:t>ACKs</a:t>
            </a:r>
            <a:r>
              <a:rPr lang="pt-BR" dirty="0" smtClean="0"/>
              <a:t> duplicados indica que a rede é capaz de entregar alguns segmentos</a:t>
            </a:r>
          </a:p>
          <a:p>
            <a:pPr lvl="1"/>
            <a:r>
              <a:rPr lang="pt-BR" dirty="0" smtClean="0"/>
              <a:t>corta</a:t>
            </a:r>
            <a:r>
              <a:rPr lang="pt-BR" b="1" dirty="0" smtClean="0">
                <a:latin typeface="Courier New" pitchFamily="49" charset="0"/>
              </a:rPr>
              <a:t> </a:t>
            </a:r>
            <a:r>
              <a:rPr lang="pt-BR" b="1" dirty="0" err="1" smtClean="0">
                <a:latin typeface="Courier New" pitchFamily="49" charset="0"/>
              </a:rPr>
              <a:t>cwnd</a:t>
            </a:r>
            <a:r>
              <a:rPr lang="pt-BR" dirty="0" smtClean="0"/>
              <a:t> pela metade depois cresce linearmente</a:t>
            </a:r>
          </a:p>
          <a:p>
            <a:r>
              <a:rPr lang="pt-BR" sz="2400" dirty="0" smtClean="0"/>
              <a:t>O TCP </a:t>
            </a:r>
            <a:r>
              <a:rPr lang="pt-BR" sz="2400" dirty="0" err="1" smtClean="0"/>
              <a:t>Tahoe</a:t>
            </a:r>
            <a:r>
              <a:rPr lang="pt-BR" sz="2400" dirty="0" smtClean="0"/>
              <a:t> sempre reduz a </a:t>
            </a:r>
            <a:r>
              <a:rPr lang="pt-BR" sz="2400" b="1" dirty="0" err="1">
                <a:latin typeface="Courier New" pitchFamily="49" charset="0"/>
              </a:rPr>
              <a:t>cwnd</a:t>
            </a:r>
            <a:r>
              <a:rPr lang="pt-BR" sz="2400" dirty="0" smtClean="0"/>
              <a:t> para 1 (seja por estouro de temporizador que ACKS duplicados)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8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000" dirty="0" smtClean="0"/>
              <a:t>computador recebe os </a:t>
            </a:r>
            <a:r>
              <a:rPr lang="pt-BR" sz="2000" dirty="0" err="1" smtClean="0"/>
              <a:t>datagramas</a:t>
            </a:r>
            <a:r>
              <a:rPr lang="pt-BR" sz="2000" dirty="0" smtClean="0"/>
              <a:t> IP</a:t>
            </a:r>
          </a:p>
          <a:p>
            <a:pPr lvl="1">
              <a:lnSpc>
                <a:spcPct val="80000"/>
              </a:lnSpc>
            </a:pPr>
            <a:r>
              <a:rPr lang="pt-BR" sz="2000" dirty="0" smtClean="0"/>
              <a:t>cada </a:t>
            </a:r>
            <a:r>
              <a:rPr lang="pt-BR" sz="2000" dirty="0" err="1" smtClean="0"/>
              <a:t>datagrama</a:t>
            </a:r>
            <a:r>
              <a:rPr lang="pt-BR" sz="2000" dirty="0" smtClean="0"/>
              <a:t> possui os endereços IP da origem e do destino </a:t>
            </a:r>
          </a:p>
          <a:p>
            <a:pPr lvl="1">
              <a:lnSpc>
                <a:spcPct val="80000"/>
              </a:lnSpc>
            </a:pPr>
            <a:r>
              <a:rPr lang="pt-BR" sz="2000" dirty="0" smtClean="0"/>
              <a:t>cada </a:t>
            </a:r>
            <a:r>
              <a:rPr lang="pt-BR" sz="2000" dirty="0" err="1" smtClean="0"/>
              <a:t>datagrama</a:t>
            </a:r>
            <a:r>
              <a:rPr lang="pt-BR" sz="2000" dirty="0" smtClean="0"/>
              <a:t> transporta 1 segmento da camada de transporte</a:t>
            </a:r>
            <a:endParaRPr lang="pt-BR" sz="1800" dirty="0" smtClean="0"/>
          </a:p>
          <a:p>
            <a:pPr lvl="1">
              <a:lnSpc>
                <a:spcPct val="80000"/>
              </a:lnSpc>
            </a:pPr>
            <a:r>
              <a:rPr lang="pt-BR" sz="2000" dirty="0" smtClean="0"/>
              <a:t>cada segmento possui números das portas origem e destino </a:t>
            </a:r>
          </a:p>
          <a:p>
            <a:pPr>
              <a:lnSpc>
                <a:spcPct val="80000"/>
              </a:lnSpc>
            </a:pPr>
            <a:r>
              <a:rPr lang="pt-BR" sz="2200" dirty="0" smtClean="0"/>
              <a:t>O hospedeiro usa os </a:t>
            </a:r>
            <a:r>
              <a:rPr lang="pt-BR" sz="2200" dirty="0" smtClean="0">
                <a:solidFill>
                  <a:srgbClr val="FF0000"/>
                </a:solidFill>
              </a:rPr>
              <a:t>endereços IP e os números das portas </a:t>
            </a:r>
            <a:r>
              <a:rPr lang="pt-BR" sz="2200" dirty="0" smtClean="0"/>
              <a:t>para direcionar o segmento ao socket apropriado</a:t>
            </a:r>
          </a:p>
        </p:txBody>
      </p:sp>
      <p:sp>
        <p:nvSpPr>
          <p:cNvPr id="25605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Como funciona a demultiplexação</a:t>
            </a:r>
          </a:p>
        </p:txBody>
      </p:sp>
      <p:grpSp>
        <p:nvGrpSpPr>
          <p:cNvPr id="25606" name="Group 81"/>
          <p:cNvGrpSpPr>
            <a:grpSpLocks/>
          </p:cNvGrpSpPr>
          <p:nvPr/>
        </p:nvGrpSpPr>
        <p:grpSpPr bwMode="auto">
          <a:xfrm>
            <a:off x="4986338" y="1703388"/>
            <a:ext cx="3886200" cy="3630612"/>
            <a:chOff x="3141" y="1073"/>
            <a:chExt cx="2448" cy="2287"/>
          </a:xfrm>
        </p:grpSpPr>
        <p:sp>
          <p:nvSpPr>
            <p:cNvPr id="25608" name="Rectangle 75"/>
            <p:cNvSpPr>
              <a:spLocks noChangeArrowheads="1"/>
            </p:cNvSpPr>
            <p:nvPr/>
          </p:nvSpPr>
          <p:spPr bwMode="auto">
            <a:xfrm>
              <a:off x="3206" y="1284"/>
              <a:ext cx="2383" cy="20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9" name="Rectangle 65"/>
            <p:cNvSpPr>
              <a:spLocks noChangeArrowheads="1"/>
            </p:cNvSpPr>
            <p:nvPr/>
          </p:nvSpPr>
          <p:spPr bwMode="auto">
            <a:xfrm>
              <a:off x="3152" y="1344"/>
              <a:ext cx="2382" cy="20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0" name="Text Box 63"/>
            <p:cNvSpPr txBox="1">
              <a:spLocks noChangeArrowheads="1"/>
            </p:cNvSpPr>
            <p:nvPr/>
          </p:nvSpPr>
          <p:spPr bwMode="auto">
            <a:xfrm>
              <a:off x="3254" y="1358"/>
              <a:ext cx="9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porta origem</a:t>
              </a:r>
              <a:endParaRPr lang="en-US"/>
            </a:p>
          </p:txBody>
        </p:sp>
        <p:sp>
          <p:nvSpPr>
            <p:cNvPr id="25611" name="Text Box 64"/>
            <p:cNvSpPr txBox="1">
              <a:spLocks noChangeArrowheads="1"/>
            </p:cNvSpPr>
            <p:nvPr/>
          </p:nvSpPr>
          <p:spPr bwMode="auto">
            <a:xfrm>
              <a:off x="4427" y="1358"/>
              <a:ext cx="10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porta destino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612" name="Line 66"/>
            <p:cNvSpPr>
              <a:spLocks noChangeShapeType="1"/>
            </p:cNvSpPr>
            <p:nvPr/>
          </p:nvSpPr>
          <p:spPr bwMode="auto">
            <a:xfrm flipV="1">
              <a:off x="3145" y="1596"/>
              <a:ext cx="23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3" name="Line 68"/>
            <p:cNvSpPr>
              <a:spLocks noChangeShapeType="1"/>
            </p:cNvSpPr>
            <p:nvPr/>
          </p:nvSpPr>
          <p:spPr bwMode="auto">
            <a:xfrm flipV="1">
              <a:off x="3152" y="2220"/>
              <a:ext cx="23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4" name="Line 69"/>
            <p:cNvSpPr>
              <a:spLocks noChangeShapeType="1"/>
            </p:cNvSpPr>
            <p:nvPr/>
          </p:nvSpPr>
          <p:spPr bwMode="auto">
            <a:xfrm flipV="1">
              <a:off x="4326" y="1344"/>
              <a:ext cx="0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5" name="Text Box 70"/>
            <p:cNvSpPr txBox="1">
              <a:spLocks noChangeArrowheads="1"/>
            </p:cNvSpPr>
            <p:nvPr/>
          </p:nvSpPr>
          <p:spPr bwMode="auto">
            <a:xfrm>
              <a:off x="4008" y="1073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32 bits</a:t>
              </a:r>
              <a:endParaRPr lang="en-US"/>
            </a:p>
          </p:txBody>
        </p:sp>
        <p:sp>
          <p:nvSpPr>
            <p:cNvPr id="25616" name="Line 71"/>
            <p:cNvSpPr>
              <a:spLocks noChangeShapeType="1"/>
            </p:cNvSpPr>
            <p:nvPr/>
          </p:nvSpPr>
          <p:spPr bwMode="auto">
            <a:xfrm>
              <a:off x="4654" y="1197"/>
              <a:ext cx="860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7" name="Line 72"/>
            <p:cNvSpPr>
              <a:spLocks noChangeShapeType="1"/>
            </p:cNvSpPr>
            <p:nvPr/>
          </p:nvSpPr>
          <p:spPr bwMode="auto">
            <a:xfrm rot="10800000">
              <a:off x="3141" y="1203"/>
              <a:ext cx="8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8" name="Text Box 73"/>
            <p:cNvSpPr txBox="1">
              <a:spLocks noChangeArrowheads="1"/>
            </p:cNvSpPr>
            <p:nvPr/>
          </p:nvSpPr>
          <p:spPr bwMode="auto">
            <a:xfrm>
              <a:off x="3810" y="2513"/>
              <a:ext cx="98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dados da</a:t>
              </a:r>
            </a:p>
            <a:p>
              <a:r>
                <a:rPr lang="en-US" sz="2000">
                  <a:latin typeface="Comic Sans MS" pitchFamily="66" charset="0"/>
                </a:rPr>
                <a:t>aplicação</a:t>
              </a:r>
            </a:p>
            <a:p>
              <a:r>
                <a:rPr lang="en-US" sz="2000">
                  <a:latin typeface="Comic Sans MS" pitchFamily="66" charset="0"/>
                </a:rPr>
                <a:t>(mensagem)</a:t>
              </a:r>
              <a:endParaRPr lang="en-US"/>
            </a:p>
          </p:txBody>
        </p:sp>
        <p:sp>
          <p:nvSpPr>
            <p:cNvPr id="25619" name="Text Box 74"/>
            <p:cNvSpPr txBox="1">
              <a:spLocks noChangeArrowheads="1"/>
            </p:cNvSpPr>
            <p:nvPr/>
          </p:nvSpPr>
          <p:spPr bwMode="auto">
            <a:xfrm>
              <a:off x="3723" y="1718"/>
              <a:ext cx="12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outros campos </a:t>
              </a:r>
              <a:br>
                <a:rPr lang="en-US" sz="2000">
                  <a:latin typeface="Comic Sans MS" pitchFamily="66" charset="0"/>
                </a:rPr>
              </a:br>
              <a:r>
                <a:rPr lang="en-US" sz="2000">
                  <a:latin typeface="Comic Sans MS" pitchFamily="66" charset="0"/>
                </a:rPr>
                <a:t>do cabeçalho</a:t>
              </a:r>
              <a:endParaRPr lang="en-US"/>
            </a:p>
          </p:txBody>
        </p:sp>
      </p:grpSp>
      <p:sp>
        <p:nvSpPr>
          <p:cNvPr id="25607" name="Text Box 76"/>
          <p:cNvSpPr txBox="1">
            <a:spLocks noChangeArrowheads="1"/>
          </p:cNvSpPr>
          <p:nvPr/>
        </p:nvSpPr>
        <p:spPr bwMode="auto">
          <a:xfrm>
            <a:off x="5630863" y="5435958"/>
            <a:ext cx="2786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formato</a:t>
            </a:r>
            <a:r>
              <a:rPr lang="en-US" sz="2000" dirty="0">
                <a:latin typeface="Comic Sans MS" pitchFamily="66" charset="0"/>
              </a:rPr>
              <a:t> de </a:t>
            </a:r>
            <a:r>
              <a:rPr lang="en-US" sz="2000" dirty="0" err="1">
                <a:latin typeface="Comic Sans MS" pitchFamily="66" charset="0"/>
              </a:rPr>
              <a:t>segmento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TCP/UDP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0"/>
            <a:ext cx="8024973" cy="1143000"/>
          </a:xfrm>
        </p:spPr>
        <p:txBody>
          <a:bodyPr/>
          <a:lstStyle/>
          <a:p>
            <a:r>
              <a:rPr lang="pt-BR" sz="3200" dirty="0" smtClean="0"/>
              <a:t>TCP: mudando da partida lenta para a CA</a:t>
            </a:r>
            <a:endParaRPr lang="pt-BR" dirty="0" smtClean="0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257550" cy="25146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P:</a:t>
            </a:r>
            <a:r>
              <a:rPr lang="en-US" sz="2000" dirty="0" smtClean="0"/>
              <a:t> </a:t>
            </a:r>
            <a:r>
              <a:rPr lang="pt-BR" sz="2000" dirty="0" smtClean="0"/>
              <a:t>Quando o crescimento exponencial deve mudar para linear?</a:t>
            </a:r>
          </a:p>
          <a:p>
            <a:pPr>
              <a:buFont typeface="ZapfDingbats" pitchFamily="82" charset="0"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R:</a:t>
            </a:r>
            <a:r>
              <a:rPr lang="pt-BR" sz="2000" dirty="0" smtClean="0"/>
              <a:t> Quando </a:t>
            </a:r>
            <a:r>
              <a:rPr lang="pt-BR" sz="2000" b="1" dirty="0" err="1" smtClean="0">
                <a:latin typeface="Courier New" pitchFamily="49" charset="0"/>
              </a:rPr>
              <a:t>cwnd</a:t>
            </a:r>
            <a:r>
              <a:rPr lang="pt-BR" sz="2000" dirty="0" smtClean="0"/>
              <a:t> atingir 1/2 do seu valor antes da detecção de perda.</a:t>
            </a:r>
          </a:p>
          <a:p>
            <a:pPr>
              <a:buFont typeface="ZapfDingbats" pitchFamily="82" charset="0"/>
              <a:buNone/>
            </a:pPr>
            <a:endParaRPr lang="en-US" sz="2000" dirty="0" smtClean="0"/>
          </a:p>
          <a:p>
            <a:pPr>
              <a:buFont typeface="ZapfDingbats" pitchFamily="82" charset="0"/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604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4013200" cy="19050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400" u="sng" dirty="0" smtClean="0">
                <a:solidFill>
                  <a:srgbClr val="FF0000"/>
                </a:solidFill>
              </a:rPr>
              <a:t>Implementação:</a:t>
            </a:r>
            <a:endParaRPr lang="pt-BR" sz="24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Limiar (</a:t>
            </a:r>
            <a:r>
              <a:rPr lang="pt-BR" sz="2000" i="1" dirty="0" err="1" smtClean="0"/>
              <a:t>Threshold</a:t>
            </a:r>
            <a:r>
              <a:rPr lang="pt-BR" sz="2000" dirty="0" smtClean="0"/>
              <a:t>) variável (</a:t>
            </a:r>
            <a:r>
              <a:rPr lang="pt-BR" sz="2000" b="1" dirty="0" err="1">
                <a:latin typeface="Courier New" pitchFamily="49" charset="0"/>
              </a:rPr>
              <a:t>ssthresh</a:t>
            </a:r>
            <a:r>
              <a:rPr lang="pt-BR" sz="20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pt-BR" sz="2000" dirty="0" smtClean="0"/>
              <a:t>Com uma perda o limiar (</a:t>
            </a:r>
            <a:r>
              <a:rPr lang="pt-BR" sz="2000" b="1" dirty="0" err="1">
                <a:latin typeface="Courier New" pitchFamily="49" charset="0"/>
              </a:rPr>
              <a:t>ssthresh</a:t>
            </a:r>
            <a:r>
              <a:rPr lang="pt-BR" sz="2000" dirty="0" smtClean="0"/>
              <a:t>) é ajustado para 1/2 da </a:t>
            </a:r>
            <a:r>
              <a:rPr lang="pt-BR" sz="2000" b="1" dirty="0" err="1">
                <a:latin typeface="Courier New" pitchFamily="49" charset="0"/>
              </a:rPr>
              <a:t>cwnd</a:t>
            </a:r>
            <a:r>
              <a:rPr lang="pt-BR" sz="2000" dirty="0" smtClean="0"/>
              <a:t> imediatamente antes do evento de perda.</a:t>
            </a:r>
          </a:p>
        </p:txBody>
      </p:sp>
      <p:pic>
        <p:nvPicPr>
          <p:cNvPr id="60423" name="Picture 6" descr="f0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2224088"/>
            <a:ext cx="42767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Capítulo 3: Resumo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0550" y="1733550"/>
            <a:ext cx="4505325" cy="3952875"/>
          </a:xfrm>
        </p:spPr>
        <p:txBody>
          <a:bodyPr/>
          <a:lstStyle/>
          <a:p>
            <a:r>
              <a:rPr lang="pt-BR" sz="2400" smtClean="0"/>
              <a:t>Princípios por trás dos serviços da camada de transporte:</a:t>
            </a:r>
            <a:endParaRPr lang="pt-BR" sz="2000" smtClean="0"/>
          </a:p>
          <a:p>
            <a:pPr lvl="1"/>
            <a:r>
              <a:rPr lang="pt-BR" sz="2000" smtClean="0"/>
              <a:t>multiplexação/</a:t>
            </a:r>
            <a:br>
              <a:rPr lang="pt-BR" sz="2000" smtClean="0"/>
            </a:br>
            <a:r>
              <a:rPr lang="pt-BR" sz="2000" smtClean="0"/>
              <a:t>demultiplexação</a:t>
            </a:r>
          </a:p>
          <a:p>
            <a:pPr lvl="1"/>
            <a:r>
              <a:rPr lang="pt-BR" sz="2000" smtClean="0"/>
              <a:t>transferência confiável de dados</a:t>
            </a:r>
          </a:p>
          <a:p>
            <a:pPr lvl="1"/>
            <a:r>
              <a:rPr lang="pt-BR" sz="2000" smtClean="0"/>
              <a:t>controle de fluxo</a:t>
            </a:r>
          </a:p>
          <a:p>
            <a:pPr lvl="1"/>
            <a:r>
              <a:rPr lang="pt-BR" sz="2000" smtClean="0"/>
              <a:t>controle de congestionamento</a:t>
            </a:r>
          </a:p>
          <a:p>
            <a:r>
              <a:rPr lang="pt-BR" sz="2000" smtClean="0"/>
              <a:t>instanciação e implementação na Internet</a:t>
            </a:r>
          </a:p>
          <a:p>
            <a:pPr lvl="1"/>
            <a:r>
              <a:rPr lang="pt-BR" sz="2000" smtClean="0"/>
              <a:t>UDP</a:t>
            </a:r>
          </a:p>
          <a:p>
            <a:pPr lvl="1"/>
            <a:r>
              <a:rPr lang="pt-BR" sz="2000" smtClean="0"/>
              <a:t>TCP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3025" y="2409825"/>
            <a:ext cx="3333750" cy="20574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Próximo capítulo:</a:t>
            </a:r>
            <a:endParaRPr lang="pt-BR" sz="2400" smtClean="0"/>
          </a:p>
          <a:p>
            <a:r>
              <a:rPr lang="pt-BR" sz="2000" smtClean="0"/>
              <a:t>saímos da “borda” da rede (camadas de aplicação e transporte)</a:t>
            </a:r>
          </a:p>
          <a:p>
            <a:r>
              <a:rPr lang="pt-BR" sz="2000" smtClean="0"/>
              <a:t>entramos no “núcleo”da rede</a:t>
            </a:r>
          </a:p>
          <a:p>
            <a:endParaRPr lang="pt-BR" sz="240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Demultiplexação não orientada a conexões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572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Cria sockets com números de porta: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smtClean="0">
                <a:latin typeface="Courier New" pitchFamily="49" charset="0"/>
              </a:rPr>
              <a:t>DatagramSocket mySocket1 = new DatagramSocket(9911);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smtClean="0">
                <a:latin typeface="Courier New" pitchFamily="49" charset="0"/>
              </a:rPr>
              <a:t>DatagramSocket mySocket2 = new DatagramSocket(9922);</a:t>
            </a:r>
          </a:p>
          <a:p>
            <a:pPr>
              <a:lnSpc>
                <a:spcPct val="90000"/>
              </a:lnSpc>
            </a:pPr>
            <a:r>
              <a:rPr lang="pt-BR" smtClean="0"/>
              <a:t>socket UDP identificado pela dupla: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smtClean="0">
                <a:solidFill>
                  <a:srgbClr val="FF0000"/>
                </a:solidFill>
              </a:rPr>
              <a:t>(end IP dest, no. da porta destino)</a:t>
            </a:r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4114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Quando o hospedeiro recebe segmento UDP: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verifica no. da porta de destino no segmento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encaminha o segmento UDP para o socket com aquele no. de porta</a:t>
            </a:r>
          </a:p>
          <a:p>
            <a:pPr>
              <a:lnSpc>
                <a:spcPct val="90000"/>
              </a:lnSpc>
            </a:pPr>
            <a:r>
              <a:rPr lang="pt-BR" sz="2400" dirty="0" err="1" smtClean="0"/>
              <a:t>Datagramas</a:t>
            </a:r>
            <a:r>
              <a:rPr lang="pt-BR" sz="2400" dirty="0" smtClean="0"/>
              <a:t> IP com </a:t>
            </a:r>
            <a:r>
              <a:rPr lang="pt-BR" sz="2400" dirty="0" smtClean="0">
                <a:solidFill>
                  <a:srgbClr val="FF0000"/>
                </a:solidFill>
              </a:rPr>
              <a:t>mesmo no. de porta destino </a:t>
            </a:r>
            <a:r>
              <a:rPr lang="pt-BR" sz="2400" dirty="0" smtClean="0"/>
              <a:t>diferentes endereços IP origem e/ou números de porta origem podem ser encaminhados para o </a:t>
            </a:r>
            <a:r>
              <a:rPr lang="pt-BR" sz="2400" dirty="0" smtClean="0">
                <a:solidFill>
                  <a:srgbClr val="FF0000"/>
                </a:solidFill>
              </a:rPr>
              <a:t>mesmo socket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6477</TotalTime>
  <Words>5912</Words>
  <Application>Microsoft Office PowerPoint</Application>
  <PresentationFormat>Apresentação na tela (4:3)</PresentationFormat>
  <Paragraphs>1367</Paragraphs>
  <Slides>81</Slides>
  <Notes>73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81</vt:i4>
      </vt:variant>
    </vt:vector>
  </HeadingPairs>
  <TitlesOfParts>
    <vt:vector size="86" baseType="lpstr">
      <vt:lpstr>Estrutura padrão</vt:lpstr>
      <vt:lpstr>Clip</vt:lpstr>
      <vt:lpstr>Picture</vt:lpstr>
      <vt:lpstr>Equação</vt:lpstr>
      <vt:lpstr>Equation</vt:lpstr>
      <vt:lpstr>Capítulo 3: Camada de Transporte</vt:lpstr>
      <vt:lpstr>Conteúdo do Capítulo 3 </vt:lpstr>
      <vt:lpstr>Serviços e protocolos de transporte</vt:lpstr>
      <vt:lpstr>Camadas de Transporte x rede</vt:lpstr>
      <vt:lpstr>Protocolos da camada de transporte Internet</vt:lpstr>
      <vt:lpstr>Conteúdo do Capítulo 3 </vt:lpstr>
      <vt:lpstr>Multiplexação/demultiplexação</vt:lpstr>
      <vt:lpstr>Como funciona a demultiplexação</vt:lpstr>
      <vt:lpstr>Demultiplexação não orientada a conexões</vt:lpstr>
      <vt:lpstr>Demultiplexação não orientada a conexões: exemplo</vt:lpstr>
      <vt:lpstr>Demultiplexação Orientada a Conexões</vt:lpstr>
      <vt:lpstr>Demultiplexação Orientada a Conexões: exemplo</vt:lpstr>
      <vt:lpstr>Demultiplexação Orientada a Conexões: Servidor Web com Threads</vt:lpstr>
      <vt:lpstr>Conteúdo do Capítulo 3 </vt:lpstr>
      <vt:lpstr>UDP: User Datagram Protocol [RFC 768]</vt:lpstr>
      <vt:lpstr>UDP: Cabeçalho do segmento</vt:lpstr>
      <vt:lpstr>Soma de Verificação (checksum) UDP</vt:lpstr>
      <vt:lpstr>Exemplo do Checksum Internet</vt:lpstr>
      <vt:lpstr>Conteúdo do Capítulo 3 </vt:lpstr>
      <vt:lpstr>Princípios de Transferência confiável de dados (rdt)</vt:lpstr>
      <vt:lpstr>Transferência confiável: o ponto de partida</vt:lpstr>
      <vt:lpstr>Transferência confiável: o ponto de partida</vt:lpstr>
      <vt:lpstr>rdt1.0: transferência confiável sobre canais  confiáveis </vt:lpstr>
      <vt:lpstr>rdt2.0: canal com erros de bits</vt:lpstr>
      <vt:lpstr>rdt2.0: canal com erros de bits</vt:lpstr>
      <vt:lpstr>rdt2.0: especificação da FSM</vt:lpstr>
      <vt:lpstr>rdt2.0: operação com ausência de erros</vt:lpstr>
      <vt:lpstr>rdt2.0: cenário de erro</vt:lpstr>
      <vt:lpstr>rdt2.0 tem uma falha fatal!</vt:lpstr>
      <vt:lpstr>rdt2.1: transmissor, trata ACK/NAKs corrompidos</vt:lpstr>
      <vt:lpstr>rdt2.1: receptor, trata ACK/NAKs corrompidos</vt:lpstr>
      <vt:lpstr>rdt2.1: discussão</vt:lpstr>
      <vt:lpstr>rdt2.2: um protocolo sem NAKs</vt:lpstr>
      <vt:lpstr>rdt2.2: fragmentos do transmissor e receptor</vt:lpstr>
      <vt:lpstr>rdt3.0: canais com erros e perdas</vt:lpstr>
      <vt:lpstr>Transmissor rdt3.0</vt:lpstr>
      <vt:lpstr>rdt3.0 em ação</vt:lpstr>
      <vt:lpstr>rdt3.0 em ação</vt:lpstr>
      <vt:lpstr>Desempenho do rdt3.0</vt:lpstr>
      <vt:lpstr>rdt3.0: operação pare e espere</vt:lpstr>
      <vt:lpstr>Protocolos com paralelismo (pipelining)</vt:lpstr>
      <vt:lpstr>Paralelismo: aumento da utilização</vt:lpstr>
      <vt:lpstr>Protocolos com Paralelismo</vt:lpstr>
      <vt:lpstr>Go-back-N (GBN)</vt:lpstr>
      <vt:lpstr>GBN: FSM estendida para o transmissor</vt:lpstr>
      <vt:lpstr>GBN: FSM estendida para o receptor</vt:lpstr>
      <vt:lpstr>Apresentação do PowerPoint</vt:lpstr>
      <vt:lpstr>Retransmissão seletiva</vt:lpstr>
      <vt:lpstr>Retransmissão seletiva: janelas do transmissor e do receptor</vt:lpstr>
      <vt:lpstr>Retransmissão seletiva</vt:lpstr>
      <vt:lpstr>Retransmissão seletiva em ação</vt:lpstr>
      <vt:lpstr>Retransmissão  seletiva: dilema</vt:lpstr>
      <vt:lpstr>Conteúdo do Capítulo 3 </vt:lpstr>
      <vt:lpstr>TCP: Visão geral RFCs: 793, 1122, 1323, 2018, 2581</vt:lpstr>
      <vt:lpstr>Estrutura do segmento TCP</vt:lpstr>
      <vt:lpstr>TCP: nos. de seq. e ACKs</vt:lpstr>
      <vt:lpstr>TCP: nos. de seq. e ACKs</vt:lpstr>
      <vt:lpstr>TCP: cenários de retransmissão</vt:lpstr>
      <vt:lpstr>TCP: cenários de retransmissão (mais)</vt:lpstr>
      <vt:lpstr>Retransmissão rápida</vt:lpstr>
      <vt:lpstr>Apresentação do PowerPoint</vt:lpstr>
      <vt:lpstr>Conteúdo do Capítulo 3 </vt:lpstr>
      <vt:lpstr>Controle de Fluxo  do TCP</vt:lpstr>
      <vt:lpstr>Controle de Fluxo do TCP: como funciona</vt:lpstr>
      <vt:lpstr>Conteúdo do Capítulo 3 </vt:lpstr>
      <vt:lpstr>TCP: Gerenciamento de Conexões</vt:lpstr>
      <vt:lpstr>Concordando em estabelecer uma conexão</vt:lpstr>
      <vt:lpstr>Concordando em estabelecer uma conexão</vt:lpstr>
      <vt:lpstr>Apresentação de três vias do TCP</vt:lpstr>
      <vt:lpstr>TCP: Encerrando uma conexão</vt:lpstr>
      <vt:lpstr>TCP: Encerrando uma conexão</vt:lpstr>
      <vt:lpstr>Conteúdo do Capítulo 3 </vt:lpstr>
      <vt:lpstr>Princípios de Controle de Congestionamento</vt:lpstr>
      <vt:lpstr>Abordagens de controle de congestionamento</vt:lpstr>
      <vt:lpstr>Conteúdo do Capítulo 3 </vt:lpstr>
      <vt:lpstr>Controle de Congestionamento do TCP: aumento aditivo, diminuição multiplicativa</vt:lpstr>
      <vt:lpstr>Controle de Congestionamento do TCP: detalhes</vt:lpstr>
      <vt:lpstr>TCP: Partida lenta</vt:lpstr>
      <vt:lpstr>TCP: detectando, reagindo a perdas</vt:lpstr>
      <vt:lpstr>TCP: mudando da partida lenta para a CA</vt:lpstr>
      <vt:lpstr>Capítulo 3: Resumo</vt:lpstr>
    </vt:vector>
  </TitlesOfParts>
  <Company>University of Massachusetts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Don Towsley</dc:creator>
  <cp:lastModifiedBy>suruagy</cp:lastModifiedBy>
  <cp:revision>200</cp:revision>
  <cp:lastPrinted>2000-04-27T09:23:27Z</cp:lastPrinted>
  <dcterms:created xsi:type="dcterms:W3CDTF">1999-10-08T19:08:27Z</dcterms:created>
  <dcterms:modified xsi:type="dcterms:W3CDTF">2013-04-15T15:34:19Z</dcterms:modified>
</cp:coreProperties>
</file>