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media/audio1.bin" ContentType="audio/unknown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21"/>
  </p:notesMasterIdLst>
  <p:sldIdLst>
    <p:sldId id="402" r:id="rId2"/>
    <p:sldId id="300" r:id="rId3"/>
    <p:sldId id="256" r:id="rId4"/>
    <p:sldId id="318" r:id="rId5"/>
    <p:sldId id="258" r:id="rId6"/>
    <p:sldId id="319" r:id="rId7"/>
    <p:sldId id="257" r:id="rId8"/>
    <p:sldId id="320" r:id="rId9"/>
    <p:sldId id="322" r:id="rId10"/>
    <p:sldId id="302" r:id="rId11"/>
    <p:sldId id="336" r:id="rId12"/>
    <p:sldId id="301" r:id="rId13"/>
    <p:sldId id="260" r:id="rId14"/>
    <p:sldId id="261" r:id="rId15"/>
    <p:sldId id="262" r:id="rId16"/>
    <p:sldId id="277" r:id="rId17"/>
    <p:sldId id="403" r:id="rId18"/>
    <p:sldId id="543" r:id="rId19"/>
    <p:sldId id="324" r:id="rId20"/>
    <p:sldId id="263" r:id="rId21"/>
    <p:sldId id="264" r:id="rId22"/>
    <p:sldId id="305" r:id="rId23"/>
    <p:sldId id="265" r:id="rId24"/>
    <p:sldId id="266" r:id="rId25"/>
    <p:sldId id="306" r:id="rId26"/>
    <p:sldId id="307" r:id="rId27"/>
    <p:sldId id="267" r:id="rId28"/>
    <p:sldId id="269" r:id="rId29"/>
    <p:sldId id="308" r:id="rId30"/>
    <p:sldId id="309" r:id="rId31"/>
    <p:sldId id="268" r:id="rId32"/>
    <p:sldId id="270" r:id="rId33"/>
    <p:sldId id="271" r:id="rId34"/>
    <p:sldId id="310" r:id="rId35"/>
    <p:sldId id="311" r:id="rId36"/>
    <p:sldId id="312" r:id="rId37"/>
    <p:sldId id="325" r:id="rId38"/>
    <p:sldId id="326" r:id="rId39"/>
    <p:sldId id="327" r:id="rId40"/>
    <p:sldId id="328" r:id="rId41"/>
    <p:sldId id="329" r:id="rId42"/>
    <p:sldId id="274" r:id="rId43"/>
    <p:sldId id="422" r:id="rId44"/>
    <p:sldId id="423" r:id="rId45"/>
    <p:sldId id="424" r:id="rId46"/>
    <p:sldId id="425" r:id="rId47"/>
    <p:sldId id="426" r:id="rId48"/>
    <p:sldId id="544" r:id="rId49"/>
    <p:sldId id="281" r:id="rId50"/>
    <p:sldId id="282" r:id="rId51"/>
    <p:sldId id="283" r:id="rId52"/>
    <p:sldId id="413" r:id="rId53"/>
    <p:sldId id="316" r:id="rId54"/>
    <p:sldId id="284" r:id="rId55"/>
    <p:sldId id="294" r:id="rId56"/>
    <p:sldId id="285" r:id="rId57"/>
    <p:sldId id="286" r:id="rId58"/>
    <p:sldId id="287" r:id="rId59"/>
    <p:sldId id="288" r:id="rId60"/>
    <p:sldId id="295" r:id="rId61"/>
    <p:sldId id="289" r:id="rId62"/>
    <p:sldId id="290" r:id="rId63"/>
    <p:sldId id="317" r:id="rId64"/>
    <p:sldId id="546" r:id="rId65"/>
    <p:sldId id="345" r:id="rId66"/>
    <p:sldId id="346" r:id="rId67"/>
    <p:sldId id="347" r:id="rId68"/>
    <p:sldId id="348" r:id="rId69"/>
    <p:sldId id="427" r:id="rId70"/>
    <p:sldId id="349" r:id="rId71"/>
    <p:sldId id="428" r:id="rId72"/>
    <p:sldId id="429" r:id="rId73"/>
    <p:sldId id="351" r:id="rId74"/>
    <p:sldId id="352" r:id="rId75"/>
    <p:sldId id="353" r:id="rId76"/>
    <p:sldId id="354" r:id="rId77"/>
    <p:sldId id="355" r:id="rId78"/>
    <p:sldId id="356" r:id="rId79"/>
    <p:sldId id="357" r:id="rId80"/>
    <p:sldId id="358" r:id="rId81"/>
    <p:sldId id="404" r:id="rId82"/>
    <p:sldId id="545" r:id="rId83"/>
    <p:sldId id="360" r:id="rId84"/>
    <p:sldId id="361" r:id="rId85"/>
    <p:sldId id="362" r:id="rId86"/>
    <p:sldId id="363" r:id="rId87"/>
    <p:sldId id="364" r:id="rId88"/>
    <p:sldId id="365" r:id="rId89"/>
    <p:sldId id="366" r:id="rId90"/>
    <p:sldId id="367" r:id="rId91"/>
    <p:sldId id="368" r:id="rId92"/>
    <p:sldId id="377" r:id="rId93"/>
    <p:sldId id="378" r:id="rId94"/>
    <p:sldId id="547" r:id="rId95"/>
    <p:sldId id="532" r:id="rId96"/>
    <p:sldId id="530" r:id="rId97"/>
    <p:sldId id="531" r:id="rId98"/>
    <p:sldId id="540" r:id="rId99"/>
    <p:sldId id="535" r:id="rId100"/>
    <p:sldId id="536" r:id="rId101"/>
    <p:sldId id="537" r:id="rId102"/>
    <p:sldId id="538" r:id="rId103"/>
    <p:sldId id="533" r:id="rId104"/>
    <p:sldId id="534" r:id="rId105"/>
    <p:sldId id="541" r:id="rId106"/>
    <p:sldId id="542" r:id="rId107"/>
    <p:sldId id="548" r:id="rId108"/>
    <p:sldId id="380" r:id="rId109"/>
    <p:sldId id="549" r:id="rId110"/>
    <p:sldId id="550" r:id="rId111"/>
    <p:sldId id="551" r:id="rId112"/>
    <p:sldId id="420" r:id="rId113"/>
    <p:sldId id="553" r:id="rId114"/>
    <p:sldId id="382" r:id="rId115"/>
    <p:sldId id="386" r:id="rId116"/>
    <p:sldId id="416" r:id="rId117"/>
    <p:sldId id="417" r:id="rId118"/>
    <p:sldId id="400" r:id="rId119"/>
    <p:sldId id="401" r:id="rId1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DDDDDD"/>
    <a:srgbClr val="FFCCFF"/>
    <a:srgbClr val="FF99CC"/>
    <a:srgbClr val="CCFFFF"/>
    <a:srgbClr val="33CCCC"/>
    <a:srgbClr val="FF0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34569" autoAdjust="0"/>
    <p:restoredTop sz="94828" autoAdjust="0"/>
  </p:normalViewPr>
  <p:slideViewPr>
    <p:cSldViewPr snapToGrid="0">
      <p:cViewPr varScale="1">
        <p:scale>
          <a:sx n="109" d="100"/>
          <a:sy n="109" d="100"/>
        </p:scale>
        <p:origin x="1976" y="176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-132824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03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8.xml"/><Relationship Id="rId7" Type="http://schemas.openxmlformats.org/officeDocument/2006/relationships/slide" Target="slides/slide107.xml"/><Relationship Id="rId2" Type="http://schemas.openxmlformats.org/officeDocument/2006/relationships/slide" Target="slides/slide18.xml"/><Relationship Id="rId1" Type="http://schemas.openxmlformats.org/officeDocument/2006/relationships/slide" Target="slides/slide2.xml"/><Relationship Id="rId6" Type="http://schemas.openxmlformats.org/officeDocument/2006/relationships/slide" Target="slides/slide94.xml"/><Relationship Id="rId5" Type="http://schemas.openxmlformats.org/officeDocument/2006/relationships/slide" Target="slides/slide82.xml"/><Relationship Id="rId4" Type="http://schemas.openxmlformats.org/officeDocument/2006/relationships/slide" Target="slides/slide6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86D747AC-B273-4377-818C-AD2CD354765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51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86A8CE-72C3-440F-B981-8D9E4EAA62F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2905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53E4BF-3DAC-41B7-92F1-4A8F8BC1271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316128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09E93A-3FE6-44A5-8462-545203E868FD}" type="slidenum">
              <a:rPr lang="en-US" smtClean="0"/>
              <a:pPr/>
              <a:t>112</a:t>
            </a:fld>
            <a:endParaRPr 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560331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9A4177-3595-4EF4-9425-09A08D841813}" type="slidenum">
              <a:rPr lang="en-US" smtClean="0"/>
              <a:pPr/>
              <a:t>113</a:t>
            </a:fld>
            <a:endParaRPr 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242514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D128B0-A0B1-47CA-8575-7ABF0BBDEACB}" type="slidenum">
              <a:rPr lang="en-US" smtClean="0"/>
              <a:pPr/>
              <a:t>114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223924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FF8535-330E-4D60-920A-0808728D03A5}" type="slidenum">
              <a:rPr lang="en-US" smtClean="0"/>
              <a:pPr/>
              <a:t>115</a:t>
            </a:fld>
            <a:endParaRPr 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521549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71C2AC-C5EC-425B-BFD9-1E80CFA54EAB}" type="slidenum">
              <a:rPr lang="en-US" smtClean="0"/>
              <a:pPr/>
              <a:t>118</a:t>
            </a:fld>
            <a:endParaRPr lang="en-US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328483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D3E914-BF44-4E5F-B4D9-CAF5F661149E}" type="slidenum">
              <a:rPr lang="en-US" smtClean="0"/>
              <a:pPr/>
              <a:t>119</a:t>
            </a:fld>
            <a:endParaRPr lang="en-US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612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EECC16-529E-48A9-AD1C-2A927CF12C9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9500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EF27C2-5D66-40A0-890E-5C6A0A82326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8978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710085-5685-45B7-9907-5762EC66513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854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50EFCF-2DDB-4BA6-BA76-C9B44B24D93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677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6D539-2977-4DA7-BE0B-AA8B0BBA327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78848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86A8CE-72C3-440F-B981-8D9E4EAA62F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6521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DD4CB-E2AE-4F7D-A55D-D3D4D8C4C7A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2739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F9B1A7-D973-46ED-91B9-02777C34132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63078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2B9B43-A9C5-49D1-97EA-FC5A07A96BE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015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6F3CB7-DF5A-4745-8C9C-73ABD3472FF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44215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C2E779-CEAD-4DAC-8CC8-080F069EBEE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27262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2C8F16-4807-45AD-B5F7-4FD0BFE0373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29467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1E64A1-EAE0-439A-A0B5-0188C1D6C7E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00701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37C83-89C9-4A94-A1BA-75541CBA9EF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4431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EC2A32-64EB-4355-A3F4-DC5A1ABE877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42603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BED7F9-6937-41D4-BCBA-C36113EF572D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16424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64E877-413D-41EE-9C11-E29BA36AF8B9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88136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0F62DF-A4DF-4E77-A71A-772FA280BB37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44121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52D8EF-35D5-4A03-8875-9CBB221B902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36122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9BAC1F-5529-4830-95F8-B3CC73829AF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5526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E13962-6B1F-4114-81E2-69209D9B44B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13841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E2748E-4DD7-4548-BB66-D9DDAF9FC1B3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7814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117A81-1B22-4029-B2DA-06A25EC38B3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92848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D79DE8-0D8D-473E-AEAC-FE0FC93AEA8E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73106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1C88D3-6ED6-4C28-A7B2-A267CA57FBB4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1544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1617AB-8B9C-4855-BDD1-8F15360D9BF9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62722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EC9A4-3AB2-45D1-9A63-FB4415A5135D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44278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EAE105-D289-47FC-8390-E29DB9317D6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00180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1A8462-A134-48F5-95C4-3741FE4B06B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10674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0840D9-5458-4A55-8575-90C106F4A7EE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12188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6FC2D8-42F9-404E-AF84-48829FE97E0C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7817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B9FFA7-6D94-4508-8C6D-04814D345A3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29167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4B7BAB-8917-4BC9-90FD-EA480CB2CC15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96008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86A8CE-72C3-440F-B981-8D9E4EAA62F3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35890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0A48CE-0393-491B-BC23-72DD9596AC8E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3543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F66A17-A16F-4A2E-AAA8-E44E9BB32136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69959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58E93E-6EB9-4B19-A870-1991B154F7FB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17479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CE7549-B896-4BC1-AC3A-6EB07F932600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75545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AB1AEC-4698-4FFE-BC9B-B2211BE2CB95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54355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6320DD-D8F7-4D9D-8DD3-9719B78F4F4F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0220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0525E9-21F1-4AAE-A4FF-8C5A475396CF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937246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AC5BD4-3F45-4E3E-AB42-41F6F9EC25F3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6802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43D6AC-E1ED-4E84-B375-50F4106DD66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10367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DAF9B3-59D6-4C65-8921-1021C0779B5C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81326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4CECD-DBE0-41B0-864F-8B8F545FC228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033759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380BF3-46CF-45E0-8D8C-7BE5176DF2B2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945299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68798-9B8D-4458-A24C-C9E63E382D8C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0186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7C635A-1393-49D0-8755-F45DC73181C4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43449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C698A2-F755-4633-9450-F81B562E1CC4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716974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86A8CE-72C3-440F-B981-8D9E4EAA62F3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497450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D1F196-A59F-4BEA-B052-464F0AAC00AD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727923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4E9293-354F-4F40-88FD-E6ADA1BBB182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973204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E46889-07F0-426C-BA19-7E6F73BD1B39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7779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543C13-6C5A-4C17-BD40-30B5E458AE6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636194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E28299-4BFD-4FAD-BC09-F83749363624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168176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BE130E-F81A-4D13-8ADC-B9405ED8B3C0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888053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Atualizado em 13/09/2016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D747AC-B273-4377-818C-AD2CD3547656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6241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1EDD2B-8A82-443D-B632-4C1B477D8F75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811072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4A2D0C-55DD-4B83-9E02-656C642ECC62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501021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C09172-F887-44E3-AA49-7FB9AD8E7303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452631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4C4BD4-7D54-4D7E-8BA0-B56D983D65B5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33656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E220FB-13FB-40FF-8E4D-F038FF93EA31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639155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2BC5E6-2BF2-44DA-B704-291BC8D31DC5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836415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3089E4-221B-4825-A9E2-A712FFB57D04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5614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F026AC-A49E-41C1-819A-EA7AE13D0E4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988011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8AC7B1-382B-4C93-A52A-C619B5930AD3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55916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86A8CE-72C3-440F-B981-8D9E4EAA62F3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674588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  <p:sp>
        <p:nvSpPr>
          <p:cNvPr id="8397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1A935D-DAEC-4151-9CD3-3DA07FEC7F79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3473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  <p:sp>
        <p:nvSpPr>
          <p:cNvPr id="8499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134F8F-B590-4316-80F6-4829DD7B506C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8686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  <p:sp>
        <p:nvSpPr>
          <p:cNvPr id="8602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E7E8C3-5A89-4330-8C39-7C4B1A9989F8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6145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01F99-218D-4541-8AAB-2EE351EB25E1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4834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  <p:sp>
        <p:nvSpPr>
          <p:cNvPr id="8806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0A797-2D97-4ADD-812E-46A247487282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0807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  <p:sp>
        <p:nvSpPr>
          <p:cNvPr id="8909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F5C4B5-4574-4AC4-B85A-160D39987DE5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4458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  <p:sp>
        <p:nvSpPr>
          <p:cNvPr id="9011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61A9B-E00B-427B-850C-53BCD4A91A94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7771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  <p:sp>
        <p:nvSpPr>
          <p:cNvPr id="911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1A8B0B-DD83-4E15-B194-5EBF2C9B6B57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99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910E8B-548A-4D3C-8431-AF647D2BD6D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263233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  <p:sp>
        <p:nvSpPr>
          <p:cNvPr id="9216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5A4308-D8A3-4CA7-B599-A14CFC6148F0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821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  <p:sp>
        <p:nvSpPr>
          <p:cNvPr id="10138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D7558A-1CFA-482C-BCD1-DEA886F6B021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2212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  <p:sp>
        <p:nvSpPr>
          <p:cNvPr id="10240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5545C5-6133-4FBC-82E6-4AE3BB2F8EC3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102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86A8CE-72C3-440F-B981-8D9E4EAA62F3}" type="slidenum">
              <a:rPr lang="en-US" smtClean="0"/>
              <a:pPr/>
              <a:t>94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236311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Slide Image Placeholder 1">
            <a:extLst>
              <a:ext uri="{FF2B5EF4-FFF2-40B4-BE49-F238E27FC236}">
                <a16:creationId xmlns:a16="http://schemas.microsoft.com/office/drawing/2014/main" id="{23684598-9B24-C14B-A2B7-79C81322918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6610" name="Notes Placeholder 2">
            <a:extLst>
              <a:ext uri="{FF2B5EF4-FFF2-40B4-BE49-F238E27FC236}">
                <a16:creationId xmlns:a16="http://schemas.microsoft.com/office/drawing/2014/main" id="{1E176008-DB29-1440-AA71-0F16B4640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ea typeface="ＭＳ Ｐゴシック" panose="020B0600070205080204" pitchFamily="34" charset="-128"/>
            </a:endParaRPr>
          </a:p>
        </p:txBody>
      </p:sp>
      <p:sp>
        <p:nvSpPr>
          <p:cNvPr id="196611" name="Slide Number Placeholder 3">
            <a:extLst>
              <a:ext uri="{FF2B5EF4-FFF2-40B4-BE49-F238E27FC236}">
                <a16:creationId xmlns:a16="http://schemas.microsoft.com/office/drawing/2014/main" id="{27310889-5734-134F-9BA3-50EE0D0A36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FCED4E9-BF4E-9448-9B94-F9A28D6B04B3}" type="slidenum">
              <a:rPr lang="en-US" altLang="pt-BR" sz="1300">
                <a:latin typeface="Times New Roman" panose="02020603050405020304" pitchFamily="18" charset="0"/>
              </a:rPr>
              <a:pPr/>
              <a:t>95</a:t>
            </a:fld>
            <a:endParaRPr lang="en-US" altLang="pt-BR" sz="13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80850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>
            <a:extLst>
              <a:ext uri="{FF2B5EF4-FFF2-40B4-BE49-F238E27FC236}">
                <a16:creationId xmlns:a16="http://schemas.microsoft.com/office/drawing/2014/main" id="{2C279127-FEF9-7747-8449-58C4F19D8D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C840ED9-D5E1-8C49-8372-796F6D01AE05}" type="slidenum">
              <a:rPr lang="en-US" altLang="pt-BR" sz="1300">
                <a:latin typeface="Times New Roman" panose="02020603050405020304" pitchFamily="18" charset="0"/>
              </a:rPr>
              <a:pPr/>
              <a:t>96</a:t>
            </a:fld>
            <a:endParaRPr lang="en-US" altLang="pt-BR" sz="1300">
              <a:latin typeface="Times New Roman" panose="02020603050405020304" pitchFamily="18" charset="0"/>
            </a:endParaRPr>
          </a:p>
        </p:txBody>
      </p:sp>
      <p:sp>
        <p:nvSpPr>
          <p:cNvPr id="198658" name="Rectangle 2">
            <a:extLst>
              <a:ext uri="{FF2B5EF4-FFF2-40B4-BE49-F238E27FC236}">
                <a16:creationId xmlns:a16="http://schemas.microsoft.com/office/drawing/2014/main" id="{A0F8FA4A-1915-9045-9455-1010211D9A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BC9FEAF7-C996-D348-B108-9C7B7DCFBB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066515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>
            <a:extLst>
              <a:ext uri="{FF2B5EF4-FFF2-40B4-BE49-F238E27FC236}">
                <a16:creationId xmlns:a16="http://schemas.microsoft.com/office/drawing/2014/main" id="{756BD8B0-B9BF-A443-A5B0-5BDAFBED41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0E1C597-AD59-594E-A3CE-DF52EDCA9D2D}" type="slidenum">
              <a:rPr lang="en-US" altLang="pt-BR" sz="1300">
                <a:latin typeface="Times New Roman" panose="02020603050405020304" pitchFamily="18" charset="0"/>
              </a:rPr>
              <a:pPr/>
              <a:t>97</a:t>
            </a:fld>
            <a:endParaRPr lang="en-US" altLang="pt-BR" sz="1300">
              <a:latin typeface="Times New Roman" panose="02020603050405020304" pitchFamily="18" charset="0"/>
            </a:endParaRPr>
          </a:p>
        </p:txBody>
      </p:sp>
      <p:sp>
        <p:nvSpPr>
          <p:cNvPr id="200706" name="Rectangle 2">
            <a:extLst>
              <a:ext uri="{FF2B5EF4-FFF2-40B4-BE49-F238E27FC236}">
                <a16:creationId xmlns:a16="http://schemas.microsoft.com/office/drawing/2014/main" id="{2583290F-1091-584D-88D8-47051DA3DA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>
            <a:extLst>
              <a:ext uri="{FF2B5EF4-FFF2-40B4-BE49-F238E27FC236}">
                <a16:creationId xmlns:a16="http://schemas.microsoft.com/office/drawing/2014/main" id="{04620AC3-B76A-5B4E-A267-579AF11DA3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135832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>
            <a:extLst>
              <a:ext uri="{FF2B5EF4-FFF2-40B4-BE49-F238E27FC236}">
                <a16:creationId xmlns:a16="http://schemas.microsoft.com/office/drawing/2014/main" id="{23ACD445-A972-AD4D-B535-CBECD7CA42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8763CD7-F03A-7045-A828-0A396782CC46}" type="slidenum">
              <a:rPr lang="en-US" altLang="pt-BR" sz="1300">
                <a:latin typeface="Times New Roman" panose="02020603050405020304" pitchFamily="18" charset="0"/>
              </a:rPr>
              <a:pPr/>
              <a:t>98</a:t>
            </a:fld>
            <a:endParaRPr lang="en-US" altLang="pt-BR" sz="1300">
              <a:latin typeface="Times New Roman" panose="02020603050405020304" pitchFamily="18" charset="0"/>
            </a:endParaRPr>
          </a:p>
        </p:txBody>
      </p:sp>
      <p:sp>
        <p:nvSpPr>
          <p:cNvPr id="202754" name="Rectangle 2">
            <a:extLst>
              <a:ext uri="{FF2B5EF4-FFF2-40B4-BE49-F238E27FC236}">
                <a16:creationId xmlns:a16="http://schemas.microsoft.com/office/drawing/2014/main" id="{278E7719-9F44-8D4A-9500-E2C5731105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>
            <a:extLst>
              <a:ext uri="{FF2B5EF4-FFF2-40B4-BE49-F238E27FC236}">
                <a16:creationId xmlns:a16="http://schemas.microsoft.com/office/drawing/2014/main" id="{5285A88A-C9B7-3749-BB62-AF85E44F95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702453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>
            <a:extLst>
              <a:ext uri="{FF2B5EF4-FFF2-40B4-BE49-F238E27FC236}">
                <a16:creationId xmlns:a16="http://schemas.microsoft.com/office/drawing/2014/main" id="{CBBE8E2B-3BA7-C74A-95E5-82F1B4CE25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4B5ECAF-C699-D24E-B49B-4E7A638E8F07}" type="slidenum">
              <a:rPr lang="en-US" altLang="pt-BR" sz="1300">
                <a:latin typeface="Times New Roman" panose="02020603050405020304" pitchFamily="18" charset="0"/>
              </a:rPr>
              <a:pPr/>
              <a:t>99</a:t>
            </a:fld>
            <a:endParaRPr lang="en-US" altLang="pt-BR" sz="1300">
              <a:latin typeface="Times New Roman" panose="02020603050405020304" pitchFamily="18" charset="0"/>
            </a:endParaRPr>
          </a:p>
        </p:txBody>
      </p:sp>
      <p:sp>
        <p:nvSpPr>
          <p:cNvPr id="204802" name="Rectangle 2">
            <a:extLst>
              <a:ext uri="{FF2B5EF4-FFF2-40B4-BE49-F238E27FC236}">
                <a16:creationId xmlns:a16="http://schemas.microsoft.com/office/drawing/2014/main" id="{39D34E4C-51F6-094D-A110-6701908C21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>
            <a:extLst>
              <a:ext uri="{FF2B5EF4-FFF2-40B4-BE49-F238E27FC236}">
                <a16:creationId xmlns:a16="http://schemas.microsoft.com/office/drawing/2014/main" id="{10E5143A-2BE7-1C47-9EE0-EC2EDE9184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101545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>
            <a:extLst>
              <a:ext uri="{FF2B5EF4-FFF2-40B4-BE49-F238E27FC236}">
                <a16:creationId xmlns:a16="http://schemas.microsoft.com/office/drawing/2014/main" id="{6DA276FF-E493-8241-BDFF-79945838FA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E02FE52-FE2F-7443-858F-D396D1115A11}" type="slidenum">
              <a:rPr lang="en-US" altLang="pt-BR" sz="1300">
                <a:latin typeface="Times New Roman" panose="02020603050405020304" pitchFamily="18" charset="0"/>
              </a:rPr>
              <a:pPr/>
              <a:t>100</a:t>
            </a:fld>
            <a:endParaRPr lang="en-US" altLang="pt-BR" sz="1300">
              <a:latin typeface="Times New Roman" panose="02020603050405020304" pitchFamily="18" charset="0"/>
            </a:endParaRPr>
          </a:p>
        </p:txBody>
      </p:sp>
      <p:sp>
        <p:nvSpPr>
          <p:cNvPr id="206850" name="Rectangle 2">
            <a:extLst>
              <a:ext uri="{FF2B5EF4-FFF2-40B4-BE49-F238E27FC236}">
                <a16:creationId xmlns:a16="http://schemas.microsoft.com/office/drawing/2014/main" id="{8761671F-2BC7-9A48-AC70-77F9B11D7D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>
            <a:extLst>
              <a:ext uri="{FF2B5EF4-FFF2-40B4-BE49-F238E27FC236}">
                <a16:creationId xmlns:a16="http://schemas.microsoft.com/office/drawing/2014/main" id="{3FD28F55-974D-5A4D-AC59-88D8415912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8248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A253FF-B6FB-433A-A9FC-8B073AD3154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43213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>
            <a:extLst>
              <a:ext uri="{FF2B5EF4-FFF2-40B4-BE49-F238E27FC236}">
                <a16:creationId xmlns:a16="http://schemas.microsoft.com/office/drawing/2014/main" id="{99B386AE-5686-1C41-B004-9454E0086E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548F01E-539B-7A4D-BE1F-C61879E480B7}" type="slidenum">
              <a:rPr lang="en-US" altLang="pt-BR" sz="1300">
                <a:latin typeface="Times New Roman" panose="02020603050405020304" pitchFamily="18" charset="0"/>
              </a:rPr>
              <a:pPr/>
              <a:t>101</a:t>
            </a:fld>
            <a:endParaRPr lang="en-US" altLang="pt-BR" sz="1300">
              <a:latin typeface="Times New Roman" panose="02020603050405020304" pitchFamily="18" charset="0"/>
            </a:endParaRPr>
          </a:p>
        </p:txBody>
      </p:sp>
      <p:sp>
        <p:nvSpPr>
          <p:cNvPr id="208898" name="Rectangle 2">
            <a:extLst>
              <a:ext uri="{FF2B5EF4-FFF2-40B4-BE49-F238E27FC236}">
                <a16:creationId xmlns:a16="http://schemas.microsoft.com/office/drawing/2014/main" id="{E9D123B2-DE66-4B4A-923F-D3BB5D0A00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>
            <a:extLst>
              <a:ext uri="{FF2B5EF4-FFF2-40B4-BE49-F238E27FC236}">
                <a16:creationId xmlns:a16="http://schemas.microsoft.com/office/drawing/2014/main" id="{C2774A3E-3807-5942-8D83-B69C569D13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908976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>
            <a:extLst>
              <a:ext uri="{FF2B5EF4-FFF2-40B4-BE49-F238E27FC236}">
                <a16:creationId xmlns:a16="http://schemas.microsoft.com/office/drawing/2014/main" id="{C664FC02-77EB-834B-B437-284AF7E105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24A309E-1FF2-A843-B3C9-B304BEDD94A4}" type="slidenum">
              <a:rPr lang="en-US" altLang="pt-BR" sz="1300">
                <a:latin typeface="Times New Roman" panose="02020603050405020304" pitchFamily="18" charset="0"/>
              </a:rPr>
              <a:pPr/>
              <a:t>102</a:t>
            </a:fld>
            <a:endParaRPr lang="en-US" altLang="pt-BR" sz="1300">
              <a:latin typeface="Times New Roman" panose="02020603050405020304" pitchFamily="18" charset="0"/>
            </a:endParaRPr>
          </a:p>
        </p:txBody>
      </p:sp>
      <p:sp>
        <p:nvSpPr>
          <p:cNvPr id="210946" name="Rectangle 2">
            <a:extLst>
              <a:ext uri="{FF2B5EF4-FFF2-40B4-BE49-F238E27FC236}">
                <a16:creationId xmlns:a16="http://schemas.microsoft.com/office/drawing/2014/main" id="{4180FB33-8A03-D34E-B351-A6D73B287E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>
            <a:extLst>
              <a:ext uri="{FF2B5EF4-FFF2-40B4-BE49-F238E27FC236}">
                <a16:creationId xmlns:a16="http://schemas.microsoft.com/office/drawing/2014/main" id="{7F221A6B-2967-6441-B04B-22EF774B40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732994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>
            <a:extLst>
              <a:ext uri="{FF2B5EF4-FFF2-40B4-BE49-F238E27FC236}">
                <a16:creationId xmlns:a16="http://schemas.microsoft.com/office/drawing/2014/main" id="{DDE278F8-2B24-CC40-88FD-4E0CBAD773E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9" tIns="48325" rIns="96649" bIns="48325" anchor="b"/>
          <a:lstStyle>
            <a:lvl1pPr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0B9D73F4-66BA-8741-AFDA-068F5F296DBF}" type="slidenum">
              <a:rPr lang="en-US" altLang="pt-BR" sz="1300">
                <a:solidFill>
                  <a:srgbClr val="000000"/>
                </a:solidFill>
                <a:latin typeface="Times New Roman" panose="02020603050405020304" pitchFamily="18" charset="0"/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103</a:t>
            </a:fld>
            <a:endParaRPr lang="en-US" altLang="pt-BR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2994" name="Rectangle 2">
            <a:extLst>
              <a:ext uri="{FF2B5EF4-FFF2-40B4-BE49-F238E27FC236}">
                <a16:creationId xmlns:a16="http://schemas.microsoft.com/office/drawing/2014/main" id="{78CD9FF1-B346-994A-B3F5-99CA774297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>
            <a:extLst>
              <a:ext uri="{FF2B5EF4-FFF2-40B4-BE49-F238E27FC236}">
                <a16:creationId xmlns:a16="http://schemas.microsoft.com/office/drawing/2014/main" id="{80282590-5B41-CC49-9968-F3979E438D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pt-BR">
                <a:ea typeface="ＭＳ Ｐゴシック" panose="020B0600070205080204" pitchFamily="34" charset="-128"/>
              </a:rPr>
              <a:t>Akamai: 100,000+ servers in 1000+ clusters in 1000+ networks in 70+ countries serving trillions of requests a day.</a:t>
            </a:r>
          </a:p>
          <a:p>
            <a:endParaRPr lang="en-US" altLang="pt-BR">
              <a:ea typeface="ＭＳ Ｐゴシック" panose="020B0600070205080204" pitchFamily="34" charset="-128"/>
            </a:endParaRPr>
          </a:p>
          <a:p>
            <a:r>
              <a:rPr lang="en-US" altLang="pt-BR">
                <a:ea typeface="ＭＳ Ｐゴシック" panose="020B0600070205080204" pitchFamily="34" charset="-128"/>
              </a:rPr>
              <a:t>How many people use Netflix?</a:t>
            </a:r>
          </a:p>
        </p:txBody>
      </p:sp>
    </p:spTree>
    <p:extLst>
      <p:ext uri="{BB962C8B-B14F-4D97-AF65-F5344CB8AC3E}">
        <p14:creationId xmlns:p14="http://schemas.microsoft.com/office/powerpoint/2010/main" val="280815071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7">
            <a:extLst>
              <a:ext uri="{FF2B5EF4-FFF2-40B4-BE49-F238E27FC236}">
                <a16:creationId xmlns:a16="http://schemas.microsoft.com/office/drawing/2014/main" id="{37D33604-CAF6-934F-B0A7-DE3E7F3B4E5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9" tIns="48325" rIns="96649" bIns="48325" anchor="b"/>
          <a:lstStyle>
            <a:lvl1pPr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FAE1B8C1-B4AA-024F-BF5B-7A62A8CD7376}" type="slidenum">
              <a:rPr lang="en-US" altLang="pt-BR" sz="1300">
                <a:solidFill>
                  <a:srgbClr val="000000"/>
                </a:solidFill>
                <a:latin typeface="Times New Roman" panose="02020603050405020304" pitchFamily="18" charset="0"/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104</a:t>
            </a:fld>
            <a:endParaRPr lang="en-US" altLang="pt-BR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42" name="Rectangle 2">
            <a:extLst>
              <a:ext uri="{FF2B5EF4-FFF2-40B4-BE49-F238E27FC236}">
                <a16:creationId xmlns:a16="http://schemas.microsoft.com/office/drawing/2014/main" id="{CB220680-E2F7-A847-A4EA-816A71ACFE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>
            <a:extLst>
              <a:ext uri="{FF2B5EF4-FFF2-40B4-BE49-F238E27FC236}">
                <a16:creationId xmlns:a16="http://schemas.microsoft.com/office/drawing/2014/main" id="{E2C42B91-B6E7-3946-9AF7-B778F29733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pt-BR">
                <a:ea typeface="ＭＳ Ｐゴシック" panose="020B0600070205080204" pitchFamily="34" charset="-128"/>
              </a:rPr>
              <a:t>peak load: 7million viewers, 2 Tbytes via </a:t>
            </a:r>
          </a:p>
        </p:txBody>
      </p:sp>
    </p:spTree>
    <p:extLst>
      <p:ext uri="{BB962C8B-B14F-4D97-AF65-F5344CB8AC3E}">
        <p14:creationId xmlns:p14="http://schemas.microsoft.com/office/powerpoint/2010/main" val="364799834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7">
            <a:extLst>
              <a:ext uri="{FF2B5EF4-FFF2-40B4-BE49-F238E27FC236}">
                <a16:creationId xmlns:a16="http://schemas.microsoft.com/office/drawing/2014/main" id="{74C161DC-BB1A-B646-9277-D960171ECD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B2707A3-E4BB-214E-8B16-DBE331FA66D7}" type="slidenum">
              <a:rPr lang="en-US" altLang="pt-BR" sz="1300">
                <a:latin typeface="Times New Roman" panose="02020603050405020304" pitchFamily="18" charset="0"/>
              </a:rPr>
              <a:pPr/>
              <a:t>105</a:t>
            </a:fld>
            <a:endParaRPr lang="en-US" altLang="pt-BR" sz="1300">
              <a:latin typeface="Times New Roman" panose="02020603050405020304" pitchFamily="18" charset="0"/>
            </a:endParaRPr>
          </a:p>
        </p:txBody>
      </p:sp>
      <p:sp>
        <p:nvSpPr>
          <p:cNvPr id="217090" name="Rectangle 2">
            <a:extLst>
              <a:ext uri="{FF2B5EF4-FFF2-40B4-BE49-F238E27FC236}">
                <a16:creationId xmlns:a16="http://schemas.microsoft.com/office/drawing/2014/main" id="{C2C9AF0F-C16D-914E-B79A-CF051A6374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410FC9E0-DEFC-3340-B7D9-61693578B6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625159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7">
            <a:extLst>
              <a:ext uri="{FF2B5EF4-FFF2-40B4-BE49-F238E27FC236}">
                <a16:creationId xmlns:a16="http://schemas.microsoft.com/office/drawing/2014/main" id="{CF4FA718-722A-AB4F-ACEB-E782D5A5C9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C6CF546-5F12-504E-B728-3259A1B4CF49}" type="slidenum">
              <a:rPr lang="en-US" altLang="pt-BR" sz="1300">
                <a:latin typeface="Times New Roman" panose="02020603050405020304" pitchFamily="18" charset="0"/>
              </a:rPr>
              <a:pPr/>
              <a:t>106</a:t>
            </a:fld>
            <a:endParaRPr lang="en-US" altLang="pt-BR" sz="1300">
              <a:latin typeface="Times New Roman" panose="02020603050405020304" pitchFamily="18" charset="0"/>
            </a:endParaRPr>
          </a:p>
        </p:txBody>
      </p:sp>
      <p:sp>
        <p:nvSpPr>
          <p:cNvPr id="219138" name="Rectangle 2">
            <a:extLst>
              <a:ext uri="{FF2B5EF4-FFF2-40B4-BE49-F238E27FC236}">
                <a16:creationId xmlns:a16="http://schemas.microsoft.com/office/drawing/2014/main" id="{07C9B8FB-A58E-3A40-A2F2-C89728A20B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>
            <a:extLst>
              <a:ext uri="{FF2B5EF4-FFF2-40B4-BE49-F238E27FC236}">
                <a16:creationId xmlns:a16="http://schemas.microsoft.com/office/drawing/2014/main" id="{69BBD9AF-2B05-A84A-8DBE-F3E4F2B123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71576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86A8CE-72C3-440F-B981-8D9E4EAA62F3}" type="slidenum">
              <a:rPr lang="en-US" smtClean="0"/>
              <a:pPr/>
              <a:t>107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634059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9BB40B-4143-4A6C-BE80-A3BB8CEB6039}" type="slidenum">
              <a:rPr lang="en-US" smtClean="0"/>
              <a:pPr/>
              <a:t>108</a:t>
            </a:fld>
            <a:endParaRPr 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527866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B811D5-DD5F-47F3-9A9C-FCB8AE5637CF}" type="slidenum">
              <a:rPr lang="en-US" smtClean="0"/>
              <a:pPr/>
              <a:t>110</a:t>
            </a:fld>
            <a:endParaRPr 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83346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2640D3-C72C-4CB5-AC9C-937AB0E0A00C}" type="slidenum">
              <a:rPr lang="en-US" smtClean="0"/>
              <a:pPr/>
              <a:t>111</a:t>
            </a:fld>
            <a:endParaRPr 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71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5ABC3-6071-4935-AF64-4D80F98EBCF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C0C83-7141-405C-86B9-704DAB6ABBC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362700" y="228600"/>
            <a:ext cx="1943100" cy="60198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33400" y="228600"/>
            <a:ext cx="5676900" cy="60198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6C94F-0BC6-4B36-AEA6-5DB18E1C9C6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533400" y="1600200"/>
            <a:ext cx="3810000" cy="4648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3810000" cy="4648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42074-4BF0-42B9-8ADF-069788F5B15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ítulo, text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533400" y="1600200"/>
            <a:ext cx="3810000" cy="4648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Gráfico 3"/>
          <p:cNvSpPr>
            <a:spLocks noGrp="1"/>
          </p:cNvSpPr>
          <p:nvPr>
            <p:ph type="chart" sz="half" idx="2"/>
          </p:nvPr>
        </p:nvSpPr>
        <p:spPr>
          <a:xfrm>
            <a:off x="4495800" y="1600200"/>
            <a:ext cx="3810000" cy="4648200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28156-41D4-4B22-A133-0D2E3EC59DD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ítulo e conteúdo em cima do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33400" y="1600200"/>
            <a:ext cx="7772400" cy="22479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33400" y="4000500"/>
            <a:ext cx="7772400" cy="22479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1B06A-5F82-4809-B30D-985BAB9B0EC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12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06677-C860-4408-991F-9B1D0580ABB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DD6EA-248E-49B3-A306-B6D8A05F0C8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33400" y="16002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92EEE-90FD-4CA0-A901-9D9CCFCFE77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611F5-A0C8-4BFE-922A-34CAF23B419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4F6DF-CECA-42E0-B7A6-892A49DF690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D1FD7-8559-4024-AD8F-D160B4C40F0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87780-7FA1-47E1-9123-8C96A55CDAB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FDB2A-FB7D-4660-8267-70BB08F05EA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600200"/>
            <a:ext cx="777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10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2: Camada de Aplicação</a:t>
            </a: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fld id="{C62902CF-7FE4-4CA7-AEEB-40E5E2AABEF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Comic Sans MS" pitchFamily="6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Comic Sans MS" pitchFamily="6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Comic Sans MS" pitchFamily="6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Comic Sans MS" pitchFamily="66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Comic Sans MS" pitchFamily="66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Comic Sans MS" pitchFamily="66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Comic Sans MS" pitchFamily="66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ZapfDingbats" pitchFamily="82" charset="0"/>
        <a:buChar char="r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ZapfDingbats" pitchFamily="82" charset="0"/>
        <a:buChar char="m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uruagy@cin.ufpe.br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audio" Target="../media/audio1.bin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49.png"/><Relationship Id="rId4" Type="http://schemas.openxmlformats.org/officeDocument/2006/relationships/image" Target="../media/image5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9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29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30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31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notesSlide" Target="../notesSlides/notesSlide37.xml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33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3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37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notesSlide" Target="../notesSlides/notesSlide39.xml"/><Relationship Id="rId7" Type="http://schemas.openxmlformats.org/officeDocument/2006/relationships/oleObject" Target="../embeddings/oleObject4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41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4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46.bin"/><Relationship Id="rId5" Type="http://schemas.openxmlformats.org/officeDocument/2006/relationships/image" Target="../media/image1.wmf"/><Relationship Id="rId10" Type="http://schemas.openxmlformats.org/officeDocument/2006/relationships/oleObject" Target="../embeddings/oleObject50.bin"/><Relationship Id="rId4" Type="http://schemas.openxmlformats.org/officeDocument/2006/relationships/oleObject" Target="../embeddings/oleObject45.bin"/><Relationship Id="rId9" Type="http://schemas.openxmlformats.org/officeDocument/2006/relationships/oleObject" Target="../embeddings/oleObject49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4.wmf"/><Relationship Id="rId3" Type="http://schemas.openxmlformats.org/officeDocument/2006/relationships/notesSlide" Target="../notesSlides/notesSlide4.xml"/><Relationship Id="rId21" Type="http://schemas.openxmlformats.org/officeDocument/2006/relationships/oleObject" Target="../embeddings/oleObject13.bin"/><Relationship Id="rId7" Type="http://schemas.openxmlformats.org/officeDocument/2006/relationships/image" Target="../media/image2.wmf"/><Relationship Id="rId12" Type="http://schemas.openxmlformats.org/officeDocument/2006/relationships/oleObject" Target="../embeddings/oleObject7.bin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10.bin"/><Relationship Id="rId20" Type="http://schemas.openxmlformats.org/officeDocument/2006/relationships/image" Target="../media/image5.w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1.wmf"/><Relationship Id="rId15" Type="http://schemas.openxmlformats.org/officeDocument/2006/relationships/image" Target="../media/image3.wmf"/><Relationship Id="rId23" Type="http://schemas.openxmlformats.org/officeDocument/2006/relationships/oleObject" Target="../embeddings/oleObject15.bin"/><Relationship Id="rId10" Type="http://schemas.openxmlformats.org/officeDocument/2006/relationships/oleObject" Target="../embeddings/oleObject5.bin"/><Relationship Id="rId19" Type="http://schemas.openxmlformats.org/officeDocument/2006/relationships/oleObject" Target="../embeddings/oleObject12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9.bin"/><Relationship Id="rId22" Type="http://schemas.openxmlformats.org/officeDocument/2006/relationships/oleObject" Target="../embeddings/oleObject14.bin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3" Type="http://schemas.openxmlformats.org/officeDocument/2006/relationships/notesSlide" Target="../notesSlides/notesSlide43.xml"/><Relationship Id="rId7" Type="http://schemas.openxmlformats.org/officeDocument/2006/relationships/oleObject" Target="../embeddings/oleObject5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5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51.bin"/><Relationship Id="rId9" Type="http://schemas.openxmlformats.org/officeDocument/2006/relationships/oleObject" Target="../embeddings/oleObject55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56.bin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1.wmf"/><Relationship Id="rId18" Type="http://schemas.openxmlformats.org/officeDocument/2006/relationships/oleObject" Target="../embeddings/oleObject25.bin"/><Relationship Id="rId3" Type="http://schemas.openxmlformats.org/officeDocument/2006/relationships/notesSlide" Target="../notesSlides/notesSlide6.xml"/><Relationship Id="rId21" Type="http://schemas.openxmlformats.org/officeDocument/2006/relationships/oleObject" Target="../embeddings/oleObject28.bin"/><Relationship Id="rId7" Type="http://schemas.openxmlformats.org/officeDocument/2006/relationships/image" Target="../media/image4.wmf"/><Relationship Id="rId12" Type="http://schemas.openxmlformats.org/officeDocument/2006/relationships/oleObject" Target="../embeddings/oleObject20.bin"/><Relationship Id="rId17" Type="http://schemas.openxmlformats.org/officeDocument/2006/relationships/oleObject" Target="../embeddings/oleObject24.bin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23.bin"/><Relationship Id="rId20" Type="http://schemas.openxmlformats.org/officeDocument/2006/relationships/oleObject" Target="../embeddings/oleObject27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6.bin"/><Relationship Id="rId11" Type="http://schemas.openxmlformats.org/officeDocument/2006/relationships/oleObject" Target="../embeddings/oleObject19.bin"/><Relationship Id="rId5" Type="http://schemas.openxmlformats.org/officeDocument/2006/relationships/image" Target="../media/image7.png"/><Relationship Id="rId15" Type="http://schemas.openxmlformats.org/officeDocument/2006/relationships/oleObject" Target="../embeddings/oleObject22.bin"/><Relationship Id="rId10" Type="http://schemas.openxmlformats.org/officeDocument/2006/relationships/oleObject" Target="../embeddings/oleObject18.bin"/><Relationship Id="rId19" Type="http://schemas.openxmlformats.org/officeDocument/2006/relationships/oleObject" Target="../embeddings/oleObject26.bin"/><Relationship Id="rId4" Type="http://schemas.openxmlformats.org/officeDocument/2006/relationships/image" Target="../media/image6.wmf"/><Relationship Id="rId9" Type="http://schemas.openxmlformats.org/officeDocument/2006/relationships/image" Target="../media/image5.wmf"/><Relationship Id="rId14" Type="http://schemas.openxmlformats.org/officeDocument/2006/relationships/oleObject" Target="../embeddings/oleObject21.bin"/><Relationship Id="rId22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ana.org/domains/root/db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egistro.br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59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58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61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60.bin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bm.com/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.bin"/><Relationship Id="rId13" Type="http://schemas.openxmlformats.org/officeDocument/2006/relationships/image" Target="../media/image1.wmf"/><Relationship Id="rId18" Type="http://schemas.openxmlformats.org/officeDocument/2006/relationships/oleObject" Target="../embeddings/oleObject71.bin"/><Relationship Id="rId3" Type="http://schemas.openxmlformats.org/officeDocument/2006/relationships/notesSlide" Target="../notesSlides/notesSlide72.xml"/><Relationship Id="rId21" Type="http://schemas.openxmlformats.org/officeDocument/2006/relationships/oleObject" Target="../embeddings/oleObject74.bin"/><Relationship Id="rId7" Type="http://schemas.openxmlformats.org/officeDocument/2006/relationships/image" Target="../media/image4.wmf"/><Relationship Id="rId12" Type="http://schemas.openxmlformats.org/officeDocument/2006/relationships/oleObject" Target="../embeddings/oleObject66.bin"/><Relationship Id="rId17" Type="http://schemas.openxmlformats.org/officeDocument/2006/relationships/oleObject" Target="../embeddings/oleObject70.bin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69.bin"/><Relationship Id="rId20" Type="http://schemas.openxmlformats.org/officeDocument/2006/relationships/oleObject" Target="../embeddings/oleObject73.bin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62.bin"/><Relationship Id="rId11" Type="http://schemas.openxmlformats.org/officeDocument/2006/relationships/oleObject" Target="../embeddings/oleObject65.bin"/><Relationship Id="rId5" Type="http://schemas.openxmlformats.org/officeDocument/2006/relationships/image" Target="../media/image7.png"/><Relationship Id="rId15" Type="http://schemas.openxmlformats.org/officeDocument/2006/relationships/oleObject" Target="../embeddings/oleObject68.bin"/><Relationship Id="rId10" Type="http://schemas.openxmlformats.org/officeDocument/2006/relationships/oleObject" Target="../embeddings/oleObject64.bin"/><Relationship Id="rId19" Type="http://schemas.openxmlformats.org/officeDocument/2006/relationships/oleObject" Target="../embeddings/oleObject72.bin"/><Relationship Id="rId4" Type="http://schemas.openxmlformats.org/officeDocument/2006/relationships/image" Target="../media/image6.wmf"/><Relationship Id="rId9" Type="http://schemas.openxmlformats.org/officeDocument/2006/relationships/image" Target="../media/image5.wmf"/><Relationship Id="rId14" Type="http://schemas.openxmlformats.org/officeDocument/2006/relationships/oleObject" Target="../embeddings/oleObject67.bin"/><Relationship Id="rId22" Type="http://schemas.openxmlformats.org/officeDocument/2006/relationships/image" Target="../media/image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7" Type="http://schemas.openxmlformats.org/officeDocument/2006/relationships/oleObject" Target="../embeddings/oleObject7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76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75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43.emf"/><Relationship Id="rId4" Type="http://schemas.openxmlformats.org/officeDocument/2006/relationships/oleObject" Target="../embeddings/oleObject78.bin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2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2.bin"/><Relationship Id="rId13" Type="http://schemas.openxmlformats.org/officeDocument/2006/relationships/oleObject" Target="../embeddings/oleObject87.bin"/><Relationship Id="rId3" Type="http://schemas.openxmlformats.org/officeDocument/2006/relationships/notesSlide" Target="../notesSlides/notesSlide80.xml"/><Relationship Id="rId7" Type="http://schemas.openxmlformats.org/officeDocument/2006/relationships/oleObject" Target="../embeddings/oleObject81.bin"/><Relationship Id="rId12" Type="http://schemas.openxmlformats.org/officeDocument/2006/relationships/oleObject" Target="../embeddings/oleObject86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8.png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80.bin"/><Relationship Id="rId11" Type="http://schemas.openxmlformats.org/officeDocument/2006/relationships/oleObject" Target="../embeddings/oleObject85.bin"/><Relationship Id="rId5" Type="http://schemas.openxmlformats.org/officeDocument/2006/relationships/image" Target="../media/image1.wmf"/><Relationship Id="rId15" Type="http://schemas.openxmlformats.org/officeDocument/2006/relationships/image" Target="../media/image37.png"/><Relationship Id="rId10" Type="http://schemas.openxmlformats.org/officeDocument/2006/relationships/oleObject" Target="../embeddings/oleObject84.bin"/><Relationship Id="rId4" Type="http://schemas.openxmlformats.org/officeDocument/2006/relationships/oleObject" Target="../embeddings/oleObject79.bin"/><Relationship Id="rId9" Type="http://schemas.openxmlformats.org/officeDocument/2006/relationships/oleObject" Target="../embeddings/oleObject83.bin"/><Relationship Id="rId14" Type="http://schemas.openxmlformats.org/officeDocument/2006/relationships/oleObject" Target="../embeddings/oleObject88.bin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1.bin"/><Relationship Id="rId13" Type="http://schemas.openxmlformats.org/officeDocument/2006/relationships/oleObject" Target="../embeddings/oleObject96.bin"/><Relationship Id="rId18" Type="http://schemas.openxmlformats.org/officeDocument/2006/relationships/oleObject" Target="../embeddings/oleObject101.bin"/><Relationship Id="rId3" Type="http://schemas.openxmlformats.org/officeDocument/2006/relationships/notesSlide" Target="../notesSlides/notesSlide81.xml"/><Relationship Id="rId21" Type="http://schemas.openxmlformats.org/officeDocument/2006/relationships/oleObject" Target="../embeddings/oleObject104.bin"/><Relationship Id="rId7" Type="http://schemas.openxmlformats.org/officeDocument/2006/relationships/oleObject" Target="../embeddings/oleObject90.bin"/><Relationship Id="rId12" Type="http://schemas.openxmlformats.org/officeDocument/2006/relationships/oleObject" Target="../embeddings/oleObject95.bin"/><Relationship Id="rId17" Type="http://schemas.openxmlformats.org/officeDocument/2006/relationships/oleObject" Target="../embeddings/oleObject100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99.bin"/><Relationship Id="rId20" Type="http://schemas.openxmlformats.org/officeDocument/2006/relationships/oleObject" Target="../embeddings/oleObject103.bin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.wmf"/><Relationship Id="rId11" Type="http://schemas.openxmlformats.org/officeDocument/2006/relationships/oleObject" Target="../embeddings/oleObject94.bin"/><Relationship Id="rId5" Type="http://schemas.openxmlformats.org/officeDocument/2006/relationships/oleObject" Target="../embeddings/oleObject89.bin"/><Relationship Id="rId15" Type="http://schemas.openxmlformats.org/officeDocument/2006/relationships/oleObject" Target="../embeddings/oleObject98.bin"/><Relationship Id="rId23" Type="http://schemas.openxmlformats.org/officeDocument/2006/relationships/oleObject" Target="../embeddings/oleObject106.bin"/><Relationship Id="rId10" Type="http://schemas.openxmlformats.org/officeDocument/2006/relationships/oleObject" Target="../embeddings/oleObject93.bin"/><Relationship Id="rId19" Type="http://schemas.openxmlformats.org/officeDocument/2006/relationships/oleObject" Target="../embeddings/oleObject102.bin"/><Relationship Id="rId4" Type="http://schemas.openxmlformats.org/officeDocument/2006/relationships/image" Target="../media/image47.png"/><Relationship Id="rId9" Type="http://schemas.openxmlformats.org/officeDocument/2006/relationships/oleObject" Target="../embeddings/oleObject92.bin"/><Relationship Id="rId14" Type="http://schemas.openxmlformats.org/officeDocument/2006/relationships/oleObject" Target="../embeddings/oleObject97.bin"/><Relationship Id="rId22" Type="http://schemas.openxmlformats.org/officeDocument/2006/relationships/oleObject" Target="../embeddings/oleObject105.bin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9.bin"/><Relationship Id="rId13" Type="http://schemas.openxmlformats.org/officeDocument/2006/relationships/oleObject" Target="../embeddings/oleObject114.bin"/><Relationship Id="rId18" Type="http://schemas.openxmlformats.org/officeDocument/2006/relationships/oleObject" Target="../embeddings/oleObject119.bin"/><Relationship Id="rId3" Type="http://schemas.openxmlformats.org/officeDocument/2006/relationships/notesSlide" Target="../notesSlides/notesSlide82.xml"/><Relationship Id="rId21" Type="http://schemas.openxmlformats.org/officeDocument/2006/relationships/oleObject" Target="../embeddings/oleObject122.bin"/><Relationship Id="rId7" Type="http://schemas.openxmlformats.org/officeDocument/2006/relationships/oleObject" Target="../embeddings/oleObject108.bin"/><Relationship Id="rId12" Type="http://schemas.openxmlformats.org/officeDocument/2006/relationships/oleObject" Target="../embeddings/oleObject113.bin"/><Relationship Id="rId17" Type="http://schemas.openxmlformats.org/officeDocument/2006/relationships/oleObject" Target="../embeddings/oleObject118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17.bin"/><Relationship Id="rId20" Type="http://schemas.openxmlformats.org/officeDocument/2006/relationships/oleObject" Target="../embeddings/oleObject121.bin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.wmf"/><Relationship Id="rId11" Type="http://schemas.openxmlformats.org/officeDocument/2006/relationships/oleObject" Target="../embeddings/oleObject112.bin"/><Relationship Id="rId5" Type="http://schemas.openxmlformats.org/officeDocument/2006/relationships/oleObject" Target="../embeddings/oleObject107.bin"/><Relationship Id="rId15" Type="http://schemas.openxmlformats.org/officeDocument/2006/relationships/oleObject" Target="../embeddings/oleObject116.bin"/><Relationship Id="rId10" Type="http://schemas.openxmlformats.org/officeDocument/2006/relationships/oleObject" Target="../embeddings/oleObject111.bin"/><Relationship Id="rId19" Type="http://schemas.openxmlformats.org/officeDocument/2006/relationships/oleObject" Target="../embeddings/oleObject120.bin"/><Relationship Id="rId4" Type="http://schemas.openxmlformats.org/officeDocument/2006/relationships/image" Target="../media/image47.png"/><Relationship Id="rId9" Type="http://schemas.openxmlformats.org/officeDocument/2006/relationships/oleObject" Target="../embeddings/oleObject110.bin"/><Relationship Id="rId14" Type="http://schemas.openxmlformats.org/officeDocument/2006/relationships/oleObject" Target="../embeddings/oleObject115.bin"/><Relationship Id="rId22" Type="http://schemas.openxmlformats.org/officeDocument/2006/relationships/oleObject" Target="../embeddings/oleObject123.bin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56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Capítulo 2: Camada de Aplicação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>
                <a:hlinkClick r:id="rId2"/>
              </a:rPr>
              <a:t>suruagy@cin.ufpe.br</a:t>
            </a:r>
            <a:endParaRPr lang="pt-BR"/>
          </a:p>
          <a:p>
            <a:endParaRPr lang="pt-BR" dirty="0"/>
          </a:p>
          <a:p>
            <a:r>
              <a:rPr lang="pt-BR" dirty="0"/>
              <a:t>Baseado nos slides de </a:t>
            </a:r>
            <a:r>
              <a:rPr lang="pt-BR" dirty="0" err="1"/>
              <a:t>Kurose</a:t>
            </a:r>
            <a:r>
              <a:rPr lang="pt-BR"/>
              <a:t> e Ross</a:t>
            </a:r>
          </a:p>
        </p:txBody>
      </p:sp>
    </p:spTree>
    <p:extLst>
      <p:ext uri="{BB962C8B-B14F-4D97-AF65-F5344CB8AC3E}">
        <p14:creationId xmlns:p14="http://schemas.microsoft.com/office/powerpoint/2010/main" val="4208033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Sockets</a:t>
            </a:r>
          </a:p>
        </p:txBody>
      </p:sp>
      <p:sp>
        <p:nvSpPr>
          <p:cNvPr id="4103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pt-BR" sz="2400"/>
              <a:t>Os processos enviam/ recebem mensagens para/dos seus </a:t>
            </a:r>
            <a:r>
              <a:rPr lang="pt-BR" sz="2400" i="1">
                <a:solidFill>
                  <a:srgbClr val="FF0000"/>
                </a:solidFill>
              </a:rPr>
              <a:t>sockets</a:t>
            </a:r>
          </a:p>
          <a:p>
            <a:pPr>
              <a:lnSpc>
                <a:spcPct val="80000"/>
              </a:lnSpc>
            </a:pPr>
            <a:r>
              <a:rPr lang="pt-BR" sz="2400" i="1"/>
              <a:t>Um socket</a:t>
            </a:r>
            <a:r>
              <a:rPr lang="pt-BR" sz="2400"/>
              <a:t> é análogo a uma porta</a:t>
            </a:r>
          </a:p>
          <a:p>
            <a:pPr lvl="1">
              <a:lnSpc>
                <a:spcPct val="80000"/>
              </a:lnSpc>
            </a:pPr>
            <a:r>
              <a:rPr lang="pt-BR" sz="1800"/>
              <a:t>Processo transmissor envia a mensagem através da porta</a:t>
            </a:r>
          </a:p>
          <a:p>
            <a:pPr lvl="1">
              <a:lnSpc>
                <a:spcPct val="80000"/>
              </a:lnSpc>
            </a:pPr>
            <a:r>
              <a:rPr lang="pt-BR" sz="1800"/>
              <a:t>O processo transmissor assume a existência da infraestrutura de transporte no outro lado da porta que faz com que a mensagem chegue ao </a:t>
            </a:r>
            <a:r>
              <a:rPr lang="pt-BR" sz="1800" i="1"/>
              <a:t>socket </a:t>
            </a:r>
            <a:r>
              <a:rPr lang="pt-BR" sz="1800"/>
              <a:t>do processo receptor</a:t>
            </a:r>
          </a:p>
        </p:txBody>
      </p:sp>
      <p:sp>
        <p:nvSpPr>
          <p:cNvPr id="38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40" name="Freeform 66"/>
          <p:cNvSpPr>
            <a:spLocks/>
          </p:cNvSpPr>
          <p:nvPr/>
        </p:nvSpPr>
        <p:spPr bwMode="auto">
          <a:xfrm>
            <a:off x="6948488" y="3751263"/>
            <a:ext cx="736600" cy="1998662"/>
          </a:xfrm>
          <a:custGeom>
            <a:avLst/>
            <a:gdLst>
              <a:gd name="T0" fmla="*/ 2147483647 w 464"/>
              <a:gd name="T1" fmla="*/ 2147483647 h 1259"/>
              <a:gd name="T2" fmla="*/ 0 w 464"/>
              <a:gd name="T3" fmla="*/ 0 h 1259"/>
              <a:gd name="T4" fmla="*/ 2147483647 w 464"/>
              <a:gd name="T5" fmla="*/ 2147483647 h 1259"/>
              <a:gd name="T6" fmla="*/ 2147483647 w 464"/>
              <a:gd name="T7" fmla="*/ 2147483647 h 1259"/>
              <a:gd name="T8" fmla="*/ 2147483647 w 464"/>
              <a:gd name="T9" fmla="*/ 2147483647 h 1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4"/>
              <a:gd name="T16" fmla="*/ 0 h 1259"/>
              <a:gd name="T17" fmla="*/ 464 w 464"/>
              <a:gd name="T18" fmla="*/ 1259 h 12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4" h="1259">
                <a:moveTo>
                  <a:pt x="464" y="1060"/>
                </a:moveTo>
                <a:lnTo>
                  <a:pt x="0" y="0"/>
                </a:lnTo>
                <a:lnTo>
                  <a:pt x="6" y="1258"/>
                </a:lnTo>
                <a:lnTo>
                  <a:pt x="382" y="1259"/>
                </a:lnTo>
                <a:lnTo>
                  <a:pt x="464" y="106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lin ang="0" scaled="1"/>
          </a:gradFill>
          <a:ln w="9525">
            <a:solidFill>
              <a:srgbClr val="DDDDDD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1" name="Freeform 7"/>
          <p:cNvSpPr>
            <a:spLocks/>
          </p:cNvSpPr>
          <p:nvPr/>
        </p:nvSpPr>
        <p:spPr bwMode="auto">
          <a:xfrm>
            <a:off x="3633788" y="5048250"/>
            <a:ext cx="1808162" cy="1031875"/>
          </a:xfrm>
          <a:custGeom>
            <a:avLst/>
            <a:gdLst>
              <a:gd name="T0" fmla="*/ 2147483647 w 2135"/>
              <a:gd name="T1" fmla="*/ 2147483647 h 1662"/>
              <a:gd name="T2" fmla="*/ 2147483647 w 2135"/>
              <a:gd name="T3" fmla="*/ 2147483647 h 1662"/>
              <a:gd name="T4" fmla="*/ 2147483647 w 2135"/>
              <a:gd name="T5" fmla="*/ 2147483647 h 1662"/>
              <a:gd name="T6" fmla="*/ 2147483647 w 2135"/>
              <a:gd name="T7" fmla="*/ 2147483647 h 1662"/>
              <a:gd name="T8" fmla="*/ 2147483647 w 2135"/>
              <a:gd name="T9" fmla="*/ 2147483647 h 1662"/>
              <a:gd name="T10" fmla="*/ 2147483647 w 2135"/>
              <a:gd name="T11" fmla="*/ 2147483647 h 1662"/>
              <a:gd name="T12" fmla="*/ 2147483647 w 2135"/>
              <a:gd name="T13" fmla="*/ 2147483647 h 1662"/>
              <a:gd name="T14" fmla="*/ 2147483647 w 2135"/>
              <a:gd name="T15" fmla="*/ 2147483647 h 1662"/>
              <a:gd name="T16" fmla="*/ 2147483647 w 2135"/>
              <a:gd name="T17" fmla="*/ 2147483647 h 1662"/>
              <a:gd name="T18" fmla="*/ 2147483647 w 2135"/>
              <a:gd name="T19" fmla="*/ 2147483647 h 1662"/>
              <a:gd name="T20" fmla="*/ 2147483647 w 2135"/>
              <a:gd name="T21" fmla="*/ 2147483647 h 16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135"/>
              <a:gd name="T34" fmla="*/ 0 h 1662"/>
              <a:gd name="T35" fmla="*/ 2135 w 2135"/>
              <a:gd name="T36" fmla="*/ 1662 h 166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35" h="1662">
                <a:moveTo>
                  <a:pt x="27" y="652"/>
                </a:moveTo>
                <a:cubicBezTo>
                  <a:pt x="14" y="487"/>
                  <a:pt x="0" y="152"/>
                  <a:pt x="105" y="76"/>
                </a:cubicBezTo>
                <a:cubicBezTo>
                  <a:pt x="210" y="0"/>
                  <a:pt x="473" y="192"/>
                  <a:pt x="657" y="196"/>
                </a:cubicBezTo>
                <a:cubicBezTo>
                  <a:pt x="841" y="200"/>
                  <a:pt x="985" y="65"/>
                  <a:pt x="1209" y="100"/>
                </a:cubicBezTo>
                <a:cubicBezTo>
                  <a:pt x="1433" y="135"/>
                  <a:pt x="1867" y="232"/>
                  <a:pt x="2001" y="406"/>
                </a:cubicBezTo>
                <a:cubicBezTo>
                  <a:pt x="2135" y="580"/>
                  <a:pt x="2083" y="945"/>
                  <a:pt x="2013" y="1144"/>
                </a:cubicBezTo>
                <a:cubicBezTo>
                  <a:pt x="1943" y="1343"/>
                  <a:pt x="1781" y="1538"/>
                  <a:pt x="1581" y="1600"/>
                </a:cubicBezTo>
                <a:cubicBezTo>
                  <a:pt x="1381" y="1662"/>
                  <a:pt x="993" y="1571"/>
                  <a:pt x="813" y="1516"/>
                </a:cubicBezTo>
                <a:cubicBezTo>
                  <a:pt x="633" y="1461"/>
                  <a:pt x="606" y="1345"/>
                  <a:pt x="501" y="1270"/>
                </a:cubicBezTo>
                <a:cubicBezTo>
                  <a:pt x="396" y="1195"/>
                  <a:pt x="262" y="1169"/>
                  <a:pt x="183" y="1066"/>
                </a:cubicBezTo>
                <a:cubicBezTo>
                  <a:pt x="104" y="963"/>
                  <a:pt x="25" y="819"/>
                  <a:pt x="27" y="65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2" name="Text Box 51"/>
          <p:cNvSpPr txBox="1">
            <a:spLocks noChangeArrowheads="1"/>
          </p:cNvSpPr>
          <p:nvPr/>
        </p:nvSpPr>
        <p:spPr bwMode="auto">
          <a:xfrm>
            <a:off x="4071938" y="5180013"/>
            <a:ext cx="874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600"/>
              <a:t>Internet</a:t>
            </a:r>
          </a:p>
        </p:txBody>
      </p:sp>
      <p:sp>
        <p:nvSpPr>
          <p:cNvPr id="43" name="Line 52"/>
          <p:cNvSpPr>
            <a:spLocks noChangeShapeType="1"/>
          </p:cNvSpPr>
          <p:nvPr/>
        </p:nvSpPr>
        <p:spPr bwMode="auto">
          <a:xfrm>
            <a:off x="3392488" y="5591175"/>
            <a:ext cx="2211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4" name="Text Box 53"/>
          <p:cNvSpPr txBox="1">
            <a:spLocks noChangeArrowheads="1"/>
          </p:cNvSpPr>
          <p:nvPr/>
        </p:nvSpPr>
        <p:spPr bwMode="auto">
          <a:xfrm>
            <a:off x="7413625" y="4816475"/>
            <a:ext cx="11416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sz="1600">
                <a:solidFill>
                  <a:srgbClr val="CC0000"/>
                </a:solidFill>
              </a:rPr>
              <a:t>controlado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sz="1600">
                <a:solidFill>
                  <a:srgbClr val="CC0000"/>
                </a:solidFill>
              </a:rPr>
              <a:t>pelo SO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45" name="Text Box 56"/>
          <p:cNvSpPr txBox="1">
            <a:spLocks noChangeArrowheads="1"/>
          </p:cNvSpPr>
          <p:nvPr/>
        </p:nvSpPr>
        <p:spPr bwMode="auto">
          <a:xfrm>
            <a:off x="7391400" y="3916363"/>
            <a:ext cx="1630575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t-BR" sz="1600">
                <a:solidFill>
                  <a:srgbClr val="CC0000"/>
                </a:solidFill>
              </a:rPr>
              <a:t>Controlado pelo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t-BR" sz="1600">
                <a:solidFill>
                  <a:srgbClr val="CC0000"/>
                </a:solidFill>
              </a:rPr>
              <a:t>desenvolvedor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t-BR" sz="1600">
                <a:solidFill>
                  <a:srgbClr val="CC0000"/>
                </a:solidFill>
              </a:rPr>
              <a:t>da aplicação</a:t>
            </a:r>
          </a:p>
        </p:txBody>
      </p:sp>
      <p:sp>
        <p:nvSpPr>
          <p:cNvPr id="46" name="Freeform 45"/>
          <p:cNvSpPr>
            <a:spLocks/>
          </p:cNvSpPr>
          <p:nvPr/>
        </p:nvSpPr>
        <p:spPr bwMode="auto">
          <a:xfrm>
            <a:off x="1208088" y="3814763"/>
            <a:ext cx="758825" cy="1997075"/>
          </a:xfrm>
          <a:custGeom>
            <a:avLst/>
            <a:gdLst>
              <a:gd name="T0" fmla="*/ 0 w 478"/>
              <a:gd name="T1" fmla="*/ 2147483647 h 1258"/>
              <a:gd name="T2" fmla="*/ 2147483647 w 478"/>
              <a:gd name="T3" fmla="*/ 0 h 1258"/>
              <a:gd name="T4" fmla="*/ 2147483647 w 478"/>
              <a:gd name="T5" fmla="*/ 2147483647 h 1258"/>
              <a:gd name="T6" fmla="*/ 2147483647 w 478"/>
              <a:gd name="T7" fmla="*/ 2147483647 h 1258"/>
              <a:gd name="T8" fmla="*/ 0 w 478"/>
              <a:gd name="T9" fmla="*/ 2147483647 h 12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8"/>
              <a:gd name="T16" fmla="*/ 0 h 1258"/>
              <a:gd name="T17" fmla="*/ 478 w 478"/>
              <a:gd name="T18" fmla="*/ 1258 h 12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8" h="1258">
                <a:moveTo>
                  <a:pt x="0" y="1040"/>
                </a:moveTo>
                <a:lnTo>
                  <a:pt x="478" y="0"/>
                </a:lnTo>
                <a:lnTo>
                  <a:pt x="472" y="1258"/>
                </a:lnTo>
                <a:lnTo>
                  <a:pt x="41" y="1246"/>
                </a:lnTo>
                <a:lnTo>
                  <a:pt x="0" y="104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lin ang="0" scaled="1"/>
          </a:gradFill>
          <a:ln w="9525">
            <a:solidFill>
              <a:srgbClr val="DDDDDD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7" name="Rectangle 23"/>
          <p:cNvSpPr>
            <a:spLocks noChangeArrowheads="1"/>
          </p:cNvSpPr>
          <p:nvPr/>
        </p:nvSpPr>
        <p:spPr bwMode="auto">
          <a:xfrm>
            <a:off x="2011363" y="3770313"/>
            <a:ext cx="1296987" cy="198120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sz="2400">
              <a:latin typeface="Times New Roman" pitchFamily="18" charset="0"/>
            </a:endParaRPr>
          </a:p>
        </p:txBody>
      </p:sp>
      <p:sp>
        <p:nvSpPr>
          <p:cNvPr id="48" name="Rectangle 24"/>
          <p:cNvSpPr>
            <a:spLocks noChangeArrowheads="1"/>
          </p:cNvSpPr>
          <p:nvPr/>
        </p:nvSpPr>
        <p:spPr bwMode="auto">
          <a:xfrm>
            <a:off x="1973263" y="3824288"/>
            <a:ext cx="1273175" cy="197961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sz="2400">
              <a:latin typeface="Times New Roman" pitchFamily="18" charset="0"/>
            </a:endParaRPr>
          </a:p>
        </p:txBody>
      </p:sp>
      <p:sp>
        <p:nvSpPr>
          <p:cNvPr id="49" name="Line 25"/>
          <p:cNvSpPr>
            <a:spLocks noChangeShapeType="1"/>
          </p:cNvSpPr>
          <p:nvPr/>
        </p:nvSpPr>
        <p:spPr bwMode="auto">
          <a:xfrm>
            <a:off x="1982788" y="4584700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0" name="Text Box 26"/>
          <p:cNvSpPr txBox="1">
            <a:spLocks noChangeArrowheads="1"/>
          </p:cNvSpPr>
          <p:nvPr/>
        </p:nvSpPr>
        <p:spPr bwMode="auto">
          <a:xfrm>
            <a:off x="1939925" y="4567238"/>
            <a:ext cx="1317625" cy="30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 err="1">
                <a:solidFill>
                  <a:srgbClr val="969696"/>
                </a:solidFill>
                <a:latin typeface="Tahoma" pitchFamily="34" charset="0"/>
              </a:rPr>
              <a:t>transporte</a:t>
            </a:r>
            <a:endParaRPr lang="en-US" sz="1400">
              <a:solidFill>
                <a:srgbClr val="969696"/>
              </a:solidFill>
              <a:latin typeface="Tahoma" pitchFamily="34" charset="0"/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1990725" y="4905375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1976438" y="5214938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1976438" y="5500688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4" name="Text Box 26"/>
          <p:cNvSpPr txBox="1">
            <a:spLocks noChangeArrowheads="1"/>
          </p:cNvSpPr>
          <p:nvPr/>
        </p:nvSpPr>
        <p:spPr bwMode="auto">
          <a:xfrm>
            <a:off x="1974850" y="3814763"/>
            <a:ext cx="1317625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 err="1">
                <a:latin typeface="Tahoma" pitchFamily="34" charset="0"/>
              </a:rPr>
              <a:t>aplicação</a:t>
            </a:r>
            <a:endParaRPr lang="en-US" sz="1400">
              <a:latin typeface="Tahoma" pitchFamily="34" charset="0"/>
            </a:endParaRPr>
          </a:p>
        </p:txBody>
      </p:sp>
      <p:sp>
        <p:nvSpPr>
          <p:cNvPr id="55" name="Text Box 26"/>
          <p:cNvSpPr txBox="1">
            <a:spLocks noChangeArrowheads="1"/>
          </p:cNvSpPr>
          <p:nvPr/>
        </p:nvSpPr>
        <p:spPr bwMode="auto">
          <a:xfrm>
            <a:off x="1930400" y="5472113"/>
            <a:ext cx="1317625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 err="1">
                <a:solidFill>
                  <a:srgbClr val="969696"/>
                </a:solidFill>
                <a:latin typeface="Tahoma" pitchFamily="34" charset="0"/>
              </a:rPr>
              <a:t>física</a:t>
            </a:r>
            <a:endParaRPr lang="en-US" sz="1400">
              <a:solidFill>
                <a:srgbClr val="969696"/>
              </a:solidFill>
              <a:latin typeface="Tahoma" pitchFamily="34" charset="0"/>
            </a:endParaRPr>
          </a:p>
        </p:txBody>
      </p:sp>
      <p:sp>
        <p:nvSpPr>
          <p:cNvPr id="56" name="Text Box 26"/>
          <p:cNvSpPr txBox="1">
            <a:spLocks noChangeArrowheads="1"/>
          </p:cNvSpPr>
          <p:nvPr/>
        </p:nvSpPr>
        <p:spPr bwMode="auto">
          <a:xfrm>
            <a:off x="1949450" y="5186363"/>
            <a:ext cx="1317625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Tahoma" pitchFamily="34" charset="0"/>
              </a:rPr>
              <a:t>enlace</a:t>
            </a:r>
          </a:p>
        </p:txBody>
      </p:sp>
      <p:sp>
        <p:nvSpPr>
          <p:cNvPr id="57" name="Text Box 26"/>
          <p:cNvSpPr txBox="1">
            <a:spLocks noChangeArrowheads="1"/>
          </p:cNvSpPr>
          <p:nvPr/>
        </p:nvSpPr>
        <p:spPr bwMode="auto">
          <a:xfrm>
            <a:off x="1939925" y="4891088"/>
            <a:ext cx="1317625" cy="30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 err="1">
                <a:solidFill>
                  <a:srgbClr val="969696"/>
                </a:solidFill>
                <a:latin typeface="Tahoma" pitchFamily="34" charset="0"/>
              </a:rPr>
              <a:t>rede</a:t>
            </a:r>
            <a:endParaRPr lang="en-US" sz="1400">
              <a:solidFill>
                <a:srgbClr val="969696"/>
              </a:solidFill>
              <a:latin typeface="Tahoma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2108200" y="4089400"/>
            <a:ext cx="990600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600" err="1"/>
              <a:t>processo</a:t>
            </a:r>
            <a:endParaRPr lang="en-US" sz="1600"/>
          </a:p>
        </p:txBody>
      </p:sp>
      <p:grpSp>
        <p:nvGrpSpPr>
          <p:cNvPr id="59" name="Group 58"/>
          <p:cNvGrpSpPr>
            <a:grpSpLocks/>
          </p:cNvGrpSpPr>
          <p:nvPr/>
        </p:nvGrpSpPr>
        <p:grpSpPr bwMode="auto">
          <a:xfrm>
            <a:off x="2355850" y="4449763"/>
            <a:ext cx="546100" cy="225425"/>
            <a:chOff x="1287" y="2524"/>
            <a:chExt cx="260" cy="100"/>
          </a:xfrm>
        </p:grpSpPr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1287" y="2524"/>
              <a:ext cx="260" cy="1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" name="Rectangle 60"/>
            <p:cNvSpPr>
              <a:spLocks noChangeArrowheads="1"/>
            </p:cNvSpPr>
            <p:nvPr/>
          </p:nvSpPr>
          <p:spPr bwMode="auto">
            <a:xfrm>
              <a:off x="1338" y="2537"/>
              <a:ext cx="156" cy="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C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" name="Rectangle 61"/>
            <p:cNvSpPr>
              <a:spLocks noChangeArrowheads="1"/>
            </p:cNvSpPr>
            <p:nvPr/>
          </p:nvSpPr>
          <p:spPr bwMode="auto">
            <a:xfrm>
              <a:off x="1503" y="2582"/>
              <a:ext cx="27" cy="27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rgbClr val="CC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>
              <a:off x="1298" y="2583"/>
              <a:ext cx="26" cy="27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rgbClr val="CC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64" name="Rectangle 23"/>
          <p:cNvSpPr>
            <a:spLocks noChangeArrowheads="1"/>
          </p:cNvSpPr>
          <p:nvPr/>
        </p:nvSpPr>
        <p:spPr bwMode="auto">
          <a:xfrm>
            <a:off x="5673725" y="3741738"/>
            <a:ext cx="1296988" cy="198120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sz="2400">
              <a:latin typeface="Times New Roman" pitchFamily="18" charset="0"/>
            </a:endParaRPr>
          </a:p>
        </p:txBody>
      </p:sp>
      <p:sp>
        <p:nvSpPr>
          <p:cNvPr id="65" name="Rectangle 24"/>
          <p:cNvSpPr>
            <a:spLocks noChangeArrowheads="1"/>
          </p:cNvSpPr>
          <p:nvPr/>
        </p:nvSpPr>
        <p:spPr bwMode="auto">
          <a:xfrm>
            <a:off x="5635625" y="3795713"/>
            <a:ext cx="1273175" cy="197961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sz="2400">
              <a:latin typeface="Times New Roman" pitchFamily="18" charset="0"/>
            </a:endParaRPr>
          </a:p>
        </p:txBody>
      </p:sp>
      <p:sp>
        <p:nvSpPr>
          <p:cNvPr id="66" name="Line 25"/>
          <p:cNvSpPr>
            <a:spLocks noChangeShapeType="1"/>
          </p:cNvSpPr>
          <p:nvPr/>
        </p:nvSpPr>
        <p:spPr bwMode="auto">
          <a:xfrm>
            <a:off x="5645150" y="4556125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7" name="Text Box 26"/>
          <p:cNvSpPr txBox="1">
            <a:spLocks noChangeArrowheads="1"/>
          </p:cNvSpPr>
          <p:nvPr/>
        </p:nvSpPr>
        <p:spPr bwMode="auto">
          <a:xfrm>
            <a:off x="5602288" y="4538663"/>
            <a:ext cx="1317625" cy="30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 err="1">
                <a:solidFill>
                  <a:srgbClr val="969696"/>
                </a:solidFill>
                <a:latin typeface="Tahoma" pitchFamily="34" charset="0"/>
              </a:rPr>
              <a:t>transporte</a:t>
            </a:r>
            <a:endParaRPr lang="en-US" sz="1400">
              <a:solidFill>
                <a:srgbClr val="969696"/>
              </a:solidFill>
              <a:latin typeface="Tahoma" pitchFamily="34" charset="0"/>
            </a:endParaRPr>
          </a:p>
        </p:txBody>
      </p:sp>
      <p:sp>
        <p:nvSpPr>
          <p:cNvPr id="68" name="Line 27"/>
          <p:cNvSpPr>
            <a:spLocks noChangeShapeType="1"/>
          </p:cNvSpPr>
          <p:nvPr/>
        </p:nvSpPr>
        <p:spPr bwMode="auto">
          <a:xfrm>
            <a:off x="5653088" y="4876800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9" name="Line 28"/>
          <p:cNvSpPr>
            <a:spLocks noChangeShapeType="1"/>
          </p:cNvSpPr>
          <p:nvPr/>
        </p:nvSpPr>
        <p:spPr bwMode="auto">
          <a:xfrm>
            <a:off x="5638800" y="5186363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70" name="Line 29"/>
          <p:cNvSpPr>
            <a:spLocks noChangeShapeType="1"/>
          </p:cNvSpPr>
          <p:nvPr/>
        </p:nvSpPr>
        <p:spPr bwMode="auto">
          <a:xfrm>
            <a:off x="5638800" y="5472113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71" name="Text Box 26"/>
          <p:cNvSpPr txBox="1">
            <a:spLocks noChangeArrowheads="1"/>
          </p:cNvSpPr>
          <p:nvPr/>
        </p:nvSpPr>
        <p:spPr bwMode="auto">
          <a:xfrm>
            <a:off x="5637213" y="3786188"/>
            <a:ext cx="1317625" cy="30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 err="1">
                <a:latin typeface="Tahoma" pitchFamily="34" charset="0"/>
              </a:rPr>
              <a:t>aplicação</a:t>
            </a:r>
            <a:endParaRPr lang="en-US" sz="1400">
              <a:latin typeface="Tahoma" pitchFamily="34" charset="0"/>
            </a:endParaRPr>
          </a:p>
        </p:txBody>
      </p:sp>
      <p:sp>
        <p:nvSpPr>
          <p:cNvPr id="72" name="Text Box 26"/>
          <p:cNvSpPr txBox="1">
            <a:spLocks noChangeArrowheads="1"/>
          </p:cNvSpPr>
          <p:nvPr/>
        </p:nvSpPr>
        <p:spPr bwMode="auto">
          <a:xfrm>
            <a:off x="5592763" y="5443538"/>
            <a:ext cx="1317625" cy="30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 err="1">
                <a:solidFill>
                  <a:srgbClr val="969696"/>
                </a:solidFill>
                <a:latin typeface="Tahoma" pitchFamily="34" charset="0"/>
              </a:rPr>
              <a:t>física</a:t>
            </a:r>
            <a:endParaRPr lang="en-US" sz="1400">
              <a:solidFill>
                <a:srgbClr val="969696"/>
              </a:solidFill>
              <a:latin typeface="Tahoma" pitchFamily="34" charset="0"/>
            </a:endParaRPr>
          </a:p>
        </p:txBody>
      </p:sp>
      <p:sp>
        <p:nvSpPr>
          <p:cNvPr id="73" name="Text Box 26"/>
          <p:cNvSpPr txBox="1">
            <a:spLocks noChangeArrowheads="1"/>
          </p:cNvSpPr>
          <p:nvPr/>
        </p:nvSpPr>
        <p:spPr bwMode="auto">
          <a:xfrm>
            <a:off x="5611813" y="5157788"/>
            <a:ext cx="1317625" cy="30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Tahoma" pitchFamily="34" charset="0"/>
              </a:rPr>
              <a:t>enlace</a:t>
            </a:r>
          </a:p>
        </p:txBody>
      </p:sp>
      <p:sp>
        <p:nvSpPr>
          <p:cNvPr id="74" name="Text Box 26"/>
          <p:cNvSpPr txBox="1">
            <a:spLocks noChangeArrowheads="1"/>
          </p:cNvSpPr>
          <p:nvPr/>
        </p:nvSpPr>
        <p:spPr bwMode="auto">
          <a:xfrm>
            <a:off x="5602288" y="4862513"/>
            <a:ext cx="1317625" cy="30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 err="1">
                <a:solidFill>
                  <a:srgbClr val="969696"/>
                </a:solidFill>
                <a:latin typeface="Tahoma" pitchFamily="34" charset="0"/>
              </a:rPr>
              <a:t>rede</a:t>
            </a:r>
            <a:endParaRPr lang="en-US" sz="1400">
              <a:solidFill>
                <a:srgbClr val="969696"/>
              </a:solidFill>
              <a:latin typeface="Tahoma" pitchFamily="34" charset="0"/>
            </a:endParaRPr>
          </a:p>
        </p:txBody>
      </p:sp>
      <p:sp>
        <p:nvSpPr>
          <p:cNvPr id="75" name="Oval 78"/>
          <p:cNvSpPr>
            <a:spLocks noChangeArrowheads="1"/>
          </p:cNvSpPr>
          <p:nvPr/>
        </p:nvSpPr>
        <p:spPr bwMode="auto">
          <a:xfrm>
            <a:off x="5770563" y="4060825"/>
            <a:ext cx="990600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600" err="1"/>
              <a:t>processo</a:t>
            </a:r>
            <a:endParaRPr lang="en-US" sz="1600"/>
          </a:p>
        </p:txBody>
      </p:sp>
      <p:grpSp>
        <p:nvGrpSpPr>
          <p:cNvPr id="76" name="Group 79"/>
          <p:cNvGrpSpPr>
            <a:grpSpLocks/>
          </p:cNvGrpSpPr>
          <p:nvPr/>
        </p:nvGrpSpPr>
        <p:grpSpPr bwMode="auto">
          <a:xfrm>
            <a:off x="6018213" y="4421188"/>
            <a:ext cx="546100" cy="225425"/>
            <a:chOff x="1287" y="2524"/>
            <a:chExt cx="260" cy="100"/>
          </a:xfrm>
        </p:grpSpPr>
        <p:sp>
          <p:nvSpPr>
            <p:cNvPr id="77" name="Rectangle 80"/>
            <p:cNvSpPr>
              <a:spLocks noChangeArrowheads="1"/>
            </p:cNvSpPr>
            <p:nvPr/>
          </p:nvSpPr>
          <p:spPr bwMode="auto">
            <a:xfrm>
              <a:off x="1287" y="2524"/>
              <a:ext cx="260" cy="1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8" name="Rectangle 81"/>
            <p:cNvSpPr>
              <a:spLocks noChangeArrowheads="1"/>
            </p:cNvSpPr>
            <p:nvPr/>
          </p:nvSpPr>
          <p:spPr bwMode="auto">
            <a:xfrm>
              <a:off x="1338" y="2537"/>
              <a:ext cx="156" cy="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C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9" name="Rectangle 82"/>
            <p:cNvSpPr>
              <a:spLocks noChangeArrowheads="1"/>
            </p:cNvSpPr>
            <p:nvPr/>
          </p:nvSpPr>
          <p:spPr bwMode="auto">
            <a:xfrm>
              <a:off x="1503" y="2582"/>
              <a:ext cx="27" cy="27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rgbClr val="CC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0" name="Rectangle 83"/>
            <p:cNvSpPr>
              <a:spLocks noChangeArrowheads="1"/>
            </p:cNvSpPr>
            <p:nvPr/>
          </p:nvSpPr>
          <p:spPr bwMode="auto">
            <a:xfrm>
              <a:off x="1298" y="2583"/>
              <a:ext cx="26" cy="27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rgbClr val="CC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81" name="Line 88"/>
          <p:cNvSpPr>
            <a:spLocks noChangeShapeType="1"/>
          </p:cNvSpPr>
          <p:nvPr/>
        </p:nvSpPr>
        <p:spPr bwMode="auto">
          <a:xfrm flipH="1">
            <a:off x="6827838" y="4192588"/>
            <a:ext cx="6096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2" name="Line 89"/>
          <p:cNvSpPr>
            <a:spLocks noChangeShapeType="1"/>
          </p:cNvSpPr>
          <p:nvPr/>
        </p:nvSpPr>
        <p:spPr bwMode="auto">
          <a:xfrm>
            <a:off x="7053263" y="4618038"/>
            <a:ext cx="0" cy="102235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3" name="Line 90"/>
          <p:cNvSpPr>
            <a:spLocks noChangeShapeType="1"/>
          </p:cNvSpPr>
          <p:nvPr/>
        </p:nvSpPr>
        <p:spPr bwMode="auto">
          <a:xfrm flipH="1">
            <a:off x="7077075" y="5118100"/>
            <a:ext cx="6096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4" name="Text Box 56"/>
          <p:cNvSpPr txBox="1">
            <a:spLocks noChangeArrowheads="1"/>
          </p:cNvSpPr>
          <p:nvPr/>
        </p:nvSpPr>
        <p:spPr bwMode="auto">
          <a:xfrm>
            <a:off x="3990975" y="3873500"/>
            <a:ext cx="917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i="1">
                <a:solidFill>
                  <a:srgbClr val="CC0000"/>
                </a:solidFill>
              </a:rPr>
              <a:t>socket</a:t>
            </a:r>
          </a:p>
        </p:txBody>
      </p:sp>
      <p:sp>
        <p:nvSpPr>
          <p:cNvPr id="85" name="Line 92"/>
          <p:cNvSpPr>
            <a:spLocks noChangeShapeType="1"/>
          </p:cNvSpPr>
          <p:nvPr/>
        </p:nvSpPr>
        <p:spPr bwMode="auto">
          <a:xfrm flipV="1">
            <a:off x="2994025" y="4073525"/>
            <a:ext cx="968375" cy="43497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6" name="Line 93"/>
          <p:cNvSpPr>
            <a:spLocks noChangeShapeType="1"/>
          </p:cNvSpPr>
          <p:nvPr/>
        </p:nvSpPr>
        <p:spPr bwMode="auto">
          <a:xfrm flipH="1" flipV="1">
            <a:off x="4929188" y="4062413"/>
            <a:ext cx="968375" cy="43497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87" name="Group 96"/>
          <p:cNvGrpSpPr>
            <a:grpSpLocks/>
          </p:cNvGrpSpPr>
          <p:nvPr/>
        </p:nvGrpSpPr>
        <p:grpSpPr bwMode="auto">
          <a:xfrm>
            <a:off x="784225" y="5127625"/>
            <a:ext cx="719138" cy="773113"/>
            <a:chOff x="-44" y="1473"/>
            <a:chExt cx="981" cy="1105"/>
          </a:xfrm>
        </p:grpSpPr>
        <p:pic>
          <p:nvPicPr>
            <p:cNvPr id="88" name="Picture 97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Freeform 9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5595 w 356"/>
                <a:gd name="T3" fmla="*/ 341 h 368"/>
                <a:gd name="T4" fmla="*/ 6638 w 356"/>
                <a:gd name="T5" fmla="*/ 7113 h 368"/>
                <a:gd name="T6" fmla="*/ 1463 w 356"/>
                <a:gd name="T7" fmla="*/ 889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90" name="Group 99"/>
          <p:cNvGrpSpPr>
            <a:grpSpLocks/>
          </p:cNvGrpSpPr>
          <p:nvPr/>
        </p:nvGrpSpPr>
        <p:grpSpPr bwMode="auto">
          <a:xfrm flipH="1">
            <a:off x="7480300" y="5322888"/>
            <a:ext cx="719138" cy="773112"/>
            <a:chOff x="-44" y="1473"/>
            <a:chExt cx="981" cy="1105"/>
          </a:xfrm>
        </p:grpSpPr>
        <p:pic>
          <p:nvPicPr>
            <p:cNvPr id="91" name="Picture 100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Freeform 10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5595 w 356"/>
                <a:gd name="T3" fmla="*/ 341 h 368"/>
                <a:gd name="T4" fmla="*/ 6638 w 356"/>
                <a:gd name="T5" fmla="*/ 7113 h 368"/>
                <a:gd name="T6" fmla="*/ 1463 w 356"/>
                <a:gd name="T7" fmla="*/ 889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EC51A39-4C87-DD4E-9748-EB1F0CB0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2">
            <a:extLst>
              <a:ext uri="{FF2B5EF4-FFF2-40B4-BE49-F238E27FC236}">
                <a16:creationId xmlns:a16="http://schemas.microsoft.com/office/drawing/2014/main" id="{08EDF01A-573D-4B43-9C08-3B73FEBCC3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950" y="228600"/>
            <a:ext cx="8172450" cy="871538"/>
          </a:xfrm>
        </p:spPr>
        <p:txBody>
          <a:bodyPr/>
          <a:lstStyle/>
          <a:p>
            <a:r>
              <a:rPr lang="en-US" altLang="pt-BR" i="1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Streaming</a:t>
            </a:r>
            <a:r>
              <a:rPr lang="en-US" altLang="pt-BR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pt-BR" altLang="pt-BR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multimídia</a:t>
            </a:r>
            <a:r>
              <a:rPr lang="en-US" altLang="pt-BR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: DASH</a:t>
            </a:r>
          </a:p>
        </p:txBody>
      </p:sp>
      <p:sp>
        <p:nvSpPr>
          <p:cNvPr id="205826" name="Rectangle 3">
            <a:extLst>
              <a:ext uri="{FF2B5EF4-FFF2-40B4-BE49-F238E27FC236}">
                <a16:creationId xmlns:a16="http://schemas.microsoft.com/office/drawing/2014/main" id="{389DF989-9A65-F644-AFD7-52DAD7885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0075" y="1381125"/>
            <a:ext cx="7772400" cy="5053013"/>
          </a:xfrm>
        </p:spPr>
        <p:txBody>
          <a:bodyPr/>
          <a:lstStyle/>
          <a:p>
            <a:r>
              <a:rPr lang="pt-BR" altLang="pt-BR" i="1" dirty="0">
                <a:solidFill>
                  <a:srgbClr val="CC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DASH: </a:t>
            </a:r>
            <a:r>
              <a:rPr lang="pt-BR" altLang="pt-BR" i="1" dirty="0" err="1">
                <a:solidFill>
                  <a:srgbClr val="CC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Dynamic</a:t>
            </a:r>
            <a:r>
              <a:rPr lang="pt-BR" altLang="pt-BR" i="1" dirty="0">
                <a:solidFill>
                  <a:srgbClr val="CC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, </a:t>
            </a:r>
            <a:r>
              <a:rPr lang="pt-BR" altLang="pt-BR" i="1" dirty="0" err="1">
                <a:solidFill>
                  <a:srgbClr val="CC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Adaptive</a:t>
            </a:r>
            <a:r>
              <a:rPr lang="pt-BR" altLang="pt-BR" i="1" dirty="0">
                <a:solidFill>
                  <a:srgbClr val="CC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Streaming over HTTP</a:t>
            </a:r>
          </a:p>
          <a:p>
            <a:r>
              <a:rPr lang="pt-BR" altLang="en-US" i="1" dirty="0">
                <a:solidFill>
                  <a:srgbClr val="000099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“</a:t>
            </a:r>
            <a:r>
              <a:rPr lang="pt-BR" altLang="pt-BR" i="1" dirty="0">
                <a:solidFill>
                  <a:srgbClr val="000099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inteligência</a:t>
            </a:r>
            <a:r>
              <a:rPr lang="pt-BR" altLang="en-US" i="1" dirty="0">
                <a:solidFill>
                  <a:srgbClr val="000099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”</a:t>
            </a:r>
            <a:r>
              <a:rPr lang="pt-BR" altLang="pt-BR" i="1" dirty="0">
                <a:solidFill>
                  <a:srgbClr val="000099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pt-BR" altLang="pt-BR" dirty="0">
                <a:solidFill>
                  <a:srgbClr val="000099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no cliente: o </a:t>
            </a:r>
            <a:r>
              <a:rPr lang="pt-BR" altLang="pt-BR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cliente determina</a:t>
            </a:r>
          </a:p>
          <a:p>
            <a:pPr lvl="1"/>
            <a:r>
              <a:rPr lang="pt-BR" altLang="pt-BR" i="1" dirty="0">
                <a:solidFill>
                  <a:srgbClr val="CC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quando</a:t>
            </a:r>
            <a:r>
              <a:rPr lang="pt-BR" altLang="pt-BR" i="1" dirty="0">
                <a:solidFill>
                  <a:srgbClr val="8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pt-BR" altLang="pt-BR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solicitar um pedido (de modo a não haver nem esvaziamento nem estouro do </a:t>
            </a:r>
            <a:r>
              <a:rPr lang="pt-BR" altLang="pt-BR" i="1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buffer</a:t>
            </a:r>
            <a:r>
              <a:rPr lang="pt-BR" altLang="pt-BR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)</a:t>
            </a:r>
          </a:p>
          <a:p>
            <a:pPr lvl="1"/>
            <a:r>
              <a:rPr lang="pt-BR" altLang="pt-BR" i="1" dirty="0">
                <a:solidFill>
                  <a:srgbClr val="CC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que taxa de codificação </a:t>
            </a:r>
            <a:r>
              <a:rPr lang="pt-BR" altLang="pt-BR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solicitar </a:t>
            </a:r>
            <a:r>
              <a:rPr lang="pt-BR" altLang="pt-BR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(maior qualidade quando houver mais banda disponível) </a:t>
            </a:r>
            <a:endParaRPr lang="pt-BR" altLang="pt-BR" dirty="0">
              <a:solidFill>
                <a:srgbClr val="000000"/>
              </a:solidFill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pPr lvl="1"/>
            <a:r>
              <a:rPr lang="pt-BR" altLang="pt-BR" i="1" dirty="0">
                <a:solidFill>
                  <a:srgbClr val="CC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de onde</a:t>
            </a:r>
            <a:r>
              <a:rPr lang="pt-BR" altLang="pt-BR" i="1" dirty="0">
                <a:solidFill>
                  <a:srgbClr val="8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pt-BR" altLang="pt-BR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solicitar o pedaço (pode solicitar do servidor URL que estiver mais “próximo” do cliente ou que tenha a maior banda disponível)</a:t>
            </a:r>
          </a:p>
        </p:txBody>
      </p:sp>
      <p:pic>
        <p:nvPicPr>
          <p:cNvPr id="205827" name="Picture 17" descr="underline_base">
            <a:extLst>
              <a:ext uri="{FF2B5EF4-FFF2-40B4-BE49-F238E27FC236}">
                <a16:creationId xmlns:a16="http://schemas.microsoft.com/office/drawing/2014/main" id="{177345FF-83AE-3E43-A2AD-545E84B4B93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957263"/>
            <a:ext cx="68564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Rectangle 7">
            <a:extLst>
              <a:ext uri="{FF2B5EF4-FFF2-40B4-BE49-F238E27FC236}">
                <a16:creationId xmlns:a16="http://schemas.microsoft.com/office/drawing/2014/main" id="{27277A79-3C11-C341-97CD-6A4EBE444E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6377355" y="6454775"/>
            <a:ext cx="2095134" cy="300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pt-BR" sz="1200" dirty="0">
                <a:latin typeface="Tahoma" panose="020B0604030504040204" pitchFamily="34" charset="0"/>
              </a:rPr>
              <a:t>2: </a:t>
            </a:r>
            <a:r>
              <a:rPr lang="en-US" altLang="pt-BR" sz="1200" dirty="0" err="1">
                <a:latin typeface="Tahoma" panose="020B0604030504040204" pitchFamily="34" charset="0"/>
              </a:rPr>
              <a:t>Camada</a:t>
            </a:r>
            <a:r>
              <a:rPr lang="en-US" altLang="pt-BR" sz="1200" dirty="0">
                <a:latin typeface="Tahoma" panose="020B0604030504040204" pitchFamily="34" charset="0"/>
              </a:rPr>
              <a:t> de </a:t>
            </a:r>
            <a:r>
              <a:rPr lang="en-US" altLang="pt-BR" sz="1200" dirty="0" err="1">
                <a:latin typeface="Tahoma" panose="020B0604030504040204" pitchFamily="34" charset="0"/>
              </a:rPr>
              <a:t>Aplicação</a:t>
            </a:r>
            <a:endParaRPr lang="en-US" altLang="pt-BR" sz="1200" dirty="0">
              <a:latin typeface="Tahoma" panose="020B0604030504040204" pitchFamily="34" charset="0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CF1BF82-CD00-8048-935C-E565A71AD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0271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">
            <a:extLst>
              <a:ext uri="{FF2B5EF4-FFF2-40B4-BE49-F238E27FC236}">
                <a16:creationId xmlns:a16="http://schemas.microsoft.com/office/drawing/2014/main" id="{E1468F62-35E1-FF43-BB23-603D950F7D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3672" y="228600"/>
            <a:ext cx="8582759" cy="871538"/>
          </a:xfrm>
        </p:spPr>
        <p:txBody>
          <a:bodyPr/>
          <a:lstStyle/>
          <a:p>
            <a:r>
              <a:rPr lang="pt-BR" altLang="pt-BR" sz="3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Redes de Distribuição de Conteúdo (</a:t>
            </a:r>
            <a:r>
              <a:rPr lang="pt-BR" altLang="pt-BR" sz="3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CDNs</a:t>
            </a:r>
            <a:r>
              <a:rPr lang="pt-BR" altLang="pt-BR" sz="3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EE1FE695-46B6-1843-A6C6-05ACC3D76F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0075" y="1381125"/>
            <a:ext cx="7772400" cy="5053013"/>
          </a:xfrm>
        </p:spPr>
        <p:txBody>
          <a:bodyPr/>
          <a:lstStyle/>
          <a:p>
            <a:pPr marL="287338" indent="-287338"/>
            <a:r>
              <a:rPr lang="pt-BR" altLang="pt-BR" i="1" dirty="0">
                <a:solidFill>
                  <a:srgbClr val="CC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desafio: </a:t>
            </a:r>
            <a:r>
              <a:rPr lang="pt-BR" altLang="pt-BR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como enviar conteúdo (selecionado de milhões de vídeos) para centenas de milhares de usuários </a:t>
            </a:r>
            <a:r>
              <a:rPr lang="pt-BR" altLang="pt-BR" i="1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simultâneos</a:t>
            </a:r>
            <a:r>
              <a:rPr lang="pt-BR" altLang="pt-BR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?</a:t>
            </a:r>
          </a:p>
          <a:p>
            <a:pPr marL="287338" indent="-287338"/>
            <a:endParaRPr lang="pt-BR" altLang="pt-BR" dirty="0">
              <a:solidFill>
                <a:srgbClr val="000000"/>
              </a:solidFill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pPr marL="287338" indent="-287338"/>
            <a:r>
              <a:rPr lang="pt-BR" altLang="pt-BR" i="1" dirty="0">
                <a:solidFill>
                  <a:srgbClr val="CC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opção 1: </a:t>
            </a:r>
            <a:r>
              <a:rPr lang="pt-BR" altLang="pt-BR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grande “</a:t>
            </a:r>
            <a:r>
              <a:rPr lang="pt-BR" altLang="pt-BR" dirty="0" err="1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mega-servidor</a:t>
            </a:r>
            <a:r>
              <a:rPr lang="pt-BR" altLang="pt-BR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” único</a:t>
            </a:r>
          </a:p>
          <a:p>
            <a:pPr marL="687388" lvl="1" indent="-287338"/>
            <a:r>
              <a:rPr lang="pt-BR" altLang="pt-BR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ponto único de falha</a:t>
            </a:r>
          </a:p>
          <a:p>
            <a:pPr marL="681038" lvl="1" indent="-223838"/>
            <a:r>
              <a:rPr lang="pt-BR" altLang="pt-BR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ponto de congestionamento de rede</a:t>
            </a:r>
          </a:p>
          <a:p>
            <a:pPr marL="681038" lvl="1" indent="-223838"/>
            <a:r>
              <a:rPr lang="pt-BR" altLang="pt-BR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caminho longo distante dos clientes</a:t>
            </a:r>
          </a:p>
          <a:p>
            <a:pPr marL="681038" lvl="1" indent="-223838"/>
            <a:r>
              <a:rPr lang="pt-BR" altLang="pt-BR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múltiplas cópias do vídeo enviadas pelo link de saída</a:t>
            </a:r>
          </a:p>
          <a:p>
            <a:pPr marL="681038" lvl="1" indent="-223838">
              <a:buFont typeface="Arial" panose="020B0604020202020204" pitchFamily="34" charset="0"/>
              <a:buNone/>
            </a:pPr>
            <a:endParaRPr lang="pt-BR" altLang="pt-BR" dirty="0">
              <a:solidFill>
                <a:srgbClr val="000000"/>
              </a:solidFill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pPr marL="287338" indent="-287338">
              <a:buFont typeface="Wingdings" pitchFamily="2" charset="2"/>
              <a:buNone/>
            </a:pPr>
            <a:r>
              <a:rPr lang="pt-BR" altLang="pt-BR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….simplesmente: esta solução </a:t>
            </a:r>
            <a:r>
              <a:rPr lang="pt-BR" altLang="pt-BR" i="1" dirty="0">
                <a:solidFill>
                  <a:srgbClr val="CC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não</a:t>
            </a:r>
            <a:r>
              <a:rPr lang="pt-BR" altLang="ja-JP" i="1" dirty="0">
                <a:solidFill>
                  <a:srgbClr val="CC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escala</a:t>
            </a:r>
          </a:p>
          <a:p>
            <a:pPr marL="681038" lvl="1" indent="-223838"/>
            <a:endParaRPr lang="en-US" altLang="pt-BR" dirty="0">
              <a:solidFill>
                <a:srgbClr val="000000"/>
              </a:solidFill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pPr marL="287338" indent="-287338"/>
            <a:endParaRPr lang="en-US" altLang="pt-BR" dirty="0">
              <a:solidFill>
                <a:srgbClr val="000000"/>
              </a:solidFill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pPr marL="287338" indent="-287338"/>
            <a:endParaRPr lang="en-US" altLang="pt-BR" dirty="0">
              <a:solidFill>
                <a:srgbClr val="000000"/>
              </a:solidFill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</p:txBody>
      </p:sp>
      <p:pic>
        <p:nvPicPr>
          <p:cNvPr id="207875" name="Picture 17" descr="underline_base">
            <a:extLst>
              <a:ext uri="{FF2B5EF4-FFF2-40B4-BE49-F238E27FC236}">
                <a16:creationId xmlns:a16="http://schemas.microsoft.com/office/drawing/2014/main" id="{9F8D9423-3310-1F4C-9377-C441EFF37E8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957263"/>
            <a:ext cx="68564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Rectangle 7">
            <a:extLst>
              <a:ext uri="{FF2B5EF4-FFF2-40B4-BE49-F238E27FC236}">
                <a16:creationId xmlns:a16="http://schemas.microsoft.com/office/drawing/2014/main" id="{33926D02-A2B8-8443-B823-2C3877209B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6518031" y="6454775"/>
            <a:ext cx="1954457" cy="300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pt-BR" sz="1200" dirty="0">
                <a:latin typeface="Tahoma" panose="020B0604030504040204" pitchFamily="34" charset="0"/>
              </a:rPr>
              <a:t>2: </a:t>
            </a:r>
            <a:r>
              <a:rPr lang="en-US" altLang="pt-BR" sz="1200" dirty="0" err="1">
                <a:latin typeface="Tahoma" panose="020B0604030504040204" pitchFamily="34" charset="0"/>
              </a:rPr>
              <a:t>Camada</a:t>
            </a:r>
            <a:r>
              <a:rPr lang="en-US" altLang="pt-BR" sz="1200" dirty="0">
                <a:latin typeface="Tahoma" panose="020B0604030504040204" pitchFamily="34" charset="0"/>
              </a:rPr>
              <a:t> de </a:t>
            </a:r>
            <a:r>
              <a:rPr lang="en-US" altLang="pt-BR" sz="1200" dirty="0" err="1">
                <a:latin typeface="Tahoma" panose="020B0604030504040204" pitchFamily="34" charset="0"/>
              </a:rPr>
              <a:t>Aplicação</a:t>
            </a:r>
            <a:endParaRPr lang="en-US" altLang="pt-BR" sz="1200" dirty="0">
              <a:latin typeface="Tahoma" panose="020B0604030504040204" pitchFamily="34" charset="0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AE1E5D7-D9C0-A44B-8F69-44AA045D3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1900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>
            <a:extLst>
              <a:ext uri="{FF2B5EF4-FFF2-40B4-BE49-F238E27FC236}">
                <a16:creationId xmlns:a16="http://schemas.microsoft.com/office/drawing/2014/main" id="{A2033194-DB86-A743-BFD6-EEF5FF737A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950" y="228600"/>
            <a:ext cx="8676542" cy="871538"/>
          </a:xfrm>
        </p:spPr>
        <p:txBody>
          <a:bodyPr/>
          <a:lstStyle/>
          <a:p>
            <a:r>
              <a:rPr lang="pt-BR" altLang="pt-BR" sz="3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Redes de Distribuição de Conteúdo (</a:t>
            </a:r>
            <a:r>
              <a:rPr lang="pt-BR" altLang="pt-BR" sz="3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CDNs</a:t>
            </a:r>
            <a:r>
              <a:rPr lang="pt-BR" altLang="pt-BR" sz="3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)</a:t>
            </a:r>
            <a:endParaRPr lang="en-US" altLang="pt-BR" sz="3600" dirty="0"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</p:txBody>
      </p:sp>
      <p:sp>
        <p:nvSpPr>
          <p:cNvPr id="209922" name="Rectangle 3">
            <a:extLst>
              <a:ext uri="{FF2B5EF4-FFF2-40B4-BE49-F238E27FC236}">
                <a16:creationId xmlns:a16="http://schemas.microsoft.com/office/drawing/2014/main" id="{DFFCAAE0-67E0-7740-9FBB-435C17EFDC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0074" y="1381125"/>
            <a:ext cx="8162925" cy="5053013"/>
          </a:xfrm>
        </p:spPr>
        <p:txBody>
          <a:bodyPr/>
          <a:lstStyle/>
          <a:p>
            <a:pPr marL="287338" indent="-287338"/>
            <a:r>
              <a:rPr lang="pt-BR" altLang="pt-BR" i="1" dirty="0">
                <a:solidFill>
                  <a:srgbClr val="CC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desafio: </a:t>
            </a:r>
            <a:r>
              <a:rPr lang="pt-BR" altLang="pt-BR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como enviar conteúdo (selecionado de milhões de vídeos) para centenas de milhares de usuários </a:t>
            </a:r>
            <a:r>
              <a:rPr lang="pt-BR" altLang="pt-BR" i="1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simultâneos</a:t>
            </a:r>
            <a:r>
              <a:rPr lang="pt-BR" altLang="pt-BR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?</a:t>
            </a:r>
          </a:p>
          <a:p>
            <a:pPr marL="287338" indent="-287338"/>
            <a:r>
              <a:rPr lang="pt-BR" altLang="pt-BR" i="1" dirty="0">
                <a:solidFill>
                  <a:srgbClr val="CC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opção 2: </a:t>
            </a:r>
            <a:r>
              <a:rPr lang="pt-BR" altLang="pt-BR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armazenar/disponibilizar múltiplas cópias do vídeo em sites distribuídos geograficamente </a:t>
            </a:r>
            <a:r>
              <a:rPr lang="pt-BR" altLang="pt-BR" i="1" dirty="0">
                <a:solidFill>
                  <a:srgbClr val="CC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(CDN)</a:t>
            </a:r>
          </a:p>
          <a:p>
            <a:pPr lvl="1"/>
            <a:r>
              <a:rPr lang="pt-BR" altLang="pt-BR" i="1" dirty="0">
                <a:solidFill>
                  <a:srgbClr val="000099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ir fundo: </a:t>
            </a:r>
            <a:r>
              <a:rPr lang="pt-BR" altLang="pt-BR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colocar servidores CDN em muitas redes de acesso </a:t>
            </a:r>
          </a:p>
          <a:p>
            <a:pPr lvl="2">
              <a:lnSpc>
                <a:spcPts val="2000"/>
              </a:lnSpc>
            </a:pPr>
            <a:r>
              <a:rPr lang="pt-BR" altLang="pt-BR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próximo aos usuários</a:t>
            </a:r>
          </a:p>
          <a:p>
            <a:pPr lvl="2">
              <a:lnSpc>
                <a:spcPts val="2000"/>
              </a:lnSpc>
            </a:pPr>
            <a:r>
              <a:rPr lang="pt-BR" altLang="pt-BR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usado pela </a:t>
            </a:r>
            <a:r>
              <a:rPr lang="pt-BR" altLang="pt-BR" dirty="0" err="1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Akamai</a:t>
            </a:r>
            <a:r>
              <a:rPr lang="pt-BR" altLang="pt-BR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, 1700 localidades</a:t>
            </a:r>
          </a:p>
          <a:p>
            <a:pPr lvl="1"/>
            <a:r>
              <a:rPr lang="pt-BR" altLang="pt-BR" i="1" dirty="0">
                <a:solidFill>
                  <a:srgbClr val="000099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levar para casa: </a:t>
            </a:r>
            <a:r>
              <a:rPr lang="pt-BR" altLang="pt-BR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menor número (10</a:t>
            </a:r>
            <a:r>
              <a:rPr lang="pt-BR" altLang="en-US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’</a:t>
            </a:r>
            <a:r>
              <a:rPr lang="pt-BR" altLang="pt-BR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s) de grandes clusters em </a:t>
            </a:r>
            <a:r>
              <a:rPr lang="pt-BR" altLang="pt-BR" dirty="0" err="1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POPs</a:t>
            </a:r>
            <a:r>
              <a:rPr lang="pt-BR" altLang="pt-BR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próximos (mas não dentro) das redes de acesso</a:t>
            </a:r>
          </a:p>
          <a:p>
            <a:pPr lvl="2"/>
            <a:r>
              <a:rPr lang="pt-BR" altLang="pt-BR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usado pela </a:t>
            </a:r>
            <a:r>
              <a:rPr lang="pt-BR" altLang="pt-BR" dirty="0" err="1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Limelight</a:t>
            </a:r>
            <a:endParaRPr lang="pt-BR" altLang="pt-BR" i="1" dirty="0">
              <a:solidFill>
                <a:srgbClr val="CC0000"/>
              </a:solidFill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pPr lvl="1"/>
            <a:endParaRPr lang="en-US" altLang="pt-BR" dirty="0">
              <a:solidFill>
                <a:srgbClr val="000000"/>
              </a:solidFill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endParaRPr lang="en-US" altLang="pt-BR" dirty="0">
              <a:solidFill>
                <a:srgbClr val="000000"/>
              </a:solidFill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endParaRPr lang="en-US" altLang="pt-BR" dirty="0">
              <a:solidFill>
                <a:srgbClr val="000000"/>
              </a:solidFill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</p:txBody>
      </p:sp>
      <p:pic>
        <p:nvPicPr>
          <p:cNvPr id="209923" name="Picture 17" descr="underline_base">
            <a:extLst>
              <a:ext uri="{FF2B5EF4-FFF2-40B4-BE49-F238E27FC236}">
                <a16:creationId xmlns:a16="http://schemas.microsoft.com/office/drawing/2014/main" id="{453C3F14-CB48-1A42-A74C-DED416ECE93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957263"/>
            <a:ext cx="68564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Rectangle 7">
            <a:extLst>
              <a:ext uri="{FF2B5EF4-FFF2-40B4-BE49-F238E27FC236}">
                <a16:creationId xmlns:a16="http://schemas.microsoft.com/office/drawing/2014/main" id="{D8CD2C0C-E6D5-554A-9E51-5DA7A06B91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6271847" y="6454775"/>
            <a:ext cx="2200642" cy="300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pt-BR" sz="1200" dirty="0">
                <a:latin typeface="Tahoma" panose="020B0604030504040204" pitchFamily="34" charset="0"/>
              </a:rPr>
              <a:t>2: </a:t>
            </a:r>
            <a:r>
              <a:rPr lang="en-US" altLang="pt-BR" sz="1200" dirty="0" err="1">
                <a:latin typeface="Tahoma" panose="020B0604030504040204" pitchFamily="34" charset="0"/>
              </a:rPr>
              <a:t>Camada</a:t>
            </a:r>
            <a:r>
              <a:rPr lang="en-US" altLang="pt-BR" sz="1200" dirty="0">
                <a:latin typeface="Tahoma" panose="020B0604030504040204" pitchFamily="34" charset="0"/>
              </a:rPr>
              <a:t> de </a:t>
            </a:r>
            <a:r>
              <a:rPr lang="en-US" altLang="pt-BR" sz="1200" dirty="0" err="1">
                <a:latin typeface="Tahoma" panose="020B0604030504040204" pitchFamily="34" charset="0"/>
              </a:rPr>
              <a:t>Aplicação</a:t>
            </a:r>
            <a:endParaRPr lang="en-US" altLang="pt-BR" sz="1200" dirty="0">
              <a:latin typeface="Tahoma" panose="020B060403050404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2F1BD98-7346-2347-A732-2FCF8E3D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4829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67D7E22-FB78-A24E-B367-2586D4EBFD88}"/>
              </a:ext>
            </a:extLst>
          </p:cNvPr>
          <p:cNvGrpSpPr>
            <a:grpSpLocks/>
          </p:cNvGrpSpPr>
          <p:nvPr/>
        </p:nvGrpSpPr>
        <p:grpSpPr bwMode="auto">
          <a:xfrm>
            <a:off x="1677988" y="3854450"/>
            <a:ext cx="347662" cy="681038"/>
            <a:chOff x="7923189" y="2486664"/>
            <a:chExt cx="360377" cy="884585"/>
          </a:xfrm>
        </p:grpSpPr>
        <p:pic>
          <p:nvPicPr>
            <p:cNvPr id="212606" name="Picture 3">
              <a:extLst>
                <a:ext uri="{FF2B5EF4-FFF2-40B4-BE49-F238E27FC236}">
                  <a16:creationId xmlns:a16="http://schemas.microsoft.com/office/drawing/2014/main" id="{63CB221C-5188-AF41-9378-ED4A5DF35F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3998" y="2486664"/>
              <a:ext cx="239568" cy="536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12607" name="Group 950">
              <a:extLst>
                <a:ext uri="{FF2B5EF4-FFF2-40B4-BE49-F238E27FC236}">
                  <a16:creationId xmlns:a16="http://schemas.microsoft.com/office/drawing/2014/main" id="{E17EF5A0-1240-0449-9452-00CFDCBC1F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23189" y="2890236"/>
              <a:ext cx="227012" cy="481013"/>
              <a:chOff x="4140" y="429"/>
              <a:chExt cx="1425" cy="2396"/>
            </a:xfrm>
          </p:grpSpPr>
          <p:sp>
            <p:nvSpPr>
              <p:cNvPr id="212608" name="Freeform 951">
                <a:extLst>
                  <a:ext uri="{FF2B5EF4-FFF2-40B4-BE49-F238E27FC236}">
                    <a16:creationId xmlns:a16="http://schemas.microsoft.com/office/drawing/2014/main" id="{B3CBF512-1B6E-0348-9716-F4EEB42177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3 w 354"/>
                  <a:gd name="T1" fmla="*/ 0 h 2742"/>
                  <a:gd name="T2" fmla="*/ 15 w 354"/>
                  <a:gd name="T3" fmla="*/ 27 h 2742"/>
                  <a:gd name="T4" fmla="*/ 15 w 354"/>
                  <a:gd name="T5" fmla="*/ 205 h 2742"/>
                  <a:gd name="T6" fmla="*/ 0 w 354"/>
                  <a:gd name="T7" fmla="*/ 215 h 2742"/>
                  <a:gd name="T8" fmla="*/ 3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609" name="Rectangle 952">
                <a:extLst>
                  <a:ext uri="{FF2B5EF4-FFF2-40B4-BE49-F238E27FC236}">
                    <a16:creationId xmlns:a16="http://schemas.microsoft.com/office/drawing/2014/main" id="{11132B52-F8E4-0444-B18A-03DF5C32D2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0" y="429"/>
                <a:ext cx="1046" cy="2285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610" name="Freeform 953">
                <a:extLst>
                  <a:ext uri="{FF2B5EF4-FFF2-40B4-BE49-F238E27FC236}">
                    <a16:creationId xmlns:a16="http://schemas.microsoft.com/office/drawing/2014/main" id="{ACD4BA49-8F48-9B4F-A685-5F416C64B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9 w 211"/>
                  <a:gd name="T3" fmla="*/ 18 h 2537"/>
                  <a:gd name="T4" fmla="*/ 2 w 211"/>
                  <a:gd name="T5" fmla="*/ 196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611" name="Freeform 954">
                <a:extLst>
                  <a:ext uri="{FF2B5EF4-FFF2-40B4-BE49-F238E27FC236}">
                    <a16:creationId xmlns:a16="http://schemas.microsoft.com/office/drawing/2014/main" id="{3ADABE53-B86A-6B4D-A50A-CED60468E8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1 h 226"/>
                  <a:gd name="T4" fmla="*/ 14 w 328"/>
                  <a:gd name="T5" fmla="*/ 19 h 226"/>
                  <a:gd name="T6" fmla="*/ 0 w 328"/>
                  <a:gd name="T7" fmla="*/ 8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612" name="Rectangle 955">
                <a:extLst>
                  <a:ext uri="{FF2B5EF4-FFF2-40B4-BE49-F238E27FC236}">
                    <a16:creationId xmlns:a16="http://schemas.microsoft.com/office/drawing/2014/main" id="{21865E81-05F4-2A49-9748-BAFC115058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0" y="690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12613" name="Group 956">
                <a:extLst>
                  <a:ext uri="{FF2B5EF4-FFF2-40B4-BE49-F238E27FC236}">
                    <a16:creationId xmlns:a16="http://schemas.microsoft.com/office/drawing/2014/main" id="{A8D9B4B1-A568-554A-8C08-4BC9D72EB0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212638" name="AutoShape 957">
                  <a:extLst>
                    <a:ext uri="{FF2B5EF4-FFF2-40B4-BE49-F238E27FC236}">
                      <a16:creationId xmlns:a16="http://schemas.microsoft.com/office/drawing/2014/main" id="{3CDF7889-3E01-E74F-BF98-781B1BF50A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3" y="2566"/>
                  <a:ext cx="721" cy="14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639" name="AutoShape 958">
                  <a:extLst>
                    <a:ext uri="{FF2B5EF4-FFF2-40B4-BE49-F238E27FC236}">
                      <a16:creationId xmlns:a16="http://schemas.microsoft.com/office/drawing/2014/main" id="{A4ECC620-C395-0C42-AE5D-1D17EF1778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5" y="2581"/>
                  <a:ext cx="696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12614" name="Rectangle 959">
                <a:extLst>
                  <a:ext uri="{FF2B5EF4-FFF2-40B4-BE49-F238E27FC236}">
                    <a16:creationId xmlns:a16="http://schemas.microsoft.com/office/drawing/2014/main" id="{713D9379-9F08-DE44-8B4D-2CF5F072AA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0" y="1022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12615" name="Group 960">
                <a:extLst>
                  <a:ext uri="{FF2B5EF4-FFF2-40B4-BE49-F238E27FC236}">
                    <a16:creationId xmlns:a16="http://schemas.microsoft.com/office/drawing/2014/main" id="{A4EF3F0D-DC7F-C444-BDC3-BDC398DD7E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212636" name="AutoShape 961">
                  <a:extLst>
                    <a:ext uri="{FF2B5EF4-FFF2-40B4-BE49-F238E27FC236}">
                      <a16:creationId xmlns:a16="http://schemas.microsoft.com/office/drawing/2014/main" id="{534C12C7-43C0-1A46-BABD-F9EE9BBDB9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5" y="2564"/>
                  <a:ext cx="721" cy="13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637" name="AutoShape 962">
                  <a:extLst>
                    <a:ext uri="{FF2B5EF4-FFF2-40B4-BE49-F238E27FC236}">
                      <a16:creationId xmlns:a16="http://schemas.microsoft.com/office/drawing/2014/main" id="{D9549B0D-053A-7B4A-A5B8-E50E85641D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8" y="2581"/>
                  <a:ext cx="696" cy="10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12616" name="Rectangle 963">
                <a:extLst>
                  <a:ext uri="{FF2B5EF4-FFF2-40B4-BE49-F238E27FC236}">
                    <a16:creationId xmlns:a16="http://schemas.microsoft.com/office/drawing/2014/main" id="{16E30B1F-E5D8-664F-AD55-DC293FCB74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0" y="1354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617" name="Rectangle 964">
                <a:extLst>
                  <a:ext uri="{FF2B5EF4-FFF2-40B4-BE49-F238E27FC236}">
                    <a16:creationId xmlns:a16="http://schemas.microsoft.com/office/drawing/2014/main" id="{D2F67514-FD35-1B4D-9465-FEA85747A6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0" y="1655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12618" name="Group 965">
                <a:extLst>
                  <a:ext uri="{FF2B5EF4-FFF2-40B4-BE49-F238E27FC236}">
                    <a16:creationId xmlns:a16="http://schemas.microsoft.com/office/drawing/2014/main" id="{68DC72BB-FDA9-B04F-8F6F-31A6B7FFDE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212634" name="AutoShape 966">
                  <a:extLst>
                    <a:ext uri="{FF2B5EF4-FFF2-40B4-BE49-F238E27FC236}">
                      <a16:creationId xmlns:a16="http://schemas.microsoft.com/office/drawing/2014/main" id="{7E7D4AB4-CD3F-CE4C-92EF-0A25D15EC2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2586"/>
                  <a:ext cx="720" cy="12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635" name="AutoShape 967">
                  <a:extLst>
                    <a:ext uri="{FF2B5EF4-FFF2-40B4-BE49-F238E27FC236}">
                      <a16:creationId xmlns:a16="http://schemas.microsoft.com/office/drawing/2014/main" id="{3375A125-651C-C441-B1B2-2E96D67A82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0" y="2586"/>
                  <a:ext cx="695" cy="10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12619" name="Freeform 968">
                <a:extLst>
                  <a:ext uri="{FF2B5EF4-FFF2-40B4-BE49-F238E27FC236}">
                    <a16:creationId xmlns:a16="http://schemas.microsoft.com/office/drawing/2014/main" id="{F791470D-DC12-064C-B76B-CDFE1BDCFF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0 h 226"/>
                  <a:gd name="T4" fmla="*/ 14 w 328"/>
                  <a:gd name="T5" fmla="*/ 17 h 226"/>
                  <a:gd name="T6" fmla="*/ 0 w 328"/>
                  <a:gd name="T7" fmla="*/ 7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212620" name="Group 969">
                <a:extLst>
                  <a:ext uri="{FF2B5EF4-FFF2-40B4-BE49-F238E27FC236}">
                    <a16:creationId xmlns:a16="http://schemas.microsoft.com/office/drawing/2014/main" id="{B21B4D19-7EE4-434A-A0C4-D73C0EB8DE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212632" name="AutoShape 970">
                  <a:extLst>
                    <a:ext uri="{FF2B5EF4-FFF2-40B4-BE49-F238E27FC236}">
                      <a16:creationId xmlns:a16="http://schemas.microsoft.com/office/drawing/2014/main" id="{EF3CAF9B-2A93-6442-86D5-9F3BAD48CF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3" y="2571"/>
                  <a:ext cx="732" cy="13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633" name="AutoShape 971">
                  <a:extLst>
                    <a:ext uri="{FF2B5EF4-FFF2-40B4-BE49-F238E27FC236}">
                      <a16:creationId xmlns:a16="http://schemas.microsoft.com/office/drawing/2014/main" id="{347DA0E7-8358-B948-A609-894B196FDE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5" y="2587"/>
                  <a:ext cx="720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12621" name="Rectangle 972">
                <a:extLst>
                  <a:ext uri="{FF2B5EF4-FFF2-40B4-BE49-F238E27FC236}">
                    <a16:creationId xmlns:a16="http://schemas.microsoft.com/office/drawing/2014/main" id="{45B2CC09-4B88-D24D-9FCA-10B8670368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6" y="429"/>
                <a:ext cx="70" cy="2285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622" name="Freeform 973">
                <a:extLst>
                  <a:ext uri="{FF2B5EF4-FFF2-40B4-BE49-F238E27FC236}">
                    <a16:creationId xmlns:a16="http://schemas.microsoft.com/office/drawing/2014/main" id="{B3F66A34-5ECF-0943-9F7C-834F087AED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14 w 296"/>
                  <a:gd name="T3" fmla="*/ 10 h 256"/>
                  <a:gd name="T4" fmla="*/ 14 w 296"/>
                  <a:gd name="T5" fmla="*/ 19 h 256"/>
                  <a:gd name="T6" fmla="*/ 0 w 296"/>
                  <a:gd name="T7" fmla="*/ 7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623" name="Freeform 974">
                <a:extLst>
                  <a:ext uri="{FF2B5EF4-FFF2-40B4-BE49-F238E27FC236}">
                    <a16:creationId xmlns:a16="http://schemas.microsoft.com/office/drawing/2014/main" id="{8A172431-EE76-0246-9D4A-1C7B17B193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14 w 304"/>
                  <a:gd name="T3" fmla="*/ 13 h 288"/>
                  <a:gd name="T4" fmla="*/ 13 w 304"/>
                  <a:gd name="T5" fmla="*/ 23 h 288"/>
                  <a:gd name="T6" fmla="*/ 2 w 304"/>
                  <a:gd name="T7" fmla="*/ 10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624" name="Oval 975">
                <a:extLst>
                  <a:ext uri="{FF2B5EF4-FFF2-40B4-BE49-F238E27FC236}">
                    <a16:creationId xmlns:a16="http://schemas.microsoft.com/office/drawing/2014/main" id="{B3E049A2-88B7-234B-B8A1-BD8794459B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5" y="2611"/>
                <a:ext cx="50" cy="9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625" name="Freeform 976">
                <a:extLst>
                  <a:ext uri="{FF2B5EF4-FFF2-40B4-BE49-F238E27FC236}">
                    <a16:creationId xmlns:a16="http://schemas.microsoft.com/office/drawing/2014/main" id="{FBB2ECDD-A6AB-F440-9648-228BA02F6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9 h 240"/>
                  <a:gd name="T2" fmla="*/ 2 w 306"/>
                  <a:gd name="T3" fmla="*/ 19 h 240"/>
                  <a:gd name="T4" fmla="*/ 14 w 306"/>
                  <a:gd name="T5" fmla="*/ 9 h 240"/>
                  <a:gd name="T6" fmla="*/ 14 w 306"/>
                  <a:gd name="T7" fmla="*/ 0 h 240"/>
                  <a:gd name="T8" fmla="*/ 0 w 306"/>
                  <a:gd name="T9" fmla="*/ 9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626" name="AutoShape 977">
                <a:extLst>
                  <a:ext uri="{FF2B5EF4-FFF2-40B4-BE49-F238E27FC236}">
                    <a16:creationId xmlns:a16="http://schemas.microsoft.com/office/drawing/2014/main" id="{DFAADA2B-7E9E-4041-9A47-03A9C5A5DD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0" y="2675"/>
                <a:ext cx="1196" cy="15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627" name="AutoShape 978">
                <a:extLst>
                  <a:ext uri="{FF2B5EF4-FFF2-40B4-BE49-F238E27FC236}">
                    <a16:creationId xmlns:a16="http://schemas.microsoft.com/office/drawing/2014/main" id="{FB5FF3F4-B95B-5D44-8CF4-A33856DBF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0" y="2714"/>
                <a:ext cx="1066" cy="7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628" name="Oval 979">
                <a:extLst>
                  <a:ext uri="{FF2B5EF4-FFF2-40B4-BE49-F238E27FC236}">
                    <a16:creationId xmlns:a16="http://schemas.microsoft.com/office/drawing/2014/main" id="{5E2D935A-9A0B-224A-8C74-50D5A5E49A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9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629" name="Oval 980">
                <a:extLst>
                  <a:ext uri="{FF2B5EF4-FFF2-40B4-BE49-F238E27FC236}">
                    <a16:creationId xmlns:a16="http://schemas.microsoft.com/office/drawing/2014/main" id="{05504229-FD77-C74D-8B4A-436C67D16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9" y="2382"/>
                <a:ext cx="159" cy="14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1800">
                  <a:solidFill>
                    <a:srgbClr val="FF0000"/>
                  </a:solidFill>
                </a:endParaRPr>
              </a:p>
            </p:txBody>
          </p:sp>
          <p:sp>
            <p:nvSpPr>
              <p:cNvPr id="212630" name="Oval 981">
                <a:extLst>
                  <a:ext uri="{FF2B5EF4-FFF2-40B4-BE49-F238E27FC236}">
                    <a16:creationId xmlns:a16="http://schemas.microsoft.com/office/drawing/2014/main" id="{B35A0048-BC9C-2144-95C9-7BAA4AA631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8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631" name="Rectangle 982">
                <a:extLst>
                  <a:ext uri="{FF2B5EF4-FFF2-40B4-BE49-F238E27FC236}">
                    <a16:creationId xmlns:a16="http://schemas.microsoft.com/office/drawing/2014/main" id="{6B072FE0-660E-C348-B6B1-D19BA90C81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7" y="1837"/>
                <a:ext cx="80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11970" name="Rectangle 2">
            <a:extLst>
              <a:ext uri="{FF2B5EF4-FFF2-40B4-BE49-F238E27FC236}">
                <a16:creationId xmlns:a16="http://schemas.microsoft.com/office/drawing/2014/main" id="{01E0DBF7-1515-CF48-A44F-87CC6844C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957" y="258763"/>
            <a:ext cx="870225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600" dirty="0">
                <a:solidFill>
                  <a:srgbClr val="000099"/>
                </a:solidFill>
                <a:latin typeface="Gill Sans MT" panose="020B0502020104020203" pitchFamily="34" charset="77"/>
              </a:rPr>
              <a:t>Redes de Distribuição de Conteúdos (</a:t>
            </a:r>
            <a:r>
              <a:rPr lang="pt-BR" altLang="pt-BR" sz="3600" dirty="0" err="1">
                <a:solidFill>
                  <a:srgbClr val="000099"/>
                </a:solidFill>
                <a:latin typeface="Gill Sans MT" panose="020B0502020104020203" pitchFamily="34" charset="77"/>
              </a:rPr>
              <a:t>CDNs</a:t>
            </a:r>
            <a:r>
              <a:rPr lang="pt-BR" altLang="pt-BR" sz="3600" dirty="0">
                <a:solidFill>
                  <a:srgbClr val="000099"/>
                </a:solidFill>
                <a:latin typeface="Gill Sans MT" panose="020B0502020104020203" pitchFamily="34" charset="77"/>
              </a:rPr>
              <a:t>)</a:t>
            </a:r>
          </a:p>
        </p:txBody>
      </p:sp>
      <p:pic>
        <p:nvPicPr>
          <p:cNvPr id="211971" name="Picture 12" descr="underline_base">
            <a:extLst>
              <a:ext uri="{FF2B5EF4-FFF2-40B4-BE49-F238E27FC236}">
                <a16:creationId xmlns:a16="http://schemas.microsoft.com/office/drawing/2014/main" id="{4A18EDDF-B02E-8943-8917-AF00F94B0C3D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904875"/>
            <a:ext cx="831056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1972" name="Group 485">
            <a:extLst>
              <a:ext uri="{FF2B5EF4-FFF2-40B4-BE49-F238E27FC236}">
                <a16:creationId xmlns:a16="http://schemas.microsoft.com/office/drawing/2014/main" id="{028ED93C-B767-5444-8D76-BFB970B6B436}"/>
              </a:ext>
            </a:extLst>
          </p:cNvPr>
          <p:cNvGrpSpPr>
            <a:grpSpLocks/>
          </p:cNvGrpSpPr>
          <p:nvPr/>
        </p:nvGrpSpPr>
        <p:grpSpPr bwMode="auto">
          <a:xfrm>
            <a:off x="1163638" y="3897313"/>
            <a:ext cx="7000875" cy="2516187"/>
            <a:chOff x="450850" y="1669617"/>
            <a:chExt cx="8386121" cy="4786198"/>
          </a:xfrm>
        </p:grpSpPr>
        <p:sp>
          <p:nvSpPr>
            <p:cNvPr id="212306" name="Freeform 84">
              <a:extLst>
                <a:ext uri="{FF2B5EF4-FFF2-40B4-BE49-F238E27FC236}">
                  <a16:creationId xmlns:a16="http://schemas.microsoft.com/office/drawing/2014/main" id="{2FBCDA61-4558-564C-94DC-0E794F91C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5539" y="2241382"/>
              <a:ext cx="597068" cy="418221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2307" name="Freeform 84">
              <a:extLst>
                <a:ext uri="{FF2B5EF4-FFF2-40B4-BE49-F238E27FC236}">
                  <a16:creationId xmlns:a16="http://schemas.microsoft.com/office/drawing/2014/main" id="{4B9FFDE1-E6CB-E84E-BD96-6BFA6F7BD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683" y="3041420"/>
              <a:ext cx="597068" cy="418221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2308" name="Freeform 84">
              <a:extLst>
                <a:ext uri="{FF2B5EF4-FFF2-40B4-BE49-F238E27FC236}">
                  <a16:creationId xmlns:a16="http://schemas.microsoft.com/office/drawing/2014/main" id="{EB4C417D-4B7C-1D45-890B-F1FD7A8DA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4646" y="2495362"/>
              <a:ext cx="597068" cy="418221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2309" name="Freeform 84">
              <a:extLst>
                <a:ext uri="{FF2B5EF4-FFF2-40B4-BE49-F238E27FC236}">
                  <a16:creationId xmlns:a16="http://schemas.microsoft.com/office/drawing/2014/main" id="{9A9EEB94-5B28-D24D-9D5D-477AD87F2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1260" y="5352642"/>
              <a:ext cx="597068" cy="418221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2310" name="Freeform 84">
              <a:extLst>
                <a:ext uri="{FF2B5EF4-FFF2-40B4-BE49-F238E27FC236}">
                  <a16:creationId xmlns:a16="http://schemas.microsoft.com/office/drawing/2014/main" id="{E50EC29E-C9B8-3144-9BD3-72E30A37F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104" y="4730390"/>
              <a:ext cx="597068" cy="418221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2311" name="Freeform 84">
              <a:extLst>
                <a:ext uri="{FF2B5EF4-FFF2-40B4-BE49-F238E27FC236}">
                  <a16:creationId xmlns:a16="http://schemas.microsoft.com/office/drawing/2014/main" id="{104E70F2-B6DA-F34A-8495-03CDBBA7F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473" y="4070041"/>
              <a:ext cx="597068" cy="418221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2312" name="Freeform 84">
              <a:extLst>
                <a:ext uri="{FF2B5EF4-FFF2-40B4-BE49-F238E27FC236}">
                  <a16:creationId xmlns:a16="http://schemas.microsoft.com/office/drawing/2014/main" id="{E083F89C-C422-B545-B184-70B4C22CD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4047" y="2927129"/>
              <a:ext cx="597068" cy="418221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2313" name="Freeform 84">
              <a:extLst>
                <a:ext uri="{FF2B5EF4-FFF2-40B4-BE49-F238E27FC236}">
                  <a16:creationId xmlns:a16="http://schemas.microsoft.com/office/drawing/2014/main" id="{4BAE1F86-2BE8-1641-8CDF-76DD9522C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5955" y="2000100"/>
              <a:ext cx="597068" cy="418221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2314" name="Freeform 84">
              <a:extLst>
                <a:ext uri="{FF2B5EF4-FFF2-40B4-BE49-F238E27FC236}">
                  <a16:creationId xmlns:a16="http://schemas.microsoft.com/office/drawing/2014/main" id="{5FA5565A-2CFD-ED47-A69D-B1102784B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735" y="2647751"/>
              <a:ext cx="597068" cy="418221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2315" name="Freeform 84">
              <a:extLst>
                <a:ext uri="{FF2B5EF4-FFF2-40B4-BE49-F238E27FC236}">
                  <a16:creationId xmlns:a16="http://schemas.microsoft.com/office/drawing/2014/main" id="{8E0E3425-1891-544B-808E-C1193D6A9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0478" y="1974702"/>
              <a:ext cx="597068" cy="418221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2316" name="Freeform 84">
              <a:extLst>
                <a:ext uri="{FF2B5EF4-FFF2-40B4-BE49-F238E27FC236}">
                  <a16:creationId xmlns:a16="http://schemas.microsoft.com/office/drawing/2014/main" id="{9AF801EA-3E0D-214C-914D-BFBAE45B1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1590" y="5606623"/>
              <a:ext cx="597068" cy="418221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2317" name="Freeform 84">
              <a:extLst>
                <a:ext uri="{FF2B5EF4-FFF2-40B4-BE49-F238E27FC236}">
                  <a16:creationId xmlns:a16="http://schemas.microsoft.com/office/drawing/2014/main" id="{FB5FF013-4721-EC49-A15B-54BCE8779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903" y="4958973"/>
              <a:ext cx="597068" cy="418221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2318" name="Freeform 84">
              <a:extLst>
                <a:ext uri="{FF2B5EF4-FFF2-40B4-BE49-F238E27FC236}">
                  <a16:creationId xmlns:a16="http://schemas.microsoft.com/office/drawing/2014/main" id="{E4216406-3490-BA4B-A238-041E47997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1272" y="4044643"/>
              <a:ext cx="597068" cy="418221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2319" name="Freeform 84">
              <a:extLst>
                <a:ext uri="{FF2B5EF4-FFF2-40B4-BE49-F238E27FC236}">
                  <a16:creationId xmlns:a16="http://schemas.microsoft.com/office/drawing/2014/main" id="{DB25D6B0-BCFF-9B48-84B4-9A14126D1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6089" y="5847904"/>
              <a:ext cx="597068" cy="418221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2320" name="Freeform 84">
              <a:extLst>
                <a:ext uri="{FF2B5EF4-FFF2-40B4-BE49-F238E27FC236}">
                  <a16:creationId xmlns:a16="http://schemas.microsoft.com/office/drawing/2014/main" id="{D0411557-BD30-194B-B2AC-A81B749A2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1566" y="5987593"/>
              <a:ext cx="597068" cy="418221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2321" name="Freeform 84">
              <a:extLst>
                <a:ext uri="{FF2B5EF4-FFF2-40B4-BE49-F238E27FC236}">
                  <a16:creationId xmlns:a16="http://schemas.microsoft.com/office/drawing/2014/main" id="{6F67F644-DDC2-214F-9A3F-6DF18F659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2202" y="5835205"/>
              <a:ext cx="597068" cy="418221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2322" name="TextBox 4">
              <a:extLst>
                <a:ext uri="{FF2B5EF4-FFF2-40B4-BE49-F238E27FC236}">
                  <a16:creationId xmlns:a16="http://schemas.microsoft.com/office/drawing/2014/main" id="{42851457-8C3E-E944-975E-92139AC3E3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07360">
              <a:off x="5295233" y="1669617"/>
              <a:ext cx="543812" cy="523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212323" name="TextBox 179">
              <a:extLst>
                <a:ext uri="{FF2B5EF4-FFF2-40B4-BE49-F238E27FC236}">
                  <a16:creationId xmlns:a16="http://schemas.microsoft.com/office/drawing/2014/main" id="{92E39A74-4402-434A-B1D5-942AFDC8B9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829263">
              <a:off x="7635935" y="3085162"/>
              <a:ext cx="543697" cy="523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212324" name="TextBox 180">
              <a:extLst>
                <a:ext uri="{FF2B5EF4-FFF2-40B4-BE49-F238E27FC236}">
                  <a16:creationId xmlns:a16="http://schemas.microsoft.com/office/drawing/2014/main" id="{F84C349C-C89E-FE4C-8E8E-463133AACB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9845918">
              <a:off x="6395000" y="5885558"/>
              <a:ext cx="543812" cy="523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212325" name="TextBox 181">
              <a:extLst>
                <a:ext uri="{FF2B5EF4-FFF2-40B4-BE49-F238E27FC236}">
                  <a16:creationId xmlns:a16="http://schemas.microsoft.com/office/drawing/2014/main" id="{81092B99-F24D-B944-B06F-31A1C3D3DB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9948738">
              <a:off x="2117518" y="5932635"/>
              <a:ext cx="543812" cy="523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212326" name="TextBox 182">
              <a:extLst>
                <a:ext uri="{FF2B5EF4-FFF2-40B4-BE49-F238E27FC236}">
                  <a16:creationId xmlns:a16="http://schemas.microsoft.com/office/drawing/2014/main" id="{79046BC3-E221-9345-AF0E-319F375867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4992697">
              <a:off x="440646" y="3712538"/>
              <a:ext cx="543697" cy="523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212327" name="TextBox 183">
              <a:extLst>
                <a:ext uri="{FF2B5EF4-FFF2-40B4-BE49-F238E27FC236}">
                  <a16:creationId xmlns:a16="http://schemas.microsoft.com/office/drawing/2014/main" id="{99DFEA2C-18E1-4543-B1A1-2F3F441EE0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20651">
              <a:off x="2536067" y="1734469"/>
              <a:ext cx="543812" cy="523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grpSp>
          <p:nvGrpSpPr>
            <p:cNvPr id="212328" name="Group 8">
              <a:extLst>
                <a:ext uri="{FF2B5EF4-FFF2-40B4-BE49-F238E27FC236}">
                  <a16:creationId xmlns:a16="http://schemas.microsoft.com/office/drawing/2014/main" id="{0D57CF91-FCA5-294F-9DD8-5CAE93C8B5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46600" y="3746500"/>
              <a:ext cx="3225800" cy="1117600"/>
              <a:chOff x="7848600" y="2044700"/>
              <a:chExt cx="3200399" cy="1371600"/>
            </a:xfrm>
          </p:grpSpPr>
          <p:sp>
            <p:nvSpPr>
              <p:cNvPr id="212524" name="Oval 3">
                <a:extLst>
                  <a:ext uri="{FF2B5EF4-FFF2-40B4-BE49-F238E27FC236}">
                    <a16:creationId xmlns:a16="http://schemas.microsoft.com/office/drawing/2014/main" id="{CF334700-2849-A343-A5E7-86F515C281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8600" y="2044700"/>
                <a:ext cx="3200399" cy="1371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12525" name="Group 133">
                <a:extLst>
                  <a:ext uri="{FF2B5EF4-FFF2-40B4-BE49-F238E27FC236}">
                    <a16:creationId xmlns:a16="http://schemas.microsoft.com/office/drawing/2014/main" id="{7A74E802-6068-0745-88F9-6A7DB94E01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526482" y="2160804"/>
                <a:ext cx="532759" cy="184809"/>
                <a:chOff x="2356" y="1300"/>
                <a:chExt cx="555" cy="194"/>
              </a:xfrm>
            </p:grpSpPr>
            <p:sp>
              <p:nvSpPr>
                <p:cNvPr id="212598" name="Oval 407">
                  <a:extLst>
                    <a:ext uri="{FF2B5EF4-FFF2-40B4-BE49-F238E27FC236}">
                      <a16:creationId xmlns:a16="http://schemas.microsoft.com/office/drawing/2014/main" id="{4DEACF52-BFC5-2944-A0F6-E071BCF6D4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85"/>
                  <a:ext cx="551" cy="1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2599" name="Rectangle 410">
                  <a:extLst>
                    <a:ext uri="{FF2B5EF4-FFF2-40B4-BE49-F238E27FC236}">
                      <a16:creationId xmlns:a16="http://schemas.microsoft.com/office/drawing/2014/main" id="{48626E22-13FA-694E-B492-3850D3505A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74"/>
                  <a:ext cx="554" cy="6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2600" name="Oval 411">
                  <a:extLst>
                    <a:ext uri="{FF2B5EF4-FFF2-40B4-BE49-F238E27FC236}">
                      <a16:creationId xmlns:a16="http://schemas.microsoft.com/office/drawing/2014/main" id="{82738B80-4A5F-C74F-BCD5-170637E309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300"/>
                  <a:ext cx="551" cy="1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12601" name="Group 137">
                  <a:extLst>
                    <a:ext uri="{FF2B5EF4-FFF2-40B4-BE49-F238E27FC236}">
                      <a16:creationId xmlns:a16="http://schemas.microsoft.com/office/drawing/2014/main" id="{56154118-2D1D-A843-A030-F561A1ED9DF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8" y="1332"/>
                  <a:ext cx="310" cy="60"/>
                  <a:chOff x="2468" y="1332"/>
                  <a:chExt cx="310" cy="60"/>
                </a:xfrm>
              </p:grpSpPr>
              <p:sp>
                <p:nvSpPr>
                  <p:cNvPr id="212604" name="Freeform 138">
                    <a:extLst>
                      <a:ext uri="{FF2B5EF4-FFF2-40B4-BE49-F238E27FC236}">
                        <a16:creationId xmlns:a16="http://schemas.microsoft.com/office/drawing/2014/main" id="{2AB77F33-B1A6-9B48-B65C-9EB84B06CE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2605" name="Freeform 139">
                    <a:extLst>
                      <a:ext uri="{FF2B5EF4-FFF2-40B4-BE49-F238E27FC236}">
                        <a16:creationId xmlns:a16="http://schemas.microsoft.com/office/drawing/2014/main" id="{AFD98076-04DD-F04F-A4B8-675AB7806C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2602" name="Line 140">
                  <a:extLst>
                    <a:ext uri="{FF2B5EF4-FFF2-40B4-BE49-F238E27FC236}">
                      <a16:creationId xmlns:a16="http://schemas.microsoft.com/office/drawing/2014/main" id="{5BBF022B-6051-7C4C-A75E-C2C640EF05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7" y="1362"/>
                  <a:ext cx="0" cy="8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2603" name="Line 141">
                  <a:extLst>
                    <a:ext uri="{FF2B5EF4-FFF2-40B4-BE49-F238E27FC236}">
                      <a16:creationId xmlns:a16="http://schemas.microsoft.com/office/drawing/2014/main" id="{1EDDA176-A21E-6D42-B9FF-5D689856FF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08" y="1364"/>
                  <a:ext cx="0" cy="8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cxnSp>
            <p:nvCxnSpPr>
              <p:cNvPr id="212526" name="Straight Connector 10">
                <a:extLst>
                  <a:ext uri="{FF2B5EF4-FFF2-40B4-BE49-F238E27FC236}">
                    <a16:creationId xmlns:a16="http://schemas.microsoft.com/office/drawing/2014/main" id="{1134EA15-DA43-7E4D-A37B-2DCCA9B714C1}"/>
                  </a:ext>
                </a:extLst>
              </p:cNvPr>
              <p:cNvCxnSpPr>
                <a:cxnSpLocks noChangeShapeType="1"/>
                <a:stCxn id="212603" idx="0"/>
              </p:cNvCxnSpPr>
              <p:nvPr/>
            </p:nvCxnSpPr>
            <p:spPr bwMode="auto">
              <a:xfrm>
                <a:off x="9055401" y="2220819"/>
                <a:ext cx="975377" cy="13653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2527" name="Straight Connector 297">
                <a:extLst>
                  <a:ext uri="{FF2B5EF4-FFF2-40B4-BE49-F238E27FC236}">
                    <a16:creationId xmlns:a16="http://schemas.microsoft.com/office/drawing/2014/main" id="{08B3EE07-B19D-794B-AE12-662095CBAD8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522191" y="2583188"/>
                <a:ext cx="120745" cy="83392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2528" name="Straight Connector 298">
                <a:extLst>
                  <a:ext uri="{FF2B5EF4-FFF2-40B4-BE49-F238E27FC236}">
                    <a16:creationId xmlns:a16="http://schemas.microsoft.com/office/drawing/2014/main" id="{1524A682-3D10-BD47-9C9A-5E65980EF45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323081" y="2786992"/>
                <a:ext cx="243358" cy="4562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2529" name="Straight Connector 299">
                <a:extLst>
                  <a:ext uri="{FF2B5EF4-FFF2-40B4-BE49-F238E27FC236}">
                    <a16:creationId xmlns:a16="http://schemas.microsoft.com/office/drawing/2014/main" id="{97512BE1-2706-3349-9C23-E1729FF1B52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028147" y="2611644"/>
                <a:ext cx="192778" cy="10958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2530" name="Straight Connector 300">
                <a:extLst>
                  <a:ext uri="{FF2B5EF4-FFF2-40B4-BE49-F238E27FC236}">
                    <a16:creationId xmlns:a16="http://schemas.microsoft.com/office/drawing/2014/main" id="{DB417348-0D44-414C-A0F8-9581A2CA4DB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8729859" y="2909476"/>
                <a:ext cx="192778" cy="10958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2531" name="Straight Connector 301">
                <a:extLst>
                  <a:ext uri="{FF2B5EF4-FFF2-40B4-BE49-F238E27FC236}">
                    <a16:creationId xmlns:a16="http://schemas.microsoft.com/office/drawing/2014/main" id="{B79DD37D-F066-4B46-A20F-98D91319D0A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537887" y="2836224"/>
                <a:ext cx="252969" cy="252942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2532" name="Straight Connector 302">
                <a:extLst>
                  <a:ext uri="{FF2B5EF4-FFF2-40B4-BE49-F238E27FC236}">
                    <a16:creationId xmlns:a16="http://schemas.microsoft.com/office/drawing/2014/main" id="{5DBA2C79-AA6D-3A4D-A76E-902FB0C899A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10029359" y="2822067"/>
                <a:ext cx="354959" cy="12439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2533" name="Straight Connector 303">
                <a:extLst>
                  <a:ext uri="{FF2B5EF4-FFF2-40B4-BE49-F238E27FC236}">
                    <a16:creationId xmlns:a16="http://schemas.microsoft.com/office/drawing/2014/main" id="{4C0464A6-38E3-7742-9CFB-AAEBBF42AF5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0015190" y="2475242"/>
                <a:ext cx="283363" cy="19566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2534" name="Straight Connector 304">
                <a:extLst>
                  <a:ext uri="{FF2B5EF4-FFF2-40B4-BE49-F238E27FC236}">
                    <a16:creationId xmlns:a16="http://schemas.microsoft.com/office/drawing/2014/main" id="{7EE63B93-CE4B-F84C-ACA1-E9BB637441F4}"/>
                  </a:ext>
                </a:extLst>
              </p:cNvPr>
              <p:cNvCxnSpPr>
                <a:cxnSpLocks noChangeShapeType="1"/>
                <a:endCxn id="212598" idx="4"/>
              </p:cNvCxnSpPr>
              <p:nvPr/>
            </p:nvCxnSpPr>
            <p:spPr bwMode="auto">
              <a:xfrm flipH="1" flipV="1">
                <a:off x="8791902" y="2345614"/>
                <a:ext cx="410984" cy="8718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212535" name="Group 133">
                <a:extLst>
                  <a:ext uri="{FF2B5EF4-FFF2-40B4-BE49-F238E27FC236}">
                    <a16:creationId xmlns:a16="http://schemas.microsoft.com/office/drawing/2014/main" id="{8EC035E6-ECD0-4846-80F3-BF82152A75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555206" y="2650627"/>
                <a:ext cx="532759" cy="184809"/>
                <a:chOff x="2356" y="1300"/>
                <a:chExt cx="555" cy="194"/>
              </a:xfrm>
            </p:grpSpPr>
            <p:sp>
              <p:nvSpPr>
                <p:cNvPr id="212590" name="Oval 407">
                  <a:extLst>
                    <a:ext uri="{FF2B5EF4-FFF2-40B4-BE49-F238E27FC236}">
                      <a16:creationId xmlns:a16="http://schemas.microsoft.com/office/drawing/2014/main" id="{E4AB20F1-ED41-F647-AEE3-19C12FECB7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85"/>
                  <a:ext cx="551" cy="1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2591" name="Rectangle 410">
                  <a:extLst>
                    <a:ext uri="{FF2B5EF4-FFF2-40B4-BE49-F238E27FC236}">
                      <a16:creationId xmlns:a16="http://schemas.microsoft.com/office/drawing/2014/main" id="{A3F36F1B-4817-3049-892E-5B89C52AA0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74"/>
                  <a:ext cx="554" cy="6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2592" name="Oval 411">
                  <a:extLst>
                    <a:ext uri="{FF2B5EF4-FFF2-40B4-BE49-F238E27FC236}">
                      <a16:creationId xmlns:a16="http://schemas.microsoft.com/office/drawing/2014/main" id="{E477FF13-8172-154E-808F-07BD666222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300"/>
                  <a:ext cx="551" cy="1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12593" name="Group 137">
                  <a:extLst>
                    <a:ext uri="{FF2B5EF4-FFF2-40B4-BE49-F238E27FC236}">
                      <a16:creationId xmlns:a16="http://schemas.microsoft.com/office/drawing/2014/main" id="{22334F0C-986A-A54A-9BE5-304B05CC725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8" y="1332"/>
                  <a:ext cx="310" cy="60"/>
                  <a:chOff x="2468" y="1332"/>
                  <a:chExt cx="310" cy="60"/>
                </a:xfrm>
              </p:grpSpPr>
              <p:sp>
                <p:nvSpPr>
                  <p:cNvPr id="212596" name="Freeform 138">
                    <a:extLst>
                      <a:ext uri="{FF2B5EF4-FFF2-40B4-BE49-F238E27FC236}">
                        <a16:creationId xmlns:a16="http://schemas.microsoft.com/office/drawing/2014/main" id="{962A76C0-5C76-AD43-B09C-231293D861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2597" name="Freeform 139">
                    <a:extLst>
                      <a:ext uri="{FF2B5EF4-FFF2-40B4-BE49-F238E27FC236}">
                        <a16:creationId xmlns:a16="http://schemas.microsoft.com/office/drawing/2014/main" id="{8A4B7613-F542-B341-9AA0-C2C712C846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2594" name="Line 140">
                  <a:extLst>
                    <a:ext uri="{FF2B5EF4-FFF2-40B4-BE49-F238E27FC236}">
                      <a16:creationId xmlns:a16="http://schemas.microsoft.com/office/drawing/2014/main" id="{37B5C29E-804F-7743-80F6-FDDEDEABE1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8" y="1361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2595" name="Line 141">
                  <a:extLst>
                    <a:ext uri="{FF2B5EF4-FFF2-40B4-BE49-F238E27FC236}">
                      <a16:creationId xmlns:a16="http://schemas.microsoft.com/office/drawing/2014/main" id="{E2B76747-1253-ED41-9DD5-798BC45CE6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08" y="1363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12536" name="Group 133">
                <a:extLst>
                  <a:ext uri="{FF2B5EF4-FFF2-40B4-BE49-F238E27FC236}">
                    <a16:creationId xmlns:a16="http://schemas.microsoft.com/office/drawing/2014/main" id="{66F2B1FF-14F2-4649-8971-DBB09975BC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72607" y="2725609"/>
                <a:ext cx="532759" cy="184809"/>
                <a:chOff x="2356" y="1300"/>
                <a:chExt cx="555" cy="194"/>
              </a:xfrm>
            </p:grpSpPr>
            <p:sp>
              <p:nvSpPr>
                <p:cNvPr id="212582" name="Oval 407">
                  <a:extLst>
                    <a:ext uri="{FF2B5EF4-FFF2-40B4-BE49-F238E27FC236}">
                      <a16:creationId xmlns:a16="http://schemas.microsoft.com/office/drawing/2014/main" id="{F2B3216B-F39D-2642-AE36-9AF2057834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85"/>
                  <a:ext cx="551" cy="1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2583" name="Rectangle 410">
                  <a:extLst>
                    <a:ext uri="{FF2B5EF4-FFF2-40B4-BE49-F238E27FC236}">
                      <a16:creationId xmlns:a16="http://schemas.microsoft.com/office/drawing/2014/main" id="{661819E0-5E14-E448-9752-7F5EDFEF41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74"/>
                  <a:ext cx="554" cy="6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2584" name="Oval 411">
                  <a:extLst>
                    <a:ext uri="{FF2B5EF4-FFF2-40B4-BE49-F238E27FC236}">
                      <a16:creationId xmlns:a16="http://schemas.microsoft.com/office/drawing/2014/main" id="{90D5F4F5-CDFB-B64F-A3DA-0176B52F0C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300"/>
                  <a:ext cx="551" cy="1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12585" name="Group 137">
                  <a:extLst>
                    <a:ext uri="{FF2B5EF4-FFF2-40B4-BE49-F238E27FC236}">
                      <a16:creationId xmlns:a16="http://schemas.microsoft.com/office/drawing/2014/main" id="{09BEC0D3-A716-DC4D-9958-2E3DC111C05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8" y="1332"/>
                  <a:ext cx="310" cy="60"/>
                  <a:chOff x="2468" y="1332"/>
                  <a:chExt cx="310" cy="60"/>
                </a:xfrm>
              </p:grpSpPr>
              <p:sp>
                <p:nvSpPr>
                  <p:cNvPr id="212588" name="Freeform 138">
                    <a:extLst>
                      <a:ext uri="{FF2B5EF4-FFF2-40B4-BE49-F238E27FC236}">
                        <a16:creationId xmlns:a16="http://schemas.microsoft.com/office/drawing/2014/main" id="{A22B1E4B-FCDD-524E-8C2F-3C632DA67A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2589" name="Freeform 139">
                    <a:extLst>
                      <a:ext uri="{FF2B5EF4-FFF2-40B4-BE49-F238E27FC236}">
                        <a16:creationId xmlns:a16="http://schemas.microsoft.com/office/drawing/2014/main" id="{5D3838ED-B765-3844-920E-4B8DD6A2C3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2586" name="Line 140">
                  <a:extLst>
                    <a:ext uri="{FF2B5EF4-FFF2-40B4-BE49-F238E27FC236}">
                      <a16:creationId xmlns:a16="http://schemas.microsoft.com/office/drawing/2014/main" id="{CE4AE78D-E2FB-2F49-BC8A-F2F5485596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8" y="1356"/>
                  <a:ext cx="0" cy="8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2587" name="Line 141">
                  <a:extLst>
                    <a:ext uri="{FF2B5EF4-FFF2-40B4-BE49-F238E27FC236}">
                      <a16:creationId xmlns:a16="http://schemas.microsoft.com/office/drawing/2014/main" id="{74057CB4-102B-CB45-A051-888A6575A6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08" y="1358"/>
                  <a:ext cx="0" cy="8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12537" name="Group 133">
                <a:extLst>
                  <a:ext uri="{FF2B5EF4-FFF2-40B4-BE49-F238E27FC236}">
                    <a16:creationId xmlns:a16="http://schemas.microsoft.com/office/drawing/2014/main" id="{D5125335-0164-2845-B5B6-AB14A54B49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60908" y="2428111"/>
                <a:ext cx="532759" cy="184809"/>
                <a:chOff x="2356" y="1300"/>
                <a:chExt cx="555" cy="194"/>
              </a:xfrm>
            </p:grpSpPr>
            <p:sp>
              <p:nvSpPr>
                <p:cNvPr id="212574" name="Oval 407">
                  <a:extLst>
                    <a:ext uri="{FF2B5EF4-FFF2-40B4-BE49-F238E27FC236}">
                      <a16:creationId xmlns:a16="http://schemas.microsoft.com/office/drawing/2014/main" id="{E6BC6DA7-C16A-5F4C-855D-A9182D4D36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85"/>
                  <a:ext cx="551" cy="1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2575" name="Rectangle 410">
                  <a:extLst>
                    <a:ext uri="{FF2B5EF4-FFF2-40B4-BE49-F238E27FC236}">
                      <a16:creationId xmlns:a16="http://schemas.microsoft.com/office/drawing/2014/main" id="{B4E4374D-7737-1941-A8E2-0DF0A49CD8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74"/>
                  <a:ext cx="554" cy="6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2576" name="Oval 411">
                  <a:extLst>
                    <a:ext uri="{FF2B5EF4-FFF2-40B4-BE49-F238E27FC236}">
                      <a16:creationId xmlns:a16="http://schemas.microsoft.com/office/drawing/2014/main" id="{3F59B034-4501-814B-B4DB-963493E768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300"/>
                  <a:ext cx="551" cy="1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12577" name="Group 137">
                  <a:extLst>
                    <a:ext uri="{FF2B5EF4-FFF2-40B4-BE49-F238E27FC236}">
                      <a16:creationId xmlns:a16="http://schemas.microsoft.com/office/drawing/2014/main" id="{51D076D1-AB4C-B945-87E7-97125D01939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8" y="1332"/>
                  <a:ext cx="310" cy="60"/>
                  <a:chOff x="2468" y="1332"/>
                  <a:chExt cx="310" cy="60"/>
                </a:xfrm>
              </p:grpSpPr>
              <p:sp>
                <p:nvSpPr>
                  <p:cNvPr id="212580" name="Freeform 138">
                    <a:extLst>
                      <a:ext uri="{FF2B5EF4-FFF2-40B4-BE49-F238E27FC236}">
                        <a16:creationId xmlns:a16="http://schemas.microsoft.com/office/drawing/2014/main" id="{AC98D713-68E4-D34C-B659-AEC5199E58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2581" name="Freeform 139">
                    <a:extLst>
                      <a:ext uri="{FF2B5EF4-FFF2-40B4-BE49-F238E27FC236}">
                        <a16:creationId xmlns:a16="http://schemas.microsoft.com/office/drawing/2014/main" id="{5CE25144-8A85-1141-A2D1-18E6DC16D4A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2578" name="Line 140">
                  <a:extLst>
                    <a:ext uri="{FF2B5EF4-FFF2-40B4-BE49-F238E27FC236}">
                      <a16:creationId xmlns:a16="http://schemas.microsoft.com/office/drawing/2014/main" id="{D1ACC59D-77CB-EB49-83FD-4E284ACA5F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8" y="1362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2579" name="Line 141">
                  <a:extLst>
                    <a:ext uri="{FF2B5EF4-FFF2-40B4-BE49-F238E27FC236}">
                      <a16:creationId xmlns:a16="http://schemas.microsoft.com/office/drawing/2014/main" id="{1DFAD232-559B-0049-ABC9-F8AA98E19D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08" y="1364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12538" name="Group 133">
                <a:extLst>
                  <a:ext uri="{FF2B5EF4-FFF2-40B4-BE49-F238E27FC236}">
                    <a16:creationId xmlns:a16="http://schemas.microsoft.com/office/drawing/2014/main" id="{8D0DB857-B2EA-7942-9EBD-1D4FC542AD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05281" y="2289952"/>
                <a:ext cx="532759" cy="184809"/>
                <a:chOff x="2356" y="1300"/>
                <a:chExt cx="555" cy="194"/>
              </a:xfrm>
            </p:grpSpPr>
            <p:sp>
              <p:nvSpPr>
                <p:cNvPr id="212566" name="Oval 407">
                  <a:extLst>
                    <a:ext uri="{FF2B5EF4-FFF2-40B4-BE49-F238E27FC236}">
                      <a16:creationId xmlns:a16="http://schemas.microsoft.com/office/drawing/2014/main" id="{81FDB5B9-1ED5-FD42-B1C2-D3122DA182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85"/>
                  <a:ext cx="551" cy="1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2567" name="Rectangle 410">
                  <a:extLst>
                    <a:ext uri="{FF2B5EF4-FFF2-40B4-BE49-F238E27FC236}">
                      <a16:creationId xmlns:a16="http://schemas.microsoft.com/office/drawing/2014/main" id="{AB8B4D5D-1365-6C48-B87B-6A0A4558AE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74"/>
                  <a:ext cx="554" cy="6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2568" name="Oval 411">
                  <a:extLst>
                    <a:ext uri="{FF2B5EF4-FFF2-40B4-BE49-F238E27FC236}">
                      <a16:creationId xmlns:a16="http://schemas.microsoft.com/office/drawing/2014/main" id="{8B5A1226-357F-6547-958D-70AE99CD9F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300"/>
                  <a:ext cx="551" cy="1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12569" name="Group 137">
                  <a:extLst>
                    <a:ext uri="{FF2B5EF4-FFF2-40B4-BE49-F238E27FC236}">
                      <a16:creationId xmlns:a16="http://schemas.microsoft.com/office/drawing/2014/main" id="{FF8ABD3D-9EFC-0E4A-A5B7-94CC06D9DE0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8" y="1332"/>
                  <a:ext cx="310" cy="60"/>
                  <a:chOff x="2468" y="1332"/>
                  <a:chExt cx="310" cy="60"/>
                </a:xfrm>
              </p:grpSpPr>
              <p:sp>
                <p:nvSpPr>
                  <p:cNvPr id="212572" name="Freeform 138">
                    <a:extLst>
                      <a:ext uri="{FF2B5EF4-FFF2-40B4-BE49-F238E27FC236}">
                        <a16:creationId xmlns:a16="http://schemas.microsoft.com/office/drawing/2014/main" id="{AFA9156B-37CD-3A43-9BA0-7091B7CEC4C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2573" name="Freeform 139">
                    <a:extLst>
                      <a:ext uri="{FF2B5EF4-FFF2-40B4-BE49-F238E27FC236}">
                        <a16:creationId xmlns:a16="http://schemas.microsoft.com/office/drawing/2014/main" id="{896091A8-C291-DA40-8B13-4E5A68EF39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2570" name="Line 140">
                  <a:extLst>
                    <a:ext uri="{FF2B5EF4-FFF2-40B4-BE49-F238E27FC236}">
                      <a16:creationId xmlns:a16="http://schemas.microsoft.com/office/drawing/2014/main" id="{3C6AF7F0-2EEB-5B43-BA2B-9D64877368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7" y="1362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2571" name="Line 141">
                  <a:extLst>
                    <a:ext uri="{FF2B5EF4-FFF2-40B4-BE49-F238E27FC236}">
                      <a16:creationId xmlns:a16="http://schemas.microsoft.com/office/drawing/2014/main" id="{765B64FE-F878-B04F-8BA6-5CB4A86D22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08" y="1364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12539" name="Group 133">
                <a:extLst>
                  <a:ext uri="{FF2B5EF4-FFF2-40B4-BE49-F238E27FC236}">
                    <a16:creationId xmlns:a16="http://schemas.microsoft.com/office/drawing/2014/main" id="{C48D6105-DBEA-2541-9DB9-299A7F1ABB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232661" y="2882876"/>
                <a:ext cx="532759" cy="184809"/>
                <a:chOff x="2356" y="1300"/>
                <a:chExt cx="555" cy="194"/>
              </a:xfrm>
            </p:grpSpPr>
            <p:sp>
              <p:nvSpPr>
                <p:cNvPr id="212558" name="Oval 407">
                  <a:extLst>
                    <a:ext uri="{FF2B5EF4-FFF2-40B4-BE49-F238E27FC236}">
                      <a16:creationId xmlns:a16="http://schemas.microsoft.com/office/drawing/2014/main" id="{71B963B8-4C6B-E046-9684-BEA92FD9DB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85"/>
                  <a:ext cx="551" cy="1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2559" name="Rectangle 410">
                  <a:extLst>
                    <a:ext uri="{FF2B5EF4-FFF2-40B4-BE49-F238E27FC236}">
                      <a16:creationId xmlns:a16="http://schemas.microsoft.com/office/drawing/2014/main" id="{6F9A1456-BB10-F647-9386-FB7A7EB31C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74"/>
                  <a:ext cx="554" cy="6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2560" name="Oval 411">
                  <a:extLst>
                    <a:ext uri="{FF2B5EF4-FFF2-40B4-BE49-F238E27FC236}">
                      <a16:creationId xmlns:a16="http://schemas.microsoft.com/office/drawing/2014/main" id="{DFF46638-0331-A24E-BD59-7418BDCB7F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300"/>
                  <a:ext cx="551" cy="1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12561" name="Group 137">
                  <a:extLst>
                    <a:ext uri="{FF2B5EF4-FFF2-40B4-BE49-F238E27FC236}">
                      <a16:creationId xmlns:a16="http://schemas.microsoft.com/office/drawing/2014/main" id="{CCF39113-610F-8A43-9DD2-9C699F9E824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8" y="1332"/>
                  <a:ext cx="310" cy="60"/>
                  <a:chOff x="2468" y="1332"/>
                  <a:chExt cx="310" cy="60"/>
                </a:xfrm>
              </p:grpSpPr>
              <p:sp>
                <p:nvSpPr>
                  <p:cNvPr id="212564" name="Freeform 138">
                    <a:extLst>
                      <a:ext uri="{FF2B5EF4-FFF2-40B4-BE49-F238E27FC236}">
                        <a16:creationId xmlns:a16="http://schemas.microsoft.com/office/drawing/2014/main" id="{53EE5BFF-BD1E-E64C-B5BA-4291D5864C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2565" name="Freeform 139">
                    <a:extLst>
                      <a:ext uri="{FF2B5EF4-FFF2-40B4-BE49-F238E27FC236}">
                        <a16:creationId xmlns:a16="http://schemas.microsoft.com/office/drawing/2014/main" id="{334D44DF-A069-4E48-AFEC-3B172CD300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2562" name="Line 140">
                  <a:extLst>
                    <a:ext uri="{FF2B5EF4-FFF2-40B4-BE49-F238E27FC236}">
                      <a16:creationId xmlns:a16="http://schemas.microsoft.com/office/drawing/2014/main" id="{02F35B0E-7BBF-E947-9AEF-03A25C790D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8" y="1361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2563" name="Line 141">
                  <a:extLst>
                    <a:ext uri="{FF2B5EF4-FFF2-40B4-BE49-F238E27FC236}">
                      <a16:creationId xmlns:a16="http://schemas.microsoft.com/office/drawing/2014/main" id="{94FCF001-4AE6-AE4E-8AB6-C6232AEB90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08" y="1363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12540" name="Group 133">
                <a:extLst>
                  <a:ext uri="{FF2B5EF4-FFF2-40B4-BE49-F238E27FC236}">
                    <a16:creationId xmlns:a16="http://schemas.microsoft.com/office/drawing/2014/main" id="{8484A746-E6A5-F345-A997-0BD0D58A44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30660" y="3072767"/>
                <a:ext cx="532759" cy="184809"/>
                <a:chOff x="2356" y="1300"/>
                <a:chExt cx="555" cy="194"/>
              </a:xfrm>
            </p:grpSpPr>
            <p:sp>
              <p:nvSpPr>
                <p:cNvPr id="212550" name="Oval 407">
                  <a:extLst>
                    <a:ext uri="{FF2B5EF4-FFF2-40B4-BE49-F238E27FC236}">
                      <a16:creationId xmlns:a16="http://schemas.microsoft.com/office/drawing/2014/main" id="{C7C03EA8-81F5-1648-9AC8-0749E66B89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85"/>
                  <a:ext cx="551" cy="1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2551" name="Rectangle 410">
                  <a:extLst>
                    <a:ext uri="{FF2B5EF4-FFF2-40B4-BE49-F238E27FC236}">
                      <a16:creationId xmlns:a16="http://schemas.microsoft.com/office/drawing/2014/main" id="{09C89980-DF72-D54E-9438-00A1FF0756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74"/>
                  <a:ext cx="554" cy="6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2552" name="Oval 411">
                  <a:extLst>
                    <a:ext uri="{FF2B5EF4-FFF2-40B4-BE49-F238E27FC236}">
                      <a16:creationId xmlns:a16="http://schemas.microsoft.com/office/drawing/2014/main" id="{F4DFAFBD-2A4A-F043-9032-D0438E3D06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300"/>
                  <a:ext cx="551" cy="1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12553" name="Group 137">
                  <a:extLst>
                    <a:ext uri="{FF2B5EF4-FFF2-40B4-BE49-F238E27FC236}">
                      <a16:creationId xmlns:a16="http://schemas.microsoft.com/office/drawing/2014/main" id="{48977963-D287-AF47-A06E-A3D02C34A3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8" y="1332"/>
                  <a:ext cx="310" cy="60"/>
                  <a:chOff x="2468" y="1332"/>
                  <a:chExt cx="310" cy="60"/>
                </a:xfrm>
              </p:grpSpPr>
              <p:sp>
                <p:nvSpPr>
                  <p:cNvPr id="212556" name="Freeform 138">
                    <a:extLst>
                      <a:ext uri="{FF2B5EF4-FFF2-40B4-BE49-F238E27FC236}">
                        <a16:creationId xmlns:a16="http://schemas.microsoft.com/office/drawing/2014/main" id="{DC729052-E4E7-4A4F-8B39-CD250EB1BD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2557" name="Freeform 139">
                    <a:extLst>
                      <a:ext uri="{FF2B5EF4-FFF2-40B4-BE49-F238E27FC236}">
                        <a16:creationId xmlns:a16="http://schemas.microsoft.com/office/drawing/2014/main" id="{D1AD57A1-8CFB-584B-967F-55462436A2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2554" name="Line 140">
                  <a:extLst>
                    <a:ext uri="{FF2B5EF4-FFF2-40B4-BE49-F238E27FC236}">
                      <a16:creationId xmlns:a16="http://schemas.microsoft.com/office/drawing/2014/main" id="{4B97BCEB-759B-1D4B-B4A1-C8250E7610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8" y="1362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2555" name="Line 141">
                  <a:extLst>
                    <a:ext uri="{FF2B5EF4-FFF2-40B4-BE49-F238E27FC236}">
                      <a16:creationId xmlns:a16="http://schemas.microsoft.com/office/drawing/2014/main" id="{961F2219-EF44-C04B-985A-57EA948404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07" y="1364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12541" name="Group 133">
                <a:extLst>
                  <a:ext uri="{FF2B5EF4-FFF2-40B4-BE49-F238E27FC236}">
                    <a16:creationId xmlns:a16="http://schemas.microsoft.com/office/drawing/2014/main" id="{A461F02B-838F-904C-A1D3-2119125256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38032" y="3018963"/>
                <a:ext cx="532759" cy="184809"/>
                <a:chOff x="2356" y="1300"/>
                <a:chExt cx="555" cy="194"/>
              </a:xfrm>
            </p:grpSpPr>
            <p:sp>
              <p:nvSpPr>
                <p:cNvPr id="212542" name="Oval 407">
                  <a:extLst>
                    <a:ext uri="{FF2B5EF4-FFF2-40B4-BE49-F238E27FC236}">
                      <a16:creationId xmlns:a16="http://schemas.microsoft.com/office/drawing/2014/main" id="{F1C9F638-8F2A-4048-A37A-0E6D3C0FEB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85"/>
                  <a:ext cx="551" cy="1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2543" name="Rectangle 410">
                  <a:extLst>
                    <a:ext uri="{FF2B5EF4-FFF2-40B4-BE49-F238E27FC236}">
                      <a16:creationId xmlns:a16="http://schemas.microsoft.com/office/drawing/2014/main" id="{0E58FA90-0160-FA4D-B2A0-0E2A601457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74"/>
                  <a:ext cx="554" cy="6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2544" name="Oval 411">
                  <a:extLst>
                    <a:ext uri="{FF2B5EF4-FFF2-40B4-BE49-F238E27FC236}">
                      <a16:creationId xmlns:a16="http://schemas.microsoft.com/office/drawing/2014/main" id="{A21FDD18-B5F8-DF42-818A-A082A6DB79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300"/>
                  <a:ext cx="551" cy="1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12545" name="Group 137">
                  <a:extLst>
                    <a:ext uri="{FF2B5EF4-FFF2-40B4-BE49-F238E27FC236}">
                      <a16:creationId xmlns:a16="http://schemas.microsoft.com/office/drawing/2014/main" id="{76CEC768-9AAC-4E41-B778-84E9A39A695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8" y="1332"/>
                  <a:ext cx="310" cy="60"/>
                  <a:chOff x="2468" y="1332"/>
                  <a:chExt cx="310" cy="60"/>
                </a:xfrm>
              </p:grpSpPr>
              <p:sp>
                <p:nvSpPr>
                  <p:cNvPr id="212548" name="Freeform 138">
                    <a:extLst>
                      <a:ext uri="{FF2B5EF4-FFF2-40B4-BE49-F238E27FC236}">
                        <a16:creationId xmlns:a16="http://schemas.microsoft.com/office/drawing/2014/main" id="{2401D489-A3FB-2C40-815E-866C3ED6E5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2549" name="Freeform 139">
                    <a:extLst>
                      <a:ext uri="{FF2B5EF4-FFF2-40B4-BE49-F238E27FC236}">
                        <a16:creationId xmlns:a16="http://schemas.microsoft.com/office/drawing/2014/main" id="{5C3F651C-CD99-C14F-A2EA-2F7993E0DC3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2546" name="Line 140">
                  <a:extLst>
                    <a:ext uri="{FF2B5EF4-FFF2-40B4-BE49-F238E27FC236}">
                      <a16:creationId xmlns:a16="http://schemas.microsoft.com/office/drawing/2014/main" id="{E0B43E2F-7BC7-3140-9B5A-60122B16CE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7" y="1361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2547" name="Line 141">
                  <a:extLst>
                    <a:ext uri="{FF2B5EF4-FFF2-40B4-BE49-F238E27FC236}">
                      <a16:creationId xmlns:a16="http://schemas.microsoft.com/office/drawing/2014/main" id="{2B9D048E-2DB3-484C-AB93-74FA8BBDF6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10" y="1363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grpSp>
          <p:nvGrpSpPr>
            <p:cNvPr id="212329" name="Group 331">
              <a:extLst>
                <a:ext uri="{FF2B5EF4-FFF2-40B4-BE49-F238E27FC236}">
                  <a16:creationId xmlns:a16="http://schemas.microsoft.com/office/drawing/2014/main" id="{71875BD0-70CC-D24A-AD43-C19A2A8D51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3400" y="2755900"/>
              <a:ext cx="3467100" cy="1193800"/>
              <a:chOff x="7848600" y="2044700"/>
              <a:chExt cx="3200399" cy="1371600"/>
            </a:xfrm>
          </p:grpSpPr>
          <p:sp>
            <p:nvSpPr>
              <p:cNvPr id="212442" name="Oval 332">
                <a:extLst>
                  <a:ext uri="{FF2B5EF4-FFF2-40B4-BE49-F238E27FC236}">
                    <a16:creationId xmlns:a16="http://schemas.microsoft.com/office/drawing/2014/main" id="{7541568C-2BCF-3346-A289-28E765DCEF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8600" y="2044700"/>
                <a:ext cx="3200399" cy="1371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12443" name="Group 133">
                <a:extLst>
                  <a:ext uri="{FF2B5EF4-FFF2-40B4-BE49-F238E27FC236}">
                    <a16:creationId xmlns:a16="http://schemas.microsoft.com/office/drawing/2014/main" id="{82D57721-3DF8-924C-9A12-F1808C6514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526482" y="2160804"/>
                <a:ext cx="532759" cy="184809"/>
                <a:chOff x="2356" y="1300"/>
                <a:chExt cx="555" cy="194"/>
              </a:xfrm>
            </p:grpSpPr>
            <p:sp>
              <p:nvSpPr>
                <p:cNvPr id="212516" name="Oval 407">
                  <a:extLst>
                    <a:ext uri="{FF2B5EF4-FFF2-40B4-BE49-F238E27FC236}">
                      <a16:creationId xmlns:a16="http://schemas.microsoft.com/office/drawing/2014/main" id="{414A12AE-D18A-8544-AE17-9181FD2853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85"/>
                  <a:ext cx="551" cy="1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2517" name="Rectangle 410">
                  <a:extLst>
                    <a:ext uri="{FF2B5EF4-FFF2-40B4-BE49-F238E27FC236}">
                      <a16:creationId xmlns:a16="http://schemas.microsoft.com/office/drawing/2014/main" id="{A39B7996-74F5-DB43-99BB-41AACECA72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74"/>
                  <a:ext cx="554" cy="6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2518" name="Oval 411">
                  <a:extLst>
                    <a:ext uri="{FF2B5EF4-FFF2-40B4-BE49-F238E27FC236}">
                      <a16:creationId xmlns:a16="http://schemas.microsoft.com/office/drawing/2014/main" id="{2BE94692-DA66-A743-9853-215A89BF82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300"/>
                  <a:ext cx="551" cy="1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12519" name="Group 137">
                  <a:extLst>
                    <a:ext uri="{FF2B5EF4-FFF2-40B4-BE49-F238E27FC236}">
                      <a16:creationId xmlns:a16="http://schemas.microsoft.com/office/drawing/2014/main" id="{BE0DFEAE-3F9D-984C-B9A1-543D719ADEA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8" y="1332"/>
                  <a:ext cx="310" cy="60"/>
                  <a:chOff x="2468" y="1332"/>
                  <a:chExt cx="310" cy="60"/>
                </a:xfrm>
              </p:grpSpPr>
              <p:sp>
                <p:nvSpPr>
                  <p:cNvPr id="212522" name="Freeform 138">
                    <a:extLst>
                      <a:ext uri="{FF2B5EF4-FFF2-40B4-BE49-F238E27FC236}">
                        <a16:creationId xmlns:a16="http://schemas.microsoft.com/office/drawing/2014/main" id="{3BBA0FBF-412C-194C-A8D1-9C7922002B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2523" name="Freeform 139">
                    <a:extLst>
                      <a:ext uri="{FF2B5EF4-FFF2-40B4-BE49-F238E27FC236}">
                        <a16:creationId xmlns:a16="http://schemas.microsoft.com/office/drawing/2014/main" id="{9E53BDB1-99F4-074D-838E-FE94231304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2520" name="Line 140">
                  <a:extLst>
                    <a:ext uri="{FF2B5EF4-FFF2-40B4-BE49-F238E27FC236}">
                      <a16:creationId xmlns:a16="http://schemas.microsoft.com/office/drawing/2014/main" id="{5D0EF57C-040A-2749-895C-AEF9DED612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8" y="1362"/>
                  <a:ext cx="0" cy="8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2521" name="Line 141">
                  <a:extLst>
                    <a:ext uri="{FF2B5EF4-FFF2-40B4-BE49-F238E27FC236}">
                      <a16:creationId xmlns:a16="http://schemas.microsoft.com/office/drawing/2014/main" id="{C2BC4923-FB33-5142-82D2-34993EAEDF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06" y="1364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cxnSp>
            <p:nvCxnSpPr>
              <p:cNvPr id="212444" name="Straight Connector 334">
                <a:extLst>
                  <a:ext uri="{FF2B5EF4-FFF2-40B4-BE49-F238E27FC236}">
                    <a16:creationId xmlns:a16="http://schemas.microsoft.com/office/drawing/2014/main" id="{14878962-2270-B642-AAB9-DA5BBA469EAC}"/>
                  </a:ext>
                </a:extLst>
              </p:cNvPr>
              <p:cNvCxnSpPr>
                <a:cxnSpLocks noChangeShapeType="1"/>
                <a:stCxn id="212521" idx="0"/>
              </p:cNvCxnSpPr>
              <p:nvPr/>
            </p:nvCxnSpPr>
            <p:spPr bwMode="auto">
              <a:xfrm>
                <a:off x="9055401" y="2220819"/>
                <a:ext cx="975377" cy="13653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2445" name="Straight Connector 335">
                <a:extLst>
                  <a:ext uri="{FF2B5EF4-FFF2-40B4-BE49-F238E27FC236}">
                    <a16:creationId xmlns:a16="http://schemas.microsoft.com/office/drawing/2014/main" id="{61D34C42-2243-714A-83EA-D32FD1CABDF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522191" y="2583188"/>
                <a:ext cx="120745" cy="83392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2446" name="Straight Connector 336">
                <a:extLst>
                  <a:ext uri="{FF2B5EF4-FFF2-40B4-BE49-F238E27FC236}">
                    <a16:creationId xmlns:a16="http://schemas.microsoft.com/office/drawing/2014/main" id="{AAC71235-05F7-C14B-B3D1-972A1FD35F2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323081" y="2786992"/>
                <a:ext cx="243358" cy="4562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2447" name="Straight Connector 337">
                <a:extLst>
                  <a:ext uri="{FF2B5EF4-FFF2-40B4-BE49-F238E27FC236}">
                    <a16:creationId xmlns:a16="http://schemas.microsoft.com/office/drawing/2014/main" id="{2AA477AA-E2CA-474A-AAF0-7E34F949C59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028147" y="2611644"/>
                <a:ext cx="192778" cy="10958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2448" name="Straight Connector 338">
                <a:extLst>
                  <a:ext uri="{FF2B5EF4-FFF2-40B4-BE49-F238E27FC236}">
                    <a16:creationId xmlns:a16="http://schemas.microsoft.com/office/drawing/2014/main" id="{46C83A16-5D09-F543-B258-B5887502C79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8729859" y="2909476"/>
                <a:ext cx="192778" cy="10958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2449" name="Straight Connector 339">
                <a:extLst>
                  <a:ext uri="{FF2B5EF4-FFF2-40B4-BE49-F238E27FC236}">
                    <a16:creationId xmlns:a16="http://schemas.microsoft.com/office/drawing/2014/main" id="{B80684E1-A882-9D43-913C-FAEABB8BF68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537887" y="2836224"/>
                <a:ext cx="252969" cy="252942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2450" name="Straight Connector 340">
                <a:extLst>
                  <a:ext uri="{FF2B5EF4-FFF2-40B4-BE49-F238E27FC236}">
                    <a16:creationId xmlns:a16="http://schemas.microsoft.com/office/drawing/2014/main" id="{3B2DF6A6-0743-4442-A15A-390E4BC1F8C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10029359" y="2822067"/>
                <a:ext cx="354959" cy="12439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2451" name="Straight Connector 341">
                <a:extLst>
                  <a:ext uri="{FF2B5EF4-FFF2-40B4-BE49-F238E27FC236}">
                    <a16:creationId xmlns:a16="http://schemas.microsoft.com/office/drawing/2014/main" id="{7AB7A325-0F53-C14E-A909-B3089785AD3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0015190" y="2475242"/>
                <a:ext cx="283363" cy="19566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2452" name="Straight Connector 342">
                <a:extLst>
                  <a:ext uri="{FF2B5EF4-FFF2-40B4-BE49-F238E27FC236}">
                    <a16:creationId xmlns:a16="http://schemas.microsoft.com/office/drawing/2014/main" id="{46E0E496-40E7-B947-AE9F-8D8FFBF14DC9}"/>
                  </a:ext>
                </a:extLst>
              </p:cNvPr>
              <p:cNvCxnSpPr>
                <a:cxnSpLocks noChangeShapeType="1"/>
                <a:endCxn id="212516" idx="4"/>
              </p:cNvCxnSpPr>
              <p:nvPr/>
            </p:nvCxnSpPr>
            <p:spPr bwMode="auto">
              <a:xfrm flipH="1" flipV="1">
                <a:off x="8791902" y="2345614"/>
                <a:ext cx="410984" cy="8718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212453" name="Group 133">
                <a:extLst>
                  <a:ext uri="{FF2B5EF4-FFF2-40B4-BE49-F238E27FC236}">
                    <a16:creationId xmlns:a16="http://schemas.microsoft.com/office/drawing/2014/main" id="{66664304-F9A2-6B44-8615-ECDB7DFC00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555206" y="2650627"/>
                <a:ext cx="532759" cy="184809"/>
                <a:chOff x="2356" y="1300"/>
                <a:chExt cx="555" cy="194"/>
              </a:xfrm>
            </p:grpSpPr>
            <p:sp>
              <p:nvSpPr>
                <p:cNvPr id="212508" name="Oval 407">
                  <a:extLst>
                    <a:ext uri="{FF2B5EF4-FFF2-40B4-BE49-F238E27FC236}">
                      <a16:creationId xmlns:a16="http://schemas.microsoft.com/office/drawing/2014/main" id="{2CD599FA-F964-B74D-A2A5-663DE28E86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85"/>
                  <a:ext cx="551" cy="1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2509" name="Rectangle 410">
                  <a:extLst>
                    <a:ext uri="{FF2B5EF4-FFF2-40B4-BE49-F238E27FC236}">
                      <a16:creationId xmlns:a16="http://schemas.microsoft.com/office/drawing/2014/main" id="{F47A91BD-94A7-014D-A8DE-873D6DDDDD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74"/>
                  <a:ext cx="554" cy="6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2510" name="Oval 411">
                  <a:extLst>
                    <a:ext uri="{FF2B5EF4-FFF2-40B4-BE49-F238E27FC236}">
                      <a16:creationId xmlns:a16="http://schemas.microsoft.com/office/drawing/2014/main" id="{647DA178-B07E-DE47-B03E-CF923684D9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300"/>
                  <a:ext cx="551" cy="1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12511" name="Group 137">
                  <a:extLst>
                    <a:ext uri="{FF2B5EF4-FFF2-40B4-BE49-F238E27FC236}">
                      <a16:creationId xmlns:a16="http://schemas.microsoft.com/office/drawing/2014/main" id="{C942A6CF-C45F-BB4D-8C0A-A2D44AEE2AF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8" y="1332"/>
                  <a:ext cx="310" cy="60"/>
                  <a:chOff x="2468" y="1332"/>
                  <a:chExt cx="310" cy="60"/>
                </a:xfrm>
              </p:grpSpPr>
              <p:sp>
                <p:nvSpPr>
                  <p:cNvPr id="212514" name="Freeform 138">
                    <a:extLst>
                      <a:ext uri="{FF2B5EF4-FFF2-40B4-BE49-F238E27FC236}">
                        <a16:creationId xmlns:a16="http://schemas.microsoft.com/office/drawing/2014/main" id="{90DF9571-6178-774E-B0FB-E07257C2BA1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2515" name="Freeform 139">
                    <a:extLst>
                      <a:ext uri="{FF2B5EF4-FFF2-40B4-BE49-F238E27FC236}">
                        <a16:creationId xmlns:a16="http://schemas.microsoft.com/office/drawing/2014/main" id="{32E6012A-BDB8-0F4E-A6DA-46A7BB9544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2512" name="Line 140">
                  <a:extLst>
                    <a:ext uri="{FF2B5EF4-FFF2-40B4-BE49-F238E27FC236}">
                      <a16:creationId xmlns:a16="http://schemas.microsoft.com/office/drawing/2014/main" id="{97C7B141-E93D-F849-84DE-21EE2E94B0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8" y="1361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2513" name="Line 141">
                  <a:extLst>
                    <a:ext uri="{FF2B5EF4-FFF2-40B4-BE49-F238E27FC236}">
                      <a16:creationId xmlns:a16="http://schemas.microsoft.com/office/drawing/2014/main" id="{B71B7E98-1C3C-AD4C-AF50-C6B0EBBF77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06" y="1363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12454" name="Group 133">
                <a:extLst>
                  <a:ext uri="{FF2B5EF4-FFF2-40B4-BE49-F238E27FC236}">
                    <a16:creationId xmlns:a16="http://schemas.microsoft.com/office/drawing/2014/main" id="{A28468BD-2A7A-104B-AFC1-59AEC9031E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72607" y="2725609"/>
                <a:ext cx="532759" cy="184809"/>
                <a:chOff x="2356" y="1300"/>
                <a:chExt cx="555" cy="194"/>
              </a:xfrm>
            </p:grpSpPr>
            <p:sp>
              <p:nvSpPr>
                <p:cNvPr id="212500" name="Oval 407">
                  <a:extLst>
                    <a:ext uri="{FF2B5EF4-FFF2-40B4-BE49-F238E27FC236}">
                      <a16:creationId xmlns:a16="http://schemas.microsoft.com/office/drawing/2014/main" id="{F618ECB1-4BD9-CC4D-A2FD-0223367B01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85"/>
                  <a:ext cx="551" cy="1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2501" name="Rectangle 410">
                  <a:extLst>
                    <a:ext uri="{FF2B5EF4-FFF2-40B4-BE49-F238E27FC236}">
                      <a16:creationId xmlns:a16="http://schemas.microsoft.com/office/drawing/2014/main" id="{45484026-2878-344B-9E90-5E40A61D0B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74"/>
                  <a:ext cx="554" cy="6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2502" name="Oval 411">
                  <a:extLst>
                    <a:ext uri="{FF2B5EF4-FFF2-40B4-BE49-F238E27FC236}">
                      <a16:creationId xmlns:a16="http://schemas.microsoft.com/office/drawing/2014/main" id="{EF9BBEFE-25E6-8F48-97DC-233B042849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300"/>
                  <a:ext cx="551" cy="1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12503" name="Group 137">
                  <a:extLst>
                    <a:ext uri="{FF2B5EF4-FFF2-40B4-BE49-F238E27FC236}">
                      <a16:creationId xmlns:a16="http://schemas.microsoft.com/office/drawing/2014/main" id="{412FF4AD-E190-0C43-B039-D896196127B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8" y="1332"/>
                  <a:ext cx="310" cy="60"/>
                  <a:chOff x="2468" y="1332"/>
                  <a:chExt cx="310" cy="60"/>
                </a:xfrm>
              </p:grpSpPr>
              <p:sp>
                <p:nvSpPr>
                  <p:cNvPr id="212506" name="Freeform 138">
                    <a:extLst>
                      <a:ext uri="{FF2B5EF4-FFF2-40B4-BE49-F238E27FC236}">
                        <a16:creationId xmlns:a16="http://schemas.microsoft.com/office/drawing/2014/main" id="{0255D93B-B9DD-F140-A03F-D7531C7F6E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2507" name="Freeform 139">
                    <a:extLst>
                      <a:ext uri="{FF2B5EF4-FFF2-40B4-BE49-F238E27FC236}">
                        <a16:creationId xmlns:a16="http://schemas.microsoft.com/office/drawing/2014/main" id="{19526D70-CC8C-0540-8FA5-775ED9059A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2504" name="Line 140">
                  <a:extLst>
                    <a:ext uri="{FF2B5EF4-FFF2-40B4-BE49-F238E27FC236}">
                      <a16:creationId xmlns:a16="http://schemas.microsoft.com/office/drawing/2014/main" id="{73C0E7A1-FA3A-E848-9D8C-3177F15708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8" y="1361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2505" name="Line 141">
                  <a:extLst>
                    <a:ext uri="{FF2B5EF4-FFF2-40B4-BE49-F238E27FC236}">
                      <a16:creationId xmlns:a16="http://schemas.microsoft.com/office/drawing/2014/main" id="{235014FA-4382-7B4A-87DC-5980558010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06" y="1363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12455" name="Group 133">
                <a:extLst>
                  <a:ext uri="{FF2B5EF4-FFF2-40B4-BE49-F238E27FC236}">
                    <a16:creationId xmlns:a16="http://schemas.microsoft.com/office/drawing/2014/main" id="{0CDA3ED2-0476-7140-A107-A9DA6672BF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60908" y="2428111"/>
                <a:ext cx="532759" cy="184809"/>
                <a:chOff x="2356" y="1300"/>
                <a:chExt cx="555" cy="194"/>
              </a:xfrm>
            </p:grpSpPr>
            <p:sp>
              <p:nvSpPr>
                <p:cNvPr id="212492" name="Oval 407">
                  <a:extLst>
                    <a:ext uri="{FF2B5EF4-FFF2-40B4-BE49-F238E27FC236}">
                      <a16:creationId xmlns:a16="http://schemas.microsoft.com/office/drawing/2014/main" id="{E925FCBD-7F2F-3D4A-B546-BDC2B16D2A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85"/>
                  <a:ext cx="551" cy="1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2493" name="Rectangle 410">
                  <a:extLst>
                    <a:ext uri="{FF2B5EF4-FFF2-40B4-BE49-F238E27FC236}">
                      <a16:creationId xmlns:a16="http://schemas.microsoft.com/office/drawing/2014/main" id="{7D81BC8B-00CC-5D47-8035-A3F28745D6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74"/>
                  <a:ext cx="554" cy="6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2494" name="Oval 411">
                  <a:extLst>
                    <a:ext uri="{FF2B5EF4-FFF2-40B4-BE49-F238E27FC236}">
                      <a16:creationId xmlns:a16="http://schemas.microsoft.com/office/drawing/2014/main" id="{019973F0-F19C-8044-9647-94D39C5DB7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300"/>
                  <a:ext cx="551" cy="1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12495" name="Group 137">
                  <a:extLst>
                    <a:ext uri="{FF2B5EF4-FFF2-40B4-BE49-F238E27FC236}">
                      <a16:creationId xmlns:a16="http://schemas.microsoft.com/office/drawing/2014/main" id="{D88E7BB8-7114-FC47-AF2A-BF0C2FD867A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8" y="1332"/>
                  <a:ext cx="310" cy="60"/>
                  <a:chOff x="2468" y="1332"/>
                  <a:chExt cx="310" cy="60"/>
                </a:xfrm>
              </p:grpSpPr>
              <p:sp>
                <p:nvSpPr>
                  <p:cNvPr id="212498" name="Freeform 138">
                    <a:extLst>
                      <a:ext uri="{FF2B5EF4-FFF2-40B4-BE49-F238E27FC236}">
                        <a16:creationId xmlns:a16="http://schemas.microsoft.com/office/drawing/2014/main" id="{6E5809C9-FD74-D148-8938-778CA114BD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2499" name="Freeform 139">
                    <a:extLst>
                      <a:ext uri="{FF2B5EF4-FFF2-40B4-BE49-F238E27FC236}">
                        <a16:creationId xmlns:a16="http://schemas.microsoft.com/office/drawing/2014/main" id="{D90DBA30-EF52-8743-B38F-210D417342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2496" name="Line 140">
                  <a:extLst>
                    <a:ext uri="{FF2B5EF4-FFF2-40B4-BE49-F238E27FC236}">
                      <a16:creationId xmlns:a16="http://schemas.microsoft.com/office/drawing/2014/main" id="{0DE10E6E-45E5-2649-9402-DB624E177F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7" y="1361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2497" name="Line 141">
                  <a:extLst>
                    <a:ext uri="{FF2B5EF4-FFF2-40B4-BE49-F238E27FC236}">
                      <a16:creationId xmlns:a16="http://schemas.microsoft.com/office/drawing/2014/main" id="{54014932-1700-9E41-AF71-A5AF8E699A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07" y="1363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12456" name="Group 133">
                <a:extLst>
                  <a:ext uri="{FF2B5EF4-FFF2-40B4-BE49-F238E27FC236}">
                    <a16:creationId xmlns:a16="http://schemas.microsoft.com/office/drawing/2014/main" id="{4B1DA9DE-77A8-0844-8C30-BDD30541F8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05281" y="2289952"/>
                <a:ext cx="532759" cy="184809"/>
                <a:chOff x="2356" y="1300"/>
                <a:chExt cx="555" cy="194"/>
              </a:xfrm>
            </p:grpSpPr>
            <p:sp>
              <p:nvSpPr>
                <p:cNvPr id="212484" name="Oval 407">
                  <a:extLst>
                    <a:ext uri="{FF2B5EF4-FFF2-40B4-BE49-F238E27FC236}">
                      <a16:creationId xmlns:a16="http://schemas.microsoft.com/office/drawing/2014/main" id="{C7D30324-E39D-5B47-B976-D8E43A67F9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85"/>
                  <a:ext cx="551" cy="1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2485" name="Rectangle 410">
                  <a:extLst>
                    <a:ext uri="{FF2B5EF4-FFF2-40B4-BE49-F238E27FC236}">
                      <a16:creationId xmlns:a16="http://schemas.microsoft.com/office/drawing/2014/main" id="{A80BB5B0-C018-C14C-B571-FB95409270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74"/>
                  <a:ext cx="554" cy="6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2486" name="Oval 411">
                  <a:extLst>
                    <a:ext uri="{FF2B5EF4-FFF2-40B4-BE49-F238E27FC236}">
                      <a16:creationId xmlns:a16="http://schemas.microsoft.com/office/drawing/2014/main" id="{32561003-6B41-9141-BB89-670F466BD5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300"/>
                  <a:ext cx="551" cy="1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12487" name="Group 137">
                  <a:extLst>
                    <a:ext uri="{FF2B5EF4-FFF2-40B4-BE49-F238E27FC236}">
                      <a16:creationId xmlns:a16="http://schemas.microsoft.com/office/drawing/2014/main" id="{AC38800A-508C-EC42-BC4C-DC3F9A46A3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8" y="1332"/>
                  <a:ext cx="310" cy="60"/>
                  <a:chOff x="2468" y="1332"/>
                  <a:chExt cx="310" cy="60"/>
                </a:xfrm>
              </p:grpSpPr>
              <p:sp>
                <p:nvSpPr>
                  <p:cNvPr id="212490" name="Freeform 138">
                    <a:extLst>
                      <a:ext uri="{FF2B5EF4-FFF2-40B4-BE49-F238E27FC236}">
                        <a16:creationId xmlns:a16="http://schemas.microsoft.com/office/drawing/2014/main" id="{66FB9DFC-C1F2-F94B-BC85-8079C2C50D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2491" name="Freeform 139">
                    <a:extLst>
                      <a:ext uri="{FF2B5EF4-FFF2-40B4-BE49-F238E27FC236}">
                        <a16:creationId xmlns:a16="http://schemas.microsoft.com/office/drawing/2014/main" id="{A825011E-A380-6641-B436-65390123C5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2488" name="Line 140">
                  <a:extLst>
                    <a:ext uri="{FF2B5EF4-FFF2-40B4-BE49-F238E27FC236}">
                      <a16:creationId xmlns:a16="http://schemas.microsoft.com/office/drawing/2014/main" id="{6C34B285-4134-8A44-B001-9CBA78334C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8" y="1360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2489" name="Line 141">
                  <a:extLst>
                    <a:ext uri="{FF2B5EF4-FFF2-40B4-BE49-F238E27FC236}">
                      <a16:creationId xmlns:a16="http://schemas.microsoft.com/office/drawing/2014/main" id="{B5E8123E-C4E4-364A-9AF6-2C106908D9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06" y="1362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12457" name="Group 133">
                <a:extLst>
                  <a:ext uri="{FF2B5EF4-FFF2-40B4-BE49-F238E27FC236}">
                    <a16:creationId xmlns:a16="http://schemas.microsoft.com/office/drawing/2014/main" id="{AAE49C6E-AE7D-A747-9EFA-F9067D3328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232661" y="2882876"/>
                <a:ext cx="532759" cy="184809"/>
                <a:chOff x="2356" y="1300"/>
                <a:chExt cx="555" cy="194"/>
              </a:xfrm>
            </p:grpSpPr>
            <p:sp>
              <p:nvSpPr>
                <p:cNvPr id="212476" name="Oval 407">
                  <a:extLst>
                    <a:ext uri="{FF2B5EF4-FFF2-40B4-BE49-F238E27FC236}">
                      <a16:creationId xmlns:a16="http://schemas.microsoft.com/office/drawing/2014/main" id="{3B26E2DB-6B3B-8C4C-817A-B268648352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85"/>
                  <a:ext cx="551" cy="1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2477" name="Rectangle 410">
                  <a:extLst>
                    <a:ext uri="{FF2B5EF4-FFF2-40B4-BE49-F238E27FC236}">
                      <a16:creationId xmlns:a16="http://schemas.microsoft.com/office/drawing/2014/main" id="{948E1AB6-CEC5-2B47-9C44-47BA9D47E5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74"/>
                  <a:ext cx="554" cy="6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2478" name="Oval 411">
                  <a:extLst>
                    <a:ext uri="{FF2B5EF4-FFF2-40B4-BE49-F238E27FC236}">
                      <a16:creationId xmlns:a16="http://schemas.microsoft.com/office/drawing/2014/main" id="{EB6FB723-045C-8347-8848-732895FC0A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300"/>
                  <a:ext cx="551" cy="1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12479" name="Group 137">
                  <a:extLst>
                    <a:ext uri="{FF2B5EF4-FFF2-40B4-BE49-F238E27FC236}">
                      <a16:creationId xmlns:a16="http://schemas.microsoft.com/office/drawing/2014/main" id="{F9497928-EF17-C847-AE1B-D87111BACB9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8" y="1332"/>
                  <a:ext cx="310" cy="60"/>
                  <a:chOff x="2468" y="1332"/>
                  <a:chExt cx="310" cy="60"/>
                </a:xfrm>
              </p:grpSpPr>
              <p:sp>
                <p:nvSpPr>
                  <p:cNvPr id="212482" name="Freeform 138">
                    <a:extLst>
                      <a:ext uri="{FF2B5EF4-FFF2-40B4-BE49-F238E27FC236}">
                        <a16:creationId xmlns:a16="http://schemas.microsoft.com/office/drawing/2014/main" id="{8FA1584F-0132-1942-B9DB-C874B9588C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2483" name="Freeform 139">
                    <a:extLst>
                      <a:ext uri="{FF2B5EF4-FFF2-40B4-BE49-F238E27FC236}">
                        <a16:creationId xmlns:a16="http://schemas.microsoft.com/office/drawing/2014/main" id="{72304F76-ADA8-6341-B39E-2CF67BD7F7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2480" name="Line 140">
                  <a:extLst>
                    <a:ext uri="{FF2B5EF4-FFF2-40B4-BE49-F238E27FC236}">
                      <a16:creationId xmlns:a16="http://schemas.microsoft.com/office/drawing/2014/main" id="{3DD8CF1B-91DC-1247-B1AD-F2AE4767D1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8" y="1362"/>
                  <a:ext cx="0" cy="8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2481" name="Line 141">
                  <a:extLst>
                    <a:ext uri="{FF2B5EF4-FFF2-40B4-BE49-F238E27FC236}">
                      <a16:creationId xmlns:a16="http://schemas.microsoft.com/office/drawing/2014/main" id="{7D8D7EFB-6C9E-4442-9C48-550DBA513B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06" y="1364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12458" name="Group 133">
                <a:extLst>
                  <a:ext uri="{FF2B5EF4-FFF2-40B4-BE49-F238E27FC236}">
                    <a16:creationId xmlns:a16="http://schemas.microsoft.com/office/drawing/2014/main" id="{606DD242-D903-634F-9DB2-7A6A3B861A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30660" y="3072767"/>
                <a:ext cx="532759" cy="184809"/>
                <a:chOff x="2356" y="1300"/>
                <a:chExt cx="555" cy="194"/>
              </a:xfrm>
            </p:grpSpPr>
            <p:sp>
              <p:nvSpPr>
                <p:cNvPr id="212468" name="Oval 407">
                  <a:extLst>
                    <a:ext uri="{FF2B5EF4-FFF2-40B4-BE49-F238E27FC236}">
                      <a16:creationId xmlns:a16="http://schemas.microsoft.com/office/drawing/2014/main" id="{24E27AA3-F2F5-A749-AA1A-C720BBDBAB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85"/>
                  <a:ext cx="551" cy="1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2469" name="Rectangle 410">
                  <a:extLst>
                    <a:ext uri="{FF2B5EF4-FFF2-40B4-BE49-F238E27FC236}">
                      <a16:creationId xmlns:a16="http://schemas.microsoft.com/office/drawing/2014/main" id="{6ACAF884-CEF7-D84D-A82F-DCDC54F8D4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74"/>
                  <a:ext cx="554" cy="6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2470" name="Oval 411">
                  <a:extLst>
                    <a:ext uri="{FF2B5EF4-FFF2-40B4-BE49-F238E27FC236}">
                      <a16:creationId xmlns:a16="http://schemas.microsoft.com/office/drawing/2014/main" id="{27A67ABB-4352-C04B-B0C1-2BBD415C6D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300"/>
                  <a:ext cx="551" cy="1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12471" name="Group 137">
                  <a:extLst>
                    <a:ext uri="{FF2B5EF4-FFF2-40B4-BE49-F238E27FC236}">
                      <a16:creationId xmlns:a16="http://schemas.microsoft.com/office/drawing/2014/main" id="{0BA452BD-ED76-DC4F-9FF3-7F3A7F71CEC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8" y="1332"/>
                  <a:ext cx="310" cy="60"/>
                  <a:chOff x="2468" y="1332"/>
                  <a:chExt cx="310" cy="60"/>
                </a:xfrm>
              </p:grpSpPr>
              <p:sp>
                <p:nvSpPr>
                  <p:cNvPr id="212474" name="Freeform 138">
                    <a:extLst>
                      <a:ext uri="{FF2B5EF4-FFF2-40B4-BE49-F238E27FC236}">
                        <a16:creationId xmlns:a16="http://schemas.microsoft.com/office/drawing/2014/main" id="{B5EC92FC-0F46-8442-9074-8E6E5F3069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2475" name="Freeform 139">
                    <a:extLst>
                      <a:ext uri="{FF2B5EF4-FFF2-40B4-BE49-F238E27FC236}">
                        <a16:creationId xmlns:a16="http://schemas.microsoft.com/office/drawing/2014/main" id="{2E6362B8-9E87-7C45-A263-039EE10EB0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2472" name="Line 140">
                  <a:extLst>
                    <a:ext uri="{FF2B5EF4-FFF2-40B4-BE49-F238E27FC236}">
                      <a16:creationId xmlns:a16="http://schemas.microsoft.com/office/drawing/2014/main" id="{67456A93-2B63-5E4C-BF9C-A3FAB022D5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7" y="1362"/>
                  <a:ext cx="0" cy="8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2473" name="Line 141">
                  <a:extLst>
                    <a:ext uri="{FF2B5EF4-FFF2-40B4-BE49-F238E27FC236}">
                      <a16:creationId xmlns:a16="http://schemas.microsoft.com/office/drawing/2014/main" id="{B4D05641-233E-CD41-AF57-08C1F81BC5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07" y="1364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12459" name="Group 133">
                <a:extLst>
                  <a:ext uri="{FF2B5EF4-FFF2-40B4-BE49-F238E27FC236}">
                    <a16:creationId xmlns:a16="http://schemas.microsoft.com/office/drawing/2014/main" id="{C79259A5-EA68-3941-9891-F19B319FF0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38032" y="3018963"/>
                <a:ext cx="532759" cy="184809"/>
                <a:chOff x="2356" y="1300"/>
                <a:chExt cx="555" cy="194"/>
              </a:xfrm>
            </p:grpSpPr>
            <p:sp>
              <p:nvSpPr>
                <p:cNvPr id="212460" name="Oval 407">
                  <a:extLst>
                    <a:ext uri="{FF2B5EF4-FFF2-40B4-BE49-F238E27FC236}">
                      <a16:creationId xmlns:a16="http://schemas.microsoft.com/office/drawing/2014/main" id="{B4ADED87-C867-9B45-9566-44E7A0B852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85"/>
                  <a:ext cx="551" cy="1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2461" name="Rectangle 410">
                  <a:extLst>
                    <a:ext uri="{FF2B5EF4-FFF2-40B4-BE49-F238E27FC236}">
                      <a16:creationId xmlns:a16="http://schemas.microsoft.com/office/drawing/2014/main" id="{5DE27286-53AA-F94E-88AB-3E439D59EF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74"/>
                  <a:ext cx="554" cy="6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2462" name="Oval 411">
                  <a:extLst>
                    <a:ext uri="{FF2B5EF4-FFF2-40B4-BE49-F238E27FC236}">
                      <a16:creationId xmlns:a16="http://schemas.microsoft.com/office/drawing/2014/main" id="{AC88A953-F313-4448-AFE8-B3D35CA89C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300"/>
                  <a:ext cx="551" cy="1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12463" name="Group 137">
                  <a:extLst>
                    <a:ext uri="{FF2B5EF4-FFF2-40B4-BE49-F238E27FC236}">
                      <a16:creationId xmlns:a16="http://schemas.microsoft.com/office/drawing/2014/main" id="{A33BE4E4-B0AC-E340-B8B9-3852C9C9BC0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8" y="1332"/>
                  <a:ext cx="310" cy="60"/>
                  <a:chOff x="2468" y="1332"/>
                  <a:chExt cx="310" cy="60"/>
                </a:xfrm>
              </p:grpSpPr>
              <p:sp>
                <p:nvSpPr>
                  <p:cNvPr id="212466" name="Freeform 138">
                    <a:extLst>
                      <a:ext uri="{FF2B5EF4-FFF2-40B4-BE49-F238E27FC236}">
                        <a16:creationId xmlns:a16="http://schemas.microsoft.com/office/drawing/2014/main" id="{81AA74FC-31F0-DB4E-AF50-CA9E33ADC53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2467" name="Freeform 139">
                    <a:extLst>
                      <a:ext uri="{FF2B5EF4-FFF2-40B4-BE49-F238E27FC236}">
                        <a16:creationId xmlns:a16="http://schemas.microsoft.com/office/drawing/2014/main" id="{87F02A0B-5433-B442-94C9-3420BFFCCB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2464" name="Line 140">
                  <a:extLst>
                    <a:ext uri="{FF2B5EF4-FFF2-40B4-BE49-F238E27FC236}">
                      <a16:creationId xmlns:a16="http://schemas.microsoft.com/office/drawing/2014/main" id="{371AF0DB-03A7-4949-9891-FF974357B4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7" y="1361"/>
                  <a:ext cx="0" cy="7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2465" name="Line 141">
                  <a:extLst>
                    <a:ext uri="{FF2B5EF4-FFF2-40B4-BE49-F238E27FC236}">
                      <a16:creationId xmlns:a16="http://schemas.microsoft.com/office/drawing/2014/main" id="{E2465300-68B4-0144-92AF-45BEC34642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07" y="1363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sp>
          <p:nvSpPr>
            <p:cNvPr id="212330" name="Oval 417">
              <a:extLst>
                <a:ext uri="{FF2B5EF4-FFF2-40B4-BE49-F238E27FC236}">
                  <a16:creationId xmlns:a16="http://schemas.microsoft.com/office/drawing/2014/main" id="{45E10112-3F0E-5446-82B8-A9C6965932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8600" y="4165600"/>
              <a:ext cx="3086100" cy="1168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2400">
                <a:solidFill>
                  <a:srgbClr val="000000"/>
                </a:solidFill>
              </a:endParaRPr>
            </a:p>
          </p:txBody>
        </p:sp>
        <p:grpSp>
          <p:nvGrpSpPr>
            <p:cNvPr id="212331" name="Group 133">
              <a:extLst>
                <a:ext uri="{FF2B5EF4-FFF2-40B4-BE49-F238E27FC236}">
                  <a16:creationId xmlns:a16="http://schemas.microsoft.com/office/drawing/2014/main" id="{FA8C9E76-8587-D44D-BA83-D2CF898B5A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2272" y="4264503"/>
              <a:ext cx="513732" cy="157430"/>
              <a:chOff x="2356" y="1300"/>
              <a:chExt cx="555" cy="194"/>
            </a:xfrm>
          </p:grpSpPr>
          <p:sp>
            <p:nvSpPr>
              <p:cNvPr id="212434" name="Oval 492">
                <a:extLst>
                  <a:ext uri="{FF2B5EF4-FFF2-40B4-BE49-F238E27FC236}">
                    <a16:creationId xmlns:a16="http://schemas.microsoft.com/office/drawing/2014/main" id="{4DF1A1E3-6907-1A46-9223-0C5B2C92DE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2435" name="Rectangle 410">
                <a:extLst>
                  <a:ext uri="{FF2B5EF4-FFF2-40B4-BE49-F238E27FC236}">
                    <a16:creationId xmlns:a16="http://schemas.microsoft.com/office/drawing/2014/main" id="{DADBAAD6-75EC-E044-BAA5-10A758C64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2436" name="Oval 411">
                <a:extLst>
                  <a:ext uri="{FF2B5EF4-FFF2-40B4-BE49-F238E27FC236}">
                    <a16:creationId xmlns:a16="http://schemas.microsoft.com/office/drawing/2014/main" id="{1B41D2EA-267E-3746-AEBA-17482D5F9A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12437" name="Group 137">
                <a:extLst>
                  <a:ext uri="{FF2B5EF4-FFF2-40B4-BE49-F238E27FC236}">
                    <a16:creationId xmlns:a16="http://schemas.microsoft.com/office/drawing/2014/main" id="{2A7E73AD-CC53-714C-AF26-32E35A083A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212440" name="Freeform 138">
                  <a:extLst>
                    <a:ext uri="{FF2B5EF4-FFF2-40B4-BE49-F238E27FC236}">
                      <a16:creationId xmlns:a16="http://schemas.microsoft.com/office/drawing/2014/main" id="{995D9D45-C3BD-4842-B48D-958AB8A24D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2441" name="Freeform 139">
                  <a:extLst>
                    <a:ext uri="{FF2B5EF4-FFF2-40B4-BE49-F238E27FC236}">
                      <a16:creationId xmlns:a16="http://schemas.microsoft.com/office/drawing/2014/main" id="{36364A31-1E50-FE43-8769-32EF4E1C6F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212438" name="Line 140">
                <a:extLst>
                  <a:ext uri="{FF2B5EF4-FFF2-40B4-BE49-F238E27FC236}">
                    <a16:creationId xmlns:a16="http://schemas.microsoft.com/office/drawing/2014/main" id="{F72FE1C0-AF21-7A40-8135-E7F4DAAE0A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8" y="1360"/>
                <a:ext cx="0" cy="8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439" name="Line 141">
                <a:extLst>
                  <a:ext uri="{FF2B5EF4-FFF2-40B4-BE49-F238E27FC236}">
                    <a16:creationId xmlns:a16="http://schemas.microsoft.com/office/drawing/2014/main" id="{A4457F87-4780-1B4C-AAC9-534EAD8564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7" y="1362"/>
                <a:ext cx="0" cy="8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cxnSp>
          <p:nvCxnSpPr>
            <p:cNvPr id="212332" name="Straight Connector 419">
              <a:extLst>
                <a:ext uri="{FF2B5EF4-FFF2-40B4-BE49-F238E27FC236}">
                  <a16:creationId xmlns:a16="http://schemas.microsoft.com/office/drawing/2014/main" id="{A5A3623B-BE00-8647-AFB2-04EA06C5A396}"/>
                </a:ext>
              </a:extLst>
            </p:cNvPr>
            <p:cNvCxnSpPr>
              <a:cxnSpLocks noChangeShapeType="1"/>
              <a:stCxn id="212439" idx="0"/>
            </p:cNvCxnSpPr>
            <p:nvPr/>
          </p:nvCxnSpPr>
          <p:spPr bwMode="auto">
            <a:xfrm>
              <a:off x="2662301" y="4315627"/>
              <a:ext cx="940542" cy="116307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333" name="Straight Connector 420">
              <a:extLst>
                <a:ext uri="{FF2B5EF4-FFF2-40B4-BE49-F238E27FC236}">
                  <a16:creationId xmlns:a16="http://schemas.microsoft.com/office/drawing/2014/main" id="{AAB730D7-BA80-6747-A2A9-F1A26EDF413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112420" y="4624312"/>
              <a:ext cx="116433" cy="71038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334" name="Straight Connector 421">
              <a:extLst>
                <a:ext uri="{FF2B5EF4-FFF2-40B4-BE49-F238E27FC236}">
                  <a16:creationId xmlns:a16="http://schemas.microsoft.com/office/drawing/2014/main" id="{AADA1328-D9E7-8440-B511-D34EDEA32A7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920421" y="4797923"/>
              <a:ext cx="234667" cy="3886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335" name="Straight Connector 422">
              <a:extLst>
                <a:ext uri="{FF2B5EF4-FFF2-40B4-BE49-F238E27FC236}">
                  <a16:creationId xmlns:a16="http://schemas.microsoft.com/office/drawing/2014/main" id="{6A350A1C-3588-964E-B0CB-102E84B223E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36021" y="4648552"/>
              <a:ext cx="185893" cy="93349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336" name="Straight Connector 423">
              <a:extLst>
                <a:ext uri="{FF2B5EF4-FFF2-40B4-BE49-F238E27FC236}">
                  <a16:creationId xmlns:a16="http://schemas.microsoft.com/office/drawing/2014/main" id="{511C7D5F-DE52-7C4F-859F-870CB00E612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348386" y="4902261"/>
              <a:ext cx="185893" cy="93349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337" name="Straight Connector 424">
              <a:extLst>
                <a:ext uri="{FF2B5EF4-FFF2-40B4-BE49-F238E27FC236}">
                  <a16:creationId xmlns:a16="http://schemas.microsoft.com/office/drawing/2014/main" id="{0F7FAF83-88AF-8348-9A9A-295A4F2B935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127556" y="4839861"/>
              <a:ext cx="243934" cy="215469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338" name="Straight Connector 425">
              <a:extLst>
                <a:ext uri="{FF2B5EF4-FFF2-40B4-BE49-F238E27FC236}">
                  <a16:creationId xmlns:a16="http://schemas.microsoft.com/office/drawing/2014/main" id="{EF990431-ABEE-1845-8E47-4AE61791BA9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3601475" y="4827802"/>
              <a:ext cx="342282" cy="10596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339" name="Straight Connector 426">
              <a:extLst>
                <a:ext uri="{FF2B5EF4-FFF2-40B4-BE49-F238E27FC236}">
                  <a16:creationId xmlns:a16="http://schemas.microsoft.com/office/drawing/2014/main" id="{4FCC9EEB-3234-A849-815E-CE59D131F81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87812" y="4532358"/>
              <a:ext cx="273243" cy="166677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340" name="Straight Connector 427">
              <a:extLst>
                <a:ext uri="{FF2B5EF4-FFF2-40B4-BE49-F238E27FC236}">
                  <a16:creationId xmlns:a16="http://schemas.microsoft.com/office/drawing/2014/main" id="{EF30C6EA-F9F9-BC4D-9A7A-1C7244639156}"/>
                </a:ext>
              </a:extLst>
            </p:cNvPr>
            <p:cNvCxnSpPr>
              <a:cxnSpLocks noChangeShapeType="1"/>
              <a:endCxn id="212434" idx="4"/>
            </p:cNvCxnSpPr>
            <p:nvPr/>
          </p:nvCxnSpPr>
          <p:spPr bwMode="auto">
            <a:xfrm flipH="1" flipV="1">
              <a:off x="2408213" y="4421934"/>
              <a:ext cx="396306" cy="7426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12341" name="Group 133">
              <a:extLst>
                <a:ext uri="{FF2B5EF4-FFF2-40B4-BE49-F238E27FC236}">
                  <a16:creationId xmlns:a16="http://schemas.microsoft.com/office/drawing/2014/main" id="{16FA1899-7308-A84B-83C8-7CA299753C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4256" y="4681760"/>
              <a:ext cx="513732" cy="157430"/>
              <a:chOff x="2356" y="1300"/>
              <a:chExt cx="555" cy="194"/>
            </a:xfrm>
          </p:grpSpPr>
          <p:sp>
            <p:nvSpPr>
              <p:cNvPr id="212426" name="Oval 407">
                <a:extLst>
                  <a:ext uri="{FF2B5EF4-FFF2-40B4-BE49-F238E27FC236}">
                    <a16:creationId xmlns:a16="http://schemas.microsoft.com/office/drawing/2014/main" id="{21E1D90C-72FE-7448-9684-4FEC5F4A53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2427" name="Rectangle 410">
                <a:extLst>
                  <a:ext uri="{FF2B5EF4-FFF2-40B4-BE49-F238E27FC236}">
                    <a16:creationId xmlns:a16="http://schemas.microsoft.com/office/drawing/2014/main" id="{8F79BB16-8EC6-7946-AD3D-A32C3E194D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2428" name="Oval 411">
                <a:extLst>
                  <a:ext uri="{FF2B5EF4-FFF2-40B4-BE49-F238E27FC236}">
                    <a16:creationId xmlns:a16="http://schemas.microsoft.com/office/drawing/2014/main" id="{7F6663D2-7825-854B-905D-237CAA52C5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12429" name="Group 137">
                <a:extLst>
                  <a:ext uri="{FF2B5EF4-FFF2-40B4-BE49-F238E27FC236}">
                    <a16:creationId xmlns:a16="http://schemas.microsoft.com/office/drawing/2014/main" id="{A17200EE-25BC-F740-BA77-7D5286831C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212432" name="Freeform 138">
                  <a:extLst>
                    <a:ext uri="{FF2B5EF4-FFF2-40B4-BE49-F238E27FC236}">
                      <a16:creationId xmlns:a16="http://schemas.microsoft.com/office/drawing/2014/main" id="{1841B260-9021-6A49-A546-C30151690A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2433" name="Freeform 139">
                  <a:extLst>
                    <a:ext uri="{FF2B5EF4-FFF2-40B4-BE49-F238E27FC236}">
                      <a16:creationId xmlns:a16="http://schemas.microsoft.com/office/drawing/2014/main" id="{EE0DE3DD-CC82-A343-896F-B5929FDB31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212430" name="Line 140">
                <a:extLst>
                  <a:ext uri="{FF2B5EF4-FFF2-40B4-BE49-F238E27FC236}">
                    <a16:creationId xmlns:a16="http://schemas.microsoft.com/office/drawing/2014/main" id="{ACA0A516-A8D4-9A4B-9DA0-46396C82A7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8" y="1360"/>
                <a:ext cx="0" cy="8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431" name="Line 141">
                <a:extLst>
                  <a:ext uri="{FF2B5EF4-FFF2-40B4-BE49-F238E27FC236}">
                    <a16:creationId xmlns:a16="http://schemas.microsoft.com/office/drawing/2014/main" id="{DA0A8A2E-5921-6A48-A659-0FA2A32343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7" y="1362"/>
                <a:ext cx="0" cy="8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12342" name="Group 133">
              <a:extLst>
                <a:ext uri="{FF2B5EF4-FFF2-40B4-BE49-F238E27FC236}">
                  <a16:creationId xmlns:a16="http://schemas.microsoft.com/office/drawing/2014/main" id="{BAD303F1-F628-5F4E-9842-3F1E7C4982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89607" y="4745634"/>
              <a:ext cx="513732" cy="157430"/>
              <a:chOff x="2356" y="1300"/>
              <a:chExt cx="555" cy="194"/>
            </a:xfrm>
          </p:grpSpPr>
          <p:sp>
            <p:nvSpPr>
              <p:cNvPr id="212418" name="Oval 407">
                <a:extLst>
                  <a:ext uri="{FF2B5EF4-FFF2-40B4-BE49-F238E27FC236}">
                    <a16:creationId xmlns:a16="http://schemas.microsoft.com/office/drawing/2014/main" id="{A193B386-4E8C-D24A-860E-50312087C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2419" name="Rectangle 410">
                <a:extLst>
                  <a:ext uri="{FF2B5EF4-FFF2-40B4-BE49-F238E27FC236}">
                    <a16:creationId xmlns:a16="http://schemas.microsoft.com/office/drawing/2014/main" id="{B3610179-DA5A-0B4C-B629-21884CBB5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2420" name="Oval 411">
                <a:extLst>
                  <a:ext uri="{FF2B5EF4-FFF2-40B4-BE49-F238E27FC236}">
                    <a16:creationId xmlns:a16="http://schemas.microsoft.com/office/drawing/2014/main" id="{60CE3F8B-23E8-3E49-AC10-5EEEA2B96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12421" name="Group 137">
                <a:extLst>
                  <a:ext uri="{FF2B5EF4-FFF2-40B4-BE49-F238E27FC236}">
                    <a16:creationId xmlns:a16="http://schemas.microsoft.com/office/drawing/2014/main" id="{7CCAB4C2-94B1-634B-93A7-CCE192882D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212424" name="Freeform 138">
                  <a:extLst>
                    <a:ext uri="{FF2B5EF4-FFF2-40B4-BE49-F238E27FC236}">
                      <a16:creationId xmlns:a16="http://schemas.microsoft.com/office/drawing/2014/main" id="{58500417-B660-3547-921F-0406364051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2425" name="Freeform 139">
                  <a:extLst>
                    <a:ext uri="{FF2B5EF4-FFF2-40B4-BE49-F238E27FC236}">
                      <a16:creationId xmlns:a16="http://schemas.microsoft.com/office/drawing/2014/main" id="{5AD5CCF7-ECD0-E841-A247-DBF04A827C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212422" name="Line 140">
                <a:extLst>
                  <a:ext uri="{FF2B5EF4-FFF2-40B4-BE49-F238E27FC236}">
                    <a16:creationId xmlns:a16="http://schemas.microsoft.com/office/drawing/2014/main" id="{98C70D9C-C4F2-7B41-9CEE-CB81969AC4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7" y="1360"/>
                <a:ext cx="0" cy="86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423" name="Line 141">
                <a:extLst>
                  <a:ext uri="{FF2B5EF4-FFF2-40B4-BE49-F238E27FC236}">
                    <a16:creationId xmlns:a16="http://schemas.microsoft.com/office/drawing/2014/main" id="{36C09493-CAC6-6240-876F-666E59D1C0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8" y="1362"/>
                <a:ext cx="0" cy="86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12343" name="Group 133">
              <a:extLst>
                <a:ext uri="{FF2B5EF4-FFF2-40B4-BE49-F238E27FC236}">
                  <a16:creationId xmlns:a16="http://schemas.microsoft.com/office/drawing/2014/main" id="{382D9070-720C-3144-8D44-1742B55FC1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67612" y="4492209"/>
              <a:ext cx="513732" cy="157430"/>
              <a:chOff x="2356" y="1300"/>
              <a:chExt cx="555" cy="194"/>
            </a:xfrm>
          </p:grpSpPr>
          <p:sp>
            <p:nvSpPr>
              <p:cNvPr id="212410" name="Oval 407">
                <a:extLst>
                  <a:ext uri="{FF2B5EF4-FFF2-40B4-BE49-F238E27FC236}">
                    <a16:creationId xmlns:a16="http://schemas.microsoft.com/office/drawing/2014/main" id="{6F6F3D7E-E2BA-9B40-92E9-0567576402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2411" name="Rectangle 410">
                <a:extLst>
                  <a:ext uri="{FF2B5EF4-FFF2-40B4-BE49-F238E27FC236}">
                    <a16:creationId xmlns:a16="http://schemas.microsoft.com/office/drawing/2014/main" id="{6530AA7B-12FB-A244-AAE5-E9C25D35E5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2412" name="Oval 411">
                <a:extLst>
                  <a:ext uri="{FF2B5EF4-FFF2-40B4-BE49-F238E27FC236}">
                    <a16:creationId xmlns:a16="http://schemas.microsoft.com/office/drawing/2014/main" id="{09C011A0-4F2C-0F4A-9C58-38DFFCA7B5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12413" name="Group 137">
                <a:extLst>
                  <a:ext uri="{FF2B5EF4-FFF2-40B4-BE49-F238E27FC236}">
                    <a16:creationId xmlns:a16="http://schemas.microsoft.com/office/drawing/2014/main" id="{E258CBBB-13DA-BE44-9E14-226636C571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212416" name="Freeform 138">
                  <a:extLst>
                    <a:ext uri="{FF2B5EF4-FFF2-40B4-BE49-F238E27FC236}">
                      <a16:creationId xmlns:a16="http://schemas.microsoft.com/office/drawing/2014/main" id="{09C07F4C-B3E7-E04F-BA69-6916E93744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2417" name="Freeform 139">
                  <a:extLst>
                    <a:ext uri="{FF2B5EF4-FFF2-40B4-BE49-F238E27FC236}">
                      <a16:creationId xmlns:a16="http://schemas.microsoft.com/office/drawing/2014/main" id="{29E4D096-E216-D846-B400-29E1AA84FE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212414" name="Line 140">
                <a:extLst>
                  <a:ext uri="{FF2B5EF4-FFF2-40B4-BE49-F238E27FC236}">
                    <a16:creationId xmlns:a16="http://schemas.microsoft.com/office/drawing/2014/main" id="{1029F486-D30E-8745-BC80-40AAE0247D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415" name="Line 141">
                <a:extLst>
                  <a:ext uri="{FF2B5EF4-FFF2-40B4-BE49-F238E27FC236}">
                    <a16:creationId xmlns:a16="http://schemas.microsoft.com/office/drawing/2014/main" id="{41D806DC-8E8D-4C4E-8282-B134EC8866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12344" name="Group 133">
              <a:extLst>
                <a:ext uri="{FF2B5EF4-FFF2-40B4-BE49-F238E27FC236}">
                  <a16:creationId xmlns:a16="http://schemas.microsoft.com/office/drawing/2014/main" id="{D489ADA2-4565-E841-94B6-76393F2A4C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78257" y="4374518"/>
              <a:ext cx="513732" cy="157430"/>
              <a:chOff x="2356" y="1300"/>
              <a:chExt cx="555" cy="194"/>
            </a:xfrm>
          </p:grpSpPr>
          <p:sp>
            <p:nvSpPr>
              <p:cNvPr id="212402" name="Oval 407">
                <a:extLst>
                  <a:ext uri="{FF2B5EF4-FFF2-40B4-BE49-F238E27FC236}">
                    <a16:creationId xmlns:a16="http://schemas.microsoft.com/office/drawing/2014/main" id="{AE5829BF-A4BE-1147-800D-DFE38E1DBB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2403" name="Rectangle 410">
                <a:extLst>
                  <a:ext uri="{FF2B5EF4-FFF2-40B4-BE49-F238E27FC236}">
                    <a16:creationId xmlns:a16="http://schemas.microsoft.com/office/drawing/2014/main" id="{C4094A87-F5D8-4A44-B62A-CA1831A09E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2404" name="Oval 411">
                <a:extLst>
                  <a:ext uri="{FF2B5EF4-FFF2-40B4-BE49-F238E27FC236}">
                    <a16:creationId xmlns:a16="http://schemas.microsoft.com/office/drawing/2014/main" id="{8F711979-85C3-834E-B55F-26ECBFBCE9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12405" name="Group 137">
                <a:extLst>
                  <a:ext uri="{FF2B5EF4-FFF2-40B4-BE49-F238E27FC236}">
                    <a16:creationId xmlns:a16="http://schemas.microsoft.com/office/drawing/2014/main" id="{0B811D22-6FCD-C549-A929-4006915CD9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212408" name="Freeform 138">
                  <a:extLst>
                    <a:ext uri="{FF2B5EF4-FFF2-40B4-BE49-F238E27FC236}">
                      <a16:creationId xmlns:a16="http://schemas.microsoft.com/office/drawing/2014/main" id="{9CDBA5CB-D085-C643-BAE9-BFF649C178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2409" name="Freeform 139">
                  <a:extLst>
                    <a:ext uri="{FF2B5EF4-FFF2-40B4-BE49-F238E27FC236}">
                      <a16:creationId xmlns:a16="http://schemas.microsoft.com/office/drawing/2014/main" id="{BF09D020-DEC6-EA48-93DB-D1B9A97044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212406" name="Line 140">
                <a:extLst>
                  <a:ext uri="{FF2B5EF4-FFF2-40B4-BE49-F238E27FC236}">
                    <a16:creationId xmlns:a16="http://schemas.microsoft.com/office/drawing/2014/main" id="{44813C7B-C0E0-B946-ADAD-79AC998CEE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8" y="1361"/>
                <a:ext cx="0" cy="8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407" name="Line 141">
                <a:extLst>
                  <a:ext uri="{FF2B5EF4-FFF2-40B4-BE49-F238E27FC236}">
                    <a16:creationId xmlns:a16="http://schemas.microsoft.com/office/drawing/2014/main" id="{F9D77CA0-58C7-B849-98AF-BF1583BF85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12345" name="Group 133">
              <a:extLst>
                <a:ext uri="{FF2B5EF4-FFF2-40B4-BE49-F238E27FC236}">
                  <a16:creationId xmlns:a16="http://schemas.microsoft.com/office/drawing/2014/main" id="{876628FD-BD9D-6645-9921-6D4D900D71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97517" y="4879602"/>
              <a:ext cx="513732" cy="157430"/>
              <a:chOff x="2356" y="1300"/>
              <a:chExt cx="555" cy="194"/>
            </a:xfrm>
          </p:grpSpPr>
          <p:sp>
            <p:nvSpPr>
              <p:cNvPr id="212394" name="Oval 407">
                <a:extLst>
                  <a:ext uri="{FF2B5EF4-FFF2-40B4-BE49-F238E27FC236}">
                    <a16:creationId xmlns:a16="http://schemas.microsoft.com/office/drawing/2014/main" id="{4F000808-CC50-3D47-9BF2-9A930A0E0D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2395" name="Rectangle 410">
                <a:extLst>
                  <a:ext uri="{FF2B5EF4-FFF2-40B4-BE49-F238E27FC236}">
                    <a16:creationId xmlns:a16="http://schemas.microsoft.com/office/drawing/2014/main" id="{49EF1EAC-97C6-DF45-A07B-BDB732B417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2396" name="Oval 411">
                <a:extLst>
                  <a:ext uri="{FF2B5EF4-FFF2-40B4-BE49-F238E27FC236}">
                    <a16:creationId xmlns:a16="http://schemas.microsoft.com/office/drawing/2014/main" id="{0818FD07-CF33-D541-B400-4E470AFB8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12397" name="Group 137">
                <a:extLst>
                  <a:ext uri="{FF2B5EF4-FFF2-40B4-BE49-F238E27FC236}">
                    <a16:creationId xmlns:a16="http://schemas.microsoft.com/office/drawing/2014/main" id="{C3798AD6-FA6C-344F-8D04-26D30558A9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212400" name="Freeform 138">
                  <a:extLst>
                    <a:ext uri="{FF2B5EF4-FFF2-40B4-BE49-F238E27FC236}">
                      <a16:creationId xmlns:a16="http://schemas.microsoft.com/office/drawing/2014/main" id="{BC5BE6EA-01D6-E745-BF9D-4DDF81BA54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2401" name="Freeform 139">
                  <a:extLst>
                    <a:ext uri="{FF2B5EF4-FFF2-40B4-BE49-F238E27FC236}">
                      <a16:creationId xmlns:a16="http://schemas.microsoft.com/office/drawing/2014/main" id="{DD74553A-5D4C-B14C-B990-F8D9981D3E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212398" name="Line 140">
                <a:extLst>
                  <a:ext uri="{FF2B5EF4-FFF2-40B4-BE49-F238E27FC236}">
                    <a16:creationId xmlns:a16="http://schemas.microsoft.com/office/drawing/2014/main" id="{EFE83BEC-794C-2B47-A735-A642575CDE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399" name="Line 141">
                <a:extLst>
                  <a:ext uri="{FF2B5EF4-FFF2-40B4-BE49-F238E27FC236}">
                    <a16:creationId xmlns:a16="http://schemas.microsoft.com/office/drawing/2014/main" id="{E4914813-992F-2C47-B034-92D9FA617C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12346" name="Group 133">
              <a:extLst>
                <a:ext uri="{FF2B5EF4-FFF2-40B4-BE49-F238E27FC236}">
                  <a16:creationId xmlns:a16="http://schemas.microsoft.com/office/drawing/2014/main" id="{5CB000EB-6C6A-A94E-B495-E9A80050DE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7730" y="5041361"/>
              <a:ext cx="513732" cy="157430"/>
              <a:chOff x="2356" y="1300"/>
              <a:chExt cx="555" cy="194"/>
            </a:xfrm>
          </p:grpSpPr>
          <p:sp>
            <p:nvSpPr>
              <p:cNvPr id="212386" name="Oval 407">
                <a:extLst>
                  <a:ext uri="{FF2B5EF4-FFF2-40B4-BE49-F238E27FC236}">
                    <a16:creationId xmlns:a16="http://schemas.microsoft.com/office/drawing/2014/main" id="{658AACA2-A709-2A48-B1AC-0B15D47DAA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2387" name="Rectangle 410">
                <a:extLst>
                  <a:ext uri="{FF2B5EF4-FFF2-40B4-BE49-F238E27FC236}">
                    <a16:creationId xmlns:a16="http://schemas.microsoft.com/office/drawing/2014/main" id="{76996134-5F88-B641-AE69-DDD7A842F8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2388" name="Oval 411">
                <a:extLst>
                  <a:ext uri="{FF2B5EF4-FFF2-40B4-BE49-F238E27FC236}">
                    <a16:creationId xmlns:a16="http://schemas.microsoft.com/office/drawing/2014/main" id="{42CC2999-F26D-3647-A027-A2D849436A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12389" name="Group 137">
                <a:extLst>
                  <a:ext uri="{FF2B5EF4-FFF2-40B4-BE49-F238E27FC236}">
                    <a16:creationId xmlns:a16="http://schemas.microsoft.com/office/drawing/2014/main" id="{4043EA6A-E72A-D441-9686-5640D38185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212392" name="Freeform 138">
                  <a:extLst>
                    <a:ext uri="{FF2B5EF4-FFF2-40B4-BE49-F238E27FC236}">
                      <a16:creationId xmlns:a16="http://schemas.microsoft.com/office/drawing/2014/main" id="{0565B3E5-DF92-BE48-BD3E-7BCF9FAD6F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2393" name="Freeform 139">
                  <a:extLst>
                    <a:ext uri="{FF2B5EF4-FFF2-40B4-BE49-F238E27FC236}">
                      <a16:creationId xmlns:a16="http://schemas.microsoft.com/office/drawing/2014/main" id="{F9B38491-D932-9C42-A5BB-A04BB025A8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212390" name="Line 140">
                <a:extLst>
                  <a:ext uri="{FF2B5EF4-FFF2-40B4-BE49-F238E27FC236}">
                    <a16:creationId xmlns:a16="http://schemas.microsoft.com/office/drawing/2014/main" id="{81AB264B-64E1-DF41-B2F8-A54C595414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391" name="Line 141">
                <a:extLst>
                  <a:ext uri="{FF2B5EF4-FFF2-40B4-BE49-F238E27FC236}">
                    <a16:creationId xmlns:a16="http://schemas.microsoft.com/office/drawing/2014/main" id="{F0AFDBF8-1E9A-EC4D-BF76-2CD26C4DEB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12347" name="Group 133">
              <a:extLst>
                <a:ext uri="{FF2B5EF4-FFF2-40B4-BE49-F238E27FC236}">
                  <a16:creationId xmlns:a16="http://schemas.microsoft.com/office/drawing/2014/main" id="{B4212486-381A-1B43-83E0-652E1D3BA9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6981" y="4995528"/>
              <a:ext cx="513732" cy="157430"/>
              <a:chOff x="2356" y="1300"/>
              <a:chExt cx="555" cy="194"/>
            </a:xfrm>
          </p:grpSpPr>
          <p:sp>
            <p:nvSpPr>
              <p:cNvPr id="212378" name="Oval 407">
                <a:extLst>
                  <a:ext uri="{FF2B5EF4-FFF2-40B4-BE49-F238E27FC236}">
                    <a16:creationId xmlns:a16="http://schemas.microsoft.com/office/drawing/2014/main" id="{306E37C1-7A13-454E-95D2-8484A8D611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2379" name="Rectangle 410">
                <a:extLst>
                  <a:ext uri="{FF2B5EF4-FFF2-40B4-BE49-F238E27FC236}">
                    <a16:creationId xmlns:a16="http://schemas.microsoft.com/office/drawing/2014/main" id="{29F4E04A-6621-B940-9743-D28E62C274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2380" name="Oval 411">
                <a:extLst>
                  <a:ext uri="{FF2B5EF4-FFF2-40B4-BE49-F238E27FC236}">
                    <a16:creationId xmlns:a16="http://schemas.microsoft.com/office/drawing/2014/main" id="{DB34D1CC-4847-2049-8703-FAA41AAD2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12381" name="Group 137">
                <a:extLst>
                  <a:ext uri="{FF2B5EF4-FFF2-40B4-BE49-F238E27FC236}">
                    <a16:creationId xmlns:a16="http://schemas.microsoft.com/office/drawing/2014/main" id="{AD1FC72F-33A1-8B45-ABFA-1F60A0DD5F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212384" name="Freeform 138">
                  <a:extLst>
                    <a:ext uri="{FF2B5EF4-FFF2-40B4-BE49-F238E27FC236}">
                      <a16:creationId xmlns:a16="http://schemas.microsoft.com/office/drawing/2014/main" id="{F523FD1C-E2EE-4743-ADE4-5B94774D70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2385" name="Freeform 139">
                  <a:extLst>
                    <a:ext uri="{FF2B5EF4-FFF2-40B4-BE49-F238E27FC236}">
                      <a16:creationId xmlns:a16="http://schemas.microsoft.com/office/drawing/2014/main" id="{629F3548-5799-FE4C-86DE-2FCF47733C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212382" name="Line 140">
                <a:extLst>
                  <a:ext uri="{FF2B5EF4-FFF2-40B4-BE49-F238E27FC236}">
                    <a16:creationId xmlns:a16="http://schemas.microsoft.com/office/drawing/2014/main" id="{A62863F3-0CB0-8245-99ED-3834804112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8" y="1361"/>
                <a:ext cx="0" cy="8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383" name="Line 141">
                <a:extLst>
                  <a:ext uri="{FF2B5EF4-FFF2-40B4-BE49-F238E27FC236}">
                    <a16:creationId xmlns:a16="http://schemas.microsoft.com/office/drawing/2014/main" id="{32E64A40-23EA-1C45-9BA4-441960B67E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cxnSp>
          <p:nvCxnSpPr>
            <p:cNvPr id="212348" name="Straight Connector 12">
              <a:extLst>
                <a:ext uri="{FF2B5EF4-FFF2-40B4-BE49-F238E27FC236}">
                  <a16:creationId xmlns:a16="http://schemas.microsoft.com/office/drawing/2014/main" id="{CE1400C2-2A98-3948-BCF1-79D8BB14A7AE}"/>
                </a:ext>
              </a:extLst>
            </p:cNvPr>
            <p:cNvCxnSpPr>
              <a:cxnSpLocks noChangeShapeType="1"/>
              <a:endCxn id="212518" idx="1"/>
            </p:cNvCxnSpPr>
            <p:nvPr/>
          </p:nvCxnSpPr>
          <p:spPr bwMode="auto">
            <a:xfrm>
              <a:off x="2382838" y="2609850"/>
              <a:ext cx="238125" cy="261938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349" name="Straight Connector 500">
              <a:extLst>
                <a:ext uri="{FF2B5EF4-FFF2-40B4-BE49-F238E27FC236}">
                  <a16:creationId xmlns:a16="http://schemas.microsoft.com/office/drawing/2014/main" id="{2EC404BA-DFAC-F84F-B395-5267C33B66A6}"/>
                </a:ext>
              </a:extLst>
            </p:cNvPr>
            <p:cNvCxnSpPr>
              <a:cxnSpLocks noChangeShapeType="1"/>
              <a:stCxn id="212314" idx="8"/>
              <a:endCxn id="212375" idx="2"/>
            </p:cNvCxnSpPr>
            <p:nvPr/>
          </p:nvCxnSpPr>
          <p:spPr bwMode="auto">
            <a:xfrm>
              <a:off x="1455738" y="2990850"/>
              <a:ext cx="38100" cy="30956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350" name="Straight Connector 501">
              <a:extLst>
                <a:ext uri="{FF2B5EF4-FFF2-40B4-BE49-F238E27FC236}">
                  <a16:creationId xmlns:a16="http://schemas.microsoft.com/office/drawing/2014/main" id="{6709723F-2D18-8E4F-9E18-81017E50921E}"/>
                </a:ext>
              </a:extLst>
            </p:cNvPr>
            <p:cNvCxnSpPr>
              <a:cxnSpLocks noChangeShapeType="1"/>
              <a:endCxn id="212375" idx="3"/>
            </p:cNvCxnSpPr>
            <p:nvPr/>
          </p:nvCxnSpPr>
          <p:spPr bwMode="auto">
            <a:xfrm>
              <a:off x="1235075" y="3271838"/>
              <a:ext cx="123825" cy="21272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351" name="Straight Connector 502">
              <a:extLst>
                <a:ext uri="{FF2B5EF4-FFF2-40B4-BE49-F238E27FC236}">
                  <a16:creationId xmlns:a16="http://schemas.microsoft.com/office/drawing/2014/main" id="{F6855E27-1023-114F-8904-EA31D8730ABD}"/>
                </a:ext>
              </a:extLst>
            </p:cNvPr>
            <p:cNvCxnSpPr>
              <a:cxnSpLocks noChangeShapeType="1"/>
              <a:endCxn id="212486" idx="1"/>
            </p:cNvCxnSpPr>
            <p:nvPr/>
          </p:nvCxnSpPr>
          <p:spPr bwMode="auto">
            <a:xfrm>
              <a:off x="3916363" y="2411413"/>
              <a:ext cx="307975" cy="573087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352" name="Straight Connector 503">
              <a:extLst>
                <a:ext uri="{FF2B5EF4-FFF2-40B4-BE49-F238E27FC236}">
                  <a16:creationId xmlns:a16="http://schemas.microsoft.com/office/drawing/2014/main" id="{F9DA65CF-3641-9B4C-9D47-1D3C905944B9}"/>
                </a:ext>
              </a:extLst>
            </p:cNvPr>
            <p:cNvCxnSpPr>
              <a:cxnSpLocks noChangeShapeType="1"/>
              <a:endCxn id="212486" idx="0"/>
            </p:cNvCxnSpPr>
            <p:nvPr/>
          </p:nvCxnSpPr>
          <p:spPr bwMode="auto">
            <a:xfrm flipH="1">
              <a:off x="4425950" y="2389188"/>
              <a:ext cx="384175" cy="579437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353" name="Straight Connector 504">
              <a:extLst>
                <a:ext uri="{FF2B5EF4-FFF2-40B4-BE49-F238E27FC236}">
                  <a16:creationId xmlns:a16="http://schemas.microsoft.com/office/drawing/2014/main" id="{159C2CAB-73E1-2343-9952-1E17EBE44E39}"/>
                </a:ext>
              </a:extLst>
            </p:cNvPr>
            <p:cNvCxnSpPr>
              <a:cxnSpLocks noChangeShapeType="1"/>
              <a:endCxn id="212568" idx="0"/>
            </p:cNvCxnSpPr>
            <p:nvPr/>
          </p:nvCxnSpPr>
          <p:spPr bwMode="auto">
            <a:xfrm>
              <a:off x="6770688" y="2900363"/>
              <a:ext cx="215900" cy="104616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354" name="Straight Connector 505">
              <a:extLst>
                <a:ext uri="{FF2B5EF4-FFF2-40B4-BE49-F238E27FC236}">
                  <a16:creationId xmlns:a16="http://schemas.microsoft.com/office/drawing/2014/main" id="{8BDCF9DC-9807-5948-B376-2BBF7AE1C20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7137400" y="3251200"/>
              <a:ext cx="241300" cy="69215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355" name="Straight Connector 506">
              <a:extLst>
                <a:ext uri="{FF2B5EF4-FFF2-40B4-BE49-F238E27FC236}">
                  <a16:creationId xmlns:a16="http://schemas.microsoft.com/office/drawing/2014/main" id="{F5F3AB85-D302-E24B-879C-E1E290F6201A}"/>
                </a:ext>
              </a:extLst>
            </p:cNvPr>
            <p:cNvCxnSpPr>
              <a:cxnSpLocks noChangeShapeType="1"/>
              <a:stCxn id="212318" idx="4"/>
              <a:endCxn id="212563" idx="0"/>
            </p:cNvCxnSpPr>
            <p:nvPr/>
          </p:nvCxnSpPr>
          <p:spPr bwMode="auto">
            <a:xfrm flipH="1">
              <a:off x="7483475" y="4229100"/>
              <a:ext cx="541338" cy="249238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356" name="Straight Connector 507">
              <a:extLst>
                <a:ext uri="{FF2B5EF4-FFF2-40B4-BE49-F238E27FC236}">
                  <a16:creationId xmlns:a16="http://schemas.microsoft.com/office/drawing/2014/main" id="{583C0AD2-5030-1D46-8F01-C91D021F294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7454900" y="4573588"/>
              <a:ext cx="796925" cy="61436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357" name="Straight Connector 508">
              <a:extLst>
                <a:ext uri="{FF2B5EF4-FFF2-40B4-BE49-F238E27FC236}">
                  <a16:creationId xmlns:a16="http://schemas.microsoft.com/office/drawing/2014/main" id="{8951495E-B6E6-5348-8E3F-7ECDAFCB28FA}"/>
                </a:ext>
              </a:extLst>
            </p:cNvPr>
            <p:cNvCxnSpPr>
              <a:cxnSpLocks noChangeShapeType="1"/>
              <a:endCxn id="212550" idx="5"/>
            </p:cNvCxnSpPr>
            <p:nvPr/>
          </p:nvCxnSpPr>
          <p:spPr bwMode="auto">
            <a:xfrm flipH="1" flipV="1">
              <a:off x="6496050" y="4722813"/>
              <a:ext cx="1047750" cy="966787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358" name="Straight Connector 509">
              <a:extLst>
                <a:ext uri="{FF2B5EF4-FFF2-40B4-BE49-F238E27FC236}">
                  <a16:creationId xmlns:a16="http://schemas.microsoft.com/office/drawing/2014/main" id="{0017F13F-B3C4-E044-9983-35A16D76462F}"/>
                </a:ext>
              </a:extLst>
            </p:cNvPr>
            <p:cNvCxnSpPr>
              <a:cxnSpLocks noChangeShapeType="1"/>
              <a:stCxn id="212319" idx="0"/>
              <a:endCxn id="212374" idx="5"/>
            </p:cNvCxnSpPr>
            <p:nvPr/>
          </p:nvCxnSpPr>
          <p:spPr bwMode="auto">
            <a:xfrm flipH="1" flipV="1">
              <a:off x="5084763" y="5684838"/>
              <a:ext cx="520700" cy="16986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359" name="Straight Connector 510">
              <a:extLst>
                <a:ext uri="{FF2B5EF4-FFF2-40B4-BE49-F238E27FC236}">
                  <a16:creationId xmlns:a16="http://schemas.microsoft.com/office/drawing/2014/main" id="{B11AE843-F7A8-594D-B594-66842C21A4E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4068763" y="5045075"/>
              <a:ext cx="371475" cy="973138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360" name="Straight Connector 511">
              <a:extLst>
                <a:ext uri="{FF2B5EF4-FFF2-40B4-BE49-F238E27FC236}">
                  <a16:creationId xmlns:a16="http://schemas.microsoft.com/office/drawing/2014/main" id="{3EAB56CF-792D-7348-9B58-09DE2EDD61E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389313" y="5689600"/>
              <a:ext cx="306387" cy="1651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361" name="Straight Connector 512">
              <a:extLst>
                <a:ext uri="{FF2B5EF4-FFF2-40B4-BE49-F238E27FC236}">
                  <a16:creationId xmlns:a16="http://schemas.microsoft.com/office/drawing/2014/main" id="{568D1DC2-6007-3040-909A-4AE1CF17776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790700" y="5160963"/>
              <a:ext cx="401638" cy="20955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362" name="Straight Connector 513">
              <a:extLst>
                <a:ext uri="{FF2B5EF4-FFF2-40B4-BE49-F238E27FC236}">
                  <a16:creationId xmlns:a16="http://schemas.microsoft.com/office/drawing/2014/main" id="{DA211B70-8DBA-B049-8767-1B470B75ADB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179513" y="4467225"/>
              <a:ext cx="227012" cy="28257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363" name="Straight Connector 514">
              <a:extLst>
                <a:ext uri="{FF2B5EF4-FFF2-40B4-BE49-F238E27FC236}">
                  <a16:creationId xmlns:a16="http://schemas.microsoft.com/office/drawing/2014/main" id="{BACF9FA9-3A00-D949-8D84-9B108D07D988}"/>
                </a:ext>
              </a:extLst>
            </p:cNvPr>
            <p:cNvCxnSpPr>
              <a:cxnSpLocks noChangeShapeType="1"/>
              <a:endCxn id="212375" idx="5"/>
            </p:cNvCxnSpPr>
            <p:nvPr/>
          </p:nvCxnSpPr>
          <p:spPr bwMode="auto">
            <a:xfrm flipV="1">
              <a:off x="1155700" y="4368800"/>
              <a:ext cx="203200" cy="7938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2364" name="Oval 14">
              <a:extLst>
                <a:ext uri="{FF2B5EF4-FFF2-40B4-BE49-F238E27FC236}">
                  <a16:creationId xmlns:a16="http://schemas.microsoft.com/office/drawing/2014/main" id="{75A98A71-519A-3841-B03A-6C58D883B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7595" y="2896842"/>
              <a:ext cx="528046" cy="30477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2400">
                <a:solidFill>
                  <a:srgbClr val="000000"/>
                </a:solidFill>
              </a:endParaRPr>
            </a:p>
          </p:txBody>
        </p:sp>
        <p:cxnSp>
          <p:nvCxnSpPr>
            <p:cNvPr id="212365" name="Straight Connector 18">
              <a:extLst>
                <a:ext uri="{FF2B5EF4-FFF2-40B4-BE49-F238E27FC236}">
                  <a16:creationId xmlns:a16="http://schemas.microsoft.com/office/drawing/2014/main" id="{A6F47EF1-4D59-0A48-9DAC-7B9703F00AC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713288" y="3051291"/>
              <a:ext cx="964307" cy="26892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366" name="Straight Connector 516">
              <a:extLst>
                <a:ext uri="{FF2B5EF4-FFF2-40B4-BE49-F238E27FC236}">
                  <a16:creationId xmlns:a16="http://schemas.microsoft.com/office/drawing/2014/main" id="{A0CC5642-AB76-BD4C-95F1-F179CD0C4D5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39457" y="3169615"/>
              <a:ext cx="691556" cy="784846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367" name="Straight Connector 515">
              <a:extLst>
                <a:ext uri="{FF2B5EF4-FFF2-40B4-BE49-F238E27FC236}">
                  <a16:creationId xmlns:a16="http://schemas.microsoft.com/office/drawing/2014/main" id="{89D69215-B7B4-2A42-A3D3-D99F33C87156}"/>
                </a:ext>
              </a:extLst>
            </p:cNvPr>
            <p:cNvCxnSpPr>
              <a:cxnSpLocks noChangeShapeType="1"/>
              <a:stCxn id="212404" idx="0"/>
            </p:cNvCxnSpPr>
            <p:nvPr/>
          </p:nvCxnSpPr>
          <p:spPr bwMode="auto">
            <a:xfrm flipV="1">
              <a:off x="3832888" y="4233720"/>
              <a:ext cx="190494" cy="141430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2368" name="Oval 521">
              <a:extLst>
                <a:ext uri="{FF2B5EF4-FFF2-40B4-BE49-F238E27FC236}">
                  <a16:creationId xmlns:a16="http://schemas.microsoft.com/office/drawing/2014/main" id="{51B6392F-739C-1A47-A4BF-CE3B286BF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2543" y="3959560"/>
              <a:ext cx="528230" cy="30505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400">
                  <a:solidFill>
                    <a:srgbClr val="000000"/>
                  </a:solidFill>
                </a:rPr>
                <a:t>   </a:t>
              </a:r>
            </a:p>
          </p:txBody>
        </p:sp>
        <p:cxnSp>
          <p:nvCxnSpPr>
            <p:cNvPr id="212369" name="Straight Connector 519">
              <a:extLst>
                <a:ext uri="{FF2B5EF4-FFF2-40B4-BE49-F238E27FC236}">
                  <a16:creationId xmlns:a16="http://schemas.microsoft.com/office/drawing/2014/main" id="{80765584-DF89-944D-8AE7-604C563348B8}"/>
                </a:ext>
              </a:extLst>
            </p:cNvPr>
            <p:cNvCxnSpPr>
              <a:cxnSpLocks noChangeShapeType="1"/>
              <a:stCxn id="212368" idx="6"/>
              <a:endCxn id="212602" idx="1"/>
            </p:cNvCxnSpPr>
            <p:nvPr/>
          </p:nvCxnSpPr>
          <p:spPr bwMode="auto">
            <a:xfrm flipV="1">
              <a:off x="4460773" y="3953940"/>
              <a:ext cx="770040" cy="158145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370" name="Straight Connector 520">
              <a:extLst>
                <a:ext uri="{FF2B5EF4-FFF2-40B4-BE49-F238E27FC236}">
                  <a16:creationId xmlns:a16="http://schemas.microsoft.com/office/drawing/2014/main" id="{06B889A2-8A58-854F-A1FE-907C8DB4295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92525" y="3789363"/>
              <a:ext cx="342828" cy="205015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371" name="Straight Connector 7">
              <a:extLst>
                <a:ext uri="{FF2B5EF4-FFF2-40B4-BE49-F238E27FC236}">
                  <a16:creationId xmlns:a16="http://schemas.microsoft.com/office/drawing/2014/main" id="{54853983-8C01-894F-AEF8-58A720D37057}"/>
                </a:ext>
              </a:extLst>
            </p:cNvPr>
            <p:cNvCxnSpPr>
              <a:cxnSpLocks noChangeShapeType="1"/>
              <a:stCxn id="212476" idx="5"/>
              <a:endCxn id="212600" idx="1"/>
            </p:cNvCxnSpPr>
            <p:nvPr/>
          </p:nvCxnSpPr>
          <p:spPr bwMode="auto">
            <a:xfrm>
              <a:off x="4876727" y="3633788"/>
              <a:ext cx="431873" cy="222379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372" name="Straight Connector 415">
              <a:extLst>
                <a:ext uri="{FF2B5EF4-FFF2-40B4-BE49-F238E27FC236}">
                  <a16:creationId xmlns:a16="http://schemas.microsoft.com/office/drawing/2014/main" id="{81E3E343-EA0A-3A4B-B9ED-6FF46AE9AA66}"/>
                </a:ext>
              </a:extLst>
            </p:cNvPr>
            <p:cNvCxnSpPr>
              <a:cxnSpLocks noChangeShapeType="1"/>
              <a:endCxn id="212436" idx="0"/>
            </p:cNvCxnSpPr>
            <p:nvPr/>
          </p:nvCxnSpPr>
          <p:spPr bwMode="auto">
            <a:xfrm flipH="1">
              <a:off x="2406650" y="3753813"/>
              <a:ext cx="282556" cy="511097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373" name="Straight Connector 523">
              <a:extLst>
                <a:ext uri="{FF2B5EF4-FFF2-40B4-BE49-F238E27FC236}">
                  <a16:creationId xmlns:a16="http://schemas.microsoft.com/office/drawing/2014/main" id="{4BB5DFF7-EEDD-F143-A4F5-4B57ED00E0EA}"/>
                </a:ext>
              </a:extLst>
            </p:cNvPr>
            <p:cNvCxnSpPr>
              <a:cxnSpLocks noChangeShapeType="1"/>
              <a:stCxn id="212399" idx="0"/>
            </p:cNvCxnSpPr>
            <p:nvPr/>
          </p:nvCxnSpPr>
          <p:spPr bwMode="auto">
            <a:xfrm flipV="1">
              <a:off x="4307761" y="4626483"/>
              <a:ext cx="844015" cy="304292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2374" name="Oval 6">
              <a:extLst>
                <a:ext uri="{FF2B5EF4-FFF2-40B4-BE49-F238E27FC236}">
                  <a16:creationId xmlns:a16="http://schemas.microsoft.com/office/drawing/2014/main" id="{7A66DC57-FD79-364D-90B8-0B555A0E6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0100" y="5359400"/>
              <a:ext cx="2044700" cy="381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2400">
                <a:solidFill>
                  <a:srgbClr val="000000"/>
                </a:solidFill>
              </a:endParaRPr>
            </a:p>
          </p:txBody>
        </p:sp>
        <p:sp>
          <p:nvSpPr>
            <p:cNvPr id="212375" name="Oval 517">
              <a:extLst>
                <a:ext uri="{FF2B5EF4-FFF2-40B4-BE49-F238E27FC236}">
                  <a16:creationId xmlns:a16="http://schemas.microsoft.com/office/drawing/2014/main" id="{CE68DC4C-34C1-954D-B183-827761CD8B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67569" y="3736182"/>
              <a:ext cx="1252537" cy="381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2400">
                <a:solidFill>
                  <a:srgbClr val="000000"/>
                </a:solidFill>
              </a:endParaRPr>
            </a:p>
          </p:txBody>
        </p:sp>
        <p:cxnSp>
          <p:nvCxnSpPr>
            <p:cNvPr id="212376" name="Straight Connector 39941">
              <a:extLst>
                <a:ext uri="{FF2B5EF4-FFF2-40B4-BE49-F238E27FC236}">
                  <a16:creationId xmlns:a16="http://schemas.microsoft.com/office/drawing/2014/main" id="{2024A4FD-8F74-F344-AF54-73D02EA7E1E8}"/>
                </a:ext>
              </a:extLst>
            </p:cNvPr>
            <p:cNvCxnSpPr>
              <a:cxnSpLocks noChangeShapeType="1"/>
              <a:stCxn id="212375" idx="0"/>
              <a:endCxn id="212464" idx="0"/>
            </p:cNvCxnSpPr>
            <p:nvPr/>
          </p:nvCxnSpPr>
          <p:spPr bwMode="auto">
            <a:xfrm flipV="1">
              <a:off x="1684338" y="3654425"/>
              <a:ext cx="758825" cy="27305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377" name="Straight Connector 524">
              <a:extLst>
                <a:ext uri="{FF2B5EF4-FFF2-40B4-BE49-F238E27FC236}">
                  <a16:creationId xmlns:a16="http://schemas.microsoft.com/office/drawing/2014/main" id="{07DAF62C-67DF-194F-A640-5A24BED4AC67}"/>
                </a:ext>
              </a:extLst>
            </p:cNvPr>
            <p:cNvCxnSpPr>
              <a:cxnSpLocks noChangeShapeType="1"/>
              <a:endCxn id="212438" idx="1"/>
            </p:cNvCxnSpPr>
            <p:nvPr/>
          </p:nvCxnSpPr>
          <p:spPr bwMode="auto">
            <a:xfrm>
              <a:off x="1685925" y="4111625"/>
              <a:ext cx="466725" cy="26987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1973" name="Group 418">
            <a:extLst>
              <a:ext uri="{FF2B5EF4-FFF2-40B4-BE49-F238E27FC236}">
                <a16:creationId xmlns:a16="http://schemas.microsoft.com/office/drawing/2014/main" id="{D00C64F1-9349-1C46-9793-281EEF69BE47}"/>
              </a:ext>
            </a:extLst>
          </p:cNvPr>
          <p:cNvGrpSpPr>
            <a:grpSpLocks/>
          </p:cNvGrpSpPr>
          <p:nvPr/>
        </p:nvGrpSpPr>
        <p:grpSpPr bwMode="auto">
          <a:xfrm>
            <a:off x="439738" y="4827588"/>
            <a:ext cx="874712" cy="506412"/>
            <a:chOff x="2889" y="1631"/>
            <a:chExt cx="980" cy="743"/>
          </a:xfrm>
        </p:grpSpPr>
        <p:sp>
          <p:nvSpPr>
            <p:cNvPr id="212304" name="Rectangle 419">
              <a:extLst>
                <a:ext uri="{FF2B5EF4-FFF2-40B4-BE49-F238E27FC236}">
                  <a16:creationId xmlns:a16="http://schemas.microsoft.com/office/drawing/2014/main" id="{9F094D1D-5CB8-A64A-AA95-51643A226E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6" y="1841"/>
              <a:ext cx="663" cy="53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2400">
                <a:solidFill>
                  <a:srgbClr val="000000"/>
                </a:solidFill>
              </a:endParaRPr>
            </a:p>
          </p:txBody>
        </p:sp>
        <p:sp>
          <p:nvSpPr>
            <p:cNvPr id="35249" name="AutoShape 420">
              <a:extLst>
                <a:ext uri="{FF2B5EF4-FFF2-40B4-BE49-F238E27FC236}">
                  <a16:creationId xmlns:a16="http://schemas.microsoft.com/office/drawing/2014/main" id="{9BAC067E-3E70-2E48-92ED-ACA1F51EC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9" y="1631"/>
              <a:ext cx="980" cy="25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en-US" sz="2400">
                <a:solidFill>
                  <a:srgbClr val="00CC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11974" name="Line 424">
            <a:extLst>
              <a:ext uri="{FF2B5EF4-FFF2-40B4-BE49-F238E27FC236}">
                <a16:creationId xmlns:a16="http://schemas.microsoft.com/office/drawing/2014/main" id="{64DD1313-91D7-7E41-8DC6-E4004CB06C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62050" y="5280025"/>
            <a:ext cx="144463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1438C6B-E2A0-BE4D-991C-2EC7FC8F9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413" y="2065338"/>
            <a:ext cx="7772400" cy="1306512"/>
          </a:xfrm>
        </p:spPr>
        <p:txBody>
          <a:bodyPr/>
          <a:lstStyle/>
          <a:p>
            <a:pPr>
              <a:buSzPct val="100000"/>
              <a:buFont typeface="Wingdings" pitchFamily="2" charset="2"/>
              <a:buChar char="§"/>
            </a:pPr>
            <a:r>
              <a:rPr lang="pt-BR" altLang="pt-BR" sz="2400" dirty="0">
                <a:ea typeface="ＭＳ Ｐゴシック" panose="020B0600070205080204" pitchFamily="34" charset="-128"/>
              </a:rPr>
              <a:t>assinante solicita conteúdo da CDN</a:t>
            </a:r>
          </a:p>
        </p:txBody>
      </p:sp>
      <p:grpSp>
        <p:nvGrpSpPr>
          <p:cNvPr id="793" name="Group 792">
            <a:extLst>
              <a:ext uri="{FF2B5EF4-FFF2-40B4-BE49-F238E27FC236}">
                <a16:creationId xmlns:a16="http://schemas.microsoft.com/office/drawing/2014/main" id="{1C451871-3B5A-D04E-B930-2285D41C279E}"/>
              </a:ext>
            </a:extLst>
          </p:cNvPr>
          <p:cNvGrpSpPr>
            <a:grpSpLocks/>
          </p:cNvGrpSpPr>
          <p:nvPr/>
        </p:nvGrpSpPr>
        <p:grpSpPr bwMode="auto">
          <a:xfrm>
            <a:off x="3221038" y="5776913"/>
            <a:ext cx="349250" cy="679450"/>
            <a:chOff x="7923189" y="2486664"/>
            <a:chExt cx="360377" cy="884585"/>
          </a:xfrm>
        </p:grpSpPr>
        <p:pic>
          <p:nvPicPr>
            <p:cNvPr id="212270" name="Picture 3">
              <a:extLst>
                <a:ext uri="{FF2B5EF4-FFF2-40B4-BE49-F238E27FC236}">
                  <a16:creationId xmlns:a16="http://schemas.microsoft.com/office/drawing/2014/main" id="{5A0DDED7-E50C-6142-8BF5-15EE68645E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3998" y="2486664"/>
              <a:ext cx="239568" cy="536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12271" name="Group 950">
              <a:extLst>
                <a:ext uri="{FF2B5EF4-FFF2-40B4-BE49-F238E27FC236}">
                  <a16:creationId xmlns:a16="http://schemas.microsoft.com/office/drawing/2014/main" id="{EB4CE341-7A27-9D45-B5FE-351D4E1FD0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23189" y="2890236"/>
              <a:ext cx="227012" cy="481013"/>
              <a:chOff x="4140" y="429"/>
              <a:chExt cx="1425" cy="2396"/>
            </a:xfrm>
          </p:grpSpPr>
          <p:sp>
            <p:nvSpPr>
              <p:cNvPr id="212272" name="Freeform 951">
                <a:extLst>
                  <a:ext uri="{FF2B5EF4-FFF2-40B4-BE49-F238E27FC236}">
                    <a16:creationId xmlns:a16="http://schemas.microsoft.com/office/drawing/2014/main" id="{340572AA-EBAB-5541-B099-CE7F717DA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3 w 354"/>
                  <a:gd name="T1" fmla="*/ 0 h 2742"/>
                  <a:gd name="T2" fmla="*/ 15 w 354"/>
                  <a:gd name="T3" fmla="*/ 27 h 2742"/>
                  <a:gd name="T4" fmla="*/ 15 w 354"/>
                  <a:gd name="T5" fmla="*/ 205 h 2742"/>
                  <a:gd name="T6" fmla="*/ 0 w 354"/>
                  <a:gd name="T7" fmla="*/ 215 h 2742"/>
                  <a:gd name="T8" fmla="*/ 3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273" name="Rectangle 952">
                <a:extLst>
                  <a:ext uri="{FF2B5EF4-FFF2-40B4-BE49-F238E27FC236}">
                    <a16:creationId xmlns:a16="http://schemas.microsoft.com/office/drawing/2014/main" id="{A9388451-1B2D-5D4A-B5EB-325501C7F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0" y="429"/>
                <a:ext cx="1046" cy="2285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274" name="Freeform 953">
                <a:extLst>
                  <a:ext uri="{FF2B5EF4-FFF2-40B4-BE49-F238E27FC236}">
                    <a16:creationId xmlns:a16="http://schemas.microsoft.com/office/drawing/2014/main" id="{3AB3D61B-1E4A-254C-85F5-1274C69F3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9 w 211"/>
                  <a:gd name="T3" fmla="*/ 18 h 2537"/>
                  <a:gd name="T4" fmla="*/ 2 w 211"/>
                  <a:gd name="T5" fmla="*/ 196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275" name="Freeform 954">
                <a:extLst>
                  <a:ext uri="{FF2B5EF4-FFF2-40B4-BE49-F238E27FC236}">
                    <a16:creationId xmlns:a16="http://schemas.microsoft.com/office/drawing/2014/main" id="{A0917735-F132-9F43-AC69-6885EFFA9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1 h 226"/>
                  <a:gd name="T4" fmla="*/ 14 w 328"/>
                  <a:gd name="T5" fmla="*/ 19 h 226"/>
                  <a:gd name="T6" fmla="*/ 0 w 328"/>
                  <a:gd name="T7" fmla="*/ 8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276" name="Rectangle 955">
                <a:extLst>
                  <a:ext uri="{FF2B5EF4-FFF2-40B4-BE49-F238E27FC236}">
                    <a16:creationId xmlns:a16="http://schemas.microsoft.com/office/drawing/2014/main" id="{4E5F4CB0-C8B4-604A-AF2C-FFED614690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0" y="690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12277" name="Group 956">
                <a:extLst>
                  <a:ext uri="{FF2B5EF4-FFF2-40B4-BE49-F238E27FC236}">
                    <a16:creationId xmlns:a16="http://schemas.microsoft.com/office/drawing/2014/main" id="{B0C0F524-034A-CF4A-9D38-815761702A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212302" name="AutoShape 957">
                  <a:extLst>
                    <a:ext uri="{FF2B5EF4-FFF2-40B4-BE49-F238E27FC236}">
                      <a16:creationId xmlns:a16="http://schemas.microsoft.com/office/drawing/2014/main" id="{98B7765B-511F-7746-9FED-156A8627C2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3" y="2566"/>
                  <a:ext cx="721" cy="14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303" name="AutoShape 958">
                  <a:extLst>
                    <a:ext uri="{FF2B5EF4-FFF2-40B4-BE49-F238E27FC236}">
                      <a16:creationId xmlns:a16="http://schemas.microsoft.com/office/drawing/2014/main" id="{9DBA537D-E3E1-524E-9DA0-040641F1FD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5" y="2581"/>
                  <a:ext cx="696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12278" name="Rectangle 959">
                <a:extLst>
                  <a:ext uri="{FF2B5EF4-FFF2-40B4-BE49-F238E27FC236}">
                    <a16:creationId xmlns:a16="http://schemas.microsoft.com/office/drawing/2014/main" id="{D55F9C73-4245-FE49-922D-7117B29D8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0" y="1022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12279" name="Group 960">
                <a:extLst>
                  <a:ext uri="{FF2B5EF4-FFF2-40B4-BE49-F238E27FC236}">
                    <a16:creationId xmlns:a16="http://schemas.microsoft.com/office/drawing/2014/main" id="{44076A42-36D5-4544-B547-ED4727D988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212300" name="AutoShape 961">
                  <a:extLst>
                    <a:ext uri="{FF2B5EF4-FFF2-40B4-BE49-F238E27FC236}">
                      <a16:creationId xmlns:a16="http://schemas.microsoft.com/office/drawing/2014/main" id="{63C4E86F-A56C-2B4E-ACB9-4967A035BD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5" y="2564"/>
                  <a:ext cx="721" cy="13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301" name="AutoShape 962">
                  <a:extLst>
                    <a:ext uri="{FF2B5EF4-FFF2-40B4-BE49-F238E27FC236}">
                      <a16:creationId xmlns:a16="http://schemas.microsoft.com/office/drawing/2014/main" id="{B8E0E536-8287-454F-987F-57D5A8B986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8" y="2581"/>
                  <a:ext cx="696" cy="10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12280" name="Rectangle 963">
                <a:extLst>
                  <a:ext uri="{FF2B5EF4-FFF2-40B4-BE49-F238E27FC236}">
                    <a16:creationId xmlns:a16="http://schemas.microsoft.com/office/drawing/2014/main" id="{D26B5D72-F61E-6944-8AF4-72C4CF687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0" y="1354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281" name="Rectangle 964">
                <a:extLst>
                  <a:ext uri="{FF2B5EF4-FFF2-40B4-BE49-F238E27FC236}">
                    <a16:creationId xmlns:a16="http://schemas.microsoft.com/office/drawing/2014/main" id="{A510DB1F-B45D-5343-95BA-578D85BFF5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0" y="1655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12282" name="Group 965">
                <a:extLst>
                  <a:ext uri="{FF2B5EF4-FFF2-40B4-BE49-F238E27FC236}">
                    <a16:creationId xmlns:a16="http://schemas.microsoft.com/office/drawing/2014/main" id="{8C57F3B5-CE3D-5E48-82F5-82FE52FAE5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212298" name="AutoShape 966">
                  <a:extLst>
                    <a:ext uri="{FF2B5EF4-FFF2-40B4-BE49-F238E27FC236}">
                      <a16:creationId xmlns:a16="http://schemas.microsoft.com/office/drawing/2014/main" id="{60099C3A-A2CB-494F-A945-9C4BB8445C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2586"/>
                  <a:ext cx="720" cy="12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299" name="AutoShape 967">
                  <a:extLst>
                    <a:ext uri="{FF2B5EF4-FFF2-40B4-BE49-F238E27FC236}">
                      <a16:creationId xmlns:a16="http://schemas.microsoft.com/office/drawing/2014/main" id="{1EB43484-2C5E-9843-B01C-D59C3DDBBE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0" y="2586"/>
                  <a:ext cx="695" cy="10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12283" name="Freeform 968">
                <a:extLst>
                  <a:ext uri="{FF2B5EF4-FFF2-40B4-BE49-F238E27FC236}">
                    <a16:creationId xmlns:a16="http://schemas.microsoft.com/office/drawing/2014/main" id="{B21DFB1C-80C7-6642-AA75-D76C84817A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0 h 226"/>
                  <a:gd name="T4" fmla="*/ 14 w 328"/>
                  <a:gd name="T5" fmla="*/ 17 h 226"/>
                  <a:gd name="T6" fmla="*/ 0 w 328"/>
                  <a:gd name="T7" fmla="*/ 7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212284" name="Group 969">
                <a:extLst>
                  <a:ext uri="{FF2B5EF4-FFF2-40B4-BE49-F238E27FC236}">
                    <a16:creationId xmlns:a16="http://schemas.microsoft.com/office/drawing/2014/main" id="{FAB4B904-2555-7A4B-A72A-49FAC76EA3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212296" name="AutoShape 970">
                  <a:extLst>
                    <a:ext uri="{FF2B5EF4-FFF2-40B4-BE49-F238E27FC236}">
                      <a16:creationId xmlns:a16="http://schemas.microsoft.com/office/drawing/2014/main" id="{98CD3619-1645-3941-BB8E-C9B8CC188F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3" y="2571"/>
                  <a:ext cx="732" cy="13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297" name="AutoShape 971">
                  <a:extLst>
                    <a:ext uri="{FF2B5EF4-FFF2-40B4-BE49-F238E27FC236}">
                      <a16:creationId xmlns:a16="http://schemas.microsoft.com/office/drawing/2014/main" id="{6299E4EF-CF26-1E4C-9479-3CFCC58497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5" y="2587"/>
                  <a:ext cx="720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12285" name="Rectangle 972">
                <a:extLst>
                  <a:ext uri="{FF2B5EF4-FFF2-40B4-BE49-F238E27FC236}">
                    <a16:creationId xmlns:a16="http://schemas.microsoft.com/office/drawing/2014/main" id="{A2DA3FBF-81BD-7A4E-8A32-9FFE67B3A9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6" y="429"/>
                <a:ext cx="70" cy="2285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286" name="Freeform 973">
                <a:extLst>
                  <a:ext uri="{FF2B5EF4-FFF2-40B4-BE49-F238E27FC236}">
                    <a16:creationId xmlns:a16="http://schemas.microsoft.com/office/drawing/2014/main" id="{B65AC597-5A45-1F4C-A830-CD53E96CC6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14 w 296"/>
                  <a:gd name="T3" fmla="*/ 10 h 256"/>
                  <a:gd name="T4" fmla="*/ 14 w 296"/>
                  <a:gd name="T5" fmla="*/ 19 h 256"/>
                  <a:gd name="T6" fmla="*/ 0 w 296"/>
                  <a:gd name="T7" fmla="*/ 7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287" name="Freeform 974">
                <a:extLst>
                  <a:ext uri="{FF2B5EF4-FFF2-40B4-BE49-F238E27FC236}">
                    <a16:creationId xmlns:a16="http://schemas.microsoft.com/office/drawing/2014/main" id="{12831D0C-532E-0D45-AA35-E269449C78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14 w 304"/>
                  <a:gd name="T3" fmla="*/ 13 h 288"/>
                  <a:gd name="T4" fmla="*/ 13 w 304"/>
                  <a:gd name="T5" fmla="*/ 23 h 288"/>
                  <a:gd name="T6" fmla="*/ 2 w 304"/>
                  <a:gd name="T7" fmla="*/ 10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288" name="Oval 975">
                <a:extLst>
                  <a:ext uri="{FF2B5EF4-FFF2-40B4-BE49-F238E27FC236}">
                    <a16:creationId xmlns:a16="http://schemas.microsoft.com/office/drawing/2014/main" id="{B243D980-6625-3B42-A354-3B2B41BBCB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5" y="2611"/>
                <a:ext cx="50" cy="9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289" name="Freeform 976">
                <a:extLst>
                  <a:ext uri="{FF2B5EF4-FFF2-40B4-BE49-F238E27FC236}">
                    <a16:creationId xmlns:a16="http://schemas.microsoft.com/office/drawing/2014/main" id="{F682536B-A69A-E447-B84F-B660F778BD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9 h 240"/>
                  <a:gd name="T2" fmla="*/ 2 w 306"/>
                  <a:gd name="T3" fmla="*/ 19 h 240"/>
                  <a:gd name="T4" fmla="*/ 14 w 306"/>
                  <a:gd name="T5" fmla="*/ 9 h 240"/>
                  <a:gd name="T6" fmla="*/ 14 w 306"/>
                  <a:gd name="T7" fmla="*/ 0 h 240"/>
                  <a:gd name="T8" fmla="*/ 0 w 306"/>
                  <a:gd name="T9" fmla="*/ 9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290" name="AutoShape 977">
                <a:extLst>
                  <a:ext uri="{FF2B5EF4-FFF2-40B4-BE49-F238E27FC236}">
                    <a16:creationId xmlns:a16="http://schemas.microsoft.com/office/drawing/2014/main" id="{0504C616-9EC7-0644-9019-C1AC4F89F4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0" y="2675"/>
                <a:ext cx="1196" cy="15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291" name="AutoShape 978">
                <a:extLst>
                  <a:ext uri="{FF2B5EF4-FFF2-40B4-BE49-F238E27FC236}">
                    <a16:creationId xmlns:a16="http://schemas.microsoft.com/office/drawing/2014/main" id="{A7EFBD88-0AB7-EC41-B71B-3ADF6467F9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0" y="2714"/>
                <a:ext cx="1066" cy="7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292" name="Oval 979">
                <a:extLst>
                  <a:ext uri="{FF2B5EF4-FFF2-40B4-BE49-F238E27FC236}">
                    <a16:creationId xmlns:a16="http://schemas.microsoft.com/office/drawing/2014/main" id="{66B372E0-ED52-F049-BED1-44DD7C707E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9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293" name="Oval 980">
                <a:extLst>
                  <a:ext uri="{FF2B5EF4-FFF2-40B4-BE49-F238E27FC236}">
                    <a16:creationId xmlns:a16="http://schemas.microsoft.com/office/drawing/2014/main" id="{9139D051-13BD-AA45-9122-41E051100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9" y="2382"/>
                <a:ext cx="159" cy="14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1800">
                  <a:solidFill>
                    <a:srgbClr val="FF0000"/>
                  </a:solidFill>
                </a:endParaRPr>
              </a:p>
            </p:txBody>
          </p:sp>
          <p:sp>
            <p:nvSpPr>
              <p:cNvPr id="212294" name="Oval 981">
                <a:extLst>
                  <a:ext uri="{FF2B5EF4-FFF2-40B4-BE49-F238E27FC236}">
                    <a16:creationId xmlns:a16="http://schemas.microsoft.com/office/drawing/2014/main" id="{49FEB6CB-CDFF-F94C-9E8D-09137825B4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8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295" name="Rectangle 982">
                <a:extLst>
                  <a:ext uri="{FF2B5EF4-FFF2-40B4-BE49-F238E27FC236}">
                    <a16:creationId xmlns:a16="http://schemas.microsoft.com/office/drawing/2014/main" id="{BDD4E39C-F779-C244-87BD-BC0D5D3EAA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7" y="1837"/>
                <a:ext cx="80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828" name="Group 827">
            <a:extLst>
              <a:ext uri="{FF2B5EF4-FFF2-40B4-BE49-F238E27FC236}">
                <a16:creationId xmlns:a16="http://schemas.microsoft.com/office/drawing/2014/main" id="{675A12B3-087B-6542-99A1-80987095DD4E}"/>
              </a:ext>
            </a:extLst>
          </p:cNvPr>
          <p:cNvGrpSpPr>
            <a:grpSpLocks/>
          </p:cNvGrpSpPr>
          <p:nvPr/>
        </p:nvGrpSpPr>
        <p:grpSpPr bwMode="auto">
          <a:xfrm>
            <a:off x="4387850" y="3556000"/>
            <a:ext cx="347663" cy="679450"/>
            <a:chOff x="7923189" y="2486664"/>
            <a:chExt cx="360377" cy="884585"/>
          </a:xfrm>
        </p:grpSpPr>
        <p:pic>
          <p:nvPicPr>
            <p:cNvPr id="212236" name="Picture 3">
              <a:extLst>
                <a:ext uri="{FF2B5EF4-FFF2-40B4-BE49-F238E27FC236}">
                  <a16:creationId xmlns:a16="http://schemas.microsoft.com/office/drawing/2014/main" id="{BB8EED81-B382-CC4B-B227-D365F246D2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3998" y="2486664"/>
              <a:ext cx="239568" cy="536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12237" name="Group 950">
              <a:extLst>
                <a:ext uri="{FF2B5EF4-FFF2-40B4-BE49-F238E27FC236}">
                  <a16:creationId xmlns:a16="http://schemas.microsoft.com/office/drawing/2014/main" id="{C0B1E30D-91FC-5F4F-9FA2-2E42FCAB81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23189" y="2890236"/>
              <a:ext cx="227012" cy="481013"/>
              <a:chOff x="4140" y="429"/>
              <a:chExt cx="1425" cy="2396"/>
            </a:xfrm>
          </p:grpSpPr>
          <p:sp>
            <p:nvSpPr>
              <p:cNvPr id="212238" name="Freeform 951">
                <a:extLst>
                  <a:ext uri="{FF2B5EF4-FFF2-40B4-BE49-F238E27FC236}">
                    <a16:creationId xmlns:a16="http://schemas.microsoft.com/office/drawing/2014/main" id="{C9E17085-B46A-2E44-8864-A6D5BBAC5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3 w 354"/>
                  <a:gd name="T1" fmla="*/ 0 h 2742"/>
                  <a:gd name="T2" fmla="*/ 15 w 354"/>
                  <a:gd name="T3" fmla="*/ 27 h 2742"/>
                  <a:gd name="T4" fmla="*/ 15 w 354"/>
                  <a:gd name="T5" fmla="*/ 205 h 2742"/>
                  <a:gd name="T6" fmla="*/ 0 w 354"/>
                  <a:gd name="T7" fmla="*/ 215 h 2742"/>
                  <a:gd name="T8" fmla="*/ 3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239" name="Rectangle 952">
                <a:extLst>
                  <a:ext uri="{FF2B5EF4-FFF2-40B4-BE49-F238E27FC236}">
                    <a16:creationId xmlns:a16="http://schemas.microsoft.com/office/drawing/2014/main" id="{16E1B9E1-1D5C-BC4B-8906-7B79947BBE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0" y="429"/>
                <a:ext cx="1046" cy="2285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240" name="Freeform 953">
                <a:extLst>
                  <a:ext uri="{FF2B5EF4-FFF2-40B4-BE49-F238E27FC236}">
                    <a16:creationId xmlns:a16="http://schemas.microsoft.com/office/drawing/2014/main" id="{2A28FAB8-44D4-7044-A6BC-235E0475A1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9 w 211"/>
                  <a:gd name="T3" fmla="*/ 18 h 2537"/>
                  <a:gd name="T4" fmla="*/ 2 w 211"/>
                  <a:gd name="T5" fmla="*/ 196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241" name="Freeform 954">
                <a:extLst>
                  <a:ext uri="{FF2B5EF4-FFF2-40B4-BE49-F238E27FC236}">
                    <a16:creationId xmlns:a16="http://schemas.microsoft.com/office/drawing/2014/main" id="{363652D3-D1FC-5B4D-B9A4-B9C1DAC9D3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1 h 226"/>
                  <a:gd name="T4" fmla="*/ 14 w 328"/>
                  <a:gd name="T5" fmla="*/ 19 h 226"/>
                  <a:gd name="T6" fmla="*/ 0 w 328"/>
                  <a:gd name="T7" fmla="*/ 8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242" name="Rectangle 955">
                <a:extLst>
                  <a:ext uri="{FF2B5EF4-FFF2-40B4-BE49-F238E27FC236}">
                    <a16:creationId xmlns:a16="http://schemas.microsoft.com/office/drawing/2014/main" id="{9C8E82D6-90DD-0443-9688-957848392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0" y="690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12243" name="Group 956">
                <a:extLst>
                  <a:ext uri="{FF2B5EF4-FFF2-40B4-BE49-F238E27FC236}">
                    <a16:creationId xmlns:a16="http://schemas.microsoft.com/office/drawing/2014/main" id="{C3290CEC-1604-AF41-84FD-333B7B6FBC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212268" name="AutoShape 957">
                  <a:extLst>
                    <a:ext uri="{FF2B5EF4-FFF2-40B4-BE49-F238E27FC236}">
                      <a16:creationId xmlns:a16="http://schemas.microsoft.com/office/drawing/2014/main" id="{7D905699-CDA1-8446-B377-0534B79929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3" y="2566"/>
                  <a:ext cx="721" cy="14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269" name="AutoShape 958">
                  <a:extLst>
                    <a:ext uri="{FF2B5EF4-FFF2-40B4-BE49-F238E27FC236}">
                      <a16:creationId xmlns:a16="http://schemas.microsoft.com/office/drawing/2014/main" id="{64F126C0-B69A-1248-B0D8-3997D63309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5" y="2581"/>
                  <a:ext cx="696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12244" name="Rectangle 959">
                <a:extLst>
                  <a:ext uri="{FF2B5EF4-FFF2-40B4-BE49-F238E27FC236}">
                    <a16:creationId xmlns:a16="http://schemas.microsoft.com/office/drawing/2014/main" id="{102B057E-5AE2-EE4B-9F0B-6E0B98E5DA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0" y="1022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12245" name="Group 960">
                <a:extLst>
                  <a:ext uri="{FF2B5EF4-FFF2-40B4-BE49-F238E27FC236}">
                    <a16:creationId xmlns:a16="http://schemas.microsoft.com/office/drawing/2014/main" id="{11F09CEF-DC7E-1E42-84D0-50EF47F3C1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212266" name="AutoShape 961">
                  <a:extLst>
                    <a:ext uri="{FF2B5EF4-FFF2-40B4-BE49-F238E27FC236}">
                      <a16:creationId xmlns:a16="http://schemas.microsoft.com/office/drawing/2014/main" id="{F03932F0-45E0-3141-BDD0-EB662631EC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5" y="2564"/>
                  <a:ext cx="721" cy="13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267" name="AutoShape 962">
                  <a:extLst>
                    <a:ext uri="{FF2B5EF4-FFF2-40B4-BE49-F238E27FC236}">
                      <a16:creationId xmlns:a16="http://schemas.microsoft.com/office/drawing/2014/main" id="{00EA7FE0-5EEF-E743-AEEB-0DCD755829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8" y="2581"/>
                  <a:ext cx="696" cy="10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12246" name="Rectangle 963">
                <a:extLst>
                  <a:ext uri="{FF2B5EF4-FFF2-40B4-BE49-F238E27FC236}">
                    <a16:creationId xmlns:a16="http://schemas.microsoft.com/office/drawing/2014/main" id="{DDDF026B-12A2-444F-ADB7-D9CD4554D7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0" y="1354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247" name="Rectangle 964">
                <a:extLst>
                  <a:ext uri="{FF2B5EF4-FFF2-40B4-BE49-F238E27FC236}">
                    <a16:creationId xmlns:a16="http://schemas.microsoft.com/office/drawing/2014/main" id="{A7DEB360-99E2-F64F-A57B-53D3FC37FB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0" y="1655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12248" name="Group 965">
                <a:extLst>
                  <a:ext uri="{FF2B5EF4-FFF2-40B4-BE49-F238E27FC236}">
                    <a16:creationId xmlns:a16="http://schemas.microsoft.com/office/drawing/2014/main" id="{61780182-C6D4-A645-B106-29DBD729ED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212264" name="AutoShape 966">
                  <a:extLst>
                    <a:ext uri="{FF2B5EF4-FFF2-40B4-BE49-F238E27FC236}">
                      <a16:creationId xmlns:a16="http://schemas.microsoft.com/office/drawing/2014/main" id="{B60E15C4-7D6C-194A-842D-18302B87A2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2586"/>
                  <a:ext cx="720" cy="12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265" name="AutoShape 967">
                  <a:extLst>
                    <a:ext uri="{FF2B5EF4-FFF2-40B4-BE49-F238E27FC236}">
                      <a16:creationId xmlns:a16="http://schemas.microsoft.com/office/drawing/2014/main" id="{5CC6A76E-FA47-A14E-BCC8-57ABE97249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0" y="2586"/>
                  <a:ext cx="695" cy="10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12249" name="Freeform 968">
                <a:extLst>
                  <a:ext uri="{FF2B5EF4-FFF2-40B4-BE49-F238E27FC236}">
                    <a16:creationId xmlns:a16="http://schemas.microsoft.com/office/drawing/2014/main" id="{867C999A-F13A-624C-B41F-F3554AC67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0 h 226"/>
                  <a:gd name="T4" fmla="*/ 14 w 328"/>
                  <a:gd name="T5" fmla="*/ 17 h 226"/>
                  <a:gd name="T6" fmla="*/ 0 w 328"/>
                  <a:gd name="T7" fmla="*/ 7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212250" name="Group 969">
                <a:extLst>
                  <a:ext uri="{FF2B5EF4-FFF2-40B4-BE49-F238E27FC236}">
                    <a16:creationId xmlns:a16="http://schemas.microsoft.com/office/drawing/2014/main" id="{95DB0D3C-D985-5149-8F86-904C087FF9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212262" name="AutoShape 970">
                  <a:extLst>
                    <a:ext uri="{FF2B5EF4-FFF2-40B4-BE49-F238E27FC236}">
                      <a16:creationId xmlns:a16="http://schemas.microsoft.com/office/drawing/2014/main" id="{DACC8DB0-671E-A448-9B0B-C99D6E8B8E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3" y="2571"/>
                  <a:ext cx="732" cy="13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263" name="AutoShape 971">
                  <a:extLst>
                    <a:ext uri="{FF2B5EF4-FFF2-40B4-BE49-F238E27FC236}">
                      <a16:creationId xmlns:a16="http://schemas.microsoft.com/office/drawing/2014/main" id="{965AFEF9-4AA5-7C4D-9152-C29B8FC435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5" y="2587"/>
                  <a:ext cx="720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12251" name="Rectangle 972">
                <a:extLst>
                  <a:ext uri="{FF2B5EF4-FFF2-40B4-BE49-F238E27FC236}">
                    <a16:creationId xmlns:a16="http://schemas.microsoft.com/office/drawing/2014/main" id="{EC584C52-9193-9345-A74D-34E4B37746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6" y="429"/>
                <a:ext cx="70" cy="2285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252" name="Freeform 973">
                <a:extLst>
                  <a:ext uri="{FF2B5EF4-FFF2-40B4-BE49-F238E27FC236}">
                    <a16:creationId xmlns:a16="http://schemas.microsoft.com/office/drawing/2014/main" id="{09AE063C-88F9-0141-A2BC-3CE9CD1E01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14 w 296"/>
                  <a:gd name="T3" fmla="*/ 10 h 256"/>
                  <a:gd name="T4" fmla="*/ 14 w 296"/>
                  <a:gd name="T5" fmla="*/ 19 h 256"/>
                  <a:gd name="T6" fmla="*/ 0 w 296"/>
                  <a:gd name="T7" fmla="*/ 7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253" name="Freeform 974">
                <a:extLst>
                  <a:ext uri="{FF2B5EF4-FFF2-40B4-BE49-F238E27FC236}">
                    <a16:creationId xmlns:a16="http://schemas.microsoft.com/office/drawing/2014/main" id="{5E23A6C3-6E2F-634C-8538-4ADAA2259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14 w 304"/>
                  <a:gd name="T3" fmla="*/ 13 h 288"/>
                  <a:gd name="T4" fmla="*/ 13 w 304"/>
                  <a:gd name="T5" fmla="*/ 23 h 288"/>
                  <a:gd name="T6" fmla="*/ 2 w 304"/>
                  <a:gd name="T7" fmla="*/ 10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254" name="Oval 975">
                <a:extLst>
                  <a:ext uri="{FF2B5EF4-FFF2-40B4-BE49-F238E27FC236}">
                    <a16:creationId xmlns:a16="http://schemas.microsoft.com/office/drawing/2014/main" id="{C1FF94CD-49D4-2B4A-AE0B-E82EF5FF58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5" y="2611"/>
                <a:ext cx="50" cy="9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255" name="Freeform 976">
                <a:extLst>
                  <a:ext uri="{FF2B5EF4-FFF2-40B4-BE49-F238E27FC236}">
                    <a16:creationId xmlns:a16="http://schemas.microsoft.com/office/drawing/2014/main" id="{0C86953B-EA0F-5841-BA08-0976D2732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9 h 240"/>
                  <a:gd name="T2" fmla="*/ 2 w 306"/>
                  <a:gd name="T3" fmla="*/ 19 h 240"/>
                  <a:gd name="T4" fmla="*/ 14 w 306"/>
                  <a:gd name="T5" fmla="*/ 9 h 240"/>
                  <a:gd name="T6" fmla="*/ 14 w 306"/>
                  <a:gd name="T7" fmla="*/ 0 h 240"/>
                  <a:gd name="T8" fmla="*/ 0 w 306"/>
                  <a:gd name="T9" fmla="*/ 9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256" name="AutoShape 977">
                <a:extLst>
                  <a:ext uri="{FF2B5EF4-FFF2-40B4-BE49-F238E27FC236}">
                    <a16:creationId xmlns:a16="http://schemas.microsoft.com/office/drawing/2014/main" id="{BAA5A6B5-28EB-814D-AF36-4872DB3D3D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0" y="2675"/>
                <a:ext cx="1196" cy="15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257" name="AutoShape 978">
                <a:extLst>
                  <a:ext uri="{FF2B5EF4-FFF2-40B4-BE49-F238E27FC236}">
                    <a16:creationId xmlns:a16="http://schemas.microsoft.com/office/drawing/2014/main" id="{C58FE629-2A0E-A145-A4DD-D30B6FC472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0" y="2714"/>
                <a:ext cx="1066" cy="7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258" name="Oval 979">
                <a:extLst>
                  <a:ext uri="{FF2B5EF4-FFF2-40B4-BE49-F238E27FC236}">
                    <a16:creationId xmlns:a16="http://schemas.microsoft.com/office/drawing/2014/main" id="{B8D7FE79-E454-8F47-9318-F3EB6F4B5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9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259" name="Oval 980">
                <a:extLst>
                  <a:ext uri="{FF2B5EF4-FFF2-40B4-BE49-F238E27FC236}">
                    <a16:creationId xmlns:a16="http://schemas.microsoft.com/office/drawing/2014/main" id="{522DBDF7-6910-2E42-B192-9503B1E4EF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9" y="2382"/>
                <a:ext cx="159" cy="14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1800">
                  <a:solidFill>
                    <a:srgbClr val="FF0000"/>
                  </a:solidFill>
                </a:endParaRPr>
              </a:p>
            </p:txBody>
          </p:sp>
          <p:sp>
            <p:nvSpPr>
              <p:cNvPr id="212260" name="Oval 981">
                <a:extLst>
                  <a:ext uri="{FF2B5EF4-FFF2-40B4-BE49-F238E27FC236}">
                    <a16:creationId xmlns:a16="http://schemas.microsoft.com/office/drawing/2014/main" id="{6A4EA250-AF8F-534B-8AE8-D8C8AADC7C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8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261" name="Rectangle 982">
                <a:extLst>
                  <a:ext uri="{FF2B5EF4-FFF2-40B4-BE49-F238E27FC236}">
                    <a16:creationId xmlns:a16="http://schemas.microsoft.com/office/drawing/2014/main" id="{ACF9D4D9-9AD4-074C-A72B-80FAF60E60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7" y="1837"/>
                <a:ext cx="80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863" name="Group 862">
            <a:extLst>
              <a:ext uri="{FF2B5EF4-FFF2-40B4-BE49-F238E27FC236}">
                <a16:creationId xmlns:a16="http://schemas.microsoft.com/office/drawing/2014/main" id="{342E1BEC-7F5F-FF4A-B314-CD0845855D90}"/>
              </a:ext>
            </a:extLst>
          </p:cNvPr>
          <p:cNvGrpSpPr>
            <a:grpSpLocks/>
          </p:cNvGrpSpPr>
          <p:nvPr/>
        </p:nvGrpSpPr>
        <p:grpSpPr bwMode="auto">
          <a:xfrm>
            <a:off x="5084763" y="5611813"/>
            <a:ext cx="347662" cy="681037"/>
            <a:chOff x="7923189" y="2486664"/>
            <a:chExt cx="360377" cy="884585"/>
          </a:xfrm>
        </p:grpSpPr>
        <p:pic>
          <p:nvPicPr>
            <p:cNvPr id="212202" name="Picture 3">
              <a:extLst>
                <a:ext uri="{FF2B5EF4-FFF2-40B4-BE49-F238E27FC236}">
                  <a16:creationId xmlns:a16="http://schemas.microsoft.com/office/drawing/2014/main" id="{7F91D5E0-AE6E-2E45-BC23-A92B95D52E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3998" y="2486664"/>
              <a:ext cx="239568" cy="536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12203" name="Group 950">
              <a:extLst>
                <a:ext uri="{FF2B5EF4-FFF2-40B4-BE49-F238E27FC236}">
                  <a16:creationId xmlns:a16="http://schemas.microsoft.com/office/drawing/2014/main" id="{3A9ED4B9-25EC-A844-920C-B5B2B001A5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23189" y="2890236"/>
              <a:ext cx="227012" cy="481013"/>
              <a:chOff x="4140" y="429"/>
              <a:chExt cx="1425" cy="2396"/>
            </a:xfrm>
          </p:grpSpPr>
          <p:sp>
            <p:nvSpPr>
              <p:cNvPr id="212204" name="Freeform 951">
                <a:extLst>
                  <a:ext uri="{FF2B5EF4-FFF2-40B4-BE49-F238E27FC236}">
                    <a16:creationId xmlns:a16="http://schemas.microsoft.com/office/drawing/2014/main" id="{1A8638DA-26DA-4342-B314-B96305E80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3 w 354"/>
                  <a:gd name="T1" fmla="*/ 0 h 2742"/>
                  <a:gd name="T2" fmla="*/ 15 w 354"/>
                  <a:gd name="T3" fmla="*/ 27 h 2742"/>
                  <a:gd name="T4" fmla="*/ 15 w 354"/>
                  <a:gd name="T5" fmla="*/ 205 h 2742"/>
                  <a:gd name="T6" fmla="*/ 0 w 354"/>
                  <a:gd name="T7" fmla="*/ 215 h 2742"/>
                  <a:gd name="T8" fmla="*/ 3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205" name="Rectangle 952">
                <a:extLst>
                  <a:ext uri="{FF2B5EF4-FFF2-40B4-BE49-F238E27FC236}">
                    <a16:creationId xmlns:a16="http://schemas.microsoft.com/office/drawing/2014/main" id="{19C32EB2-CF2B-4D4B-85E5-C647A65BE4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0" y="429"/>
                <a:ext cx="1046" cy="2285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206" name="Freeform 953">
                <a:extLst>
                  <a:ext uri="{FF2B5EF4-FFF2-40B4-BE49-F238E27FC236}">
                    <a16:creationId xmlns:a16="http://schemas.microsoft.com/office/drawing/2014/main" id="{EFAEDD99-91CB-5242-BD22-D1A57ED20F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9 w 211"/>
                  <a:gd name="T3" fmla="*/ 18 h 2537"/>
                  <a:gd name="T4" fmla="*/ 2 w 211"/>
                  <a:gd name="T5" fmla="*/ 196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207" name="Freeform 954">
                <a:extLst>
                  <a:ext uri="{FF2B5EF4-FFF2-40B4-BE49-F238E27FC236}">
                    <a16:creationId xmlns:a16="http://schemas.microsoft.com/office/drawing/2014/main" id="{F67A78A4-80DA-E44F-BDB7-F85B7443C1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1 h 226"/>
                  <a:gd name="T4" fmla="*/ 14 w 328"/>
                  <a:gd name="T5" fmla="*/ 19 h 226"/>
                  <a:gd name="T6" fmla="*/ 0 w 328"/>
                  <a:gd name="T7" fmla="*/ 8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208" name="Rectangle 955">
                <a:extLst>
                  <a:ext uri="{FF2B5EF4-FFF2-40B4-BE49-F238E27FC236}">
                    <a16:creationId xmlns:a16="http://schemas.microsoft.com/office/drawing/2014/main" id="{E2200726-1154-104E-B82D-CD9152485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0" y="690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12209" name="Group 956">
                <a:extLst>
                  <a:ext uri="{FF2B5EF4-FFF2-40B4-BE49-F238E27FC236}">
                    <a16:creationId xmlns:a16="http://schemas.microsoft.com/office/drawing/2014/main" id="{BE8B4A39-CF42-5043-A909-9B40EEC6E4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212234" name="AutoShape 957">
                  <a:extLst>
                    <a:ext uri="{FF2B5EF4-FFF2-40B4-BE49-F238E27FC236}">
                      <a16:creationId xmlns:a16="http://schemas.microsoft.com/office/drawing/2014/main" id="{C4CC5722-E942-1C4C-AAE5-03087DD032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3" y="2566"/>
                  <a:ext cx="721" cy="14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235" name="AutoShape 958">
                  <a:extLst>
                    <a:ext uri="{FF2B5EF4-FFF2-40B4-BE49-F238E27FC236}">
                      <a16:creationId xmlns:a16="http://schemas.microsoft.com/office/drawing/2014/main" id="{769ED844-5A9E-7846-BBFB-791CE63597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5" y="2581"/>
                  <a:ext cx="696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12210" name="Rectangle 959">
                <a:extLst>
                  <a:ext uri="{FF2B5EF4-FFF2-40B4-BE49-F238E27FC236}">
                    <a16:creationId xmlns:a16="http://schemas.microsoft.com/office/drawing/2014/main" id="{7AFE5A0C-B361-B543-83FF-CD7493DDE6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0" y="1022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12211" name="Group 960">
                <a:extLst>
                  <a:ext uri="{FF2B5EF4-FFF2-40B4-BE49-F238E27FC236}">
                    <a16:creationId xmlns:a16="http://schemas.microsoft.com/office/drawing/2014/main" id="{1BFB5441-B617-BA4F-A052-0518F573F7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212232" name="AutoShape 961">
                  <a:extLst>
                    <a:ext uri="{FF2B5EF4-FFF2-40B4-BE49-F238E27FC236}">
                      <a16:creationId xmlns:a16="http://schemas.microsoft.com/office/drawing/2014/main" id="{367DF274-219D-3940-BF03-F934BBCE12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5" y="2564"/>
                  <a:ext cx="721" cy="13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233" name="AutoShape 962">
                  <a:extLst>
                    <a:ext uri="{FF2B5EF4-FFF2-40B4-BE49-F238E27FC236}">
                      <a16:creationId xmlns:a16="http://schemas.microsoft.com/office/drawing/2014/main" id="{8F85BA11-7AC3-2F4A-91C0-367E7F2595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8" y="2581"/>
                  <a:ext cx="696" cy="10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12212" name="Rectangle 963">
                <a:extLst>
                  <a:ext uri="{FF2B5EF4-FFF2-40B4-BE49-F238E27FC236}">
                    <a16:creationId xmlns:a16="http://schemas.microsoft.com/office/drawing/2014/main" id="{6A074062-9BAD-1943-ACED-669F3D8CC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0" y="1354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213" name="Rectangle 964">
                <a:extLst>
                  <a:ext uri="{FF2B5EF4-FFF2-40B4-BE49-F238E27FC236}">
                    <a16:creationId xmlns:a16="http://schemas.microsoft.com/office/drawing/2014/main" id="{D5947345-317B-9948-B1AE-D9E53C63C0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0" y="1655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12214" name="Group 965">
                <a:extLst>
                  <a:ext uri="{FF2B5EF4-FFF2-40B4-BE49-F238E27FC236}">
                    <a16:creationId xmlns:a16="http://schemas.microsoft.com/office/drawing/2014/main" id="{A4778AC1-1F17-474D-9430-DFD7CCF16A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212230" name="AutoShape 966">
                  <a:extLst>
                    <a:ext uri="{FF2B5EF4-FFF2-40B4-BE49-F238E27FC236}">
                      <a16:creationId xmlns:a16="http://schemas.microsoft.com/office/drawing/2014/main" id="{5FA8CF13-4F61-6B4A-BAC8-1479D0FE07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2586"/>
                  <a:ext cx="720" cy="12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231" name="AutoShape 967">
                  <a:extLst>
                    <a:ext uri="{FF2B5EF4-FFF2-40B4-BE49-F238E27FC236}">
                      <a16:creationId xmlns:a16="http://schemas.microsoft.com/office/drawing/2014/main" id="{A4AB08DE-EDE0-B947-820C-4DF06F3D58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0" y="2586"/>
                  <a:ext cx="695" cy="10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12215" name="Freeform 968">
                <a:extLst>
                  <a:ext uri="{FF2B5EF4-FFF2-40B4-BE49-F238E27FC236}">
                    <a16:creationId xmlns:a16="http://schemas.microsoft.com/office/drawing/2014/main" id="{54015113-F423-2240-BB6A-C3A5421E55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0 h 226"/>
                  <a:gd name="T4" fmla="*/ 14 w 328"/>
                  <a:gd name="T5" fmla="*/ 17 h 226"/>
                  <a:gd name="T6" fmla="*/ 0 w 328"/>
                  <a:gd name="T7" fmla="*/ 7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212216" name="Group 969">
                <a:extLst>
                  <a:ext uri="{FF2B5EF4-FFF2-40B4-BE49-F238E27FC236}">
                    <a16:creationId xmlns:a16="http://schemas.microsoft.com/office/drawing/2014/main" id="{696798B8-9F0F-9640-9E17-1BE0C63344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212228" name="AutoShape 970">
                  <a:extLst>
                    <a:ext uri="{FF2B5EF4-FFF2-40B4-BE49-F238E27FC236}">
                      <a16:creationId xmlns:a16="http://schemas.microsoft.com/office/drawing/2014/main" id="{24A75A3F-71D8-E74D-B373-0BB92B4DA5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3" y="2571"/>
                  <a:ext cx="732" cy="13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229" name="AutoShape 971">
                  <a:extLst>
                    <a:ext uri="{FF2B5EF4-FFF2-40B4-BE49-F238E27FC236}">
                      <a16:creationId xmlns:a16="http://schemas.microsoft.com/office/drawing/2014/main" id="{04169F77-4642-4E41-B86F-1C217491AA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5" y="2587"/>
                  <a:ext cx="720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12217" name="Rectangle 972">
                <a:extLst>
                  <a:ext uri="{FF2B5EF4-FFF2-40B4-BE49-F238E27FC236}">
                    <a16:creationId xmlns:a16="http://schemas.microsoft.com/office/drawing/2014/main" id="{C731D37F-0618-E447-BB12-0104398EBF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6" y="429"/>
                <a:ext cx="70" cy="2285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218" name="Freeform 973">
                <a:extLst>
                  <a:ext uri="{FF2B5EF4-FFF2-40B4-BE49-F238E27FC236}">
                    <a16:creationId xmlns:a16="http://schemas.microsoft.com/office/drawing/2014/main" id="{C4201257-E157-6E45-B2F0-55EDA9A383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14 w 296"/>
                  <a:gd name="T3" fmla="*/ 10 h 256"/>
                  <a:gd name="T4" fmla="*/ 14 w 296"/>
                  <a:gd name="T5" fmla="*/ 19 h 256"/>
                  <a:gd name="T6" fmla="*/ 0 w 296"/>
                  <a:gd name="T7" fmla="*/ 7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219" name="Freeform 974">
                <a:extLst>
                  <a:ext uri="{FF2B5EF4-FFF2-40B4-BE49-F238E27FC236}">
                    <a16:creationId xmlns:a16="http://schemas.microsoft.com/office/drawing/2014/main" id="{4661EB4B-BD9A-7E4C-9F1D-0E7F8611C9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14 w 304"/>
                  <a:gd name="T3" fmla="*/ 13 h 288"/>
                  <a:gd name="T4" fmla="*/ 13 w 304"/>
                  <a:gd name="T5" fmla="*/ 23 h 288"/>
                  <a:gd name="T6" fmla="*/ 2 w 304"/>
                  <a:gd name="T7" fmla="*/ 10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220" name="Oval 975">
                <a:extLst>
                  <a:ext uri="{FF2B5EF4-FFF2-40B4-BE49-F238E27FC236}">
                    <a16:creationId xmlns:a16="http://schemas.microsoft.com/office/drawing/2014/main" id="{072C8DBB-6109-7041-BD6E-D7C59089A5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5" y="2611"/>
                <a:ext cx="50" cy="9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221" name="Freeform 976">
                <a:extLst>
                  <a:ext uri="{FF2B5EF4-FFF2-40B4-BE49-F238E27FC236}">
                    <a16:creationId xmlns:a16="http://schemas.microsoft.com/office/drawing/2014/main" id="{B22703F6-8DA0-8F42-BCB7-4CE47DA879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9 h 240"/>
                  <a:gd name="T2" fmla="*/ 2 w 306"/>
                  <a:gd name="T3" fmla="*/ 19 h 240"/>
                  <a:gd name="T4" fmla="*/ 14 w 306"/>
                  <a:gd name="T5" fmla="*/ 9 h 240"/>
                  <a:gd name="T6" fmla="*/ 14 w 306"/>
                  <a:gd name="T7" fmla="*/ 0 h 240"/>
                  <a:gd name="T8" fmla="*/ 0 w 306"/>
                  <a:gd name="T9" fmla="*/ 9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222" name="AutoShape 977">
                <a:extLst>
                  <a:ext uri="{FF2B5EF4-FFF2-40B4-BE49-F238E27FC236}">
                    <a16:creationId xmlns:a16="http://schemas.microsoft.com/office/drawing/2014/main" id="{918A6B01-F103-3E41-B337-7B6497190F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0" y="2675"/>
                <a:ext cx="1196" cy="15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223" name="AutoShape 978">
                <a:extLst>
                  <a:ext uri="{FF2B5EF4-FFF2-40B4-BE49-F238E27FC236}">
                    <a16:creationId xmlns:a16="http://schemas.microsoft.com/office/drawing/2014/main" id="{54FE6D74-1584-CC4F-AD32-DB184E4B7D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0" y="2714"/>
                <a:ext cx="1066" cy="7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224" name="Oval 979">
                <a:extLst>
                  <a:ext uri="{FF2B5EF4-FFF2-40B4-BE49-F238E27FC236}">
                    <a16:creationId xmlns:a16="http://schemas.microsoft.com/office/drawing/2014/main" id="{63DAF199-D8AA-9B47-9880-6790FC3443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9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225" name="Oval 980">
                <a:extLst>
                  <a:ext uri="{FF2B5EF4-FFF2-40B4-BE49-F238E27FC236}">
                    <a16:creationId xmlns:a16="http://schemas.microsoft.com/office/drawing/2014/main" id="{218ABD08-3557-D84E-87F2-31914C7D1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9" y="2382"/>
                <a:ext cx="159" cy="14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1800">
                  <a:solidFill>
                    <a:srgbClr val="FF0000"/>
                  </a:solidFill>
                </a:endParaRPr>
              </a:p>
            </p:txBody>
          </p:sp>
          <p:sp>
            <p:nvSpPr>
              <p:cNvPr id="212226" name="Oval 981">
                <a:extLst>
                  <a:ext uri="{FF2B5EF4-FFF2-40B4-BE49-F238E27FC236}">
                    <a16:creationId xmlns:a16="http://schemas.microsoft.com/office/drawing/2014/main" id="{3E3AB9D4-16E3-244C-806C-C4AA85B639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8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227" name="Rectangle 982">
                <a:extLst>
                  <a:ext uri="{FF2B5EF4-FFF2-40B4-BE49-F238E27FC236}">
                    <a16:creationId xmlns:a16="http://schemas.microsoft.com/office/drawing/2014/main" id="{1FFEFBBA-79BA-CC41-B122-66CEBAD04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7" y="1837"/>
                <a:ext cx="80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898" name="Group 897">
            <a:extLst>
              <a:ext uri="{FF2B5EF4-FFF2-40B4-BE49-F238E27FC236}">
                <a16:creationId xmlns:a16="http://schemas.microsoft.com/office/drawing/2014/main" id="{47BFB9D7-EB3C-3641-B41E-8A5DE77C6653}"/>
              </a:ext>
            </a:extLst>
          </p:cNvPr>
          <p:cNvGrpSpPr>
            <a:grpSpLocks/>
          </p:cNvGrpSpPr>
          <p:nvPr/>
        </p:nvGrpSpPr>
        <p:grpSpPr bwMode="auto">
          <a:xfrm>
            <a:off x="6067425" y="3829050"/>
            <a:ext cx="347663" cy="681038"/>
            <a:chOff x="7923189" y="2486664"/>
            <a:chExt cx="360377" cy="884585"/>
          </a:xfrm>
        </p:grpSpPr>
        <p:pic>
          <p:nvPicPr>
            <p:cNvPr id="212168" name="Picture 3">
              <a:extLst>
                <a:ext uri="{FF2B5EF4-FFF2-40B4-BE49-F238E27FC236}">
                  <a16:creationId xmlns:a16="http://schemas.microsoft.com/office/drawing/2014/main" id="{054F78D7-07F1-A54D-91E9-00BB9C4C85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3998" y="2486664"/>
              <a:ext cx="239568" cy="536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12169" name="Group 950">
              <a:extLst>
                <a:ext uri="{FF2B5EF4-FFF2-40B4-BE49-F238E27FC236}">
                  <a16:creationId xmlns:a16="http://schemas.microsoft.com/office/drawing/2014/main" id="{E8E92C97-9B66-3C47-9753-716902FDC8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23189" y="2890236"/>
              <a:ext cx="227012" cy="481013"/>
              <a:chOff x="4140" y="429"/>
              <a:chExt cx="1425" cy="2396"/>
            </a:xfrm>
          </p:grpSpPr>
          <p:sp>
            <p:nvSpPr>
              <p:cNvPr id="212170" name="Freeform 951">
                <a:extLst>
                  <a:ext uri="{FF2B5EF4-FFF2-40B4-BE49-F238E27FC236}">
                    <a16:creationId xmlns:a16="http://schemas.microsoft.com/office/drawing/2014/main" id="{0334373A-0BA3-1940-B7A5-78691A24E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3 w 354"/>
                  <a:gd name="T1" fmla="*/ 0 h 2742"/>
                  <a:gd name="T2" fmla="*/ 15 w 354"/>
                  <a:gd name="T3" fmla="*/ 27 h 2742"/>
                  <a:gd name="T4" fmla="*/ 15 w 354"/>
                  <a:gd name="T5" fmla="*/ 205 h 2742"/>
                  <a:gd name="T6" fmla="*/ 0 w 354"/>
                  <a:gd name="T7" fmla="*/ 215 h 2742"/>
                  <a:gd name="T8" fmla="*/ 3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171" name="Rectangle 952">
                <a:extLst>
                  <a:ext uri="{FF2B5EF4-FFF2-40B4-BE49-F238E27FC236}">
                    <a16:creationId xmlns:a16="http://schemas.microsoft.com/office/drawing/2014/main" id="{3A8CA94F-C34C-2E49-81F6-1C7EC29437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0" y="429"/>
                <a:ext cx="1046" cy="2285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172" name="Freeform 953">
                <a:extLst>
                  <a:ext uri="{FF2B5EF4-FFF2-40B4-BE49-F238E27FC236}">
                    <a16:creationId xmlns:a16="http://schemas.microsoft.com/office/drawing/2014/main" id="{0D18F5A8-1A3B-A646-AD2B-AF871F3AD1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9 w 211"/>
                  <a:gd name="T3" fmla="*/ 18 h 2537"/>
                  <a:gd name="T4" fmla="*/ 2 w 211"/>
                  <a:gd name="T5" fmla="*/ 196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173" name="Freeform 954">
                <a:extLst>
                  <a:ext uri="{FF2B5EF4-FFF2-40B4-BE49-F238E27FC236}">
                    <a16:creationId xmlns:a16="http://schemas.microsoft.com/office/drawing/2014/main" id="{DF1429F4-7AFA-6A4F-859E-6D8FA531B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1 h 226"/>
                  <a:gd name="T4" fmla="*/ 14 w 328"/>
                  <a:gd name="T5" fmla="*/ 19 h 226"/>
                  <a:gd name="T6" fmla="*/ 0 w 328"/>
                  <a:gd name="T7" fmla="*/ 8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174" name="Rectangle 955">
                <a:extLst>
                  <a:ext uri="{FF2B5EF4-FFF2-40B4-BE49-F238E27FC236}">
                    <a16:creationId xmlns:a16="http://schemas.microsoft.com/office/drawing/2014/main" id="{16AC5D09-83CA-6543-88F9-EA51173B06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0" y="690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12175" name="Group 956">
                <a:extLst>
                  <a:ext uri="{FF2B5EF4-FFF2-40B4-BE49-F238E27FC236}">
                    <a16:creationId xmlns:a16="http://schemas.microsoft.com/office/drawing/2014/main" id="{A7080C98-9A32-054B-8670-600B5185A3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212200" name="AutoShape 957">
                  <a:extLst>
                    <a:ext uri="{FF2B5EF4-FFF2-40B4-BE49-F238E27FC236}">
                      <a16:creationId xmlns:a16="http://schemas.microsoft.com/office/drawing/2014/main" id="{12AA9FD6-CD5C-5149-A04B-98A9C8C110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3" y="2566"/>
                  <a:ext cx="721" cy="14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201" name="AutoShape 958">
                  <a:extLst>
                    <a:ext uri="{FF2B5EF4-FFF2-40B4-BE49-F238E27FC236}">
                      <a16:creationId xmlns:a16="http://schemas.microsoft.com/office/drawing/2014/main" id="{7AC7C988-DFBB-7640-BF59-DB5386D4CC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5" y="2581"/>
                  <a:ext cx="696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12176" name="Rectangle 959">
                <a:extLst>
                  <a:ext uri="{FF2B5EF4-FFF2-40B4-BE49-F238E27FC236}">
                    <a16:creationId xmlns:a16="http://schemas.microsoft.com/office/drawing/2014/main" id="{EAA35A4D-A388-1045-8FCD-CCE615C72B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0" y="1022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12177" name="Group 960">
                <a:extLst>
                  <a:ext uri="{FF2B5EF4-FFF2-40B4-BE49-F238E27FC236}">
                    <a16:creationId xmlns:a16="http://schemas.microsoft.com/office/drawing/2014/main" id="{54A67E28-2E7A-AF45-B5F6-5FD54157F6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212198" name="AutoShape 961">
                  <a:extLst>
                    <a:ext uri="{FF2B5EF4-FFF2-40B4-BE49-F238E27FC236}">
                      <a16:creationId xmlns:a16="http://schemas.microsoft.com/office/drawing/2014/main" id="{26E92AB7-5BAF-E74D-805E-0ED88D2F77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5" y="2564"/>
                  <a:ext cx="721" cy="13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199" name="AutoShape 962">
                  <a:extLst>
                    <a:ext uri="{FF2B5EF4-FFF2-40B4-BE49-F238E27FC236}">
                      <a16:creationId xmlns:a16="http://schemas.microsoft.com/office/drawing/2014/main" id="{F2CFE1CD-752A-174F-9A35-C935A91F09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8" y="2581"/>
                  <a:ext cx="696" cy="10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12178" name="Rectangle 963">
                <a:extLst>
                  <a:ext uri="{FF2B5EF4-FFF2-40B4-BE49-F238E27FC236}">
                    <a16:creationId xmlns:a16="http://schemas.microsoft.com/office/drawing/2014/main" id="{A42158AF-C488-A240-A415-012ADB2EED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0" y="1354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179" name="Rectangle 964">
                <a:extLst>
                  <a:ext uri="{FF2B5EF4-FFF2-40B4-BE49-F238E27FC236}">
                    <a16:creationId xmlns:a16="http://schemas.microsoft.com/office/drawing/2014/main" id="{52DDCDDD-77B2-7841-9337-CB6E51A7A9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0" y="1655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12180" name="Group 965">
                <a:extLst>
                  <a:ext uri="{FF2B5EF4-FFF2-40B4-BE49-F238E27FC236}">
                    <a16:creationId xmlns:a16="http://schemas.microsoft.com/office/drawing/2014/main" id="{52C2F21C-B933-0A42-A397-904E2E873C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212196" name="AutoShape 966">
                  <a:extLst>
                    <a:ext uri="{FF2B5EF4-FFF2-40B4-BE49-F238E27FC236}">
                      <a16:creationId xmlns:a16="http://schemas.microsoft.com/office/drawing/2014/main" id="{E971E638-72B3-FA43-89CC-40090ED256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2586"/>
                  <a:ext cx="720" cy="12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197" name="AutoShape 967">
                  <a:extLst>
                    <a:ext uri="{FF2B5EF4-FFF2-40B4-BE49-F238E27FC236}">
                      <a16:creationId xmlns:a16="http://schemas.microsoft.com/office/drawing/2014/main" id="{3B80CF2F-AC80-C340-A171-FC00DCC8B2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0" y="2586"/>
                  <a:ext cx="695" cy="10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12181" name="Freeform 968">
                <a:extLst>
                  <a:ext uri="{FF2B5EF4-FFF2-40B4-BE49-F238E27FC236}">
                    <a16:creationId xmlns:a16="http://schemas.microsoft.com/office/drawing/2014/main" id="{59608A1D-6D9E-4F4A-A467-8DA462C76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0 h 226"/>
                  <a:gd name="T4" fmla="*/ 14 w 328"/>
                  <a:gd name="T5" fmla="*/ 17 h 226"/>
                  <a:gd name="T6" fmla="*/ 0 w 328"/>
                  <a:gd name="T7" fmla="*/ 7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212182" name="Group 969">
                <a:extLst>
                  <a:ext uri="{FF2B5EF4-FFF2-40B4-BE49-F238E27FC236}">
                    <a16:creationId xmlns:a16="http://schemas.microsoft.com/office/drawing/2014/main" id="{46218CB7-6DFE-C14B-B4C5-5FBA128A0F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212194" name="AutoShape 970">
                  <a:extLst>
                    <a:ext uri="{FF2B5EF4-FFF2-40B4-BE49-F238E27FC236}">
                      <a16:creationId xmlns:a16="http://schemas.microsoft.com/office/drawing/2014/main" id="{B4EF260D-8842-0F4C-88B4-35642FEF6D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3" y="2571"/>
                  <a:ext cx="732" cy="13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195" name="AutoShape 971">
                  <a:extLst>
                    <a:ext uri="{FF2B5EF4-FFF2-40B4-BE49-F238E27FC236}">
                      <a16:creationId xmlns:a16="http://schemas.microsoft.com/office/drawing/2014/main" id="{27219509-4505-3543-BF6B-8DC0AAB939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5" y="2587"/>
                  <a:ext cx="720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12183" name="Rectangle 972">
                <a:extLst>
                  <a:ext uri="{FF2B5EF4-FFF2-40B4-BE49-F238E27FC236}">
                    <a16:creationId xmlns:a16="http://schemas.microsoft.com/office/drawing/2014/main" id="{309CD9ED-12B8-A94B-A56C-293B87559A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6" y="429"/>
                <a:ext cx="70" cy="2285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184" name="Freeform 973">
                <a:extLst>
                  <a:ext uri="{FF2B5EF4-FFF2-40B4-BE49-F238E27FC236}">
                    <a16:creationId xmlns:a16="http://schemas.microsoft.com/office/drawing/2014/main" id="{9BF87785-34BD-8D4E-BA9A-8AD809BEFB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14 w 296"/>
                  <a:gd name="T3" fmla="*/ 10 h 256"/>
                  <a:gd name="T4" fmla="*/ 14 w 296"/>
                  <a:gd name="T5" fmla="*/ 19 h 256"/>
                  <a:gd name="T6" fmla="*/ 0 w 296"/>
                  <a:gd name="T7" fmla="*/ 7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185" name="Freeform 974">
                <a:extLst>
                  <a:ext uri="{FF2B5EF4-FFF2-40B4-BE49-F238E27FC236}">
                    <a16:creationId xmlns:a16="http://schemas.microsoft.com/office/drawing/2014/main" id="{F1B45460-0B5F-8946-8B9F-9D49F92626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14 w 304"/>
                  <a:gd name="T3" fmla="*/ 13 h 288"/>
                  <a:gd name="T4" fmla="*/ 13 w 304"/>
                  <a:gd name="T5" fmla="*/ 23 h 288"/>
                  <a:gd name="T6" fmla="*/ 2 w 304"/>
                  <a:gd name="T7" fmla="*/ 10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186" name="Oval 975">
                <a:extLst>
                  <a:ext uri="{FF2B5EF4-FFF2-40B4-BE49-F238E27FC236}">
                    <a16:creationId xmlns:a16="http://schemas.microsoft.com/office/drawing/2014/main" id="{92C94B44-368A-0147-B111-D2F5008ED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5" y="2611"/>
                <a:ext cx="50" cy="9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187" name="Freeform 976">
                <a:extLst>
                  <a:ext uri="{FF2B5EF4-FFF2-40B4-BE49-F238E27FC236}">
                    <a16:creationId xmlns:a16="http://schemas.microsoft.com/office/drawing/2014/main" id="{D4BD4849-1AB6-F849-AB02-A4CAAFFDAE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9 h 240"/>
                  <a:gd name="T2" fmla="*/ 2 w 306"/>
                  <a:gd name="T3" fmla="*/ 19 h 240"/>
                  <a:gd name="T4" fmla="*/ 14 w 306"/>
                  <a:gd name="T5" fmla="*/ 9 h 240"/>
                  <a:gd name="T6" fmla="*/ 14 w 306"/>
                  <a:gd name="T7" fmla="*/ 0 h 240"/>
                  <a:gd name="T8" fmla="*/ 0 w 306"/>
                  <a:gd name="T9" fmla="*/ 9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188" name="AutoShape 977">
                <a:extLst>
                  <a:ext uri="{FF2B5EF4-FFF2-40B4-BE49-F238E27FC236}">
                    <a16:creationId xmlns:a16="http://schemas.microsoft.com/office/drawing/2014/main" id="{396E3F3F-8EF4-A143-990F-6DB5E43C13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0" y="2675"/>
                <a:ext cx="1196" cy="15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189" name="AutoShape 978">
                <a:extLst>
                  <a:ext uri="{FF2B5EF4-FFF2-40B4-BE49-F238E27FC236}">
                    <a16:creationId xmlns:a16="http://schemas.microsoft.com/office/drawing/2014/main" id="{66AA9B5B-C5F5-3E40-9BEB-3BDAF6C6D5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0" y="2714"/>
                <a:ext cx="1066" cy="7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190" name="Oval 979">
                <a:extLst>
                  <a:ext uri="{FF2B5EF4-FFF2-40B4-BE49-F238E27FC236}">
                    <a16:creationId xmlns:a16="http://schemas.microsoft.com/office/drawing/2014/main" id="{0D2E99D2-7060-8043-A626-1BD8C5F966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9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191" name="Oval 980">
                <a:extLst>
                  <a:ext uri="{FF2B5EF4-FFF2-40B4-BE49-F238E27FC236}">
                    <a16:creationId xmlns:a16="http://schemas.microsoft.com/office/drawing/2014/main" id="{89415F76-7C41-D341-8C22-8A367466A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9" y="2382"/>
                <a:ext cx="159" cy="14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1800">
                  <a:solidFill>
                    <a:srgbClr val="FF0000"/>
                  </a:solidFill>
                </a:endParaRPr>
              </a:p>
            </p:txBody>
          </p:sp>
          <p:sp>
            <p:nvSpPr>
              <p:cNvPr id="212192" name="Oval 981">
                <a:extLst>
                  <a:ext uri="{FF2B5EF4-FFF2-40B4-BE49-F238E27FC236}">
                    <a16:creationId xmlns:a16="http://schemas.microsoft.com/office/drawing/2014/main" id="{9DCF5943-5E3A-5F46-94E0-77C5890B24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8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193" name="Rectangle 982">
                <a:extLst>
                  <a:ext uri="{FF2B5EF4-FFF2-40B4-BE49-F238E27FC236}">
                    <a16:creationId xmlns:a16="http://schemas.microsoft.com/office/drawing/2014/main" id="{AF2C3707-CE53-7847-AFE7-3C9EB57C2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7" y="1837"/>
                <a:ext cx="80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933" name="Group 932">
            <a:extLst>
              <a:ext uri="{FF2B5EF4-FFF2-40B4-BE49-F238E27FC236}">
                <a16:creationId xmlns:a16="http://schemas.microsoft.com/office/drawing/2014/main" id="{DDA355C3-4DB2-894F-BB03-5626288B140D}"/>
              </a:ext>
            </a:extLst>
          </p:cNvPr>
          <p:cNvGrpSpPr>
            <a:grpSpLocks/>
          </p:cNvGrpSpPr>
          <p:nvPr/>
        </p:nvGrpSpPr>
        <p:grpSpPr bwMode="auto">
          <a:xfrm>
            <a:off x="2122488" y="5629275"/>
            <a:ext cx="347662" cy="681038"/>
            <a:chOff x="7923189" y="2486664"/>
            <a:chExt cx="360377" cy="884585"/>
          </a:xfrm>
        </p:grpSpPr>
        <p:pic>
          <p:nvPicPr>
            <p:cNvPr id="212134" name="Picture 3">
              <a:extLst>
                <a:ext uri="{FF2B5EF4-FFF2-40B4-BE49-F238E27FC236}">
                  <a16:creationId xmlns:a16="http://schemas.microsoft.com/office/drawing/2014/main" id="{46AD7C4A-8368-2948-BABC-BE03DFEAA5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3998" y="2486664"/>
              <a:ext cx="239568" cy="536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12135" name="Group 950">
              <a:extLst>
                <a:ext uri="{FF2B5EF4-FFF2-40B4-BE49-F238E27FC236}">
                  <a16:creationId xmlns:a16="http://schemas.microsoft.com/office/drawing/2014/main" id="{AF0F6FDD-9608-064C-B433-9B8F0ECAE1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23189" y="2890236"/>
              <a:ext cx="227012" cy="481013"/>
              <a:chOff x="4140" y="429"/>
              <a:chExt cx="1425" cy="2396"/>
            </a:xfrm>
          </p:grpSpPr>
          <p:sp>
            <p:nvSpPr>
              <p:cNvPr id="212136" name="Freeform 951">
                <a:extLst>
                  <a:ext uri="{FF2B5EF4-FFF2-40B4-BE49-F238E27FC236}">
                    <a16:creationId xmlns:a16="http://schemas.microsoft.com/office/drawing/2014/main" id="{C921F734-2393-D74C-9B5B-EADF2001A9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3 w 354"/>
                  <a:gd name="T1" fmla="*/ 0 h 2742"/>
                  <a:gd name="T2" fmla="*/ 15 w 354"/>
                  <a:gd name="T3" fmla="*/ 27 h 2742"/>
                  <a:gd name="T4" fmla="*/ 15 w 354"/>
                  <a:gd name="T5" fmla="*/ 205 h 2742"/>
                  <a:gd name="T6" fmla="*/ 0 w 354"/>
                  <a:gd name="T7" fmla="*/ 215 h 2742"/>
                  <a:gd name="T8" fmla="*/ 3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137" name="Rectangle 952">
                <a:extLst>
                  <a:ext uri="{FF2B5EF4-FFF2-40B4-BE49-F238E27FC236}">
                    <a16:creationId xmlns:a16="http://schemas.microsoft.com/office/drawing/2014/main" id="{CC03173E-28A4-8947-AA7F-63DCF58BB6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0" y="429"/>
                <a:ext cx="1046" cy="2285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138" name="Freeform 953">
                <a:extLst>
                  <a:ext uri="{FF2B5EF4-FFF2-40B4-BE49-F238E27FC236}">
                    <a16:creationId xmlns:a16="http://schemas.microsoft.com/office/drawing/2014/main" id="{4971E382-3FB4-A14C-B045-6C113768A0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9 w 211"/>
                  <a:gd name="T3" fmla="*/ 18 h 2537"/>
                  <a:gd name="T4" fmla="*/ 2 w 211"/>
                  <a:gd name="T5" fmla="*/ 196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139" name="Freeform 954">
                <a:extLst>
                  <a:ext uri="{FF2B5EF4-FFF2-40B4-BE49-F238E27FC236}">
                    <a16:creationId xmlns:a16="http://schemas.microsoft.com/office/drawing/2014/main" id="{71FE545B-AE16-8549-B60E-4BC8C7788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1 h 226"/>
                  <a:gd name="T4" fmla="*/ 14 w 328"/>
                  <a:gd name="T5" fmla="*/ 19 h 226"/>
                  <a:gd name="T6" fmla="*/ 0 w 328"/>
                  <a:gd name="T7" fmla="*/ 8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140" name="Rectangle 955">
                <a:extLst>
                  <a:ext uri="{FF2B5EF4-FFF2-40B4-BE49-F238E27FC236}">
                    <a16:creationId xmlns:a16="http://schemas.microsoft.com/office/drawing/2014/main" id="{E5A68744-B98D-FA48-B278-E8ADAC8095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0" y="690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12141" name="Group 956">
                <a:extLst>
                  <a:ext uri="{FF2B5EF4-FFF2-40B4-BE49-F238E27FC236}">
                    <a16:creationId xmlns:a16="http://schemas.microsoft.com/office/drawing/2014/main" id="{91737628-2735-F24A-9E72-E7C2E2B2F6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212166" name="AutoShape 957">
                  <a:extLst>
                    <a:ext uri="{FF2B5EF4-FFF2-40B4-BE49-F238E27FC236}">
                      <a16:creationId xmlns:a16="http://schemas.microsoft.com/office/drawing/2014/main" id="{9F97E67A-1674-914B-A6B3-416864D217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3" y="2566"/>
                  <a:ext cx="721" cy="14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167" name="AutoShape 958">
                  <a:extLst>
                    <a:ext uri="{FF2B5EF4-FFF2-40B4-BE49-F238E27FC236}">
                      <a16:creationId xmlns:a16="http://schemas.microsoft.com/office/drawing/2014/main" id="{61782BDC-4544-2E4E-8BD2-8E62176774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5" y="2581"/>
                  <a:ext cx="696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12142" name="Rectangle 959">
                <a:extLst>
                  <a:ext uri="{FF2B5EF4-FFF2-40B4-BE49-F238E27FC236}">
                    <a16:creationId xmlns:a16="http://schemas.microsoft.com/office/drawing/2014/main" id="{4C604FE5-2F41-2C49-899D-5E6375371C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0" y="1022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12143" name="Group 960">
                <a:extLst>
                  <a:ext uri="{FF2B5EF4-FFF2-40B4-BE49-F238E27FC236}">
                    <a16:creationId xmlns:a16="http://schemas.microsoft.com/office/drawing/2014/main" id="{00C4DD57-419D-9F4D-8082-B99443736C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212164" name="AutoShape 961">
                  <a:extLst>
                    <a:ext uri="{FF2B5EF4-FFF2-40B4-BE49-F238E27FC236}">
                      <a16:creationId xmlns:a16="http://schemas.microsoft.com/office/drawing/2014/main" id="{42D52894-38AB-5548-AF24-7C34768210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5" y="2564"/>
                  <a:ext cx="721" cy="13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165" name="AutoShape 962">
                  <a:extLst>
                    <a:ext uri="{FF2B5EF4-FFF2-40B4-BE49-F238E27FC236}">
                      <a16:creationId xmlns:a16="http://schemas.microsoft.com/office/drawing/2014/main" id="{D13B59FF-0DE0-2541-BD12-D1B6C0F6B2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8" y="2581"/>
                  <a:ext cx="696" cy="10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12144" name="Rectangle 963">
                <a:extLst>
                  <a:ext uri="{FF2B5EF4-FFF2-40B4-BE49-F238E27FC236}">
                    <a16:creationId xmlns:a16="http://schemas.microsoft.com/office/drawing/2014/main" id="{371A4023-F5FC-7E48-8BE8-6C3BCF0F7F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0" y="1354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145" name="Rectangle 964">
                <a:extLst>
                  <a:ext uri="{FF2B5EF4-FFF2-40B4-BE49-F238E27FC236}">
                    <a16:creationId xmlns:a16="http://schemas.microsoft.com/office/drawing/2014/main" id="{C6F4F506-CAD4-CE4E-928F-2BAD74F0A8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0" y="1655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12146" name="Group 965">
                <a:extLst>
                  <a:ext uri="{FF2B5EF4-FFF2-40B4-BE49-F238E27FC236}">
                    <a16:creationId xmlns:a16="http://schemas.microsoft.com/office/drawing/2014/main" id="{B7690838-9F3E-5840-B4BA-2A7C7B2F41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212162" name="AutoShape 966">
                  <a:extLst>
                    <a:ext uri="{FF2B5EF4-FFF2-40B4-BE49-F238E27FC236}">
                      <a16:creationId xmlns:a16="http://schemas.microsoft.com/office/drawing/2014/main" id="{1AD06D85-5673-9B4C-8B2B-D1A8B3B827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2586"/>
                  <a:ext cx="720" cy="12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163" name="AutoShape 967">
                  <a:extLst>
                    <a:ext uri="{FF2B5EF4-FFF2-40B4-BE49-F238E27FC236}">
                      <a16:creationId xmlns:a16="http://schemas.microsoft.com/office/drawing/2014/main" id="{801AA482-BFA5-5449-B12C-E84CA1E1DF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0" y="2586"/>
                  <a:ext cx="695" cy="10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12147" name="Freeform 968">
                <a:extLst>
                  <a:ext uri="{FF2B5EF4-FFF2-40B4-BE49-F238E27FC236}">
                    <a16:creationId xmlns:a16="http://schemas.microsoft.com/office/drawing/2014/main" id="{343C7AC5-3996-A246-B805-692EB641DF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0 h 226"/>
                  <a:gd name="T4" fmla="*/ 14 w 328"/>
                  <a:gd name="T5" fmla="*/ 17 h 226"/>
                  <a:gd name="T6" fmla="*/ 0 w 328"/>
                  <a:gd name="T7" fmla="*/ 7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212148" name="Group 969">
                <a:extLst>
                  <a:ext uri="{FF2B5EF4-FFF2-40B4-BE49-F238E27FC236}">
                    <a16:creationId xmlns:a16="http://schemas.microsoft.com/office/drawing/2014/main" id="{25633DE8-AF74-E748-8EA2-A36454D160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212160" name="AutoShape 970">
                  <a:extLst>
                    <a:ext uri="{FF2B5EF4-FFF2-40B4-BE49-F238E27FC236}">
                      <a16:creationId xmlns:a16="http://schemas.microsoft.com/office/drawing/2014/main" id="{290CE2EB-AE74-3C4D-83CB-342D161960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3" y="2571"/>
                  <a:ext cx="732" cy="13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161" name="AutoShape 971">
                  <a:extLst>
                    <a:ext uri="{FF2B5EF4-FFF2-40B4-BE49-F238E27FC236}">
                      <a16:creationId xmlns:a16="http://schemas.microsoft.com/office/drawing/2014/main" id="{C886730E-D077-EB4A-83BD-EFABF58E01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5" y="2587"/>
                  <a:ext cx="720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12149" name="Rectangle 972">
                <a:extLst>
                  <a:ext uri="{FF2B5EF4-FFF2-40B4-BE49-F238E27FC236}">
                    <a16:creationId xmlns:a16="http://schemas.microsoft.com/office/drawing/2014/main" id="{FB996FB7-1BD8-E342-A617-445FE6F83E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6" y="429"/>
                <a:ext cx="70" cy="2285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150" name="Freeform 973">
                <a:extLst>
                  <a:ext uri="{FF2B5EF4-FFF2-40B4-BE49-F238E27FC236}">
                    <a16:creationId xmlns:a16="http://schemas.microsoft.com/office/drawing/2014/main" id="{39A170E1-8BB8-1F4A-9012-8FE388E825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14 w 296"/>
                  <a:gd name="T3" fmla="*/ 10 h 256"/>
                  <a:gd name="T4" fmla="*/ 14 w 296"/>
                  <a:gd name="T5" fmla="*/ 19 h 256"/>
                  <a:gd name="T6" fmla="*/ 0 w 296"/>
                  <a:gd name="T7" fmla="*/ 7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151" name="Freeform 974">
                <a:extLst>
                  <a:ext uri="{FF2B5EF4-FFF2-40B4-BE49-F238E27FC236}">
                    <a16:creationId xmlns:a16="http://schemas.microsoft.com/office/drawing/2014/main" id="{891F7FF8-302A-B44A-A7D8-342EFF3E87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14 w 304"/>
                  <a:gd name="T3" fmla="*/ 13 h 288"/>
                  <a:gd name="T4" fmla="*/ 13 w 304"/>
                  <a:gd name="T5" fmla="*/ 23 h 288"/>
                  <a:gd name="T6" fmla="*/ 2 w 304"/>
                  <a:gd name="T7" fmla="*/ 10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152" name="Oval 975">
                <a:extLst>
                  <a:ext uri="{FF2B5EF4-FFF2-40B4-BE49-F238E27FC236}">
                    <a16:creationId xmlns:a16="http://schemas.microsoft.com/office/drawing/2014/main" id="{C18C347E-B74D-FE4F-B296-6E2DEABD01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5" y="2611"/>
                <a:ext cx="50" cy="9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153" name="Freeform 976">
                <a:extLst>
                  <a:ext uri="{FF2B5EF4-FFF2-40B4-BE49-F238E27FC236}">
                    <a16:creationId xmlns:a16="http://schemas.microsoft.com/office/drawing/2014/main" id="{3A560545-460C-1443-9A49-B67283B6E6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9 h 240"/>
                  <a:gd name="T2" fmla="*/ 2 w 306"/>
                  <a:gd name="T3" fmla="*/ 19 h 240"/>
                  <a:gd name="T4" fmla="*/ 14 w 306"/>
                  <a:gd name="T5" fmla="*/ 9 h 240"/>
                  <a:gd name="T6" fmla="*/ 14 w 306"/>
                  <a:gd name="T7" fmla="*/ 0 h 240"/>
                  <a:gd name="T8" fmla="*/ 0 w 306"/>
                  <a:gd name="T9" fmla="*/ 9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154" name="AutoShape 977">
                <a:extLst>
                  <a:ext uri="{FF2B5EF4-FFF2-40B4-BE49-F238E27FC236}">
                    <a16:creationId xmlns:a16="http://schemas.microsoft.com/office/drawing/2014/main" id="{2E72D8F6-E3CB-F14A-B42C-DDEA911D29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0" y="2675"/>
                <a:ext cx="1196" cy="15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155" name="AutoShape 978">
                <a:extLst>
                  <a:ext uri="{FF2B5EF4-FFF2-40B4-BE49-F238E27FC236}">
                    <a16:creationId xmlns:a16="http://schemas.microsoft.com/office/drawing/2014/main" id="{51F3CAA0-8AD6-A14E-B36A-93591B4672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0" y="2714"/>
                <a:ext cx="1066" cy="7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156" name="Oval 979">
                <a:extLst>
                  <a:ext uri="{FF2B5EF4-FFF2-40B4-BE49-F238E27FC236}">
                    <a16:creationId xmlns:a16="http://schemas.microsoft.com/office/drawing/2014/main" id="{4AA6660F-2187-0C4C-BBC5-EFEFC0635B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9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157" name="Oval 980">
                <a:extLst>
                  <a:ext uri="{FF2B5EF4-FFF2-40B4-BE49-F238E27FC236}">
                    <a16:creationId xmlns:a16="http://schemas.microsoft.com/office/drawing/2014/main" id="{8E365369-5C3D-DB4F-80CA-B14BA32462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9" y="2382"/>
                <a:ext cx="159" cy="14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1800">
                  <a:solidFill>
                    <a:srgbClr val="FF0000"/>
                  </a:solidFill>
                </a:endParaRPr>
              </a:p>
            </p:txBody>
          </p:sp>
          <p:sp>
            <p:nvSpPr>
              <p:cNvPr id="212158" name="Oval 981">
                <a:extLst>
                  <a:ext uri="{FF2B5EF4-FFF2-40B4-BE49-F238E27FC236}">
                    <a16:creationId xmlns:a16="http://schemas.microsoft.com/office/drawing/2014/main" id="{4F7D61E8-9FE7-1C43-A66F-A8DA13CA6C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8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159" name="Rectangle 982">
                <a:extLst>
                  <a:ext uri="{FF2B5EF4-FFF2-40B4-BE49-F238E27FC236}">
                    <a16:creationId xmlns:a16="http://schemas.microsoft.com/office/drawing/2014/main" id="{A58F5E63-557A-544B-9ADF-6C9823C4BF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7" y="1837"/>
                <a:ext cx="80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11981" name="Group 15">
            <a:extLst>
              <a:ext uri="{FF2B5EF4-FFF2-40B4-BE49-F238E27FC236}">
                <a16:creationId xmlns:a16="http://schemas.microsoft.com/office/drawing/2014/main" id="{9B3865AE-5AAD-214C-B176-C1EDFE286140}"/>
              </a:ext>
            </a:extLst>
          </p:cNvPr>
          <p:cNvGrpSpPr>
            <a:grpSpLocks/>
          </p:cNvGrpSpPr>
          <p:nvPr/>
        </p:nvGrpSpPr>
        <p:grpSpPr bwMode="auto">
          <a:xfrm>
            <a:off x="7707313" y="4368800"/>
            <a:ext cx="990600" cy="731838"/>
            <a:chOff x="7707615" y="4368892"/>
            <a:chExt cx="990551" cy="731635"/>
          </a:xfrm>
        </p:grpSpPr>
        <p:pic>
          <p:nvPicPr>
            <p:cNvPr id="212034" name="Picture 14">
              <a:extLst>
                <a:ext uri="{FF2B5EF4-FFF2-40B4-BE49-F238E27FC236}">
                  <a16:creationId xmlns:a16="http://schemas.microsoft.com/office/drawing/2014/main" id="{5177936B-0953-4248-9671-466BA9DD3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1833" y="4640202"/>
              <a:ext cx="822008" cy="460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2035" name="Group 249">
              <a:extLst>
                <a:ext uri="{FF2B5EF4-FFF2-40B4-BE49-F238E27FC236}">
                  <a16:creationId xmlns:a16="http://schemas.microsoft.com/office/drawing/2014/main" id="{4849B031-AF1D-134E-B79A-418FD4C8AF74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7707615" y="4368892"/>
              <a:ext cx="225953" cy="395900"/>
              <a:chOff x="4140" y="429"/>
              <a:chExt cx="1425" cy="2396"/>
            </a:xfrm>
          </p:grpSpPr>
          <p:sp>
            <p:nvSpPr>
              <p:cNvPr id="212102" name="Freeform 250">
                <a:extLst>
                  <a:ext uri="{FF2B5EF4-FFF2-40B4-BE49-F238E27FC236}">
                    <a16:creationId xmlns:a16="http://schemas.microsoft.com/office/drawing/2014/main" id="{4081CF15-0C38-7F4D-BF58-72A227C92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9 w 354"/>
                  <a:gd name="T1" fmla="*/ 0 h 2742"/>
                  <a:gd name="T2" fmla="*/ 47 w 354"/>
                  <a:gd name="T3" fmla="*/ 66 h 2742"/>
                  <a:gd name="T4" fmla="*/ 46 w 354"/>
                  <a:gd name="T5" fmla="*/ 510 h 2742"/>
                  <a:gd name="T6" fmla="*/ 0 w 354"/>
                  <a:gd name="T7" fmla="*/ 534 h 2742"/>
                  <a:gd name="T8" fmla="*/ 9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71" name="Rectangle 251">
                <a:extLst>
                  <a:ext uri="{FF2B5EF4-FFF2-40B4-BE49-F238E27FC236}">
                    <a16:creationId xmlns:a16="http://schemas.microsoft.com/office/drawing/2014/main" id="{0506F3BD-F7A5-7740-9151-562A535FF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3" y="429"/>
                <a:ext cx="1051" cy="2276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12104" name="Freeform 252">
                <a:extLst>
                  <a:ext uri="{FF2B5EF4-FFF2-40B4-BE49-F238E27FC236}">
                    <a16:creationId xmlns:a16="http://schemas.microsoft.com/office/drawing/2014/main" id="{2BD06C7A-75B8-EB4C-934E-0298906591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29 w 211"/>
                  <a:gd name="T3" fmla="*/ 43 h 2537"/>
                  <a:gd name="T4" fmla="*/ 2 w 211"/>
                  <a:gd name="T5" fmla="*/ 486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105" name="Freeform 253">
                <a:extLst>
                  <a:ext uri="{FF2B5EF4-FFF2-40B4-BE49-F238E27FC236}">
                    <a16:creationId xmlns:a16="http://schemas.microsoft.com/office/drawing/2014/main" id="{1C5E3782-5D7F-F846-B8D8-B967B2FE3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45 w 328"/>
                  <a:gd name="T3" fmla="*/ 25 h 226"/>
                  <a:gd name="T4" fmla="*/ 45 w 328"/>
                  <a:gd name="T5" fmla="*/ 45 h 226"/>
                  <a:gd name="T6" fmla="*/ 0 w 328"/>
                  <a:gd name="T7" fmla="*/ 19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74" name="Rectangle 254">
                <a:extLst>
                  <a:ext uri="{FF2B5EF4-FFF2-40B4-BE49-F238E27FC236}">
                    <a16:creationId xmlns:a16="http://schemas.microsoft.com/office/drawing/2014/main" id="{90F4AEBB-641B-BD43-860E-B7C34284E4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3" y="688"/>
                <a:ext cx="601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grpSp>
            <p:nvGrpSpPr>
              <p:cNvPr id="212107" name="Group 255">
                <a:extLst>
                  <a:ext uri="{FF2B5EF4-FFF2-40B4-BE49-F238E27FC236}">
                    <a16:creationId xmlns:a16="http://schemas.microsoft.com/office/drawing/2014/main" id="{9B7F9040-7413-D642-93D9-A736BF7D99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1000" name="AutoShape 256">
                  <a:extLst>
                    <a:ext uri="{FF2B5EF4-FFF2-40B4-BE49-F238E27FC236}">
                      <a16:creationId xmlns:a16="http://schemas.microsoft.com/office/drawing/2014/main" id="{BE67E228-647C-6246-A929-B12282E6F0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0" y="2569"/>
                  <a:ext cx="725" cy="13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01" name="AutoShape 257">
                  <a:extLst>
                    <a:ext uri="{FF2B5EF4-FFF2-40B4-BE49-F238E27FC236}">
                      <a16:creationId xmlns:a16="http://schemas.microsoft.com/office/drawing/2014/main" id="{FCE729A7-7645-B94A-8CD3-CC11F30B8A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5" y="2587"/>
                  <a:ext cx="700" cy="101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976" name="Rectangle 258">
                <a:extLst>
                  <a:ext uri="{FF2B5EF4-FFF2-40B4-BE49-F238E27FC236}">
                    <a16:creationId xmlns:a16="http://schemas.microsoft.com/office/drawing/2014/main" id="{A98F8E6C-99D8-9148-9CCB-07201177BA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3" y="1015"/>
                <a:ext cx="601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grpSp>
            <p:nvGrpSpPr>
              <p:cNvPr id="212109" name="Group 259">
                <a:extLst>
                  <a:ext uri="{FF2B5EF4-FFF2-40B4-BE49-F238E27FC236}">
                    <a16:creationId xmlns:a16="http://schemas.microsoft.com/office/drawing/2014/main" id="{181ECB66-84DE-B346-8602-7A7A42C7FD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998" name="AutoShape 260">
                  <a:extLst>
                    <a:ext uri="{FF2B5EF4-FFF2-40B4-BE49-F238E27FC236}">
                      <a16:creationId xmlns:a16="http://schemas.microsoft.com/office/drawing/2014/main" id="{F860264E-EEDF-AA44-8910-25AC705DB2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0" y="2570"/>
                  <a:ext cx="725" cy="13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999" name="AutoShape 261">
                  <a:extLst>
                    <a:ext uri="{FF2B5EF4-FFF2-40B4-BE49-F238E27FC236}">
                      <a16:creationId xmlns:a16="http://schemas.microsoft.com/office/drawing/2014/main" id="{9D5BFCEA-F645-3347-ABDE-82B3B25B41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3" y="2590"/>
                  <a:ext cx="687" cy="10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978" name="Rectangle 262">
                <a:extLst>
                  <a:ext uri="{FF2B5EF4-FFF2-40B4-BE49-F238E27FC236}">
                    <a16:creationId xmlns:a16="http://schemas.microsoft.com/office/drawing/2014/main" id="{B97D08DD-1041-BF44-822A-2CB9362B18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3" y="1361"/>
                <a:ext cx="591" cy="3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979" name="Rectangle 263">
                <a:extLst>
                  <a:ext uri="{FF2B5EF4-FFF2-40B4-BE49-F238E27FC236}">
                    <a16:creationId xmlns:a16="http://schemas.microsoft.com/office/drawing/2014/main" id="{71B92040-691A-D840-9A83-E68B2F5132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4" y="1649"/>
                <a:ext cx="591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grpSp>
            <p:nvGrpSpPr>
              <p:cNvPr id="212112" name="Group 264">
                <a:extLst>
                  <a:ext uri="{FF2B5EF4-FFF2-40B4-BE49-F238E27FC236}">
                    <a16:creationId xmlns:a16="http://schemas.microsoft.com/office/drawing/2014/main" id="{26008063-DFC3-B740-A453-B5A1912CFD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996" name="AutoShape 265">
                  <a:extLst>
                    <a:ext uri="{FF2B5EF4-FFF2-40B4-BE49-F238E27FC236}">
                      <a16:creationId xmlns:a16="http://schemas.microsoft.com/office/drawing/2014/main" id="{6EC07443-48E6-0E41-921A-75BA4D27D2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3" y="2570"/>
                  <a:ext cx="711" cy="13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997" name="AutoShape 266">
                  <a:extLst>
                    <a:ext uri="{FF2B5EF4-FFF2-40B4-BE49-F238E27FC236}">
                      <a16:creationId xmlns:a16="http://schemas.microsoft.com/office/drawing/2014/main" id="{929E5A59-8641-3843-A208-E929F73E4F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5" y="2588"/>
                  <a:ext cx="673" cy="9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212113" name="Freeform 267">
                <a:extLst>
                  <a:ext uri="{FF2B5EF4-FFF2-40B4-BE49-F238E27FC236}">
                    <a16:creationId xmlns:a16="http://schemas.microsoft.com/office/drawing/2014/main" id="{78B7D088-B004-304D-B91D-2254CE687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45 w 328"/>
                  <a:gd name="T3" fmla="*/ 24 h 226"/>
                  <a:gd name="T4" fmla="*/ 45 w 328"/>
                  <a:gd name="T5" fmla="*/ 43 h 226"/>
                  <a:gd name="T6" fmla="*/ 0 w 328"/>
                  <a:gd name="T7" fmla="*/ 18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212114" name="Group 268">
                <a:extLst>
                  <a:ext uri="{FF2B5EF4-FFF2-40B4-BE49-F238E27FC236}">
                    <a16:creationId xmlns:a16="http://schemas.microsoft.com/office/drawing/2014/main" id="{F88D8165-7FD1-BF46-9A75-E42DA5D788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994" name="AutoShape 269">
                  <a:extLst>
                    <a:ext uri="{FF2B5EF4-FFF2-40B4-BE49-F238E27FC236}">
                      <a16:creationId xmlns:a16="http://schemas.microsoft.com/office/drawing/2014/main" id="{1E855CA4-5BBA-E447-9318-BF91CC31EB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0" y="2544"/>
                  <a:ext cx="723" cy="16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995" name="AutoShape 270">
                  <a:extLst>
                    <a:ext uri="{FF2B5EF4-FFF2-40B4-BE49-F238E27FC236}">
                      <a16:creationId xmlns:a16="http://schemas.microsoft.com/office/drawing/2014/main" id="{EB65C56C-538C-1344-A6CB-494A537A40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5" y="2582"/>
                  <a:ext cx="673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983" name="Rectangle 271">
                <a:extLst>
                  <a:ext uri="{FF2B5EF4-FFF2-40B4-BE49-F238E27FC236}">
                    <a16:creationId xmlns:a16="http://schemas.microsoft.com/office/drawing/2014/main" id="{D28CF105-9F27-7E4E-BFF4-361AFB0BCE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5" y="429"/>
                <a:ext cx="60" cy="2286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12116" name="Freeform 272">
                <a:extLst>
                  <a:ext uri="{FF2B5EF4-FFF2-40B4-BE49-F238E27FC236}">
                    <a16:creationId xmlns:a16="http://schemas.microsoft.com/office/drawing/2014/main" id="{7A3307B0-51EE-7045-9E13-DDB2E9440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40 w 296"/>
                  <a:gd name="T3" fmla="*/ 27 h 256"/>
                  <a:gd name="T4" fmla="*/ 40 w 296"/>
                  <a:gd name="T5" fmla="*/ 49 h 256"/>
                  <a:gd name="T6" fmla="*/ 0 w 296"/>
                  <a:gd name="T7" fmla="*/ 18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117" name="Freeform 273">
                <a:extLst>
                  <a:ext uri="{FF2B5EF4-FFF2-40B4-BE49-F238E27FC236}">
                    <a16:creationId xmlns:a16="http://schemas.microsoft.com/office/drawing/2014/main" id="{7B01D1DB-319D-3C44-9873-89A5269C02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42 w 304"/>
                  <a:gd name="T3" fmla="*/ 32 h 288"/>
                  <a:gd name="T4" fmla="*/ 39 w 304"/>
                  <a:gd name="T5" fmla="*/ 57 h 288"/>
                  <a:gd name="T6" fmla="*/ 2 w 304"/>
                  <a:gd name="T7" fmla="*/ 24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86" name="Oval 274">
                <a:extLst>
                  <a:ext uri="{FF2B5EF4-FFF2-40B4-BE49-F238E27FC236}">
                    <a16:creationId xmlns:a16="http://schemas.microsoft.com/office/drawing/2014/main" id="{A4D113CA-2BE9-4147-89FD-29158F9C86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5" y="2609"/>
                <a:ext cx="50" cy="96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12119" name="Freeform 275">
                <a:extLst>
                  <a:ext uri="{FF2B5EF4-FFF2-40B4-BE49-F238E27FC236}">
                    <a16:creationId xmlns:a16="http://schemas.microsoft.com/office/drawing/2014/main" id="{2B1135C6-EC2E-464B-BD22-B93B3DFC6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21 h 240"/>
                  <a:gd name="T2" fmla="*/ 2 w 306"/>
                  <a:gd name="T3" fmla="*/ 48 h 240"/>
                  <a:gd name="T4" fmla="*/ 42 w 306"/>
                  <a:gd name="T5" fmla="*/ 22 h 240"/>
                  <a:gd name="T6" fmla="*/ 40 w 306"/>
                  <a:gd name="T7" fmla="*/ 0 h 240"/>
                  <a:gd name="T8" fmla="*/ 0 w 306"/>
                  <a:gd name="T9" fmla="*/ 21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88" name="AutoShape 276">
                <a:extLst>
                  <a:ext uri="{FF2B5EF4-FFF2-40B4-BE49-F238E27FC236}">
                    <a16:creationId xmlns:a16="http://schemas.microsoft.com/office/drawing/2014/main" id="{3487AF44-719B-614C-A270-4B32D5D059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3" y="2677"/>
                <a:ext cx="1201" cy="144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989" name="AutoShape 277">
                <a:extLst>
                  <a:ext uri="{FF2B5EF4-FFF2-40B4-BE49-F238E27FC236}">
                    <a16:creationId xmlns:a16="http://schemas.microsoft.com/office/drawing/2014/main" id="{A148F687-29B9-9D49-B4FF-F95484E947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3" y="2705"/>
                <a:ext cx="1071" cy="7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990" name="Oval 278">
                <a:extLst>
                  <a:ext uri="{FF2B5EF4-FFF2-40B4-BE49-F238E27FC236}">
                    <a16:creationId xmlns:a16="http://schemas.microsoft.com/office/drawing/2014/main" id="{11D57C4D-9613-6F48-9E4A-B96BAB6BD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4" y="2379"/>
                <a:ext cx="160" cy="14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991" name="Oval 279">
                <a:extLst>
                  <a:ext uri="{FF2B5EF4-FFF2-40B4-BE49-F238E27FC236}">
                    <a16:creationId xmlns:a16="http://schemas.microsoft.com/office/drawing/2014/main" id="{5F9000A9-78C0-FF42-AB67-1B0042909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4" y="2379"/>
                <a:ext cx="160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FF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992" name="Oval 280">
                <a:extLst>
                  <a:ext uri="{FF2B5EF4-FFF2-40B4-BE49-F238E27FC236}">
                    <a16:creationId xmlns:a16="http://schemas.microsoft.com/office/drawing/2014/main" id="{88775409-BA6A-524A-8418-C0B822FEE3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4" y="2379"/>
                <a:ext cx="160" cy="1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993" name="Rectangle 281">
                <a:extLst>
                  <a:ext uri="{FF2B5EF4-FFF2-40B4-BE49-F238E27FC236}">
                    <a16:creationId xmlns:a16="http://schemas.microsoft.com/office/drawing/2014/main" id="{EF0D81CB-F295-CD41-8529-B143733E9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4" y="1831"/>
                <a:ext cx="80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212036" name="Group 249">
              <a:extLst>
                <a:ext uri="{FF2B5EF4-FFF2-40B4-BE49-F238E27FC236}">
                  <a16:creationId xmlns:a16="http://schemas.microsoft.com/office/drawing/2014/main" id="{251F0D7F-4C11-2849-8779-35866E2FA5FF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7939866" y="4369199"/>
              <a:ext cx="225953" cy="395900"/>
              <a:chOff x="4140" y="429"/>
              <a:chExt cx="1425" cy="2396"/>
            </a:xfrm>
          </p:grpSpPr>
          <p:sp>
            <p:nvSpPr>
              <p:cNvPr id="212070" name="Freeform 250">
                <a:extLst>
                  <a:ext uri="{FF2B5EF4-FFF2-40B4-BE49-F238E27FC236}">
                    <a16:creationId xmlns:a16="http://schemas.microsoft.com/office/drawing/2014/main" id="{0C1F37BC-71BC-4443-B732-8AD1912C3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9 w 354"/>
                  <a:gd name="T1" fmla="*/ 0 h 2742"/>
                  <a:gd name="T2" fmla="*/ 47 w 354"/>
                  <a:gd name="T3" fmla="*/ 66 h 2742"/>
                  <a:gd name="T4" fmla="*/ 46 w 354"/>
                  <a:gd name="T5" fmla="*/ 510 h 2742"/>
                  <a:gd name="T6" fmla="*/ 0 w 354"/>
                  <a:gd name="T7" fmla="*/ 534 h 2742"/>
                  <a:gd name="T8" fmla="*/ 9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04" name="Rectangle 251">
                <a:extLst>
                  <a:ext uri="{FF2B5EF4-FFF2-40B4-BE49-F238E27FC236}">
                    <a16:creationId xmlns:a16="http://schemas.microsoft.com/office/drawing/2014/main" id="{9EAC6521-56AD-5D4E-8934-26E8F7BD16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7" y="427"/>
                <a:ext cx="1051" cy="2286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12072" name="Freeform 252">
                <a:extLst>
                  <a:ext uri="{FF2B5EF4-FFF2-40B4-BE49-F238E27FC236}">
                    <a16:creationId xmlns:a16="http://schemas.microsoft.com/office/drawing/2014/main" id="{B8B571D5-8FB0-AF44-9F42-318E0A9477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29 w 211"/>
                  <a:gd name="T3" fmla="*/ 43 h 2537"/>
                  <a:gd name="T4" fmla="*/ 2 w 211"/>
                  <a:gd name="T5" fmla="*/ 486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073" name="Freeform 253">
                <a:extLst>
                  <a:ext uri="{FF2B5EF4-FFF2-40B4-BE49-F238E27FC236}">
                    <a16:creationId xmlns:a16="http://schemas.microsoft.com/office/drawing/2014/main" id="{968F6AB9-6DF9-284F-B0F2-46D1B9C8B0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45 w 328"/>
                  <a:gd name="T3" fmla="*/ 25 h 226"/>
                  <a:gd name="T4" fmla="*/ 45 w 328"/>
                  <a:gd name="T5" fmla="*/ 45 h 226"/>
                  <a:gd name="T6" fmla="*/ 0 w 328"/>
                  <a:gd name="T7" fmla="*/ 19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07" name="Rectangle 254">
                <a:extLst>
                  <a:ext uri="{FF2B5EF4-FFF2-40B4-BE49-F238E27FC236}">
                    <a16:creationId xmlns:a16="http://schemas.microsoft.com/office/drawing/2014/main" id="{118954E7-8E67-584B-A3A1-D5C6A8C1D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7" y="696"/>
                <a:ext cx="601" cy="3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grpSp>
            <p:nvGrpSpPr>
              <p:cNvPr id="212075" name="Group 255">
                <a:extLst>
                  <a:ext uri="{FF2B5EF4-FFF2-40B4-BE49-F238E27FC236}">
                    <a16:creationId xmlns:a16="http://schemas.microsoft.com/office/drawing/2014/main" id="{961E5BAD-54F6-FE49-BCCE-63C00AC391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1033" name="AutoShape 256">
                  <a:extLst>
                    <a:ext uri="{FF2B5EF4-FFF2-40B4-BE49-F238E27FC236}">
                      <a16:creationId xmlns:a16="http://schemas.microsoft.com/office/drawing/2014/main" id="{5D81977B-6E0E-8645-BD63-43A55F4D96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2" y="2567"/>
                  <a:ext cx="725" cy="13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34" name="AutoShape 257">
                  <a:extLst>
                    <a:ext uri="{FF2B5EF4-FFF2-40B4-BE49-F238E27FC236}">
                      <a16:creationId xmlns:a16="http://schemas.microsoft.com/office/drawing/2014/main" id="{79806D5B-2233-FE49-8D14-56D48FC969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" y="2586"/>
                  <a:ext cx="700" cy="101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1009" name="Rectangle 258">
                <a:extLst>
                  <a:ext uri="{FF2B5EF4-FFF2-40B4-BE49-F238E27FC236}">
                    <a16:creationId xmlns:a16="http://schemas.microsoft.com/office/drawing/2014/main" id="{C27D8014-91CF-0B41-ADE8-EADAB4615A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7" y="1023"/>
                <a:ext cx="591" cy="3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grpSp>
            <p:nvGrpSpPr>
              <p:cNvPr id="212077" name="Group 259">
                <a:extLst>
                  <a:ext uri="{FF2B5EF4-FFF2-40B4-BE49-F238E27FC236}">
                    <a16:creationId xmlns:a16="http://schemas.microsoft.com/office/drawing/2014/main" id="{003B7784-9A1B-1C46-915A-90419F61A5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1031" name="AutoShape 260">
                  <a:extLst>
                    <a:ext uri="{FF2B5EF4-FFF2-40B4-BE49-F238E27FC236}">
                      <a16:creationId xmlns:a16="http://schemas.microsoft.com/office/drawing/2014/main" id="{4F8DEAA5-C923-DA45-BD14-D38D0492D8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4" y="2568"/>
                  <a:ext cx="725" cy="13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32" name="AutoShape 261">
                  <a:extLst>
                    <a:ext uri="{FF2B5EF4-FFF2-40B4-BE49-F238E27FC236}">
                      <a16:creationId xmlns:a16="http://schemas.microsoft.com/office/drawing/2014/main" id="{E569BD70-17A4-C14F-83C8-6976BC3823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7" y="2588"/>
                  <a:ext cx="687" cy="10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1011" name="Rectangle 262">
                <a:extLst>
                  <a:ext uri="{FF2B5EF4-FFF2-40B4-BE49-F238E27FC236}">
                    <a16:creationId xmlns:a16="http://schemas.microsoft.com/office/drawing/2014/main" id="{75FAC1FD-C261-5247-95F7-CB2013B45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7" y="1359"/>
                <a:ext cx="591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012" name="Rectangle 263">
                <a:extLst>
                  <a:ext uri="{FF2B5EF4-FFF2-40B4-BE49-F238E27FC236}">
                    <a16:creationId xmlns:a16="http://schemas.microsoft.com/office/drawing/2014/main" id="{1A054978-3F0F-2A4B-8497-26BD2378AD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7" y="1657"/>
                <a:ext cx="601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grpSp>
            <p:nvGrpSpPr>
              <p:cNvPr id="212080" name="Group 264">
                <a:extLst>
                  <a:ext uri="{FF2B5EF4-FFF2-40B4-BE49-F238E27FC236}">
                    <a16:creationId xmlns:a16="http://schemas.microsoft.com/office/drawing/2014/main" id="{FFB1FC24-7319-3B4C-B412-34E6594BDE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1029" name="AutoShape 265">
                  <a:extLst>
                    <a:ext uri="{FF2B5EF4-FFF2-40B4-BE49-F238E27FC236}">
                      <a16:creationId xmlns:a16="http://schemas.microsoft.com/office/drawing/2014/main" id="{E3BFDBF3-5D93-ED47-853B-2C9F1562E3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7" y="2569"/>
                  <a:ext cx="711" cy="14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30" name="AutoShape 266">
                  <a:extLst>
                    <a:ext uri="{FF2B5EF4-FFF2-40B4-BE49-F238E27FC236}">
                      <a16:creationId xmlns:a16="http://schemas.microsoft.com/office/drawing/2014/main" id="{6A446DF3-89A1-7247-8118-F4E367FB85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9" y="2586"/>
                  <a:ext cx="673" cy="106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212081" name="Freeform 267">
                <a:extLst>
                  <a:ext uri="{FF2B5EF4-FFF2-40B4-BE49-F238E27FC236}">
                    <a16:creationId xmlns:a16="http://schemas.microsoft.com/office/drawing/2014/main" id="{73695C95-9DC7-CA49-A9E5-ABD6DE914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45 w 328"/>
                  <a:gd name="T3" fmla="*/ 24 h 226"/>
                  <a:gd name="T4" fmla="*/ 45 w 328"/>
                  <a:gd name="T5" fmla="*/ 43 h 226"/>
                  <a:gd name="T6" fmla="*/ 0 w 328"/>
                  <a:gd name="T7" fmla="*/ 18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212082" name="Group 268">
                <a:extLst>
                  <a:ext uri="{FF2B5EF4-FFF2-40B4-BE49-F238E27FC236}">
                    <a16:creationId xmlns:a16="http://schemas.microsoft.com/office/drawing/2014/main" id="{EFCAA34D-5917-E24A-8313-9CCAC8F7CE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1027" name="AutoShape 269">
                  <a:extLst>
                    <a:ext uri="{FF2B5EF4-FFF2-40B4-BE49-F238E27FC236}">
                      <a16:creationId xmlns:a16="http://schemas.microsoft.com/office/drawing/2014/main" id="{2EE7435F-D339-7941-97B4-328CE89193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2" y="2571"/>
                  <a:ext cx="761" cy="13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28" name="AutoShape 270">
                  <a:extLst>
                    <a:ext uri="{FF2B5EF4-FFF2-40B4-BE49-F238E27FC236}">
                      <a16:creationId xmlns:a16="http://schemas.microsoft.com/office/drawing/2014/main" id="{0BF0EDA2-78C7-A943-8E0B-C818C5B4BF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" y="2590"/>
                  <a:ext cx="723" cy="106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1016" name="Rectangle 271">
                <a:extLst>
                  <a:ext uri="{FF2B5EF4-FFF2-40B4-BE49-F238E27FC236}">
                    <a16:creationId xmlns:a16="http://schemas.microsoft.com/office/drawing/2014/main" id="{AD940FC6-26A2-794C-9064-1B5270AA7D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8" y="427"/>
                <a:ext cx="70" cy="2296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12084" name="Freeform 272">
                <a:extLst>
                  <a:ext uri="{FF2B5EF4-FFF2-40B4-BE49-F238E27FC236}">
                    <a16:creationId xmlns:a16="http://schemas.microsoft.com/office/drawing/2014/main" id="{0803D3EB-49FE-3344-8489-285BE2532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40 w 296"/>
                  <a:gd name="T3" fmla="*/ 27 h 256"/>
                  <a:gd name="T4" fmla="*/ 40 w 296"/>
                  <a:gd name="T5" fmla="*/ 49 h 256"/>
                  <a:gd name="T6" fmla="*/ 0 w 296"/>
                  <a:gd name="T7" fmla="*/ 18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085" name="Freeform 273">
                <a:extLst>
                  <a:ext uri="{FF2B5EF4-FFF2-40B4-BE49-F238E27FC236}">
                    <a16:creationId xmlns:a16="http://schemas.microsoft.com/office/drawing/2014/main" id="{173535A8-2F1A-0945-BC69-1DFBE9FAB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42 w 304"/>
                  <a:gd name="T3" fmla="*/ 32 h 288"/>
                  <a:gd name="T4" fmla="*/ 39 w 304"/>
                  <a:gd name="T5" fmla="*/ 57 h 288"/>
                  <a:gd name="T6" fmla="*/ 2 w 304"/>
                  <a:gd name="T7" fmla="*/ 24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19" name="Oval 274">
                <a:extLst>
                  <a:ext uri="{FF2B5EF4-FFF2-40B4-BE49-F238E27FC236}">
                    <a16:creationId xmlns:a16="http://schemas.microsoft.com/office/drawing/2014/main" id="{34AC299D-553C-764D-9E99-1116C883AC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8" y="2617"/>
                <a:ext cx="50" cy="96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12087" name="Freeform 275">
                <a:extLst>
                  <a:ext uri="{FF2B5EF4-FFF2-40B4-BE49-F238E27FC236}">
                    <a16:creationId xmlns:a16="http://schemas.microsoft.com/office/drawing/2014/main" id="{D9110E6F-C725-5842-84D5-30967B767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21 h 240"/>
                  <a:gd name="T2" fmla="*/ 2 w 306"/>
                  <a:gd name="T3" fmla="*/ 48 h 240"/>
                  <a:gd name="T4" fmla="*/ 42 w 306"/>
                  <a:gd name="T5" fmla="*/ 22 h 240"/>
                  <a:gd name="T6" fmla="*/ 40 w 306"/>
                  <a:gd name="T7" fmla="*/ 0 h 240"/>
                  <a:gd name="T8" fmla="*/ 0 w 306"/>
                  <a:gd name="T9" fmla="*/ 21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21" name="AutoShape 276">
                <a:extLst>
                  <a:ext uri="{FF2B5EF4-FFF2-40B4-BE49-F238E27FC236}">
                    <a16:creationId xmlns:a16="http://schemas.microsoft.com/office/drawing/2014/main" id="{8046B1C2-66F1-9946-B46E-71F0019D83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6" y="2684"/>
                <a:ext cx="1201" cy="144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022" name="AutoShape 277">
                <a:extLst>
                  <a:ext uri="{FF2B5EF4-FFF2-40B4-BE49-F238E27FC236}">
                    <a16:creationId xmlns:a16="http://schemas.microsoft.com/office/drawing/2014/main" id="{B56FDB03-2025-A24A-9D8B-E0CBCF1826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7" y="2713"/>
                <a:ext cx="1071" cy="8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023" name="Oval 278">
                <a:extLst>
                  <a:ext uri="{FF2B5EF4-FFF2-40B4-BE49-F238E27FC236}">
                    <a16:creationId xmlns:a16="http://schemas.microsoft.com/office/drawing/2014/main" id="{E58125A9-9CF4-0F49-846E-A412CFB31C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7" y="2387"/>
                <a:ext cx="160" cy="14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024" name="Oval 279">
                <a:extLst>
                  <a:ext uri="{FF2B5EF4-FFF2-40B4-BE49-F238E27FC236}">
                    <a16:creationId xmlns:a16="http://schemas.microsoft.com/office/drawing/2014/main" id="{8A9FFBA2-E630-B94F-B752-1EDECF183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7" y="2387"/>
                <a:ext cx="160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FF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025" name="Oval 280">
                <a:extLst>
                  <a:ext uri="{FF2B5EF4-FFF2-40B4-BE49-F238E27FC236}">
                    <a16:creationId xmlns:a16="http://schemas.microsoft.com/office/drawing/2014/main" id="{11AAFB73-23BD-FC4E-8AC6-248F440D28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7" y="2387"/>
                <a:ext cx="160" cy="1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026" name="Rectangle 281">
                <a:extLst>
                  <a:ext uri="{FF2B5EF4-FFF2-40B4-BE49-F238E27FC236}">
                    <a16:creationId xmlns:a16="http://schemas.microsoft.com/office/drawing/2014/main" id="{391E230E-5661-054E-BCED-A0F80F85C8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8" y="1839"/>
                <a:ext cx="80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212037" name="Group 249">
              <a:extLst>
                <a:ext uri="{FF2B5EF4-FFF2-40B4-BE49-F238E27FC236}">
                  <a16:creationId xmlns:a16="http://schemas.microsoft.com/office/drawing/2014/main" id="{FF61091F-B9AD-F744-B3E6-95ED537321DA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8472213" y="4384408"/>
              <a:ext cx="225953" cy="395900"/>
              <a:chOff x="4140" y="429"/>
              <a:chExt cx="1425" cy="2396"/>
            </a:xfrm>
          </p:grpSpPr>
          <p:sp>
            <p:nvSpPr>
              <p:cNvPr id="212038" name="Freeform 250">
                <a:extLst>
                  <a:ext uri="{FF2B5EF4-FFF2-40B4-BE49-F238E27FC236}">
                    <a16:creationId xmlns:a16="http://schemas.microsoft.com/office/drawing/2014/main" id="{25CABD47-06A8-C44E-A3A7-52513ADE5C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9 w 354"/>
                  <a:gd name="T1" fmla="*/ 0 h 2742"/>
                  <a:gd name="T2" fmla="*/ 47 w 354"/>
                  <a:gd name="T3" fmla="*/ 66 h 2742"/>
                  <a:gd name="T4" fmla="*/ 46 w 354"/>
                  <a:gd name="T5" fmla="*/ 510 h 2742"/>
                  <a:gd name="T6" fmla="*/ 0 w 354"/>
                  <a:gd name="T7" fmla="*/ 534 h 2742"/>
                  <a:gd name="T8" fmla="*/ 9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37" name="Rectangle 251">
                <a:extLst>
                  <a:ext uri="{FF2B5EF4-FFF2-40B4-BE49-F238E27FC236}">
                    <a16:creationId xmlns:a16="http://schemas.microsoft.com/office/drawing/2014/main" id="{E5B4D60F-1E9C-CB47-9B59-1B52AD46A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0" y="431"/>
                <a:ext cx="1051" cy="2276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12040" name="Freeform 252">
                <a:extLst>
                  <a:ext uri="{FF2B5EF4-FFF2-40B4-BE49-F238E27FC236}">
                    <a16:creationId xmlns:a16="http://schemas.microsoft.com/office/drawing/2014/main" id="{764042CF-AA49-A947-9EC6-0AD894D9F5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29 w 211"/>
                  <a:gd name="T3" fmla="*/ 43 h 2537"/>
                  <a:gd name="T4" fmla="*/ 2 w 211"/>
                  <a:gd name="T5" fmla="*/ 486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041" name="Freeform 253">
                <a:extLst>
                  <a:ext uri="{FF2B5EF4-FFF2-40B4-BE49-F238E27FC236}">
                    <a16:creationId xmlns:a16="http://schemas.microsoft.com/office/drawing/2014/main" id="{B9A93FA6-FFFB-9844-BB58-14ECD6E87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45 w 328"/>
                  <a:gd name="T3" fmla="*/ 25 h 226"/>
                  <a:gd name="T4" fmla="*/ 45 w 328"/>
                  <a:gd name="T5" fmla="*/ 45 h 226"/>
                  <a:gd name="T6" fmla="*/ 0 w 328"/>
                  <a:gd name="T7" fmla="*/ 19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40" name="Rectangle 254">
                <a:extLst>
                  <a:ext uri="{FF2B5EF4-FFF2-40B4-BE49-F238E27FC236}">
                    <a16:creationId xmlns:a16="http://schemas.microsoft.com/office/drawing/2014/main" id="{456A942B-B28E-8F4C-B70B-554F0AF842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0" y="690"/>
                <a:ext cx="601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grpSp>
            <p:nvGrpSpPr>
              <p:cNvPr id="212043" name="Group 255">
                <a:extLst>
                  <a:ext uri="{FF2B5EF4-FFF2-40B4-BE49-F238E27FC236}">
                    <a16:creationId xmlns:a16="http://schemas.microsoft.com/office/drawing/2014/main" id="{C3E06D6F-C713-5A4D-8173-4E4476A7D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1066" name="AutoShape 256">
                  <a:extLst>
                    <a:ext uri="{FF2B5EF4-FFF2-40B4-BE49-F238E27FC236}">
                      <a16:creationId xmlns:a16="http://schemas.microsoft.com/office/drawing/2014/main" id="{39C6D06F-910D-7C47-A8C8-1B1AE9250D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6" y="2571"/>
                  <a:ext cx="725" cy="13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67" name="AutoShape 257">
                  <a:extLst>
                    <a:ext uri="{FF2B5EF4-FFF2-40B4-BE49-F238E27FC236}">
                      <a16:creationId xmlns:a16="http://schemas.microsoft.com/office/drawing/2014/main" id="{ECBFB612-ECA7-F045-B4AE-19A784343B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9" y="2590"/>
                  <a:ext cx="700" cy="101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1042" name="Rectangle 258">
                <a:extLst>
                  <a:ext uri="{FF2B5EF4-FFF2-40B4-BE49-F238E27FC236}">
                    <a16:creationId xmlns:a16="http://schemas.microsoft.com/office/drawing/2014/main" id="{79B28D75-18D6-6B48-9409-F413E59ADD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0" y="1017"/>
                <a:ext cx="601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grpSp>
            <p:nvGrpSpPr>
              <p:cNvPr id="212045" name="Group 259">
                <a:extLst>
                  <a:ext uri="{FF2B5EF4-FFF2-40B4-BE49-F238E27FC236}">
                    <a16:creationId xmlns:a16="http://schemas.microsoft.com/office/drawing/2014/main" id="{98DE1D61-4339-8A4D-BB05-4160F89E34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1064" name="AutoShape 260">
                  <a:extLst>
                    <a:ext uri="{FF2B5EF4-FFF2-40B4-BE49-F238E27FC236}">
                      <a16:creationId xmlns:a16="http://schemas.microsoft.com/office/drawing/2014/main" id="{7F191EA1-8545-894E-8029-BAE399637C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1" y="2572"/>
                  <a:ext cx="725" cy="13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65" name="AutoShape 261">
                  <a:extLst>
                    <a:ext uri="{FF2B5EF4-FFF2-40B4-BE49-F238E27FC236}">
                      <a16:creationId xmlns:a16="http://schemas.microsoft.com/office/drawing/2014/main" id="{F0EC7E4B-D4B6-C142-BFA2-AF861C0D9C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4" y="2592"/>
                  <a:ext cx="687" cy="10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1044" name="Rectangle 262">
                <a:extLst>
                  <a:ext uri="{FF2B5EF4-FFF2-40B4-BE49-F238E27FC236}">
                    <a16:creationId xmlns:a16="http://schemas.microsoft.com/office/drawing/2014/main" id="{3844B0B1-B995-3A4F-AF24-A616CDBC46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0" y="1363"/>
                <a:ext cx="591" cy="3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045" name="Rectangle 263">
                <a:extLst>
                  <a:ext uri="{FF2B5EF4-FFF2-40B4-BE49-F238E27FC236}">
                    <a16:creationId xmlns:a16="http://schemas.microsoft.com/office/drawing/2014/main" id="{F9B72FAE-BEA4-BD4E-A340-88E84B719F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0" y="1651"/>
                <a:ext cx="591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grpSp>
            <p:nvGrpSpPr>
              <p:cNvPr id="212048" name="Group 264">
                <a:extLst>
                  <a:ext uri="{FF2B5EF4-FFF2-40B4-BE49-F238E27FC236}">
                    <a16:creationId xmlns:a16="http://schemas.microsoft.com/office/drawing/2014/main" id="{BC68DE29-3596-7F43-A36C-59E967A467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1062" name="AutoShape 265">
                  <a:extLst>
                    <a:ext uri="{FF2B5EF4-FFF2-40B4-BE49-F238E27FC236}">
                      <a16:creationId xmlns:a16="http://schemas.microsoft.com/office/drawing/2014/main" id="{03A36C21-BB79-C147-AA29-D6F14E9D0D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9" y="2572"/>
                  <a:ext cx="686" cy="13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63" name="AutoShape 266">
                  <a:extLst>
                    <a:ext uri="{FF2B5EF4-FFF2-40B4-BE49-F238E27FC236}">
                      <a16:creationId xmlns:a16="http://schemas.microsoft.com/office/drawing/2014/main" id="{E38B1BCB-69DF-1943-A630-69C00D0240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1" y="2590"/>
                  <a:ext cx="648" cy="9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212049" name="Freeform 267">
                <a:extLst>
                  <a:ext uri="{FF2B5EF4-FFF2-40B4-BE49-F238E27FC236}">
                    <a16:creationId xmlns:a16="http://schemas.microsoft.com/office/drawing/2014/main" id="{69DA5066-9A40-034B-8D06-75DB4E6328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45 w 328"/>
                  <a:gd name="T3" fmla="*/ 24 h 226"/>
                  <a:gd name="T4" fmla="*/ 45 w 328"/>
                  <a:gd name="T5" fmla="*/ 43 h 226"/>
                  <a:gd name="T6" fmla="*/ 0 w 328"/>
                  <a:gd name="T7" fmla="*/ 18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212050" name="Group 268">
                <a:extLst>
                  <a:ext uri="{FF2B5EF4-FFF2-40B4-BE49-F238E27FC236}">
                    <a16:creationId xmlns:a16="http://schemas.microsoft.com/office/drawing/2014/main" id="{A72EF9B7-DDC8-7949-B040-E6DBF5DB12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1060" name="AutoShape 269">
                  <a:extLst>
                    <a:ext uri="{FF2B5EF4-FFF2-40B4-BE49-F238E27FC236}">
                      <a16:creationId xmlns:a16="http://schemas.microsoft.com/office/drawing/2014/main" id="{2E2B4BCD-8BDA-B446-8345-760F355E07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6" y="2565"/>
                  <a:ext cx="723" cy="14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61" name="AutoShape 270">
                  <a:extLst>
                    <a:ext uri="{FF2B5EF4-FFF2-40B4-BE49-F238E27FC236}">
                      <a16:creationId xmlns:a16="http://schemas.microsoft.com/office/drawing/2014/main" id="{DBC16084-D9F2-4640-A661-76A3056B0D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9" y="2585"/>
                  <a:ext cx="686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1049" name="Rectangle 271">
                <a:extLst>
                  <a:ext uri="{FF2B5EF4-FFF2-40B4-BE49-F238E27FC236}">
                    <a16:creationId xmlns:a16="http://schemas.microsoft.com/office/drawing/2014/main" id="{94E5166A-DE95-9046-A901-3479E1CE7C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1" y="431"/>
                <a:ext cx="60" cy="2286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12052" name="Freeform 272">
                <a:extLst>
                  <a:ext uri="{FF2B5EF4-FFF2-40B4-BE49-F238E27FC236}">
                    <a16:creationId xmlns:a16="http://schemas.microsoft.com/office/drawing/2014/main" id="{C5D945AC-6C8F-4844-9064-454DA0897A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40 w 296"/>
                  <a:gd name="T3" fmla="*/ 27 h 256"/>
                  <a:gd name="T4" fmla="*/ 40 w 296"/>
                  <a:gd name="T5" fmla="*/ 49 h 256"/>
                  <a:gd name="T6" fmla="*/ 0 w 296"/>
                  <a:gd name="T7" fmla="*/ 18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053" name="Freeform 273">
                <a:extLst>
                  <a:ext uri="{FF2B5EF4-FFF2-40B4-BE49-F238E27FC236}">
                    <a16:creationId xmlns:a16="http://schemas.microsoft.com/office/drawing/2014/main" id="{2A5D9543-C5BC-E747-9539-2E924B0A41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42 w 304"/>
                  <a:gd name="T3" fmla="*/ 32 h 288"/>
                  <a:gd name="T4" fmla="*/ 39 w 304"/>
                  <a:gd name="T5" fmla="*/ 57 h 288"/>
                  <a:gd name="T6" fmla="*/ 2 w 304"/>
                  <a:gd name="T7" fmla="*/ 24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52" name="Oval 274">
                <a:extLst>
                  <a:ext uri="{FF2B5EF4-FFF2-40B4-BE49-F238E27FC236}">
                    <a16:creationId xmlns:a16="http://schemas.microsoft.com/office/drawing/2014/main" id="{594763F7-D3ED-F34C-BF5C-5BD111216E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2" y="2611"/>
                <a:ext cx="50" cy="96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12055" name="Freeform 275">
                <a:extLst>
                  <a:ext uri="{FF2B5EF4-FFF2-40B4-BE49-F238E27FC236}">
                    <a16:creationId xmlns:a16="http://schemas.microsoft.com/office/drawing/2014/main" id="{1A147297-E491-6E4C-BA07-4EDC09A70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21 h 240"/>
                  <a:gd name="T2" fmla="*/ 2 w 306"/>
                  <a:gd name="T3" fmla="*/ 48 h 240"/>
                  <a:gd name="T4" fmla="*/ 42 w 306"/>
                  <a:gd name="T5" fmla="*/ 22 h 240"/>
                  <a:gd name="T6" fmla="*/ 40 w 306"/>
                  <a:gd name="T7" fmla="*/ 0 h 240"/>
                  <a:gd name="T8" fmla="*/ 0 w 306"/>
                  <a:gd name="T9" fmla="*/ 21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54" name="AutoShape 276">
                <a:extLst>
                  <a:ext uri="{FF2B5EF4-FFF2-40B4-BE49-F238E27FC236}">
                    <a16:creationId xmlns:a16="http://schemas.microsoft.com/office/drawing/2014/main" id="{A761754A-6001-FD4B-B37B-46BAD138AC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0" y="2679"/>
                <a:ext cx="1201" cy="144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055" name="AutoShape 277">
                <a:extLst>
                  <a:ext uri="{FF2B5EF4-FFF2-40B4-BE49-F238E27FC236}">
                    <a16:creationId xmlns:a16="http://schemas.microsoft.com/office/drawing/2014/main" id="{B96FCB0F-201B-F14A-99CB-B06D351E3D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0" y="2708"/>
                <a:ext cx="1071" cy="8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056" name="Oval 278">
                <a:extLst>
                  <a:ext uri="{FF2B5EF4-FFF2-40B4-BE49-F238E27FC236}">
                    <a16:creationId xmlns:a16="http://schemas.microsoft.com/office/drawing/2014/main" id="{EFD8EEC2-4620-C94C-B167-002B18CB96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0" y="2381"/>
                <a:ext cx="160" cy="14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057" name="Oval 279">
                <a:extLst>
                  <a:ext uri="{FF2B5EF4-FFF2-40B4-BE49-F238E27FC236}">
                    <a16:creationId xmlns:a16="http://schemas.microsoft.com/office/drawing/2014/main" id="{B1F946A1-4EDA-EC4F-BB3E-456F02D721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0" y="2381"/>
                <a:ext cx="160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FF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058" name="Oval 280">
                <a:extLst>
                  <a:ext uri="{FF2B5EF4-FFF2-40B4-BE49-F238E27FC236}">
                    <a16:creationId xmlns:a16="http://schemas.microsoft.com/office/drawing/2014/main" id="{B4BB2643-EAD9-2043-A1F4-279AEF7510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1" y="2381"/>
                <a:ext cx="160" cy="1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059" name="Rectangle 281">
                <a:extLst>
                  <a:ext uri="{FF2B5EF4-FFF2-40B4-BE49-F238E27FC236}">
                    <a16:creationId xmlns:a16="http://schemas.microsoft.com/office/drawing/2014/main" id="{F0E64406-7C5B-E74C-A3DD-E0F0B013AD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1" y="1833"/>
                <a:ext cx="80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</p:grpSp>
      <p:grpSp>
        <p:nvGrpSpPr>
          <p:cNvPr id="1069" name="Group 1068">
            <a:extLst>
              <a:ext uri="{FF2B5EF4-FFF2-40B4-BE49-F238E27FC236}">
                <a16:creationId xmlns:a16="http://schemas.microsoft.com/office/drawing/2014/main" id="{8AC80475-EED1-9C4F-9C86-8AC727B87892}"/>
              </a:ext>
            </a:extLst>
          </p:cNvPr>
          <p:cNvGrpSpPr>
            <a:grpSpLocks/>
          </p:cNvGrpSpPr>
          <p:nvPr/>
        </p:nvGrpSpPr>
        <p:grpSpPr bwMode="auto">
          <a:xfrm>
            <a:off x="7186613" y="5734050"/>
            <a:ext cx="347662" cy="681038"/>
            <a:chOff x="7923189" y="2486664"/>
            <a:chExt cx="360377" cy="884585"/>
          </a:xfrm>
        </p:grpSpPr>
        <p:pic>
          <p:nvPicPr>
            <p:cNvPr id="212000" name="Picture 3">
              <a:extLst>
                <a:ext uri="{FF2B5EF4-FFF2-40B4-BE49-F238E27FC236}">
                  <a16:creationId xmlns:a16="http://schemas.microsoft.com/office/drawing/2014/main" id="{ABB5EF15-3F18-7148-8975-18709D2B3F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3998" y="2486664"/>
              <a:ext cx="239568" cy="536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12001" name="Group 950">
              <a:extLst>
                <a:ext uri="{FF2B5EF4-FFF2-40B4-BE49-F238E27FC236}">
                  <a16:creationId xmlns:a16="http://schemas.microsoft.com/office/drawing/2014/main" id="{F9A8B690-7BE0-034E-A169-C80BB395CB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23189" y="2890236"/>
              <a:ext cx="227012" cy="481013"/>
              <a:chOff x="4140" y="429"/>
              <a:chExt cx="1425" cy="2396"/>
            </a:xfrm>
          </p:grpSpPr>
          <p:sp>
            <p:nvSpPr>
              <p:cNvPr id="212002" name="Freeform 951">
                <a:extLst>
                  <a:ext uri="{FF2B5EF4-FFF2-40B4-BE49-F238E27FC236}">
                    <a16:creationId xmlns:a16="http://schemas.microsoft.com/office/drawing/2014/main" id="{93EF40E3-D62B-094B-A65E-4040E2325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3 w 354"/>
                  <a:gd name="T1" fmla="*/ 0 h 2742"/>
                  <a:gd name="T2" fmla="*/ 15 w 354"/>
                  <a:gd name="T3" fmla="*/ 27 h 2742"/>
                  <a:gd name="T4" fmla="*/ 15 w 354"/>
                  <a:gd name="T5" fmla="*/ 205 h 2742"/>
                  <a:gd name="T6" fmla="*/ 0 w 354"/>
                  <a:gd name="T7" fmla="*/ 215 h 2742"/>
                  <a:gd name="T8" fmla="*/ 3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003" name="Rectangle 952">
                <a:extLst>
                  <a:ext uri="{FF2B5EF4-FFF2-40B4-BE49-F238E27FC236}">
                    <a16:creationId xmlns:a16="http://schemas.microsoft.com/office/drawing/2014/main" id="{A5D25ED4-3BAA-4648-B4ED-CCFD2A23D7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0" y="429"/>
                <a:ext cx="1046" cy="2285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004" name="Freeform 953">
                <a:extLst>
                  <a:ext uri="{FF2B5EF4-FFF2-40B4-BE49-F238E27FC236}">
                    <a16:creationId xmlns:a16="http://schemas.microsoft.com/office/drawing/2014/main" id="{F7C2C258-C1DD-AD45-B92B-32119DC464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9 w 211"/>
                  <a:gd name="T3" fmla="*/ 18 h 2537"/>
                  <a:gd name="T4" fmla="*/ 2 w 211"/>
                  <a:gd name="T5" fmla="*/ 196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005" name="Freeform 954">
                <a:extLst>
                  <a:ext uri="{FF2B5EF4-FFF2-40B4-BE49-F238E27FC236}">
                    <a16:creationId xmlns:a16="http://schemas.microsoft.com/office/drawing/2014/main" id="{8E8E755D-941F-2542-9D3A-1AFFC8254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1 h 226"/>
                  <a:gd name="T4" fmla="*/ 14 w 328"/>
                  <a:gd name="T5" fmla="*/ 19 h 226"/>
                  <a:gd name="T6" fmla="*/ 0 w 328"/>
                  <a:gd name="T7" fmla="*/ 8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006" name="Rectangle 955">
                <a:extLst>
                  <a:ext uri="{FF2B5EF4-FFF2-40B4-BE49-F238E27FC236}">
                    <a16:creationId xmlns:a16="http://schemas.microsoft.com/office/drawing/2014/main" id="{D3764846-9A11-914B-B0AA-0843D67640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0" y="690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12007" name="Group 956">
                <a:extLst>
                  <a:ext uri="{FF2B5EF4-FFF2-40B4-BE49-F238E27FC236}">
                    <a16:creationId xmlns:a16="http://schemas.microsoft.com/office/drawing/2014/main" id="{5246AF59-9375-894C-9B19-AB5CF7E5C2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212032" name="AutoShape 957">
                  <a:extLst>
                    <a:ext uri="{FF2B5EF4-FFF2-40B4-BE49-F238E27FC236}">
                      <a16:creationId xmlns:a16="http://schemas.microsoft.com/office/drawing/2014/main" id="{BC1AC393-54A8-A043-8E69-A49D2EC334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3" y="2566"/>
                  <a:ext cx="721" cy="14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033" name="AutoShape 958">
                  <a:extLst>
                    <a:ext uri="{FF2B5EF4-FFF2-40B4-BE49-F238E27FC236}">
                      <a16:creationId xmlns:a16="http://schemas.microsoft.com/office/drawing/2014/main" id="{CE592D7B-980E-0B48-89EF-FCBF0A3E04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5" y="2581"/>
                  <a:ext cx="696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12008" name="Rectangle 959">
                <a:extLst>
                  <a:ext uri="{FF2B5EF4-FFF2-40B4-BE49-F238E27FC236}">
                    <a16:creationId xmlns:a16="http://schemas.microsoft.com/office/drawing/2014/main" id="{958DBD5D-4499-E642-837A-52D17C1D35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0" y="1022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12009" name="Group 960">
                <a:extLst>
                  <a:ext uri="{FF2B5EF4-FFF2-40B4-BE49-F238E27FC236}">
                    <a16:creationId xmlns:a16="http://schemas.microsoft.com/office/drawing/2014/main" id="{1E0D1E1D-AFBA-CD40-8078-648E7B6BB6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212030" name="AutoShape 961">
                  <a:extLst>
                    <a:ext uri="{FF2B5EF4-FFF2-40B4-BE49-F238E27FC236}">
                      <a16:creationId xmlns:a16="http://schemas.microsoft.com/office/drawing/2014/main" id="{FAD15620-900D-CB46-A81B-770D189BB9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5" y="2564"/>
                  <a:ext cx="721" cy="13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031" name="AutoShape 962">
                  <a:extLst>
                    <a:ext uri="{FF2B5EF4-FFF2-40B4-BE49-F238E27FC236}">
                      <a16:creationId xmlns:a16="http://schemas.microsoft.com/office/drawing/2014/main" id="{0EDB6A8C-09A3-674E-9F64-FEBE89C049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8" y="2581"/>
                  <a:ext cx="696" cy="10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12010" name="Rectangle 963">
                <a:extLst>
                  <a:ext uri="{FF2B5EF4-FFF2-40B4-BE49-F238E27FC236}">
                    <a16:creationId xmlns:a16="http://schemas.microsoft.com/office/drawing/2014/main" id="{2A824866-8A82-5749-BFBD-A67DF3D276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0" y="1354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011" name="Rectangle 964">
                <a:extLst>
                  <a:ext uri="{FF2B5EF4-FFF2-40B4-BE49-F238E27FC236}">
                    <a16:creationId xmlns:a16="http://schemas.microsoft.com/office/drawing/2014/main" id="{90025146-4792-854C-A8C0-FC4F6BFF2E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0" y="1655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12012" name="Group 965">
                <a:extLst>
                  <a:ext uri="{FF2B5EF4-FFF2-40B4-BE49-F238E27FC236}">
                    <a16:creationId xmlns:a16="http://schemas.microsoft.com/office/drawing/2014/main" id="{737C81BF-125F-FF48-BEA1-C88455B412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212028" name="AutoShape 966">
                  <a:extLst>
                    <a:ext uri="{FF2B5EF4-FFF2-40B4-BE49-F238E27FC236}">
                      <a16:creationId xmlns:a16="http://schemas.microsoft.com/office/drawing/2014/main" id="{E665CFAC-1C66-A741-A0B7-9A6218DF17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2586"/>
                  <a:ext cx="720" cy="12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029" name="AutoShape 967">
                  <a:extLst>
                    <a:ext uri="{FF2B5EF4-FFF2-40B4-BE49-F238E27FC236}">
                      <a16:creationId xmlns:a16="http://schemas.microsoft.com/office/drawing/2014/main" id="{1095C92E-F584-0B4C-8A14-457FDD334F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0" y="2586"/>
                  <a:ext cx="695" cy="10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12013" name="Freeform 968">
                <a:extLst>
                  <a:ext uri="{FF2B5EF4-FFF2-40B4-BE49-F238E27FC236}">
                    <a16:creationId xmlns:a16="http://schemas.microsoft.com/office/drawing/2014/main" id="{6E468849-C404-B14A-8069-871AB6CEDE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0 h 226"/>
                  <a:gd name="T4" fmla="*/ 14 w 328"/>
                  <a:gd name="T5" fmla="*/ 17 h 226"/>
                  <a:gd name="T6" fmla="*/ 0 w 328"/>
                  <a:gd name="T7" fmla="*/ 7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212014" name="Group 969">
                <a:extLst>
                  <a:ext uri="{FF2B5EF4-FFF2-40B4-BE49-F238E27FC236}">
                    <a16:creationId xmlns:a16="http://schemas.microsoft.com/office/drawing/2014/main" id="{6E9DFF0A-DBE7-BB41-893F-48A2B57864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212026" name="AutoShape 970">
                  <a:extLst>
                    <a:ext uri="{FF2B5EF4-FFF2-40B4-BE49-F238E27FC236}">
                      <a16:creationId xmlns:a16="http://schemas.microsoft.com/office/drawing/2014/main" id="{EF4A39AC-2F04-DA4A-95AB-9B826943D3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3" y="2571"/>
                  <a:ext cx="732" cy="13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027" name="AutoShape 971">
                  <a:extLst>
                    <a:ext uri="{FF2B5EF4-FFF2-40B4-BE49-F238E27FC236}">
                      <a16:creationId xmlns:a16="http://schemas.microsoft.com/office/drawing/2014/main" id="{F079A552-95D3-A249-90D1-54EC2A9AB1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5" y="2587"/>
                  <a:ext cx="720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12015" name="Rectangle 972">
                <a:extLst>
                  <a:ext uri="{FF2B5EF4-FFF2-40B4-BE49-F238E27FC236}">
                    <a16:creationId xmlns:a16="http://schemas.microsoft.com/office/drawing/2014/main" id="{0454A021-95EA-3C4D-BEE6-0DF2EA5C3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6" y="429"/>
                <a:ext cx="70" cy="2285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016" name="Freeform 973">
                <a:extLst>
                  <a:ext uri="{FF2B5EF4-FFF2-40B4-BE49-F238E27FC236}">
                    <a16:creationId xmlns:a16="http://schemas.microsoft.com/office/drawing/2014/main" id="{AE5039CF-BD8E-1C44-B648-D2AD9A56AB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14 w 296"/>
                  <a:gd name="T3" fmla="*/ 10 h 256"/>
                  <a:gd name="T4" fmla="*/ 14 w 296"/>
                  <a:gd name="T5" fmla="*/ 19 h 256"/>
                  <a:gd name="T6" fmla="*/ 0 w 296"/>
                  <a:gd name="T7" fmla="*/ 7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017" name="Freeform 974">
                <a:extLst>
                  <a:ext uri="{FF2B5EF4-FFF2-40B4-BE49-F238E27FC236}">
                    <a16:creationId xmlns:a16="http://schemas.microsoft.com/office/drawing/2014/main" id="{40CBEBF4-DBB3-DA43-A53E-3987A2AF74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14 w 304"/>
                  <a:gd name="T3" fmla="*/ 13 h 288"/>
                  <a:gd name="T4" fmla="*/ 13 w 304"/>
                  <a:gd name="T5" fmla="*/ 23 h 288"/>
                  <a:gd name="T6" fmla="*/ 2 w 304"/>
                  <a:gd name="T7" fmla="*/ 10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018" name="Oval 975">
                <a:extLst>
                  <a:ext uri="{FF2B5EF4-FFF2-40B4-BE49-F238E27FC236}">
                    <a16:creationId xmlns:a16="http://schemas.microsoft.com/office/drawing/2014/main" id="{C91975DD-2D61-6D45-B362-CDDE0E4982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5" y="2611"/>
                <a:ext cx="50" cy="9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019" name="Freeform 976">
                <a:extLst>
                  <a:ext uri="{FF2B5EF4-FFF2-40B4-BE49-F238E27FC236}">
                    <a16:creationId xmlns:a16="http://schemas.microsoft.com/office/drawing/2014/main" id="{1A253F14-4CD1-D04E-91CA-0E8E6ADD9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9 h 240"/>
                  <a:gd name="T2" fmla="*/ 2 w 306"/>
                  <a:gd name="T3" fmla="*/ 19 h 240"/>
                  <a:gd name="T4" fmla="*/ 14 w 306"/>
                  <a:gd name="T5" fmla="*/ 9 h 240"/>
                  <a:gd name="T6" fmla="*/ 14 w 306"/>
                  <a:gd name="T7" fmla="*/ 0 h 240"/>
                  <a:gd name="T8" fmla="*/ 0 w 306"/>
                  <a:gd name="T9" fmla="*/ 9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020" name="AutoShape 977">
                <a:extLst>
                  <a:ext uri="{FF2B5EF4-FFF2-40B4-BE49-F238E27FC236}">
                    <a16:creationId xmlns:a16="http://schemas.microsoft.com/office/drawing/2014/main" id="{C277B5B2-D473-E249-BA71-7E9319B396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0" y="2675"/>
                <a:ext cx="1196" cy="15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021" name="AutoShape 978">
                <a:extLst>
                  <a:ext uri="{FF2B5EF4-FFF2-40B4-BE49-F238E27FC236}">
                    <a16:creationId xmlns:a16="http://schemas.microsoft.com/office/drawing/2014/main" id="{9027DD71-7B71-BC43-9AEC-C429217A91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0" y="2714"/>
                <a:ext cx="1066" cy="7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022" name="Oval 979">
                <a:extLst>
                  <a:ext uri="{FF2B5EF4-FFF2-40B4-BE49-F238E27FC236}">
                    <a16:creationId xmlns:a16="http://schemas.microsoft.com/office/drawing/2014/main" id="{9EC89894-BB02-E543-B543-5B95C0135B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9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023" name="Oval 980">
                <a:extLst>
                  <a:ext uri="{FF2B5EF4-FFF2-40B4-BE49-F238E27FC236}">
                    <a16:creationId xmlns:a16="http://schemas.microsoft.com/office/drawing/2014/main" id="{8DE57E84-4351-7D41-8C1F-32FC572539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9" y="2382"/>
                <a:ext cx="159" cy="14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1800">
                  <a:solidFill>
                    <a:srgbClr val="FF0000"/>
                  </a:solidFill>
                </a:endParaRPr>
              </a:p>
            </p:txBody>
          </p:sp>
          <p:sp>
            <p:nvSpPr>
              <p:cNvPr id="212024" name="Oval 981">
                <a:extLst>
                  <a:ext uri="{FF2B5EF4-FFF2-40B4-BE49-F238E27FC236}">
                    <a16:creationId xmlns:a16="http://schemas.microsoft.com/office/drawing/2014/main" id="{210022A5-EA31-2941-BE7F-7E433B1C1C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8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025" name="Rectangle 982">
                <a:extLst>
                  <a:ext uri="{FF2B5EF4-FFF2-40B4-BE49-F238E27FC236}">
                    <a16:creationId xmlns:a16="http://schemas.microsoft.com/office/drawing/2014/main" id="{B559895A-DC97-0D4D-A68B-C536B087EB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7" y="1837"/>
                <a:ext cx="80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D3601C5-BD48-7D49-98C2-3D8696E99351}"/>
              </a:ext>
            </a:extLst>
          </p:cNvPr>
          <p:cNvGrpSpPr>
            <a:grpSpLocks/>
          </p:cNvGrpSpPr>
          <p:nvPr/>
        </p:nvGrpSpPr>
        <p:grpSpPr bwMode="auto">
          <a:xfrm>
            <a:off x="227013" y="3719513"/>
            <a:ext cx="982662" cy="1585912"/>
            <a:chOff x="226804" y="3719080"/>
            <a:chExt cx="982820" cy="1586234"/>
          </a:xfrm>
        </p:grpSpPr>
        <p:pic>
          <p:nvPicPr>
            <p:cNvPr id="211997" name="Picture 9">
              <a:extLst>
                <a:ext uri="{FF2B5EF4-FFF2-40B4-BE49-F238E27FC236}">
                  <a16:creationId xmlns:a16="http://schemas.microsoft.com/office/drawing/2014/main" id="{21B86CC0-2577-914A-8BD7-49B38E2E3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109" y="5014480"/>
              <a:ext cx="405029" cy="290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1998" name="Cloud Callout 16">
              <a:extLst>
                <a:ext uri="{FF2B5EF4-FFF2-40B4-BE49-F238E27FC236}">
                  <a16:creationId xmlns:a16="http://schemas.microsoft.com/office/drawing/2014/main" id="{451538A3-D613-894B-900B-82408DC5059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26804" y="3719080"/>
              <a:ext cx="982820" cy="514019"/>
            </a:xfrm>
            <a:prstGeom prst="cloudCallout">
              <a:avLst>
                <a:gd name="adj1" fmla="val -7606"/>
                <a:gd name="adj2" fmla="val 147866"/>
              </a:avLst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2400">
                <a:solidFill>
                  <a:srgbClr val="000000"/>
                </a:solidFill>
              </a:endParaRPr>
            </a:p>
          </p:txBody>
        </p:sp>
        <p:pic>
          <p:nvPicPr>
            <p:cNvPr id="211999" name="Picture 18">
              <a:extLst>
                <a:ext uri="{FF2B5EF4-FFF2-40B4-BE49-F238E27FC236}">
                  <a16:creationId xmlns:a16="http://schemas.microsoft.com/office/drawing/2014/main" id="{160EB5E9-ACAB-0840-B0C1-09EB84541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767" y="3870258"/>
              <a:ext cx="767350" cy="211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1984" name="Content Placeholder 12">
            <a:extLst>
              <a:ext uri="{FF2B5EF4-FFF2-40B4-BE49-F238E27FC236}">
                <a16:creationId xmlns:a16="http://schemas.microsoft.com/office/drawing/2014/main" id="{8705ADE3-399F-5247-B5E9-74E93CE7AFAD}"/>
              </a:ext>
            </a:extLst>
          </p:cNvPr>
          <p:cNvSpPr txBox="1">
            <a:spLocks/>
          </p:cNvSpPr>
          <p:nvPr/>
        </p:nvSpPr>
        <p:spPr bwMode="auto">
          <a:xfrm>
            <a:off x="715963" y="1265238"/>
            <a:ext cx="777240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7338" indent="-28733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1038" indent="-22383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>
                <a:srgbClr val="000099"/>
              </a:buClr>
              <a:buSzPct val="100000"/>
              <a:buFont typeface="Wingdings" pitchFamily="2" charset="2"/>
              <a:buChar char="§"/>
            </a:pPr>
            <a:r>
              <a:rPr lang="pt-BR" altLang="pt-BR" sz="2400" dirty="0">
                <a:solidFill>
                  <a:srgbClr val="000000"/>
                </a:solidFill>
                <a:latin typeface="Gill Sans MT" panose="020B0502020104020203" pitchFamily="34" charset="77"/>
              </a:rPr>
              <a:t>CDN: armazena cópias do conteúdo em nós</a:t>
            </a:r>
          </a:p>
          <a:p>
            <a:pPr lvl="1">
              <a:lnSpc>
                <a:spcPct val="85000"/>
              </a:lnSpc>
              <a:buClr>
                <a:srgbClr val="000099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rgbClr val="000000"/>
                </a:solidFill>
                <a:latin typeface="Gill Sans MT" panose="020B0502020104020203" pitchFamily="34" charset="77"/>
              </a:rPr>
              <a:t>e.g. </a:t>
            </a:r>
            <a:r>
              <a:rPr lang="pt-BR" altLang="pt-BR" dirty="0" err="1">
                <a:solidFill>
                  <a:srgbClr val="000000"/>
                </a:solidFill>
                <a:latin typeface="Gill Sans MT" panose="020B0502020104020203" pitchFamily="34" charset="77"/>
              </a:rPr>
              <a:t>Netflix</a:t>
            </a:r>
            <a:r>
              <a:rPr lang="pt-BR" altLang="pt-BR" dirty="0">
                <a:solidFill>
                  <a:srgbClr val="000000"/>
                </a:solidFill>
                <a:latin typeface="Gill Sans MT" panose="020B0502020104020203" pitchFamily="34" charset="77"/>
              </a:rPr>
              <a:t> armazena cópias de </a:t>
            </a:r>
            <a:r>
              <a:rPr lang="pt-BR" altLang="pt-BR" dirty="0" err="1">
                <a:solidFill>
                  <a:srgbClr val="000000"/>
                </a:solidFill>
                <a:latin typeface="Gill Sans MT" panose="020B0502020104020203" pitchFamily="34" charset="77"/>
              </a:rPr>
              <a:t>MadMen</a:t>
            </a:r>
            <a:endParaRPr lang="pt-BR" altLang="pt-BR" dirty="0">
              <a:solidFill>
                <a:srgbClr val="000000"/>
              </a:solidFill>
              <a:latin typeface="Gill Sans MT" panose="020B0502020104020203" pitchFamily="34" charset="77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3E11912-5AB9-E34B-91D8-BE1C343B0A41}"/>
              </a:ext>
            </a:extLst>
          </p:cNvPr>
          <p:cNvGrpSpPr>
            <a:grpSpLocks/>
          </p:cNvGrpSpPr>
          <p:nvPr/>
        </p:nvGrpSpPr>
        <p:grpSpPr bwMode="auto">
          <a:xfrm>
            <a:off x="34925" y="5030788"/>
            <a:ext cx="1857375" cy="338137"/>
            <a:chOff x="5957397" y="-30236"/>
            <a:chExt cx="1857399" cy="338554"/>
          </a:xfrm>
        </p:grpSpPr>
        <p:sp>
          <p:nvSpPr>
            <p:cNvPr id="211995" name="Rectangle 20">
              <a:extLst>
                <a:ext uri="{FF2B5EF4-FFF2-40B4-BE49-F238E27FC236}">
                  <a16:creationId xmlns:a16="http://schemas.microsoft.com/office/drawing/2014/main" id="{C1DA3879-49AB-1B4D-A0B3-7650F5573A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398" y="0"/>
              <a:ext cx="1829556" cy="272128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2400">
                <a:solidFill>
                  <a:srgbClr val="000000"/>
                </a:solidFill>
              </a:endParaRPr>
            </a:p>
          </p:txBody>
        </p:sp>
        <p:sp>
          <p:nvSpPr>
            <p:cNvPr id="211996" name="TextBox 21">
              <a:extLst>
                <a:ext uri="{FF2B5EF4-FFF2-40B4-BE49-F238E27FC236}">
                  <a16:creationId xmlns:a16="http://schemas.microsoft.com/office/drawing/2014/main" id="{77A0F5FC-1E09-2C4F-BFE6-684C0C46D9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57397" y="-30236"/>
              <a:ext cx="185739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600" dirty="0">
                  <a:solidFill>
                    <a:srgbClr val="FFFFFF"/>
                  </a:solidFill>
                </a:rPr>
                <a:t>where</a:t>
              </a:r>
              <a:r>
                <a:rPr lang="en-US" altLang="en-US" sz="1600" dirty="0">
                  <a:solidFill>
                    <a:srgbClr val="FFFFFF"/>
                  </a:solidFill>
                </a:rPr>
                <a:t>’</a:t>
              </a:r>
              <a:r>
                <a:rPr lang="en-US" altLang="pt-BR" sz="1600" dirty="0">
                  <a:solidFill>
                    <a:srgbClr val="FFFFFF"/>
                  </a:solidFill>
                </a:rPr>
                <a:t>s Madmen?</a:t>
              </a:r>
            </a:p>
          </p:txBody>
        </p:sp>
      </p:grpSp>
      <p:grpSp>
        <p:nvGrpSpPr>
          <p:cNvPr id="1113" name="Group 1112">
            <a:extLst>
              <a:ext uri="{FF2B5EF4-FFF2-40B4-BE49-F238E27FC236}">
                <a16:creationId xmlns:a16="http://schemas.microsoft.com/office/drawing/2014/main" id="{DD433094-E165-DC44-9399-216AAB449892}"/>
              </a:ext>
            </a:extLst>
          </p:cNvPr>
          <p:cNvGrpSpPr>
            <a:grpSpLocks/>
          </p:cNvGrpSpPr>
          <p:nvPr/>
        </p:nvGrpSpPr>
        <p:grpSpPr bwMode="auto">
          <a:xfrm>
            <a:off x="7261225" y="4778375"/>
            <a:ext cx="1279525" cy="338138"/>
            <a:chOff x="5931471" y="-30236"/>
            <a:chExt cx="1279747" cy="338971"/>
          </a:xfrm>
        </p:grpSpPr>
        <p:sp>
          <p:nvSpPr>
            <p:cNvPr id="211993" name="Rectangle 1113">
              <a:extLst>
                <a:ext uri="{FF2B5EF4-FFF2-40B4-BE49-F238E27FC236}">
                  <a16:creationId xmlns:a16="http://schemas.microsoft.com/office/drawing/2014/main" id="{2EF5049E-DDBF-6D42-965C-584B8B1AD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398" y="13898"/>
              <a:ext cx="1225865" cy="258229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2400">
                <a:solidFill>
                  <a:srgbClr val="000000"/>
                </a:solidFill>
              </a:endParaRPr>
            </a:p>
          </p:txBody>
        </p:sp>
        <p:sp>
          <p:nvSpPr>
            <p:cNvPr id="211994" name="TextBox 1114">
              <a:extLst>
                <a:ext uri="{FF2B5EF4-FFF2-40B4-BE49-F238E27FC236}">
                  <a16:creationId xmlns:a16="http://schemas.microsoft.com/office/drawing/2014/main" id="{85E6F3D3-D2E7-FC40-96BF-F7DE58B5AB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31471" y="-30236"/>
              <a:ext cx="1279747" cy="338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1600" dirty="0">
                  <a:solidFill>
                    <a:srgbClr val="FFFFFF"/>
                  </a:solidFill>
                </a:rPr>
                <a:t>manifest file</a:t>
              </a:r>
            </a:p>
          </p:txBody>
        </p:sp>
      </p:grpSp>
      <p:sp>
        <p:nvSpPr>
          <p:cNvPr id="28" name="Freeform 27">
            <a:extLst>
              <a:ext uri="{FF2B5EF4-FFF2-40B4-BE49-F238E27FC236}">
                <a16:creationId xmlns:a16="http://schemas.microsoft.com/office/drawing/2014/main" id="{1A20BAD4-A9ED-E24E-A391-1BA59D519C68}"/>
              </a:ext>
            </a:extLst>
          </p:cNvPr>
          <p:cNvSpPr>
            <a:spLocks/>
          </p:cNvSpPr>
          <p:nvPr/>
        </p:nvSpPr>
        <p:spPr bwMode="auto">
          <a:xfrm>
            <a:off x="1074738" y="4243388"/>
            <a:ext cx="1008062" cy="881062"/>
          </a:xfrm>
          <a:custGeom>
            <a:avLst/>
            <a:gdLst>
              <a:gd name="T0" fmla="*/ 542251 w 1284637"/>
              <a:gd name="T1" fmla="*/ 0 h 1108430"/>
              <a:gd name="T2" fmla="*/ 620508 w 1284637"/>
              <a:gd name="T3" fmla="*/ 556152 h 1108430"/>
              <a:gd name="T4" fmla="*/ 0 w 1284637"/>
              <a:gd name="T5" fmla="*/ 555512 h 110843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84637" h="1108430">
                <a:moveTo>
                  <a:pt x="1122624" y="0"/>
                </a:moveTo>
                <a:lnTo>
                  <a:pt x="1284637" y="1108430"/>
                </a:lnTo>
                <a:lnTo>
                  <a:pt x="0" y="1107156"/>
                </a:ln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pt-BR"/>
          </a:p>
        </p:txBody>
      </p:sp>
      <p:sp>
        <p:nvSpPr>
          <p:cNvPr id="1121" name="Freeform 1120">
            <a:extLst>
              <a:ext uri="{FF2B5EF4-FFF2-40B4-BE49-F238E27FC236}">
                <a16:creationId xmlns:a16="http://schemas.microsoft.com/office/drawing/2014/main" id="{988CF828-DC6B-1143-872B-621627348738}"/>
              </a:ext>
            </a:extLst>
          </p:cNvPr>
          <p:cNvSpPr>
            <a:spLocks/>
          </p:cNvSpPr>
          <p:nvPr/>
        </p:nvSpPr>
        <p:spPr bwMode="auto">
          <a:xfrm flipV="1">
            <a:off x="1100138" y="5127625"/>
            <a:ext cx="2166937" cy="709613"/>
          </a:xfrm>
          <a:custGeom>
            <a:avLst/>
            <a:gdLst>
              <a:gd name="T0" fmla="*/ 1752991 w 1898925"/>
              <a:gd name="T1" fmla="*/ 0 h 980345"/>
              <a:gd name="T2" fmla="*/ 2822161 w 1898925"/>
              <a:gd name="T3" fmla="*/ 227646 h 980345"/>
              <a:gd name="T4" fmla="*/ 2173683 w 1898925"/>
              <a:gd name="T5" fmla="*/ 258645 h 980345"/>
              <a:gd name="T6" fmla="*/ 1262389 w 1898925"/>
              <a:gd name="T7" fmla="*/ 362755 h 980345"/>
              <a:gd name="T8" fmla="*/ 0 w 1898925"/>
              <a:gd name="T9" fmla="*/ 371335 h 9803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98925" h="980345">
                <a:moveTo>
                  <a:pt x="1179521" y="0"/>
                </a:moveTo>
                <a:lnTo>
                  <a:pt x="1898925" y="600997"/>
                </a:lnTo>
                <a:lnTo>
                  <a:pt x="1462589" y="682836"/>
                </a:lnTo>
                <a:cubicBezTo>
                  <a:pt x="1258197" y="730637"/>
                  <a:pt x="1110581" y="844165"/>
                  <a:pt x="849414" y="957692"/>
                </a:cubicBezTo>
                <a:lnTo>
                  <a:pt x="0" y="980345"/>
                </a:ln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pt-BR"/>
          </a:p>
        </p:txBody>
      </p:sp>
      <p:sp>
        <p:nvSpPr>
          <p:cNvPr id="1122" name="Content Placeholder 12">
            <a:extLst>
              <a:ext uri="{FF2B5EF4-FFF2-40B4-BE49-F238E27FC236}">
                <a16:creationId xmlns:a16="http://schemas.microsoft.com/office/drawing/2014/main" id="{278F4128-71CE-9549-B303-4643E6CC53AA}"/>
              </a:ext>
            </a:extLst>
          </p:cNvPr>
          <p:cNvSpPr txBox="1">
            <a:spLocks/>
          </p:cNvSpPr>
          <p:nvPr/>
        </p:nvSpPr>
        <p:spPr bwMode="auto">
          <a:xfrm>
            <a:off x="771525" y="2505075"/>
            <a:ext cx="80137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65000"/>
              <a:buFont typeface="Wingdings" charset="0"/>
              <a:buChar char="v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 pitchFamily="66" charset="0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+mn-cs"/>
              </a:defRPr>
            </a:lvl9pPr>
          </a:lstStyle>
          <a:p>
            <a:pPr marL="681038" lvl="1" indent="-223838">
              <a:buSzTx/>
              <a:buFont typeface="Arial"/>
              <a:buChar char="•"/>
              <a:defRPr/>
            </a:pPr>
            <a:r>
              <a:rPr lang="pt-BR" sz="2000" dirty="0">
                <a:solidFill>
                  <a:srgbClr val="000000"/>
                </a:solidFill>
              </a:rPr>
              <a:t>é direcionado para cópia mais próxima, recupera o conteúdo</a:t>
            </a:r>
          </a:p>
          <a:p>
            <a:pPr marL="457200" lvl="1" indent="0">
              <a:buSzTx/>
              <a:buFont typeface="Wingdings" charset="0"/>
              <a:buNone/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1123" name="Content Placeholder 12">
            <a:extLst>
              <a:ext uri="{FF2B5EF4-FFF2-40B4-BE49-F238E27FC236}">
                <a16:creationId xmlns:a16="http://schemas.microsoft.com/office/drawing/2014/main" id="{8172100D-F756-4047-9BD5-388E1AEFFE2E}"/>
              </a:ext>
            </a:extLst>
          </p:cNvPr>
          <p:cNvSpPr txBox="1">
            <a:spLocks/>
          </p:cNvSpPr>
          <p:nvPr/>
        </p:nvSpPr>
        <p:spPr bwMode="auto">
          <a:xfrm>
            <a:off x="787399" y="2852738"/>
            <a:ext cx="826281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65000"/>
              <a:buFont typeface="Wingdings" charset="0"/>
              <a:buChar char="v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 pitchFamily="66" charset="0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+mn-cs"/>
              </a:defRPr>
            </a:lvl9pPr>
          </a:lstStyle>
          <a:p>
            <a:pPr marL="681038" lvl="1" indent="-223838">
              <a:buSzTx/>
              <a:buFont typeface="Arial"/>
              <a:buChar char="•"/>
              <a:defRPr/>
            </a:pPr>
            <a:r>
              <a:rPr lang="pt-BR" sz="2000" dirty="0">
                <a:solidFill>
                  <a:srgbClr val="000000"/>
                </a:solidFill>
              </a:rPr>
              <a:t>pode escolher outra cópia, se o caminho estiver congestionado</a:t>
            </a:r>
          </a:p>
          <a:p>
            <a:pPr marL="681038" lvl="1" indent="-223838">
              <a:buSzTx/>
              <a:buFont typeface="Arial"/>
              <a:buChar char="•"/>
              <a:defRPr/>
            </a:pPr>
            <a:endParaRPr lang="pt-BR" sz="2000" dirty="0">
              <a:solidFill>
                <a:srgbClr val="000000"/>
              </a:solidFill>
            </a:endParaRPr>
          </a:p>
          <a:p>
            <a:pPr marL="457200" lvl="1" indent="0">
              <a:buSzTx/>
              <a:buFont typeface="Wingdings" charset="0"/>
              <a:buNone/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211991" name="Rectangle 7">
            <a:extLst>
              <a:ext uri="{FF2B5EF4-FFF2-40B4-BE49-F238E27FC236}">
                <a16:creationId xmlns:a16="http://schemas.microsoft.com/office/drawing/2014/main" id="{09C2462A-6BA5-6D44-9A9C-93BB77B4E2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6573973" y="6454775"/>
            <a:ext cx="1898516" cy="300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pt-BR" sz="1200" dirty="0">
                <a:latin typeface="Tahoma" panose="020B0604030504040204" pitchFamily="34" charset="0"/>
              </a:rPr>
              <a:t>2: </a:t>
            </a:r>
            <a:r>
              <a:rPr lang="en-US" altLang="pt-BR" sz="1200" dirty="0" err="1">
                <a:latin typeface="Tahoma" panose="020B0604030504040204" pitchFamily="34" charset="0"/>
              </a:rPr>
              <a:t>Camada</a:t>
            </a:r>
            <a:r>
              <a:rPr lang="en-US" altLang="pt-BR" sz="1200" dirty="0">
                <a:latin typeface="Tahoma" panose="020B0604030504040204" pitchFamily="34" charset="0"/>
              </a:rPr>
              <a:t> de </a:t>
            </a:r>
            <a:r>
              <a:rPr lang="en-US" altLang="pt-BR" sz="1200" dirty="0" err="1">
                <a:latin typeface="Tahoma" panose="020B0604030504040204" pitchFamily="34" charset="0"/>
              </a:rPr>
              <a:t>Aplicação</a:t>
            </a:r>
            <a:endParaRPr lang="en-US" altLang="pt-BR" sz="1200" dirty="0">
              <a:latin typeface="Tahoma" panose="020B0604030504040204" pitchFamily="34" charset="0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B600DEF-84E1-3542-91B0-B4B17D898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2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5214E-6 3.59408E-6 L 0.11335 -0.02916 L 0.14356 -0.02685 L 0.31852 0.00185 L 0.46138 -0.03078 L 0.55164 -0.00486 L 0.62333 0.0155 L 0.72418 -0.01088 L 0.77539 -0.05508 " pathEditMode="relative" rAng="0" ptsTypes="AAAAAAAAA"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61" y="-19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-0.00046 L -0.12238 0.06989 L -0.2812 0.02152 L -0.43152 0.0523 L -0.6367 0.028 L -0.76549 0.05462 " pathEditMode="relative" rAng="0" ptsTypes="AAAAAA">
                                      <p:cBhvr>
                                        <p:cTn id="56" dur="2000" fill="hold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18" y="35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122" grpId="0"/>
      <p:bldP spid="1123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2">
            <a:extLst>
              <a:ext uri="{FF2B5EF4-FFF2-40B4-BE49-F238E27FC236}">
                <a16:creationId xmlns:a16="http://schemas.microsoft.com/office/drawing/2014/main" id="{2319EA02-8EAE-3A4F-843C-26536D7F7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258763"/>
            <a:ext cx="87852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pt-BR" altLang="pt-BR" sz="3600" dirty="0">
                <a:solidFill>
                  <a:srgbClr val="000099"/>
                </a:solidFill>
                <a:latin typeface="Gill Sans MT" panose="020B0502020104020203" pitchFamily="34" charset="77"/>
              </a:rPr>
              <a:t>Redes de Distribuição de Conteúdos (</a:t>
            </a:r>
            <a:r>
              <a:rPr lang="pt-BR" altLang="pt-BR" sz="3600" dirty="0" err="1">
                <a:solidFill>
                  <a:srgbClr val="000099"/>
                </a:solidFill>
                <a:latin typeface="Gill Sans MT" panose="020B0502020104020203" pitchFamily="34" charset="77"/>
              </a:rPr>
              <a:t>CDNs</a:t>
            </a:r>
            <a:r>
              <a:rPr lang="pt-BR" altLang="pt-BR" sz="3600" dirty="0">
                <a:solidFill>
                  <a:srgbClr val="000099"/>
                </a:solidFill>
                <a:latin typeface="Gill Sans MT" panose="020B0502020104020203" pitchFamily="34" charset="77"/>
              </a:rPr>
              <a:t>)</a:t>
            </a:r>
            <a:endParaRPr lang="pt-BR" altLang="pt-BR" sz="4000" dirty="0">
              <a:solidFill>
                <a:srgbClr val="000099"/>
              </a:solidFill>
              <a:latin typeface="Gill Sans MT" panose="020B0502020104020203" pitchFamily="34" charset="77"/>
            </a:endParaRPr>
          </a:p>
        </p:txBody>
      </p:sp>
      <p:grpSp>
        <p:nvGrpSpPr>
          <p:cNvPr id="50178" name="Group 485">
            <a:extLst>
              <a:ext uri="{FF2B5EF4-FFF2-40B4-BE49-F238E27FC236}">
                <a16:creationId xmlns:a16="http://schemas.microsoft.com/office/drawing/2014/main" id="{9ECFE17A-0E53-BA48-B3C1-F3BD383E3AF9}"/>
              </a:ext>
            </a:extLst>
          </p:cNvPr>
          <p:cNvGrpSpPr>
            <a:grpSpLocks/>
          </p:cNvGrpSpPr>
          <p:nvPr/>
        </p:nvGrpSpPr>
        <p:grpSpPr bwMode="auto">
          <a:xfrm>
            <a:off x="1163638" y="3894138"/>
            <a:ext cx="7000875" cy="2516187"/>
            <a:chOff x="450851" y="1669615"/>
            <a:chExt cx="8386119" cy="4786194"/>
          </a:xfrm>
        </p:grpSpPr>
        <p:sp>
          <p:nvSpPr>
            <p:cNvPr id="214743" name="Freeform 84">
              <a:extLst>
                <a:ext uri="{FF2B5EF4-FFF2-40B4-BE49-F238E27FC236}">
                  <a16:creationId xmlns:a16="http://schemas.microsoft.com/office/drawing/2014/main" id="{23C4EC38-0EF2-F240-9D5B-F7FD7A9F9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5540" y="2241379"/>
              <a:ext cx="597068" cy="418220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744" name="Freeform 84">
              <a:extLst>
                <a:ext uri="{FF2B5EF4-FFF2-40B4-BE49-F238E27FC236}">
                  <a16:creationId xmlns:a16="http://schemas.microsoft.com/office/drawing/2014/main" id="{AAA5FFD2-1838-7644-B549-0B792CBCE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684" y="3041418"/>
              <a:ext cx="597068" cy="418220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745" name="Freeform 84">
              <a:extLst>
                <a:ext uri="{FF2B5EF4-FFF2-40B4-BE49-F238E27FC236}">
                  <a16:creationId xmlns:a16="http://schemas.microsoft.com/office/drawing/2014/main" id="{63E41C5C-25B0-9444-8522-5A49799CA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4646" y="2495359"/>
              <a:ext cx="597068" cy="418220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746" name="Freeform 84">
              <a:extLst>
                <a:ext uri="{FF2B5EF4-FFF2-40B4-BE49-F238E27FC236}">
                  <a16:creationId xmlns:a16="http://schemas.microsoft.com/office/drawing/2014/main" id="{16D094E9-DA59-8E44-B9B7-6BF38517E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1261" y="5352637"/>
              <a:ext cx="597068" cy="418220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747" name="Freeform 84">
              <a:extLst>
                <a:ext uri="{FF2B5EF4-FFF2-40B4-BE49-F238E27FC236}">
                  <a16:creationId xmlns:a16="http://schemas.microsoft.com/office/drawing/2014/main" id="{9F072CD8-85A5-4445-8038-1299F75E9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105" y="4730385"/>
              <a:ext cx="597068" cy="418220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748" name="Freeform 84">
              <a:extLst>
                <a:ext uri="{FF2B5EF4-FFF2-40B4-BE49-F238E27FC236}">
                  <a16:creationId xmlns:a16="http://schemas.microsoft.com/office/drawing/2014/main" id="{0E83EC90-55F1-C64E-8D71-DD5323D0C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474" y="4070036"/>
              <a:ext cx="597068" cy="418220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749" name="Freeform 84">
              <a:extLst>
                <a:ext uri="{FF2B5EF4-FFF2-40B4-BE49-F238E27FC236}">
                  <a16:creationId xmlns:a16="http://schemas.microsoft.com/office/drawing/2014/main" id="{D0241FCF-C965-B543-A100-6B55820DA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4047" y="2927126"/>
              <a:ext cx="597068" cy="418220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750" name="Freeform 84">
              <a:extLst>
                <a:ext uri="{FF2B5EF4-FFF2-40B4-BE49-F238E27FC236}">
                  <a16:creationId xmlns:a16="http://schemas.microsoft.com/office/drawing/2014/main" id="{627433D6-FE21-0D4C-B1AA-63189D3AF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5955" y="2000097"/>
              <a:ext cx="597068" cy="418220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751" name="Freeform 84">
              <a:extLst>
                <a:ext uri="{FF2B5EF4-FFF2-40B4-BE49-F238E27FC236}">
                  <a16:creationId xmlns:a16="http://schemas.microsoft.com/office/drawing/2014/main" id="{4AF7144A-BAAB-C44E-8D98-861A5C648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735" y="2647748"/>
              <a:ext cx="597068" cy="418220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752" name="Freeform 84">
              <a:extLst>
                <a:ext uri="{FF2B5EF4-FFF2-40B4-BE49-F238E27FC236}">
                  <a16:creationId xmlns:a16="http://schemas.microsoft.com/office/drawing/2014/main" id="{B00D8533-7FF9-7B4F-A276-4B94C938C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0478" y="1974699"/>
              <a:ext cx="597068" cy="418220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753" name="Freeform 84">
              <a:extLst>
                <a:ext uri="{FF2B5EF4-FFF2-40B4-BE49-F238E27FC236}">
                  <a16:creationId xmlns:a16="http://schemas.microsoft.com/office/drawing/2014/main" id="{310C5563-8084-5A4A-AD1B-36049101D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1589" y="5606617"/>
              <a:ext cx="597068" cy="418220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754" name="Freeform 84">
              <a:extLst>
                <a:ext uri="{FF2B5EF4-FFF2-40B4-BE49-F238E27FC236}">
                  <a16:creationId xmlns:a16="http://schemas.microsoft.com/office/drawing/2014/main" id="{A0236589-D5F6-BE40-8671-7F1DCC403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902" y="4958969"/>
              <a:ext cx="597068" cy="418220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755" name="Freeform 84">
              <a:extLst>
                <a:ext uri="{FF2B5EF4-FFF2-40B4-BE49-F238E27FC236}">
                  <a16:creationId xmlns:a16="http://schemas.microsoft.com/office/drawing/2014/main" id="{6B5C9B75-37BC-E742-B19D-24AD61C9E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1271" y="4044638"/>
              <a:ext cx="597068" cy="418220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756" name="Freeform 84">
              <a:extLst>
                <a:ext uri="{FF2B5EF4-FFF2-40B4-BE49-F238E27FC236}">
                  <a16:creationId xmlns:a16="http://schemas.microsoft.com/office/drawing/2014/main" id="{E40AC46C-C723-9946-9235-991FAA74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6088" y="5847899"/>
              <a:ext cx="597068" cy="418220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757" name="Freeform 84">
              <a:extLst>
                <a:ext uri="{FF2B5EF4-FFF2-40B4-BE49-F238E27FC236}">
                  <a16:creationId xmlns:a16="http://schemas.microsoft.com/office/drawing/2014/main" id="{99B233E7-1048-E24D-B13F-ACDD9756B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1565" y="5987587"/>
              <a:ext cx="597068" cy="418220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758" name="Freeform 84">
              <a:extLst>
                <a:ext uri="{FF2B5EF4-FFF2-40B4-BE49-F238E27FC236}">
                  <a16:creationId xmlns:a16="http://schemas.microsoft.com/office/drawing/2014/main" id="{1031DCCE-9A2D-3244-8BFD-0A521FC13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2203" y="5835199"/>
              <a:ext cx="597068" cy="418220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759" name="TextBox 4">
              <a:extLst>
                <a:ext uri="{FF2B5EF4-FFF2-40B4-BE49-F238E27FC236}">
                  <a16:creationId xmlns:a16="http://schemas.microsoft.com/office/drawing/2014/main" id="{6E88B013-50B8-E54E-881E-E38D5E1FC1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07360">
              <a:off x="5295232" y="1669615"/>
              <a:ext cx="543812" cy="523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214760" name="TextBox 179">
              <a:extLst>
                <a:ext uri="{FF2B5EF4-FFF2-40B4-BE49-F238E27FC236}">
                  <a16:creationId xmlns:a16="http://schemas.microsoft.com/office/drawing/2014/main" id="{3D4B399F-F605-C044-92E7-9819272D93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829263">
              <a:off x="7635934" y="3085160"/>
              <a:ext cx="543697" cy="523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214761" name="TextBox 180">
              <a:extLst>
                <a:ext uri="{FF2B5EF4-FFF2-40B4-BE49-F238E27FC236}">
                  <a16:creationId xmlns:a16="http://schemas.microsoft.com/office/drawing/2014/main" id="{A8F05530-AABF-7640-B988-6A84ACC451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9845918">
              <a:off x="6394999" y="5885552"/>
              <a:ext cx="543812" cy="523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214762" name="TextBox 181">
              <a:extLst>
                <a:ext uri="{FF2B5EF4-FFF2-40B4-BE49-F238E27FC236}">
                  <a16:creationId xmlns:a16="http://schemas.microsoft.com/office/drawing/2014/main" id="{64C68F4C-CE74-194B-8FDF-1C423D5B9A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9948738">
              <a:off x="2117518" y="5932630"/>
              <a:ext cx="543812" cy="523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214763" name="TextBox 182">
              <a:extLst>
                <a:ext uri="{FF2B5EF4-FFF2-40B4-BE49-F238E27FC236}">
                  <a16:creationId xmlns:a16="http://schemas.microsoft.com/office/drawing/2014/main" id="{67DBA2FB-8C85-2E43-920D-4A3BACCB0B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4992697">
              <a:off x="440647" y="3712534"/>
              <a:ext cx="543697" cy="523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214764" name="TextBox 183">
              <a:extLst>
                <a:ext uri="{FF2B5EF4-FFF2-40B4-BE49-F238E27FC236}">
                  <a16:creationId xmlns:a16="http://schemas.microsoft.com/office/drawing/2014/main" id="{7BE5A91A-0940-204C-B0E4-69302E983B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20651">
              <a:off x="2536067" y="1734467"/>
              <a:ext cx="543812" cy="523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800">
                  <a:solidFill>
                    <a:srgbClr val="0000FF"/>
                  </a:solidFill>
                </a:rPr>
                <a:t>…</a:t>
              </a:r>
            </a:p>
          </p:txBody>
        </p:sp>
        <p:grpSp>
          <p:nvGrpSpPr>
            <p:cNvPr id="214765" name="Group 8">
              <a:extLst>
                <a:ext uri="{FF2B5EF4-FFF2-40B4-BE49-F238E27FC236}">
                  <a16:creationId xmlns:a16="http://schemas.microsoft.com/office/drawing/2014/main" id="{475913A7-A55A-794E-82B5-A50956D88F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46600" y="3746496"/>
              <a:ext cx="3225799" cy="1117598"/>
              <a:chOff x="7848600" y="2044700"/>
              <a:chExt cx="3200399" cy="1371600"/>
            </a:xfrm>
          </p:grpSpPr>
          <p:sp>
            <p:nvSpPr>
              <p:cNvPr id="214961" name="Oval 3">
                <a:extLst>
                  <a:ext uri="{FF2B5EF4-FFF2-40B4-BE49-F238E27FC236}">
                    <a16:creationId xmlns:a16="http://schemas.microsoft.com/office/drawing/2014/main" id="{D438A200-3D5F-7C42-9746-27DEC1AB99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8600" y="2044700"/>
                <a:ext cx="3200399" cy="1371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14962" name="Group 133">
                <a:extLst>
                  <a:ext uri="{FF2B5EF4-FFF2-40B4-BE49-F238E27FC236}">
                    <a16:creationId xmlns:a16="http://schemas.microsoft.com/office/drawing/2014/main" id="{62D4687D-6C01-4A47-983B-ADB12F13D2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526482" y="2160804"/>
                <a:ext cx="532759" cy="184809"/>
                <a:chOff x="2356" y="1300"/>
                <a:chExt cx="555" cy="194"/>
              </a:xfrm>
            </p:grpSpPr>
            <p:sp>
              <p:nvSpPr>
                <p:cNvPr id="215035" name="Oval 407">
                  <a:extLst>
                    <a:ext uri="{FF2B5EF4-FFF2-40B4-BE49-F238E27FC236}">
                      <a16:creationId xmlns:a16="http://schemas.microsoft.com/office/drawing/2014/main" id="{E4F30FBF-7B24-7048-A14E-D95B7A6BB2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85"/>
                  <a:ext cx="551" cy="1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5036" name="Rectangle 410">
                  <a:extLst>
                    <a:ext uri="{FF2B5EF4-FFF2-40B4-BE49-F238E27FC236}">
                      <a16:creationId xmlns:a16="http://schemas.microsoft.com/office/drawing/2014/main" id="{65C8C6D9-DF92-9244-8439-98C8281509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74"/>
                  <a:ext cx="554" cy="6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5037" name="Oval 411">
                  <a:extLst>
                    <a:ext uri="{FF2B5EF4-FFF2-40B4-BE49-F238E27FC236}">
                      <a16:creationId xmlns:a16="http://schemas.microsoft.com/office/drawing/2014/main" id="{0844653B-EF67-144A-8EFE-7159828756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300"/>
                  <a:ext cx="551" cy="1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15038" name="Group 137">
                  <a:extLst>
                    <a:ext uri="{FF2B5EF4-FFF2-40B4-BE49-F238E27FC236}">
                      <a16:creationId xmlns:a16="http://schemas.microsoft.com/office/drawing/2014/main" id="{5DFE2175-4BAD-B746-B434-219D8E7557D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8" y="1332"/>
                  <a:ext cx="310" cy="60"/>
                  <a:chOff x="2468" y="1332"/>
                  <a:chExt cx="310" cy="60"/>
                </a:xfrm>
              </p:grpSpPr>
              <p:sp>
                <p:nvSpPr>
                  <p:cNvPr id="246785" name="Freeform 138">
                    <a:extLst>
                      <a:ext uri="{FF2B5EF4-FFF2-40B4-BE49-F238E27FC236}">
                        <a16:creationId xmlns:a16="http://schemas.microsoft.com/office/drawing/2014/main" id="{40FE35B4-596B-7A4D-8036-FFBBB47F08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46786" name="Freeform 139">
                    <a:extLst>
                      <a:ext uri="{FF2B5EF4-FFF2-40B4-BE49-F238E27FC236}">
                        <a16:creationId xmlns:a16="http://schemas.microsoft.com/office/drawing/2014/main" id="{0074C391-B00A-C14C-BA10-3782DD984E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5039" name="Line 140">
                  <a:extLst>
                    <a:ext uri="{FF2B5EF4-FFF2-40B4-BE49-F238E27FC236}">
                      <a16:creationId xmlns:a16="http://schemas.microsoft.com/office/drawing/2014/main" id="{A148B4A5-20A4-464D-8151-94EF1E74DA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7" y="1362"/>
                  <a:ext cx="0" cy="8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46784" name="Line 141">
                  <a:extLst>
                    <a:ext uri="{FF2B5EF4-FFF2-40B4-BE49-F238E27FC236}">
                      <a16:creationId xmlns:a16="http://schemas.microsoft.com/office/drawing/2014/main" id="{E3E0DC0B-D362-0C41-A7AE-6CB0F15182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08" y="1364"/>
                  <a:ext cx="0" cy="8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cxnSp>
            <p:nvCxnSpPr>
              <p:cNvPr id="214963" name="Straight Connector 10">
                <a:extLst>
                  <a:ext uri="{FF2B5EF4-FFF2-40B4-BE49-F238E27FC236}">
                    <a16:creationId xmlns:a16="http://schemas.microsoft.com/office/drawing/2014/main" id="{F8C84B21-5493-A84A-968C-14E0D01FA81E}"/>
                  </a:ext>
                </a:extLst>
              </p:cNvPr>
              <p:cNvCxnSpPr>
                <a:cxnSpLocks noChangeShapeType="1"/>
                <a:stCxn id="246784" idx="0"/>
              </p:cNvCxnSpPr>
              <p:nvPr/>
            </p:nvCxnSpPr>
            <p:spPr bwMode="auto">
              <a:xfrm>
                <a:off x="9055401" y="2220819"/>
                <a:ext cx="975377" cy="13653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4964" name="Straight Connector 297">
                <a:extLst>
                  <a:ext uri="{FF2B5EF4-FFF2-40B4-BE49-F238E27FC236}">
                    <a16:creationId xmlns:a16="http://schemas.microsoft.com/office/drawing/2014/main" id="{8047EA5C-6896-A349-8495-93838EB29CA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522191" y="2583188"/>
                <a:ext cx="120745" cy="83392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4965" name="Straight Connector 298">
                <a:extLst>
                  <a:ext uri="{FF2B5EF4-FFF2-40B4-BE49-F238E27FC236}">
                    <a16:creationId xmlns:a16="http://schemas.microsoft.com/office/drawing/2014/main" id="{A8262BC4-14D3-9C45-88FE-DCA2A6D58CE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323081" y="2786992"/>
                <a:ext cx="243358" cy="4562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4966" name="Straight Connector 299">
                <a:extLst>
                  <a:ext uri="{FF2B5EF4-FFF2-40B4-BE49-F238E27FC236}">
                    <a16:creationId xmlns:a16="http://schemas.microsoft.com/office/drawing/2014/main" id="{5DDCB9B6-32D1-2945-B841-FF825F43AEC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028147" y="2611644"/>
                <a:ext cx="192778" cy="10958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4967" name="Straight Connector 300">
                <a:extLst>
                  <a:ext uri="{FF2B5EF4-FFF2-40B4-BE49-F238E27FC236}">
                    <a16:creationId xmlns:a16="http://schemas.microsoft.com/office/drawing/2014/main" id="{8BB68AA2-9F62-9F44-B97D-AB779BF4A36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8729859" y="2909476"/>
                <a:ext cx="192778" cy="10958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4968" name="Straight Connector 301">
                <a:extLst>
                  <a:ext uri="{FF2B5EF4-FFF2-40B4-BE49-F238E27FC236}">
                    <a16:creationId xmlns:a16="http://schemas.microsoft.com/office/drawing/2014/main" id="{933E68EC-8079-994F-89DC-94B79EA1FD3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537887" y="2836224"/>
                <a:ext cx="252969" cy="252942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4969" name="Straight Connector 302">
                <a:extLst>
                  <a:ext uri="{FF2B5EF4-FFF2-40B4-BE49-F238E27FC236}">
                    <a16:creationId xmlns:a16="http://schemas.microsoft.com/office/drawing/2014/main" id="{CDC88228-5C92-5042-B04F-36C20C58415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10029359" y="2822067"/>
                <a:ext cx="354959" cy="12439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4970" name="Straight Connector 303">
                <a:extLst>
                  <a:ext uri="{FF2B5EF4-FFF2-40B4-BE49-F238E27FC236}">
                    <a16:creationId xmlns:a16="http://schemas.microsoft.com/office/drawing/2014/main" id="{95F7B5B5-6F30-9E4D-91E9-6D98E07E41A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0015190" y="2475242"/>
                <a:ext cx="283363" cy="19566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4971" name="Straight Connector 304">
                <a:extLst>
                  <a:ext uri="{FF2B5EF4-FFF2-40B4-BE49-F238E27FC236}">
                    <a16:creationId xmlns:a16="http://schemas.microsoft.com/office/drawing/2014/main" id="{50F75FD5-6E77-B44A-8689-197453DC1555}"/>
                  </a:ext>
                </a:extLst>
              </p:cNvPr>
              <p:cNvCxnSpPr>
                <a:cxnSpLocks noChangeShapeType="1"/>
                <a:endCxn id="215035" idx="4"/>
              </p:cNvCxnSpPr>
              <p:nvPr/>
            </p:nvCxnSpPr>
            <p:spPr bwMode="auto">
              <a:xfrm flipH="1" flipV="1">
                <a:off x="8791902" y="2345614"/>
                <a:ext cx="410984" cy="8718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214972" name="Group 133">
                <a:extLst>
                  <a:ext uri="{FF2B5EF4-FFF2-40B4-BE49-F238E27FC236}">
                    <a16:creationId xmlns:a16="http://schemas.microsoft.com/office/drawing/2014/main" id="{17C073E7-C385-F640-91EF-A93DD157FD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555206" y="2650627"/>
                <a:ext cx="532759" cy="184809"/>
                <a:chOff x="2356" y="1300"/>
                <a:chExt cx="555" cy="194"/>
              </a:xfrm>
            </p:grpSpPr>
            <p:sp>
              <p:nvSpPr>
                <p:cNvPr id="215027" name="Oval 407">
                  <a:extLst>
                    <a:ext uri="{FF2B5EF4-FFF2-40B4-BE49-F238E27FC236}">
                      <a16:creationId xmlns:a16="http://schemas.microsoft.com/office/drawing/2014/main" id="{E61E6390-1739-1947-97AC-3DF4D74C80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85"/>
                  <a:ext cx="551" cy="1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5028" name="Rectangle 410">
                  <a:extLst>
                    <a:ext uri="{FF2B5EF4-FFF2-40B4-BE49-F238E27FC236}">
                      <a16:creationId xmlns:a16="http://schemas.microsoft.com/office/drawing/2014/main" id="{ED16AF1C-2FF0-D74F-AE80-FCC274781A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74"/>
                  <a:ext cx="554" cy="6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5029" name="Oval 411">
                  <a:extLst>
                    <a:ext uri="{FF2B5EF4-FFF2-40B4-BE49-F238E27FC236}">
                      <a16:creationId xmlns:a16="http://schemas.microsoft.com/office/drawing/2014/main" id="{E4F8F0AB-56CF-204A-AF88-66ED9E460A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300"/>
                  <a:ext cx="551" cy="1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15030" name="Group 137">
                  <a:extLst>
                    <a:ext uri="{FF2B5EF4-FFF2-40B4-BE49-F238E27FC236}">
                      <a16:creationId xmlns:a16="http://schemas.microsoft.com/office/drawing/2014/main" id="{6F6D605E-620B-BD4C-9CF4-F0F596E4883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8" y="1332"/>
                  <a:ext cx="310" cy="60"/>
                  <a:chOff x="2468" y="1332"/>
                  <a:chExt cx="310" cy="60"/>
                </a:xfrm>
              </p:grpSpPr>
              <p:sp>
                <p:nvSpPr>
                  <p:cNvPr id="215033" name="Freeform 138">
                    <a:extLst>
                      <a:ext uri="{FF2B5EF4-FFF2-40B4-BE49-F238E27FC236}">
                        <a16:creationId xmlns:a16="http://schemas.microsoft.com/office/drawing/2014/main" id="{48D6D27F-405E-6247-A5CC-9222628245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5034" name="Freeform 139">
                    <a:extLst>
                      <a:ext uri="{FF2B5EF4-FFF2-40B4-BE49-F238E27FC236}">
                        <a16:creationId xmlns:a16="http://schemas.microsoft.com/office/drawing/2014/main" id="{BF7C4DB2-31F1-9549-B530-06022A22F0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5031" name="Line 140">
                  <a:extLst>
                    <a:ext uri="{FF2B5EF4-FFF2-40B4-BE49-F238E27FC236}">
                      <a16:creationId xmlns:a16="http://schemas.microsoft.com/office/drawing/2014/main" id="{7F7DAA15-A9F7-CE41-8582-03FA501745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8" y="1361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5032" name="Line 141">
                  <a:extLst>
                    <a:ext uri="{FF2B5EF4-FFF2-40B4-BE49-F238E27FC236}">
                      <a16:creationId xmlns:a16="http://schemas.microsoft.com/office/drawing/2014/main" id="{B2AF2847-ACA0-814F-9938-98EB368D87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08" y="1363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14973" name="Group 133">
                <a:extLst>
                  <a:ext uri="{FF2B5EF4-FFF2-40B4-BE49-F238E27FC236}">
                    <a16:creationId xmlns:a16="http://schemas.microsoft.com/office/drawing/2014/main" id="{15941AA4-1CD5-324E-8E3A-45402516D0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72607" y="2725609"/>
                <a:ext cx="532759" cy="184809"/>
                <a:chOff x="2356" y="1300"/>
                <a:chExt cx="555" cy="194"/>
              </a:xfrm>
            </p:grpSpPr>
            <p:sp>
              <p:nvSpPr>
                <p:cNvPr id="215019" name="Oval 407">
                  <a:extLst>
                    <a:ext uri="{FF2B5EF4-FFF2-40B4-BE49-F238E27FC236}">
                      <a16:creationId xmlns:a16="http://schemas.microsoft.com/office/drawing/2014/main" id="{EFF5C503-9C0F-1545-817E-CB6261A837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85"/>
                  <a:ext cx="551" cy="1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5020" name="Rectangle 410">
                  <a:extLst>
                    <a:ext uri="{FF2B5EF4-FFF2-40B4-BE49-F238E27FC236}">
                      <a16:creationId xmlns:a16="http://schemas.microsoft.com/office/drawing/2014/main" id="{140AB312-40E5-ED47-96B2-D5B69A3EE6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74"/>
                  <a:ext cx="554" cy="6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5021" name="Oval 411">
                  <a:extLst>
                    <a:ext uri="{FF2B5EF4-FFF2-40B4-BE49-F238E27FC236}">
                      <a16:creationId xmlns:a16="http://schemas.microsoft.com/office/drawing/2014/main" id="{14E6E50C-6051-724A-AE3C-6A98BC2564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300"/>
                  <a:ext cx="551" cy="1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15022" name="Group 137">
                  <a:extLst>
                    <a:ext uri="{FF2B5EF4-FFF2-40B4-BE49-F238E27FC236}">
                      <a16:creationId xmlns:a16="http://schemas.microsoft.com/office/drawing/2014/main" id="{43DAB027-CC3C-B344-BDB3-E37F627A085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8" y="1332"/>
                  <a:ext cx="310" cy="60"/>
                  <a:chOff x="2468" y="1332"/>
                  <a:chExt cx="310" cy="60"/>
                </a:xfrm>
              </p:grpSpPr>
              <p:sp>
                <p:nvSpPr>
                  <p:cNvPr id="215025" name="Freeform 138">
                    <a:extLst>
                      <a:ext uri="{FF2B5EF4-FFF2-40B4-BE49-F238E27FC236}">
                        <a16:creationId xmlns:a16="http://schemas.microsoft.com/office/drawing/2014/main" id="{08D78389-8E07-A747-A5A2-740C824BC51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5026" name="Freeform 139">
                    <a:extLst>
                      <a:ext uri="{FF2B5EF4-FFF2-40B4-BE49-F238E27FC236}">
                        <a16:creationId xmlns:a16="http://schemas.microsoft.com/office/drawing/2014/main" id="{3BD380EC-B640-D340-B0B4-AC279B9132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5023" name="Line 140">
                  <a:extLst>
                    <a:ext uri="{FF2B5EF4-FFF2-40B4-BE49-F238E27FC236}">
                      <a16:creationId xmlns:a16="http://schemas.microsoft.com/office/drawing/2014/main" id="{81FACD98-30CB-E04F-8AA1-415864722B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8" y="1356"/>
                  <a:ext cx="0" cy="8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5024" name="Line 141">
                  <a:extLst>
                    <a:ext uri="{FF2B5EF4-FFF2-40B4-BE49-F238E27FC236}">
                      <a16:creationId xmlns:a16="http://schemas.microsoft.com/office/drawing/2014/main" id="{AF32112F-F9FF-154A-BA31-8EBE123C17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08" y="1358"/>
                  <a:ext cx="0" cy="8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14974" name="Group 133">
                <a:extLst>
                  <a:ext uri="{FF2B5EF4-FFF2-40B4-BE49-F238E27FC236}">
                    <a16:creationId xmlns:a16="http://schemas.microsoft.com/office/drawing/2014/main" id="{6FDFA0A2-3A86-DE4C-AFCF-5E119E9DCA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60908" y="2428111"/>
                <a:ext cx="532759" cy="184809"/>
                <a:chOff x="2356" y="1300"/>
                <a:chExt cx="555" cy="194"/>
              </a:xfrm>
            </p:grpSpPr>
            <p:sp>
              <p:nvSpPr>
                <p:cNvPr id="215011" name="Oval 407">
                  <a:extLst>
                    <a:ext uri="{FF2B5EF4-FFF2-40B4-BE49-F238E27FC236}">
                      <a16:creationId xmlns:a16="http://schemas.microsoft.com/office/drawing/2014/main" id="{1865F8FA-FB5D-C340-8B87-B2E5C17CA1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85"/>
                  <a:ext cx="551" cy="1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5012" name="Rectangle 410">
                  <a:extLst>
                    <a:ext uri="{FF2B5EF4-FFF2-40B4-BE49-F238E27FC236}">
                      <a16:creationId xmlns:a16="http://schemas.microsoft.com/office/drawing/2014/main" id="{D840006F-1D9B-734B-B884-347B6C7432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74"/>
                  <a:ext cx="554" cy="6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5013" name="Oval 411">
                  <a:extLst>
                    <a:ext uri="{FF2B5EF4-FFF2-40B4-BE49-F238E27FC236}">
                      <a16:creationId xmlns:a16="http://schemas.microsoft.com/office/drawing/2014/main" id="{7908B237-DC92-0848-8132-E89525C781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300"/>
                  <a:ext cx="551" cy="1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15014" name="Group 137">
                  <a:extLst>
                    <a:ext uri="{FF2B5EF4-FFF2-40B4-BE49-F238E27FC236}">
                      <a16:creationId xmlns:a16="http://schemas.microsoft.com/office/drawing/2014/main" id="{5BEC3205-2235-2346-ABCC-BF9958BC981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8" y="1332"/>
                  <a:ext cx="310" cy="60"/>
                  <a:chOff x="2468" y="1332"/>
                  <a:chExt cx="310" cy="60"/>
                </a:xfrm>
              </p:grpSpPr>
              <p:sp>
                <p:nvSpPr>
                  <p:cNvPr id="215017" name="Freeform 138">
                    <a:extLst>
                      <a:ext uri="{FF2B5EF4-FFF2-40B4-BE49-F238E27FC236}">
                        <a16:creationId xmlns:a16="http://schemas.microsoft.com/office/drawing/2014/main" id="{EA3F0E63-D17C-0E45-B744-625E478892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5018" name="Freeform 139">
                    <a:extLst>
                      <a:ext uri="{FF2B5EF4-FFF2-40B4-BE49-F238E27FC236}">
                        <a16:creationId xmlns:a16="http://schemas.microsoft.com/office/drawing/2014/main" id="{8C870F6A-4AE0-BC44-9134-39B0A7D279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5015" name="Line 140">
                  <a:extLst>
                    <a:ext uri="{FF2B5EF4-FFF2-40B4-BE49-F238E27FC236}">
                      <a16:creationId xmlns:a16="http://schemas.microsoft.com/office/drawing/2014/main" id="{345675EA-2B9C-604C-9AE4-9A41B1A943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8" y="1362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5016" name="Line 141">
                  <a:extLst>
                    <a:ext uri="{FF2B5EF4-FFF2-40B4-BE49-F238E27FC236}">
                      <a16:creationId xmlns:a16="http://schemas.microsoft.com/office/drawing/2014/main" id="{66FF61B2-4A04-204D-9E3A-B7133CA70D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08" y="1364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14975" name="Group 133">
                <a:extLst>
                  <a:ext uri="{FF2B5EF4-FFF2-40B4-BE49-F238E27FC236}">
                    <a16:creationId xmlns:a16="http://schemas.microsoft.com/office/drawing/2014/main" id="{B9E06DB7-42CD-1044-9728-40E43F7F45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05281" y="2289952"/>
                <a:ext cx="532759" cy="184809"/>
                <a:chOff x="2356" y="1300"/>
                <a:chExt cx="555" cy="194"/>
              </a:xfrm>
            </p:grpSpPr>
            <p:sp>
              <p:nvSpPr>
                <p:cNvPr id="215003" name="Oval 407">
                  <a:extLst>
                    <a:ext uri="{FF2B5EF4-FFF2-40B4-BE49-F238E27FC236}">
                      <a16:creationId xmlns:a16="http://schemas.microsoft.com/office/drawing/2014/main" id="{57C42719-98B7-744E-B8EE-41A044BBC4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85"/>
                  <a:ext cx="551" cy="1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5004" name="Rectangle 410">
                  <a:extLst>
                    <a:ext uri="{FF2B5EF4-FFF2-40B4-BE49-F238E27FC236}">
                      <a16:creationId xmlns:a16="http://schemas.microsoft.com/office/drawing/2014/main" id="{7F03228E-F7DC-4C4D-B2A5-C92A57EB73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74"/>
                  <a:ext cx="554" cy="6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5005" name="Oval 411">
                  <a:extLst>
                    <a:ext uri="{FF2B5EF4-FFF2-40B4-BE49-F238E27FC236}">
                      <a16:creationId xmlns:a16="http://schemas.microsoft.com/office/drawing/2014/main" id="{05FE8890-C4CC-FA41-9EC6-09500B981C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300"/>
                  <a:ext cx="551" cy="1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15006" name="Group 137">
                  <a:extLst>
                    <a:ext uri="{FF2B5EF4-FFF2-40B4-BE49-F238E27FC236}">
                      <a16:creationId xmlns:a16="http://schemas.microsoft.com/office/drawing/2014/main" id="{2BEC804C-099A-5945-A8E4-45DA21586C4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8" y="1332"/>
                  <a:ext cx="310" cy="60"/>
                  <a:chOff x="2468" y="1332"/>
                  <a:chExt cx="310" cy="60"/>
                </a:xfrm>
              </p:grpSpPr>
              <p:sp>
                <p:nvSpPr>
                  <p:cNvPr id="215009" name="Freeform 138">
                    <a:extLst>
                      <a:ext uri="{FF2B5EF4-FFF2-40B4-BE49-F238E27FC236}">
                        <a16:creationId xmlns:a16="http://schemas.microsoft.com/office/drawing/2014/main" id="{6B788E83-C3AE-9F44-94A6-0728D90701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5010" name="Freeform 139">
                    <a:extLst>
                      <a:ext uri="{FF2B5EF4-FFF2-40B4-BE49-F238E27FC236}">
                        <a16:creationId xmlns:a16="http://schemas.microsoft.com/office/drawing/2014/main" id="{EB8E8F9F-20F2-9D42-A3F5-A81A03F44D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5007" name="Line 140">
                  <a:extLst>
                    <a:ext uri="{FF2B5EF4-FFF2-40B4-BE49-F238E27FC236}">
                      <a16:creationId xmlns:a16="http://schemas.microsoft.com/office/drawing/2014/main" id="{D0352A1A-5C7C-B443-8EE1-D11FB3AA78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7" y="1362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5008" name="Line 141">
                  <a:extLst>
                    <a:ext uri="{FF2B5EF4-FFF2-40B4-BE49-F238E27FC236}">
                      <a16:creationId xmlns:a16="http://schemas.microsoft.com/office/drawing/2014/main" id="{DD79D006-3B4B-8640-AA4D-DB04578C4E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08" y="1364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14976" name="Group 133">
                <a:extLst>
                  <a:ext uri="{FF2B5EF4-FFF2-40B4-BE49-F238E27FC236}">
                    <a16:creationId xmlns:a16="http://schemas.microsoft.com/office/drawing/2014/main" id="{6C9E5922-4A93-D74B-AC0D-83157B158E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232661" y="2882876"/>
                <a:ext cx="532759" cy="184809"/>
                <a:chOff x="2356" y="1300"/>
                <a:chExt cx="555" cy="194"/>
              </a:xfrm>
            </p:grpSpPr>
            <p:sp>
              <p:nvSpPr>
                <p:cNvPr id="214995" name="Oval 407">
                  <a:extLst>
                    <a:ext uri="{FF2B5EF4-FFF2-40B4-BE49-F238E27FC236}">
                      <a16:creationId xmlns:a16="http://schemas.microsoft.com/office/drawing/2014/main" id="{3FF275B0-BC9A-B444-B946-60665653DF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85"/>
                  <a:ext cx="551" cy="1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4996" name="Rectangle 410">
                  <a:extLst>
                    <a:ext uri="{FF2B5EF4-FFF2-40B4-BE49-F238E27FC236}">
                      <a16:creationId xmlns:a16="http://schemas.microsoft.com/office/drawing/2014/main" id="{9A485722-DA52-164D-89CF-F5BBC1A46C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74"/>
                  <a:ext cx="554" cy="6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4997" name="Oval 411">
                  <a:extLst>
                    <a:ext uri="{FF2B5EF4-FFF2-40B4-BE49-F238E27FC236}">
                      <a16:creationId xmlns:a16="http://schemas.microsoft.com/office/drawing/2014/main" id="{5149287C-8495-B246-A218-1DEB51D7E7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300"/>
                  <a:ext cx="551" cy="1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14998" name="Group 137">
                  <a:extLst>
                    <a:ext uri="{FF2B5EF4-FFF2-40B4-BE49-F238E27FC236}">
                      <a16:creationId xmlns:a16="http://schemas.microsoft.com/office/drawing/2014/main" id="{A032447F-2922-D844-A3BA-983D6511D9D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8" y="1332"/>
                  <a:ext cx="310" cy="60"/>
                  <a:chOff x="2468" y="1332"/>
                  <a:chExt cx="310" cy="60"/>
                </a:xfrm>
              </p:grpSpPr>
              <p:sp>
                <p:nvSpPr>
                  <p:cNvPr id="215001" name="Freeform 138">
                    <a:extLst>
                      <a:ext uri="{FF2B5EF4-FFF2-40B4-BE49-F238E27FC236}">
                        <a16:creationId xmlns:a16="http://schemas.microsoft.com/office/drawing/2014/main" id="{C3DEE54B-572F-EB44-BE58-63F2E8CF03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5002" name="Freeform 139">
                    <a:extLst>
                      <a:ext uri="{FF2B5EF4-FFF2-40B4-BE49-F238E27FC236}">
                        <a16:creationId xmlns:a16="http://schemas.microsoft.com/office/drawing/2014/main" id="{96282D53-B645-474C-852F-7055DFDB0CA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4999" name="Line 140">
                  <a:extLst>
                    <a:ext uri="{FF2B5EF4-FFF2-40B4-BE49-F238E27FC236}">
                      <a16:creationId xmlns:a16="http://schemas.microsoft.com/office/drawing/2014/main" id="{25D70D4A-6863-8C4D-8DB1-26879C952F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8" y="1361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5000" name="Line 141">
                  <a:extLst>
                    <a:ext uri="{FF2B5EF4-FFF2-40B4-BE49-F238E27FC236}">
                      <a16:creationId xmlns:a16="http://schemas.microsoft.com/office/drawing/2014/main" id="{E2BD1305-D7E0-AB46-9705-1932639A94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08" y="1363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14977" name="Group 133">
                <a:extLst>
                  <a:ext uri="{FF2B5EF4-FFF2-40B4-BE49-F238E27FC236}">
                    <a16:creationId xmlns:a16="http://schemas.microsoft.com/office/drawing/2014/main" id="{82C41EF3-60F5-B648-8C42-6FC7475DE1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30660" y="3072767"/>
                <a:ext cx="532759" cy="184809"/>
                <a:chOff x="2356" y="1300"/>
                <a:chExt cx="555" cy="194"/>
              </a:xfrm>
            </p:grpSpPr>
            <p:sp>
              <p:nvSpPr>
                <p:cNvPr id="214987" name="Oval 407">
                  <a:extLst>
                    <a:ext uri="{FF2B5EF4-FFF2-40B4-BE49-F238E27FC236}">
                      <a16:creationId xmlns:a16="http://schemas.microsoft.com/office/drawing/2014/main" id="{933B432E-F397-B34A-B2FD-6F6DDEFB1A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85"/>
                  <a:ext cx="551" cy="1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4988" name="Rectangle 410">
                  <a:extLst>
                    <a:ext uri="{FF2B5EF4-FFF2-40B4-BE49-F238E27FC236}">
                      <a16:creationId xmlns:a16="http://schemas.microsoft.com/office/drawing/2014/main" id="{CDF0ED6E-9338-574C-B06F-7EAF378B27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74"/>
                  <a:ext cx="554" cy="6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4989" name="Oval 411">
                  <a:extLst>
                    <a:ext uri="{FF2B5EF4-FFF2-40B4-BE49-F238E27FC236}">
                      <a16:creationId xmlns:a16="http://schemas.microsoft.com/office/drawing/2014/main" id="{EE73849B-4448-0D4C-9E75-9B68939AAA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300"/>
                  <a:ext cx="551" cy="1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14990" name="Group 137">
                  <a:extLst>
                    <a:ext uri="{FF2B5EF4-FFF2-40B4-BE49-F238E27FC236}">
                      <a16:creationId xmlns:a16="http://schemas.microsoft.com/office/drawing/2014/main" id="{D81F9C39-38E0-E148-9D52-B8E849C0B3E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8" y="1332"/>
                  <a:ext cx="310" cy="60"/>
                  <a:chOff x="2468" y="1332"/>
                  <a:chExt cx="310" cy="60"/>
                </a:xfrm>
              </p:grpSpPr>
              <p:sp>
                <p:nvSpPr>
                  <p:cNvPr id="214993" name="Freeform 138">
                    <a:extLst>
                      <a:ext uri="{FF2B5EF4-FFF2-40B4-BE49-F238E27FC236}">
                        <a16:creationId xmlns:a16="http://schemas.microsoft.com/office/drawing/2014/main" id="{FD7D4019-D451-804A-B354-64EE319B82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994" name="Freeform 139">
                    <a:extLst>
                      <a:ext uri="{FF2B5EF4-FFF2-40B4-BE49-F238E27FC236}">
                        <a16:creationId xmlns:a16="http://schemas.microsoft.com/office/drawing/2014/main" id="{C09773E7-2ED1-FD4D-BAB0-9C7D0F1543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4991" name="Line 140">
                  <a:extLst>
                    <a:ext uri="{FF2B5EF4-FFF2-40B4-BE49-F238E27FC236}">
                      <a16:creationId xmlns:a16="http://schemas.microsoft.com/office/drawing/2014/main" id="{1164FB09-8DB7-284C-94DD-30E00A46F9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8" y="1362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992" name="Line 141">
                  <a:extLst>
                    <a:ext uri="{FF2B5EF4-FFF2-40B4-BE49-F238E27FC236}">
                      <a16:creationId xmlns:a16="http://schemas.microsoft.com/office/drawing/2014/main" id="{6E7428F5-3706-8D4F-A1C4-2AA6C14301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07" y="1364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14978" name="Group 133">
                <a:extLst>
                  <a:ext uri="{FF2B5EF4-FFF2-40B4-BE49-F238E27FC236}">
                    <a16:creationId xmlns:a16="http://schemas.microsoft.com/office/drawing/2014/main" id="{407010BC-FB8D-654E-8BDE-EE84CC6099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38032" y="3018963"/>
                <a:ext cx="532759" cy="184809"/>
                <a:chOff x="2356" y="1300"/>
                <a:chExt cx="555" cy="194"/>
              </a:xfrm>
            </p:grpSpPr>
            <p:sp>
              <p:nvSpPr>
                <p:cNvPr id="214979" name="Oval 407">
                  <a:extLst>
                    <a:ext uri="{FF2B5EF4-FFF2-40B4-BE49-F238E27FC236}">
                      <a16:creationId xmlns:a16="http://schemas.microsoft.com/office/drawing/2014/main" id="{2D01F50A-5F5C-4241-9E04-81B2015624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85"/>
                  <a:ext cx="551" cy="1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4980" name="Rectangle 410">
                  <a:extLst>
                    <a:ext uri="{FF2B5EF4-FFF2-40B4-BE49-F238E27FC236}">
                      <a16:creationId xmlns:a16="http://schemas.microsoft.com/office/drawing/2014/main" id="{42517339-1E41-D049-9FF1-2B4A66CB82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74"/>
                  <a:ext cx="554" cy="6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4981" name="Oval 411">
                  <a:extLst>
                    <a:ext uri="{FF2B5EF4-FFF2-40B4-BE49-F238E27FC236}">
                      <a16:creationId xmlns:a16="http://schemas.microsoft.com/office/drawing/2014/main" id="{552E4A3A-1252-5F46-8E27-61626F9FC7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300"/>
                  <a:ext cx="551" cy="1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14982" name="Group 137">
                  <a:extLst>
                    <a:ext uri="{FF2B5EF4-FFF2-40B4-BE49-F238E27FC236}">
                      <a16:creationId xmlns:a16="http://schemas.microsoft.com/office/drawing/2014/main" id="{62C514B8-9569-9A49-B1B1-83ED588D05F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8" y="1332"/>
                  <a:ext cx="310" cy="60"/>
                  <a:chOff x="2468" y="1332"/>
                  <a:chExt cx="310" cy="60"/>
                </a:xfrm>
              </p:grpSpPr>
              <p:sp>
                <p:nvSpPr>
                  <p:cNvPr id="214985" name="Freeform 138">
                    <a:extLst>
                      <a:ext uri="{FF2B5EF4-FFF2-40B4-BE49-F238E27FC236}">
                        <a16:creationId xmlns:a16="http://schemas.microsoft.com/office/drawing/2014/main" id="{1A9B432D-7CE0-5D4F-B9BA-BB5C8092EF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986" name="Freeform 139">
                    <a:extLst>
                      <a:ext uri="{FF2B5EF4-FFF2-40B4-BE49-F238E27FC236}">
                        <a16:creationId xmlns:a16="http://schemas.microsoft.com/office/drawing/2014/main" id="{3EE26612-9413-C241-82BD-FE12311F9D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4983" name="Line 140">
                  <a:extLst>
                    <a:ext uri="{FF2B5EF4-FFF2-40B4-BE49-F238E27FC236}">
                      <a16:creationId xmlns:a16="http://schemas.microsoft.com/office/drawing/2014/main" id="{E4B17BEE-F550-1C42-8834-25D09F6530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7" y="1361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984" name="Line 141">
                  <a:extLst>
                    <a:ext uri="{FF2B5EF4-FFF2-40B4-BE49-F238E27FC236}">
                      <a16:creationId xmlns:a16="http://schemas.microsoft.com/office/drawing/2014/main" id="{1A5BF110-81F8-8847-A064-EA4CCDFFE1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10" y="1363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grpSp>
          <p:nvGrpSpPr>
            <p:cNvPr id="214766" name="Group 331">
              <a:extLst>
                <a:ext uri="{FF2B5EF4-FFF2-40B4-BE49-F238E27FC236}">
                  <a16:creationId xmlns:a16="http://schemas.microsoft.com/office/drawing/2014/main" id="{63ECFA89-FFAA-FB48-8C2B-557BEB64DE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3401" y="2755897"/>
              <a:ext cx="3467099" cy="1193800"/>
              <a:chOff x="7848600" y="2044700"/>
              <a:chExt cx="3200399" cy="1371600"/>
            </a:xfrm>
          </p:grpSpPr>
          <p:sp>
            <p:nvSpPr>
              <p:cNvPr id="214879" name="Oval 332">
                <a:extLst>
                  <a:ext uri="{FF2B5EF4-FFF2-40B4-BE49-F238E27FC236}">
                    <a16:creationId xmlns:a16="http://schemas.microsoft.com/office/drawing/2014/main" id="{19F0AC85-DA02-DD4F-BBE3-D92E6EE7C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8600" y="2044700"/>
                <a:ext cx="3200399" cy="1371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14880" name="Group 133">
                <a:extLst>
                  <a:ext uri="{FF2B5EF4-FFF2-40B4-BE49-F238E27FC236}">
                    <a16:creationId xmlns:a16="http://schemas.microsoft.com/office/drawing/2014/main" id="{C85E6D50-577F-804D-8ED0-D9EA5144A1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526482" y="2160804"/>
                <a:ext cx="532759" cy="184809"/>
                <a:chOff x="2356" y="1300"/>
                <a:chExt cx="555" cy="194"/>
              </a:xfrm>
            </p:grpSpPr>
            <p:sp>
              <p:nvSpPr>
                <p:cNvPr id="214953" name="Oval 407">
                  <a:extLst>
                    <a:ext uri="{FF2B5EF4-FFF2-40B4-BE49-F238E27FC236}">
                      <a16:creationId xmlns:a16="http://schemas.microsoft.com/office/drawing/2014/main" id="{2BFB0C05-482E-CC4B-A9D8-233C13C631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85"/>
                  <a:ext cx="551" cy="1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4954" name="Rectangle 410">
                  <a:extLst>
                    <a:ext uri="{FF2B5EF4-FFF2-40B4-BE49-F238E27FC236}">
                      <a16:creationId xmlns:a16="http://schemas.microsoft.com/office/drawing/2014/main" id="{92CB3B9C-02F6-274A-97E0-C2565BD7B1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74"/>
                  <a:ext cx="554" cy="6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4955" name="Oval 411">
                  <a:extLst>
                    <a:ext uri="{FF2B5EF4-FFF2-40B4-BE49-F238E27FC236}">
                      <a16:creationId xmlns:a16="http://schemas.microsoft.com/office/drawing/2014/main" id="{16C72BA6-EA10-E147-A69B-3E542BF9E3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300"/>
                  <a:ext cx="551" cy="1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14956" name="Group 137">
                  <a:extLst>
                    <a:ext uri="{FF2B5EF4-FFF2-40B4-BE49-F238E27FC236}">
                      <a16:creationId xmlns:a16="http://schemas.microsoft.com/office/drawing/2014/main" id="{8B49E314-E96D-854D-824C-0140CC5B3A6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8" y="1332"/>
                  <a:ext cx="310" cy="60"/>
                  <a:chOff x="2468" y="1332"/>
                  <a:chExt cx="310" cy="60"/>
                </a:xfrm>
              </p:grpSpPr>
              <p:sp>
                <p:nvSpPr>
                  <p:cNvPr id="214959" name="Freeform 138">
                    <a:extLst>
                      <a:ext uri="{FF2B5EF4-FFF2-40B4-BE49-F238E27FC236}">
                        <a16:creationId xmlns:a16="http://schemas.microsoft.com/office/drawing/2014/main" id="{2D3DBB98-33BD-484F-BFEC-DB419E8193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960" name="Freeform 139">
                    <a:extLst>
                      <a:ext uri="{FF2B5EF4-FFF2-40B4-BE49-F238E27FC236}">
                        <a16:creationId xmlns:a16="http://schemas.microsoft.com/office/drawing/2014/main" id="{E2AA9E7B-ACD6-E442-9A42-24AC68739E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4957" name="Line 140">
                  <a:extLst>
                    <a:ext uri="{FF2B5EF4-FFF2-40B4-BE49-F238E27FC236}">
                      <a16:creationId xmlns:a16="http://schemas.microsoft.com/office/drawing/2014/main" id="{C14AC1B6-C940-B040-9BDE-A5C5A08395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8" y="1362"/>
                  <a:ext cx="0" cy="8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958" name="Line 141">
                  <a:extLst>
                    <a:ext uri="{FF2B5EF4-FFF2-40B4-BE49-F238E27FC236}">
                      <a16:creationId xmlns:a16="http://schemas.microsoft.com/office/drawing/2014/main" id="{577E9413-AA48-ED4D-B5E5-6A1FE194A9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06" y="1364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cxnSp>
            <p:nvCxnSpPr>
              <p:cNvPr id="214881" name="Straight Connector 334">
                <a:extLst>
                  <a:ext uri="{FF2B5EF4-FFF2-40B4-BE49-F238E27FC236}">
                    <a16:creationId xmlns:a16="http://schemas.microsoft.com/office/drawing/2014/main" id="{53BF58C3-C4A9-4B4F-BD08-652E32F16FF7}"/>
                  </a:ext>
                </a:extLst>
              </p:cNvPr>
              <p:cNvCxnSpPr>
                <a:cxnSpLocks noChangeShapeType="1"/>
                <a:stCxn id="214958" idx="0"/>
              </p:cNvCxnSpPr>
              <p:nvPr/>
            </p:nvCxnSpPr>
            <p:spPr bwMode="auto">
              <a:xfrm>
                <a:off x="9055401" y="2220819"/>
                <a:ext cx="975377" cy="13653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4882" name="Straight Connector 335">
                <a:extLst>
                  <a:ext uri="{FF2B5EF4-FFF2-40B4-BE49-F238E27FC236}">
                    <a16:creationId xmlns:a16="http://schemas.microsoft.com/office/drawing/2014/main" id="{58FEA461-BCB5-844D-81F9-07632810859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522191" y="2583188"/>
                <a:ext cx="120745" cy="83392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4883" name="Straight Connector 336">
                <a:extLst>
                  <a:ext uri="{FF2B5EF4-FFF2-40B4-BE49-F238E27FC236}">
                    <a16:creationId xmlns:a16="http://schemas.microsoft.com/office/drawing/2014/main" id="{C682C15A-AEDD-664B-B370-0D537912025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323081" y="2786992"/>
                <a:ext cx="243358" cy="4562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4884" name="Straight Connector 337">
                <a:extLst>
                  <a:ext uri="{FF2B5EF4-FFF2-40B4-BE49-F238E27FC236}">
                    <a16:creationId xmlns:a16="http://schemas.microsoft.com/office/drawing/2014/main" id="{8F2329A9-2C30-344C-BB15-C1BEE547863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028147" y="2611644"/>
                <a:ext cx="192778" cy="10958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4885" name="Straight Connector 338">
                <a:extLst>
                  <a:ext uri="{FF2B5EF4-FFF2-40B4-BE49-F238E27FC236}">
                    <a16:creationId xmlns:a16="http://schemas.microsoft.com/office/drawing/2014/main" id="{E9B76F91-B66F-2A40-B472-0257A7D458B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8729859" y="2909476"/>
                <a:ext cx="192778" cy="10958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4886" name="Straight Connector 339">
                <a:extLst>
                  <a:ext uri="{FF2B5EF4-FFF2-40B4-BE49-F238E27FC236}">
                    <a16:creationId xmlns:a16="http://schemas.microsoft.com/office/drawing/2014/main" id="{55D06F6F-48DC-1346-A1A7-1064D28C7C9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537887" y="2836224"/>
                <a:ext cx="252969" cy="252942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4887" name="Straight Connector 340">
                <a:extLst>
                  <a:ext uri="{FF2B5EF4-FFF2-40B4-BE49-F238E27FC236}">
                    <a16:creationId xmlns:a16="http://schemas.microsoft.com/office/drawing/2014/main" id="{8296C1E7-5CB0-F546-8029-AB664834EA3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10029359" y="2822067"/>
                <a:ext cx="354959" cy="12439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4888" name="Straight Connector 341">
                <a:extLst>
                  <a:ext uri="{FF2B5EF4-FFF2-40B4-BE49-F238E27FC236}">
                    <a16:creationId xmlns:a16="http://schemas.microsoft.com/office/drawing/2014/main" id="{EDAE3882-C15C-804F-9C84-D97CBF2B6F8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0015190" y="2475242"/>
                <a:ext cx="283363" cy="19566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4889" name="Straight Connector 342">
                <a:extLst>
                  <a:ext uri="{FF2B5EF4-FFF2-40B4-BE49-F238E27FC236}">
                    <a16:creationId xmlns:a16="http://schemas.microsoft.com/office/drawing/2014/main" id="{0C589972-C342-CA44-A916-824DBB37F725}"/>
                  </a:ext>
                </a:extLst>
              </p:cNvPr>
              <p:cNvCxnSpPr>
                <a:cxnSpLocks noChangeShapeType="1"/>
                <a:endCxn id="214953" idx="4"/>
              </p:cNvCxnSpPr>
              <p:nvPr/>
            </p:nvCxnSpPr>
            <p:spPr bwMode="auto">
              <a:xfrm flipH="1" flipV="1">
                <a:off x="8791902" y="2345614"/>
                <a:ext cx="410984" cy="8718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214890" name="Group 133">
                <a:extLst>
                  <a:ext uri="{FF2B5EF4-FFF2-40B4-BE49-F238E27FC236}">
                    <a16:creationId xmlns:a16="http://schemas.microsoft.com/office/drawing/2014/main" id="{5F14371B-9A52-2C43-A358-36EF8BACA5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555206" y="2650627"/>
                <a:ext cx="532759" cy="184809"/>
                <a:chOff x="2356" y="1300"/>
                <a:chExt cx="555" cy="194"/>
              </a:xfrm>
            </p:grpSpPr>
            <p:sp>
              <p:nvSpPr>
                <p:cNvPr id="214945" name="Oval 407">
                  <a:extLst>
                    <a:ext uri="{FF2B5EF4-FFF2-40B4-BE49-F238E27FC236}">
                      <a16:creationId xmlns:a16="http://schemas.microsoft.com/office/drawing/2014/main" id="{FEFDA795-D28F-BA4E-8D60-33BEE81D67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85"/>
                  <a:ext cx="551" cy="1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4946" name="Rectangle 410">
                  <a:extLst>
                    <a:ext uri="{FF2B5EF4-FFF2-40B4-BE49-F238E27FC236}">
                      <a16:creationId xmlns:a16="http://schemas.microsoft.com/office/drawing/2014/main" id="{6E60E880-84AF-CB4C-A3B0-E803098223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74"/>
                  <a:ext cx="554" cy="6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4947" name="Oval 411">
                  <a:extLst>
                    <a:ext uri="{FF2B5EF4-FFF2-40B4-BE49-F238E27FC236}">
                      <a16:creationId xmlns:a16="http://schemas.microsoft.com/office/drawing/2014/main" id="{7E22FF4A-2EE6-FF4B-9A46-DA6A525C6C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300"/>
                  <a:ext cx="551" cy="1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14948" name="Group 137">
                  <a:extLst>
                    <a:ext uri="{FF2B5EF4-FFF2-40B4-BE49-F238E27FC236}">
                      <a16:creationId xmlns:a16="http://schemas.microsoft.com/office/drawing/2014/main" id="{DEA9B877-7CE5-4C46-A4AC-D3794A2F1B9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8" y="1332"/>
                  <a:ext cx="310" cy="60"/>
                  <a:chOff x="2468" y="1332"/>
                  <a:chExt cx="310" cy="60"/>
                </a:xfrm>
              </p:grpSpPr>
              <p:sp>
                <p:nvSpPr>
                  <p:cNvPr id="214951" name="Freeform 138">
                    <a:extLst>
                      <a:ext uri="{FF2B5EF4-FFF2-40B4-BE49-F238E27FC236}">
                        <a16:creationId xmlns:a16="http://schemas.microsoft.com/office/drawing/2014/main" id="{C365449B-06CD-B640-8FBB-0E51D1359F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952" name="Freeform 139">
                    <a:extLst>
                      <a:ext uri="{FF2B5EF4-FFF2-40B4-BE49-F238E27FC236}">
                        <a16:creationId xmlns:a16="http://schemas.microsoft.com/office/drawing/2014/main" id="{9F5DC936-2981-D240-B61C-CF99137082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4949" name="Line 140">
                  <a:extLst>
                    <a:ext uri="{FF2B5EF4-FFF2-40B4-BE49-F238E27FC236}">
                      <a16:creationId xmlns:a16="http://schemas.microsoft.com/office/drawing/2014/main" id="{9714F4A6-3EF3-7B43-9774-4E2B16B093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8" y="1361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950" name="Line 141">
                  <a:extLst>
                    <a:ext uri="{FF2B5EF4-FFF2-40B4-BE49-F238E27FC236}">
                      <a16:creationId xmlns:a16="http://schemas.microsoft.com/office/drawing/2014/main" id="{42203296-E0A8-3B46-B36B-63435435D5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06" y="1363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14891" name="Group 133">
                <a:extLst>
                  <a:ext uri="{FF2B5EF4-FFF2-40B4-BE49-F238E27FC236}">
                    <a16:creationId xmlns:a16="http://schemas.microsoft.com/office/drawing/2014/main" id="{F4B93741-988E-FA48-BDB0-A0EC2A8CB1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72607" y="2725609"/>
                <a:ext cx="532759" cy="184809"/>
                <a:chOff x="2356" y="1300"/>
                <a:chExt cx="555" cy="194"/>
              </a:xfrm>
            </p:grpSpPr>
            <p:sp>
              <p:nvSpPr>
                <p:cNvPr id="214937" name="Oval 407">
                  <a:extLst>
                    <a:ext uri="{FF2B5EF4-FFF2-40B4-BE49-F238E27FC236}">
                      <a16:creationId xmlns:a16="http://schemas.microsoft.com/office/drawing/2014/main" id="{2CA2386A-0B08-D744-AE32-FCB9801AD2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85"/>
                  <a:ext cx="551" cy="1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4938" name="Rectangle 410">
                  <a:extLst>
                    <a:ext uri="{FF2B5EF4-FFF2-40B4-BE49-F238E27FC236}">
                      <a16:creationId xmlns:a16="http://schemas.microsoft.com/office/drawing/2014/main" id="{440A707D-E2DC-A14A-9007-090815D590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74"/>
                  <a:ext cx="554" cy="6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4939" name="Oval 411">
                  <a:extLst>
                    <a:ext uri="{FF2B5EF4-FFF2-40B4-BE49-F238E27FC236}">
                      <a16:creationId xmlns:a16="http://schemas.microsoft.com/office/drawing/2014/main" id="{FE6EA05E-AA83-0E47-9FC7-DBD667AA62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300"/>
                  <a:ext cx="551" cy="1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14940" name="Group 137">
                  <a:extLst>
                    <a:ext uri="{FF2B5EF4-FFF2-40B4-BE49-F238E27FC236}">
                      <a16:creationId xmlns:a16="http://schemas.microsoft.com/office/drawing/2014/main" id="{17CFDE46-5F4C-7142-8E07-DA3A9F1F8F8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8" y="1332"/>
                  <a:ext cx="310" cy="60"/>
                  <a:chOff x="2468" y="1332"/>
                  <a:chExt cx="310" cy="60"/>
                </a:xfrm>
              </p:grpSpPr>
              <p:sp>
                <p:nvSpPr>
                  <p:cNvPr id="214943" name="Freeform 138">
                    <a:extLst>
                      <a:ext uri="{FF2B5EF4-FFF2-40B4-BE49-F238E27FC236}">
                        <a16:creationId xmlns:a16="http://schemas.microsoft.com/office/drawing/2014/main" id="{0D9D5CF8-77ED-DD4C-B16A-8162F88FA6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944" name="Freeform 139">
                    <a:extLst>
                      <a:ext uri="{FF2B5EF4-FFF2-40B4-BE49-F238E27FC236}">
                        <a16:creationId xmlns:a16="http://schemas.microsoft.com/office/drawing/2014/main" id="{256B0040-699C-134F-87D4-F52400E41B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4941" name="Line 140">
                  <a:extLst>
                    <a:ext uri="{FF2B5EF4-FFF2-40B4-BE49-F238E27FC236}">
                      <a16:creationId xmlns:a16="http://schemas.microsoft.com/office/drawing/2014/main" id="{74DC35D2-631C-FB44-B6C2-90A74E1A5B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8" y="1361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942" name="Line 141">
                  <a:extLst>
                    <a:ext uri="{FF2B5EF4-FFF2-40B4-BE49-F238E27FC236}">
                      <a16:creationId xmlns:a16="http://schemas.microsoft.com/office/drawing/2014/main" id="{8355DB08-9F4D-8341-9D9A-4F6C61BB0A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06" y="1363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14892" name="Group 133">
                <a:extLst>
                  <a:ext uri="{FF2B5EF4-FFF2-40B4-BE49-F238E27FC236}">
                    <a16:creationId xmlns:a16="http://schemas.microsoft.com/office/drawing/2014/main" id="{A1EA6190-1EDA-564C-9751-8ABBAAB70A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60908" y="2428111"/>
                <a:ext cx="532759" cy="184809"/>
                <a:chOff x="2356" y="1300"/>
                <a:chExt cx="555" cy="194"/>
              </a:xfrm>
            </p:grpSpPr>
            <p:sp>
              <p:nvSpPr>
                <p:cNvPr id="214929" name="Oval 407">
                  <a:extLst>
                    <a:ext uri="{FF2B5EF4-FFF2-40B4-BE49-F238E27FC236}">
                      <a16:creationId xmlns:a16="http://schemas.microsoft.com/office/drawing/2014/main" id="{D7649654-04FB-5049-8B4B-F7CAA99CB7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85"/>
                  <a:ext cx="551" cy="1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4930" name="Rectangle 410">
                  <a:extLst>
                    <a:ext uri="{FF2B5EF4-FFF2-40B4-BE49-F238E27FC236}">
                      <a16:creationId xmlns:a16="http://schemas.microsoft.com/office/drawing/2014/main" id="{226DA4BD-2A15-D149-80FF-DE6B6D0031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74"/>
                  <a:ext cx="554" cy="6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4931" name="Oval 411">
                  <a:extLst>
                    <a:ext uri="{FF2B5EF4-FFF2-40B4-BE49-F238E27FC236}">
                      <a16:creationId xmlns:a16="http://schemas.microsoft.com/office/drawing/2014/main" id="{23D5BDE9-E6BE-AA4E-AA22-1181AF9246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300"/>
                  <a:ext cx="551" cy="1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14932" name="Group 137">
                  <a:extLst>
                    <a:ext uri="{FF2B5EF4-FFF2-40B4-BE49-F238E27FC236}">
                      <a16:creationId xmlns:a16="http://schemas.microsoft.com/office/drawing/2014/main" id="{C161FBB5-4685-934F-9E66-DE0F9CCEB10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8" y="1332"/>
                  <a:ext cx="310" cy="60"/>
                  <a:chOff x="2468" y="1332"/>
                  <a:chExt cx="310" cy="60"/>
                </a:xfrm>
              </p:grpSpPr>
              <p:sp>
                <p:nvSpPr>
                  <p:cNvPr id="214935" name="Freeform 138">
                    <a:extLst>
                      <a:ext uri="{FF2B5EF4-FFF2-40B4-BE49-F238E27FC236}">
                        <a16:creationId xmlns:a16="http://schemas.microsoft.com/office/drawing/2014/main" id="{D9ACF7DF-F4F4-804F-9430-920A118DCE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936" name="Freeform 139">
                    <a:extLst>
                      <a:ext uri="{FF2B5EF4-FFF2-40B4-BE49-F238E27FC236}">
                        <a16:creationId xmlns:a16="http://schemas.microsoft.com/office/drawing/2014/main" id="{ECEC714C-6955-5E46-9ADF-3BE3A6335DB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4933" name="Line 140">
                  <a:extLst>
                    <a:ext uri="{FF2B5EF4-FFF2-40B4-BE49-F238E27FC236}">
                      <a16:creationId xmlns:a16="http://schemas.microsoft.com/office/drawing/2014/main" id="{F31AD332-A3C7-A94B-868A-96DEB75FF4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7" y="1361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934" name="Line 141">
                  <a:extLst>
                    <a:ext uri="{FF2B5EF4-FFF2-40B4-BE49-F238E27FC236}">
                      <a16:creationId xmlns:a16="http://schemas.microsoft.com/office/drawing/2014/main" id="{75BF8C3F-7CB0-D44E-984D-748FC3691E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07" y="1363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14893" name="Group 133">
                <a:extLst>
                  <a:ext uri="{FF2B5EF4-FFF2-40B4-BE49-F238E27FC236}">
                    <a16:creationId xmlns:a16="http://schemas.microsoft.com/office/drawing/2014/main" id="{81FD1CFD-7A8E-8948-A3D1-C9D8A15A66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05281" y="2289952"/>
                <a:ext cx="532759" cy="184809"/>
                <a:chOff x="2356" y="1300"/>
                <a:chExt cx="555" cy="194"/>
              </a:xfrm>
            </p:grpSpPr>
            <p:sp>
              <p:nvSpPr>
                <p:cNvPr id="214921" name="Oval 407">
                  <a:extLst>
                    <a:ext uri="{FF2B5EF4-FFF2-40B4-BE49-F238E27FC236}">
                      <a16:creationId xmlns:a16="http://schemas.microsoft.com/office/drawing/2014/main" id="{9803A5F9-EEEA-994C-8058-4DAF336F79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85"/>
                  <a:ext cx="551" cy="1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4922" name="Rectangle 410">
                  <a:extLst>
                    <a:ext uri="{FF2B5EF4-FFF2-40B4-BE49-F238E27FC236}">
                      <a16:creationId xmlns:a16="http://schemas.microsoft.com/office/drawing/2014/main" id="{75829CB3-8DA9-6E42-9F99-097EDF7C77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74"/>
                  <a:ext cx="554" cy="6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4923" name="Oval 411">
                  <a:extLst>
                    <a:ext uri="{FF2B5EF4-FFF2-40B4-BE49-F238E27FC236}">
                      <a16:creationId xmlns:a16="http://schemas.microsoft.com/office/drawing/2014/main" id="{4FE4558C-9B32-E64B-93F5-4C62FC093F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300"/>
                  <a:ext cx="551" cy="1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14924" name="Group 137">
                  <a:extLst>
                    <a:ext uri="{FF2B5EF4-FFF2-40B4-BE49-F238E27FC236}">
                      <a16:creationId xmlns:a16="http://schemas.microsoft.com/office/drawing/2014/main" id="{9194DBC9-2040-A241-8383-B0EF99BCBE4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8" y="1332"/>
                  <a:ext cx="310" cy="60"/>
                  <a:chOff x="2468" y="1332"/>
                  <a:chExt cx="310" cy="60"/>
                </a:xfrm>
              </p:grpSpPr>
              <p:sp>
                <p:nvSpPr>
                  <p:cNvPr id="214927" name="Freeform 138">
                    <a:extLst>
                      <a:ext uri="{FF2B5EF4-FFF2-40B4-BE49-F238E27FC236}">
                        <a16:creationId xmlns:a16="http://schemas.microsoft.com/office/drawing/2014/main" id="{ABFFDB10-047A-9048-B55C-583AE862B4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928" name="Freeform 139">
                    <a:extLst>
                      <a:ext uri="{FF2B5EF4-FFF2-40B4-BE49-F238E27FC236}">
                        <a16:creationId xmlns:a16="http://schemas.microsoft.com/office/drawing/2014/main" id="{E60AF004-6C1D-854A-BB5E-6A6B1A992BE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4925" name="Line 140">
                  <a:extLst>
                    <a:ext uri="{FF2B5EF4-FFF2-40B4-BE49-F238E27FC236}">
                      <a16:creationId xmlns:a16="http://schemas.microsoft.com/office/drawing/2014/main" id="{9D5DAE42-D49C-1645-8AB3-B1E03420F1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8" y="1360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926" name="Line 141">
                  <a:extLst>
                    <a:ext uri="{FF2B5EF4-FFF2-40B4-BE49-F238E27FC236}">
                      <a16:creationId xmlns:a16="http://schemas.microsoft.com/office/drawing/2014/main" id="{40701B6E-859E-124E-9204-7D87D78679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06" y="1362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14894" name="Group 133">
                <a:extLst>
                  <a:ext uri="{FF2B5EF4-FFF2-40B4-BE49-F238E27FC236}">
                    <a16:creationId xmlns:a16="http://schemas.microsoft.com/office/drawing/2014/main" id="{2AFAC43F-21C0-7648-97B8-A4BFE936E3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232661" y="2882876"/>
                <a:ext cx="532759" cy="184809"/>
                <a:chOff x="2356" y="1300"/>
                <a:chExt cx="555" cy="194"/>
              </a:xfrm>
            </p:grpSpPr>
            <p:sp>
              <p:nvSpPr>
                <p:cNvPr id="214913" name="Oval 407">
                  <a:extLst>
                    <a:ext uri="{FF2B5EF4-FFF2-40B4-BE49-F238E27FC236}">
                      <a16:creationId xmlns:a16="http://schemas.microsoft.com/office/drawing/2014/main" id="{3F5C7CA4-8B02-CA49-BF0C-77C7E94985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85"/>
                  <a:ext cx="551" cy="1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4914" name="Rectangle 410">
                  <a:extLst>
                    <a:ext uri="{FF2B5EF4-FFF2-40B4-BE49-F238E27FC236}">
                      <a16:creationId xmlns:a16="http://schemas.microsoft.com/office/drawing/2014/main" id="{782259CA-D65E-5A41-B6B2-0D9B2BDFA7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74"/>
                  <a:ext cx="554" cy="6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4915" name="Oval 411">
                  <a:extLst>
                    <a:ext uri="{FF2B5EF4-FFF2-40B4-BE49-F238E27FC236}">
                      <a16:creationId xmlns:a16="http://schemas.microsoft.com/office/drawing/2014/main" id="{17DC1CB7-A506-884A-9E05-E102CFAE97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300"/>
                  <a:ext cx="551" cy="1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14916" name="Group 137">
                  <a:extLst>
                    <a:ext uri="{FF2B5EF4-FFF2-40B4-BE49-F238E27FC236}">
                      <a16:creationId xmlns:a16="http://schemas.microsoft.com/office/drawing/2014/main" id="{7C70333A-B5DE-8C4E-8600-0EA77582CB6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8" y="1332"/>
                  <a:ext cx="310" cy="60"/>
                  <a:chOff x="2468" y="1332"/>
                  <a:chExt cx="310" cy="60"/>
                </a:xfrm>
              </p:grpSpPr>
              <p:sp>
                <p:nvSpPr>
                  <p:cNvPr id="214919" name="Freeform 138">
                    <a:extLst>
                      <a:ext uri="{FF2B5EF4-FFF2-40B4-BE49-F238E27FC236}">
                        <a16:creationId xmlns:a16="http://schemas.microsoft.com/office/drawing/2014/main" id="{6D0074A3-BA71-E249-8F64-7F4177BF2A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920" name="Freeform 139">
                    <a:extLst>
                      <a:ext uri="{FF2B5EF4-FFF2-40B4-BE49-F238E27FC236}">
                        <a16:creationId xmlns:a16="http://schemas.microsoft.com/office/drawing/2014/main" id="{076229C9-2391-DF41-9F7B-CB760D4A435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4917" name="Line 140">
                  <a:extLst>
                    <a:ext uri="{FF2B5EF4-FFF2-40B4-BE49-F238E27FC236}">
                      <a16:creationId xmlns:a16="http://schemas.microsoft.com/office/drawing/2014/main" id="{EADB3EC5-24BE-7B4F-92EC-0CD44C842A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8" y="1362"/>
                  <a:ext cx="0" cy="8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918" name="Line 141">
                  <a:extLst>
                    <a:ext uri="{FF2B5EF4-FFF2-40B4-BE49-F238E27FC236}">
                      <a16:creationId xmlns:a16="http://schemas.microsoft.com/office/drawing/2014/main" id="{A7038837-D6CA-4344-9649-A537115F45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06" y="1364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14895" name="Group 133">
                <a:extLst>
                  <a:ext uri="{FF2B5EF4-FFF2-40B4-BE49-F238E27FC236}">
                    <a16:creationId xmlns:a16="http://schemas.microsoft.com/office/drawing/2014/main" id="{00D3430E-980C-F84C-AEEE-4F50D63ABA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30660" y="3072767"/>
                <a:ext cx="532759" cy="184809"/>
                <a:chOff x="2356" y="1300"/>
                <a:chExt cx="555" cy="194"/>
              </a:xfrm>
            </p:grpSpPr>
            <p:sp>
              <p:nvSpPr>
                <p:cNvPr id="214905" name="Oval 407">
                  <a:extLst>
                    <a:ext uri="{FF2B5EF4-FFF2-40B4-BE49-F238E27FC236}">
                      <a16:creationId xmlns:a16="http://schemas.microsoft.com/office/drawing/2014/main" id="{BA288445-7EB3-284A-B6C7-86596C7457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85"/>
                  <a:ext cx="551" cy="1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4906" name="Rectangle 410">
                  <a:extLst>
                    <a:ext uri="{FF2B5EF4-FFF2-40B4-BE49-F238E27FC236}">
                      <a16:creationId xmlns:a16="http://schemas.microsoft.com/office/drawing/2014/main" id="{38A7F7DC-699A-8849-8C8E-AE0DCB0D4F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74"/>
                  <a:ext cx="554" cy="6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4907" name="Oval 411">
                  <a:extLst>
                    <a:ext uri="{FF2B5EF4-FFF2-40B4-BE49-F238E27FC236}">
                      <a16:creationId xmlns:a16="http://schemas.microsoft.com/office/drawing/2014/main" id="{BC9FEDF0-0BE3-8445-B83C-1513EE8F2A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300"/>
                  <a:ext cx="551" cy="1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14908" name="Group 137">
                  <a:extLst>
                    <a:ext uri="{FF2B5EF4-FFF2-40B4-BE49-F238E27FC236}">
                      <a16:creationId xmlns:a16="http://schemas.microsoft.com/office/drawing/2014/main" id="{62FD6E9C-D1AA-9248-9E3A-6071755253E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8" y="1332"/>
                  <a:ext cx="310" cy="60"/>
                  <a:chOff x="2468" y="1332"/>
                  <a:chExt cx="310" cy="60"/>
                </a:xfrm>
              </p:grpSpPr>
              <p:sp>
                <p:nvSpPr>
                  <p:cNvPr id="214911" name="Freeform 138">
                    <a:extLst>
                      <a:ext uri="{FF2B5EF4-FFF2-40B4-BE49-F238E27FC236}">
                        <a16:creationId xmlns:a16="http://schemas.microsoft.com/office/drawing/2014/main" id="{36E17AFA-6896-1D41-A9CB-D2682CFF1A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912" name="Freeform 139">
                    <a:extLst>
                      <a:ext uri="{FF2B5EF4-FFF2-40B4-BE49-F238E27FC236}">
                        <a16:creationId xmlns:a16="http://schemas.microsoft.com/office/drawing/2014/main" id="{10194704-FEBC-904A-9E40-22338B68AB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4909" name="Line 140">
                  <a:extLst>
                    <a:ext uri="{FF2B5EF4-FFF2-40B4-BE49-F238E27FC236}">
                      <a16:creationId xmlns:a16="http://schemas.microsoft.com/office/drawing/2014/main" id="{2DC30046-F6AA-B741-9DCC-889C39E55B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7" y="1362"/>
                  <a:ext cx="0" cy="8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910" name="Line 141">
                  <a:extLst>
                    <a:ext uri="{FF2B5EF4-FFF2-40B4-BE49-F238E27FC236}">
                      <a16:creationId xmlns:a16="http://schemas.microsoft.com/office/drawing/2014/main" id="{C872C2B5-F0FF-D143-A09E-0BED91F078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07" y="1364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14896" name="Group 133">
                <a:extLst>
                  <a:ext uri="{FF2B5EF4-FFF2-40B4-BE49-F238E27FC236}">
                    <a16:creationId xmlns:a16="http://schemas.microsoft.com/office/drawing/2014/main" id="{68D91FDA-4D67-4B44-AABC-DB9E5DD90C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38032" y="3018963"/>
                <a:ext cx="532759" cy="184809"/>
                <a:chOff x="2356" y="1300"/>
                <a:chExt cx="555" cy="194"/>
              </a:xfrm>
            </p:grpSpPr>
            <p:sp>
              <p:nvSpPr>
                <p:cNvPr id="214897" name="Oval 407">
                  <a:extLst>
                    <a:ext uri="{FF2B5EF4-FFF2-40B4-BE49-F238E27FC236}">
                      <a16:creationId xmlns:a16="http://schemas.microsoft.com/office/drawing/2014/main" id="{7B787C2E-07A8-B045-A927-B7064903D9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85"/>
                  <a:ext cx="551" cy="10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4898" name="Rectangle 410">
                  <a:extLst>
                    <a:ext uri="{FF2B5EF4-FFF2-40B4-BE49-F238E27FC236}">
                      <a16:creationId xmlns:a16="http://schemas.microsoft.com/office/drawing/2014/main" id="{43CF0498-5F7A-E246-84C5-5455A1E477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7" y="1374"/>
                  <a:ext cx="554" cy="6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4899" name="Oval 411">
                  <a:extLst>
                    <a:ext uri="{FF2B5EF4-FFF2-40B4-BE49-F238E27FC236}">
                      <a16:creationId xmlns:a16="http://schemas.microsoft.com/office/drawing/2014/main" id="{6A674A08-A8D2-D04F-8E71-2AA94F002B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300"/>
                  <a:ext cx="551" cy="1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14900" name="Group 137">
                  <a:extLst>
                    <a:ext uri="{FF2B5EF4-FFF2-40B4-BE49-F238E27FC236}">
                      <a16:creationId xmlns:a16="http://schemas.microsoft.com/office/drawing/2014/main" id="{3A1FAA6D-4967-EF4F-AB9C-4B4A8C9D055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8" y="1332"/>
                  <a:ext cx="310" cy="60"/>
                  <a:chOff x="2468" y="1332"/>
                  <a:chExt cx="310" cy="60"/>
                </a:xfrm>
              </p:grpSpPr>
              <p:sp>
                <p:nvSpPr>
                  <p:cNvPr id="214903" name="Freeform 138">
                    <a:extLst>
                      <a:ext uri="{FF2B5EF4-FFF2-40B4-BE49-F238E27FC236}">
                        <a16:creationId xmlns:a16="http://schemas.microsoft.com/office/drawing/2014/main" id="{3716CB7D-B658-564B-AE7F-BC84B5F459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904" name="Freeform 139">
                    <a:extLst>
                      <a:ext uri="{FF2B5EF4-FFF2-40B4-BE49-F238E27FC236}">
                        <a16:creationId xmlns:a16="http://schemas.microsoft.com/office/drawing/2014/main" id="{0927E03F-7F39-C048-94C1-994C576BB3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4901" name="Line 140">
                  <a:extLst>
                    <a:ext uri="{FF2B5EF4-FFF2-40B4-BE49-F238E27FC236}">
                      <a16:creationId xmlns:a16="http://schemas.microsoft.com/office/drawing/2014/main" id="{DB39F8ED-25AE-E04C-BF73-90DB8F183F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7" y="1361"/>
                  <a:ext cx="0" cy="7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902" name="Line 141">
                  <a:extLst>
                    <a:ext uri="{FF2B5EF4-FFF2-40B4-BE49-F238E27FC236}">
                      <a16:creationId xmlns:a16="http://schemas.microsoft.com/office/drawing/2014/main" id="{28F7A5D2-2730-FC41-92BC-BD2BE350D2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07" y="1363"/>
                  <a:ext cx="0" cy="8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sp>
          <p:nvSpPr>
            <p:cNvPr id="214767" name="Oval 417">
              <a:extLst>
                <a:ext uri="{FF2B5EF4-FFF2-40B4-BE49-F238E27FC236}">
                  <a16:creationId xmlns:a16="http://schemas.microsoft.com/office/drawing/2014/main" id="{F0BF142F-0CEF-CA42-97D9-F1B09A3D4B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8600" y="4165596"/>
              <a:ext cx="3086099" cy="1168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2400">
                <a:solidFill>
                  <a:srgbClr val="000000"/>
                </a:solidFill>
              </a:endParaRPr>
            </a:p>
          </p:txBody>
        </p:sp>
        <p:grpSp>
          <p:nvGrpSpPr>
            <p:cNvPr id="214768" name="Group 133">
              <a:extLst>
                <a:ext uri="{FF2B5EF4-FFF2-40B4-BE49-F238E27FC236}">
                  <a16:creationId xmlns:a16="http://schemas.microsoft.com/office/drawing/2014/main" id="{74B358EC-BFA9-BD4E-ADAE-DE8BDAF2DE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2273" y="4264500"/>
              <a:ext cx="513732" cy="157430"/>
              <a:chOff x="2356" y="1300"/>
              <a:chExt cx="555" cy="194"/>
            </a:xfrm>
          </p:grpSpPr>
          <p:sp>
            <p:nvSpPr>
              <p:cNvPr id="214871" name="Oval 492">
                <a:extLst>
                  <a:ext uri="{FF2B5EF4-FFF2-40B4-BE49-F238E27FC236}">
                    <a16:creationId xmlns:a16="http://schemas.microsoft.com/office/drawing/2014/main" id="{E1D28BEF-8B9A-A44B-B756-1C751279F8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4872" name="Rectangle 410">
                <a:extLst>
                  <a:ext uri="{FF2B5EF4-FFF2-40B4-BE49-F238E27FC236}">
                    <a16:creationId xmlns:a16="http://schemas.microsoft.com/office/drawing/2014/main" id="{DA83E97A-AE1D-5841-8C52-8115408F2D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4873" name="Oval 411">
                <a:extLst>
                  <a:ext uri="{FF2B5EF4-FFF2-40B4-BE49-F238E27FC236}">
                    <a16:creationId xmlns:a16="http://schemas.microsoft.com/office/drawing/2014/main" id="{928D79DD-987B-7B44-B201-4A4206E368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14874" name="Group 137">
                <a:extLst>
                  <a:ext uri="{FF2B5EF4-FFF2-40B4-BE49-F238E27FC236}">
                    <a16:creationId xmlns:a16="http://schemas.microsoft.com/office/drawing/2014/main" id="{596FECD4-7EE8-0B4E-9501-700B14A651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214877" name="Freeform 138">
                  <a:extLst>
                    <a:ext uri="{FF2B5EF4-FFF2-40B4-BE49-F238E27FC236}">
                      <a16:creationId xmlns:a16="http://schemas.microsoft.com/office/drawing/2014/main" id="{1514D183-3881-684B-8573-1F0010EF0F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878" name="Freeform 139">
                  <a:extLst>
                    <a:ext uri="{FF2B5EF4-FFF2-40B4-BE49-F238E27FC236}">
                      <a16:creationId xmlns:a16="http://schemas.microsoft.com/office/drawing/2014/main" id="{01088C3A-0468-6543-975F-4AA82D9849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214875" name="Line 140">
                <a:extLst>
                  <a:ext uri="{FF2B5EF4-FFF2-40B4-BE49-F238E27FC236}">
                    <a16:creationId xmlns:a16="http://schemas.microsoft.com/office/drawing/2014/main" id="{B6614D4E-ABDF-854C-BB5B-B730E8B0D1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8" y="1360"/>
                <a:ext cx="0" cy="8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876" name="Line 141">
                <a:extLst>
                  <a:ext uri="{FF2B5EF4-FFF2-40B4-BE49-F238E27FC236}">
                    <a16:creationId xmlns:a16="http://schemas.microsoft.com/office/drawing/2014/main" id="{EB1C3E28-CDFE-9040-8343-542518C6DF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7" y="1362"/>
                <a:ext cx="0" cy="8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cxnSp>
          <p:nvCxnSpPr>
            <p:cNvPr id="214769" name="Straight Connector 419">
              <a:extLst>
                <a:ext uri="{FF2B5EF4-FFF2-40B4-BE49-F238E27FC236}">
                  <a16:creationId xmlns:a16="http://schemas.microsoft.com/office/drawing/2014/main" id="{90EBED12-3EA0-5845-9288-731095298EF9}"/>
                </a:ext>
              </a:extLst>
            </p:cNvPr>
            <p:cNvCxnSpPr>
              <a:cxnSpLocks noChangeShapeType="1"/>
              <a:stCxn id="214876" idx="0"/>
            </p:cNvCxnSpPr>
            <p:nvPr/>
          </p:nvCxnSpPr>
          <p:spPr bwMode="auto">
            <a:xfrm>
              <a:off x="2662301" y="4315623"/>
              <a:ext cx="940541" cy="116307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4770" name="Straight Connector 420">
              <a:extLst>
                <a:ext uri="{FF2B5EF4-FFF2-40B4-BE49-F238E27FC236}">
                  <a16:creationId xmlns:a16="http://schemas.microsoft.com/office/drawing/2014/main" id="{1157BE9B-4C75-4A43-923D-F4DC17658FA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112420" y="4624308"/>
              <a:ext cx="116433" cy="71038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4771" name="Straight Connector 421">
              <a:extLst>
                <a:ext uri="{FF2B5EF4-FFF2-40B4-BE49-F238E27FC236}">
                  <a16:creationId xmlns:a16="http://schemas.microsoft.com/office/drawing/2014/main" id="{89D2EC5E-F584-A34B-9BA8-2B4054B71BC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920421" y="4797919"/>
              <a:ext cx="234667" cy="3886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4772" name="Straight Connector 422">
              <a:extLst>
                <a:ext uri="{FF2B5EF4-FFF2-40B4-BE49-F238E27FC236}">
                  <a16:creationId xmlns:a16="http://schemas.microsoft.com/office/drawing/2014/main" id="{69E8C3CE-324C-0A49-A489-7A06E5EC0C6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36021" y="4648548"/>
              <a:ext cx="185893" cy="93348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4773" name="Straight Connector 423">
              <a:extLst>
                <a:ext uri="{FF2B5EF4-FFF2-40B4-BE49-F238E27FC236}">
                  <a16:creationId xmlns:a16="http://schemas.microsoft.com/office/drawing/2014/main" id="{9304B8D0-C00C-D040-B7A9-7840A6018DE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348386" y="4902256"/>
              <a:ext cx="185893" cy="93348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4774" name="Straight Connector 424">
              <a:extLst>
                <a:ext uri="{FF2B5EF4-FFF2-40B4-BE49-F238E27FC236}">
                  <a16:creationId xmlns:a16="http://schemas.microsoft.com/office/drawing/2014/main" id="{7D94C484-D0E6-6D46-815D-C96C32F6E56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127556" y="4839857"/>
              <a:ext cx="243934" cy="21547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4775" name="Straight Connector 425">
              <a:extLst>
                <a:ext uri="{FF2B5EF4-FFF2-40B4-BE49-F238E27FC236}">
                  <a16:creationId xmlns:a16="http://schemas.microsoft.com/office/drawing/2014/main" id="{ACDCFE68-3216-B544-9169-B78A16961B4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3601475" y="4827798"/>
              <a:ext cx="342282" cy="10596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4776" name="Straight Connector 426">
              <a:extLst>
                <a:ext uri="{FF2B5EF4-FFF2-40B4-BE49-F238E27FC236}">
                  <a16:creationId xmlns:a16="http://schemas.microsoft.com/office/drawing/2014/main" id="{EA177149-24F8-444D-98B6-7E0337D82A0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87811" y="4532353"/>
              <a:ext cx="273243" cy="166677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4777" name="Straight Connector 427">
              <a:extLst>
                <a:ext uri="{FF2B5EF4-FFF2-40B4-BE49-F238E27FC236}">
                  <a16:creationId xmlns:a16="http://schemas.microsoft.com/office/drawing/2014/main" id="{6FF04924-112B-5342-9683-B6EBA649FD33}"/>
                </a:ext>
              </a:extLst>
            </p:cNvPr>
            <p:cNvCxnSpPr>
              <a:cxnSpLocks noChangeShapeType="1"/>
              <a:endCxn id="214871" idx="4"/>
            </p:cNvCxnSpPr>
            <p:nvPr/>
          </p:nvCxnSpPr>
          <p:spPr bwMode="auto">
            <a:xfrm flipH="1" flipV="1">
              <a:off x="2408213" y="4421930"/>
              <a:ext cx="396306" cy="7426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14778" name="Group 133">
              <a:extLst>
                <a:ext uri="{FF2B5EF4-FFF2-40B4-BE49-F238E27FC236}">
                  <a16:creationId xmlns:a16="http://schemas.microsoft.com/office/drawing/2014/main" id="{AA9CC103-DDDF-1345-92BB-3275732D1A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4256" y="4681756"/>
              <a:ext cx="513732" cy="157430"/>
              <a:chOff x="2356" y="1300"/>
              <a:chExt cx="555" cy="194"/>
            </a:xfrm>
          </p:grpSpPr>
          <p:sp>
            <p:nvSpPr>
              <p:cNvPr id="214863" name="Oval 407">
                <a:extLst>
                  <a:ext uri="{FF2B5EF4-FFF2-40B4-BE49-F238E27FC236}">
                    <a16:creationId xmlns:a16="http://schemas.microsoft.com/office/drawing/2014/main" id="{ACF89B01-08D5-664C-8370-52DDF61625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4864" name="Rectangle 410">
                <a:extLst>
                  <a:ext uri="{FF2B5EF4-FFF2-40B4-BE49-F238E27FC236}">
                    <a16:creationId xmlns:a16="http://schemas.microsoft.com/office/drawing/2014/main" id="{349167AF-978C-3942-81B2-0E0385C20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4865" name="Oval 411">
                <a:extLst>
                  <a:ext uri="{FF2B5EF4-FFF2-40B4-BE49-F238E27FC236}">
                    <a16:creationId xmlns:a16="http://schemas.microsoft.com/office/drawing/2014/main" id="{A4796AA8-A515-274B-B98F-90BA5637FF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14866" name="Group 137">
                <a:extLst>
                  <a:ext uri="{FF2B5EF4-FFF2-40B4-BE49-F238E27FC236}">
                    <a16:creationId xmlns:a16="http://schemas.microsoft.com/office/drawing/2014/main" id="{BEF00AF6-E639-8A42-9F96-8E600115BE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214869" name="Freeform 138">
                  <a:extLst>
                    <a:ext uri="{FF2B5EF4-FFF2-40B4-BE49-F238E27FC236}">
                      <a16:creationId xmlns:a16="http://schemas.microsoft.com/office/drawing/2014/main" id="{FCD5B411-1249-724E-AE2A-E8C9FA0E48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870" name="Freeform 139">
                  <a:extLst>
                    <a:ext uri="{FF2B5EF4-FFF2-40B4-BE49-F238E27FC236}">
                      <a16:creationId xmlns:a16="http://schemas.microsoft.com/office/drawing/2014/main" id="{5EF29B49-79D8-DD49-8A68-0A32A15C7D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214867" name="Line 140">
                <a:extLst>
                  <a:ext uri="{FF2B5EF4-FFF2-40B4-BE49-F238E27FC236}">
                    <a16:creationId xmlns:a16="http://schemas.microsoft.com/office/drawing/2014/main" id="{F142C252-8AEF-F84E-BAED-4E0B73F7CE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8" y="1360"/>
                <a:ext cx="0" cy="8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868" name="Line 141">
                <a:extLst>
                  <a:ext uri="{FF2B5EF4-FFF2-40B4-BE49-F238E27FC236}">
                    <a16:creationId xmlns:a16="http://schemas.microsoft.com/office/drawing/2014/main" id="{3B7EF2B1-04FF-CB4F-BEFD-2EA2A11AD9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7" y="1362"/>
                <a:ext cx="0" cy="8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14779" name="Group 133">
              <a:extLst>
                <a:ext uri="{FF2B5EF4-FFF2-40B4-BE49-F238E27FC236}">
                  <a16:creationId xmlns:a16="http://schemas.microsoft.com/office/drawing/2014/main" id="{D2018FB0-D1F1-DE47-B127-D25691FFE4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89607" y="4745631"/>
              <a:ext cx="513732" cy="157430"/>
              <a:chOff x="2356" y="1300"/>
              <a:chExt cx="555" cy="194"/>
            </a:xfrm>
          </p:grpSpPr>
          <p:sp>
            <p:nvSpPr>
              <p:cNvPr id="214855" name="Oval 407">
                <a:extLst>
                  <a:ext uri="{FF2B5EF4-FFF2-40B4-BE49-F238E27FC236}">
                    <a16:creationId xmlns:a16="http://schemas.microsoft.com/office/drawing/2014/main" id="{9EE080E0-8866-674F-A846-6CBEE36388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4856" name="Rectangle 410">
                <a:extLst>
                  <a:ext uri="{FF2B5EF4-FFF2-40B4-BE49-F238E27FC236}">
                    <a16:creationId xmlns:a16="http://schemas.microsoft.com/office/drawing/2014/main" id="{1E8BF034-A218-F540-A019-52ED5FA02F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4857" name="Oval 411">
                <a:extLst>
                  <a:ext uri="{FF2B5EF4-FFF2-40B4-BE49-F238E27FC236}">
                    <a16:creationId xmlns:a16="http://schemas.microsoft.com/office/drawing/2014/main" id="{69062B55-309B-7240-A19C-5ACCD12D88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14858" name="Group 137">
                <a:extLst>
                  <a:ext uri="{FF2B5EF4-FFF2-40B4-BE49-F238E27FC236}">
                    <a16:creationId xmlns:a16="http://schemas.microsoft.com/office/drawing/2014/main" id="{EF987F17-D0FA-D843-8F9E-8DFC92AE49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214861" name="Freeform 138">
                  <a:extLst>
                    <a:ext uri="{FF2B5EF4-FFF2-40B4-BE49-F238E27FC236}">
                      <a16:creationId xmlns:a16="http://schemas.microsoft.com/office/drawing/2014/main" id="{D0C3A7BD-0E64-6C49-A43B-C82079E3D3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862" name="Freeform 139">
                  <a:extLst>
                    <a:ext uri="{FF2B5EF4-FFF2-40B4-BE49-F238E27FC236}">
                      <a16:creationId xmlns:a16="http://schemas.microsoft.com/office/drawing/2014/main" id="{C036894A-4BC8-3A4C-B472-D5BD378FF2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214859" name="Line 140">
                <a:extLst>
                  <a:ext uri="{FF2B5EF4-FFF2-40B4-BE49-F238E27FC236}">
                    <a16:creationId xmlns:a16="http://schemas.microsoft.com/office/drawing/2014/main" id="{DAA9F0EE-AA1F-1440-9C5D-285EFC9471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7" y="1360"/>
                <a:ext cx="0" cy="86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860" name="Line 141">
                <a:extLst>
                  <a:ext uri="{FF2B5EF4-FFF2-40B4-BE49-F238E27FC236}">
                    <a16:creationId xmlns:a16="http://schemas.microsoft.com/office/drawing/2014/main" id="{47B3CA3C-2875-FD43-ACEE-8884AC7529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8" y="1362"/>
                <a:ext cx="0" cy="86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14780" name="Group 133">
              <a:extLst>
                <a:ext uri="{FF2B5EF4-FFF2-40B4-BE49-F238E27FC236}">
                  <a16:creationId xmlns:a16="http://schemas.microsoft.com/office/drawing/2014/main" id="{BAEEA1D7-69FA-EC4D-AA27-6537A2EF49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67612" y="4492206"/>
              <a:ext cx="513732" cy="157430"/>
              <a:chOff x="2356" y="1300"/>
              <a:chExt cx="555" cy="194"/>
            </a:xfrm>
          </p:grpSpPr>
          <p:sp>
            <p:nvSpPr>
              <p:cNvPr id="214847" name="Oval 407">
                <a:extLst>
                  <a:ext uri="{FF2B5EF4-FFF2-40B4-BE49-F238E27FC236}">
                    <a16:creationId xmlns:a16="http://schemas.microsoft.com/office/drawing/2014/main" id="{8451ABFE-E742-2647-8483-230013D0F8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4848" name="Rectangle 410">
                <a:extLst>
                  <a:ext uri="{FF2B5EF4-FFF2-40B4-BE49-F238E27FC236}">
                    <a16:creationId xmlns:a16="http://schemas.microsoft.com/office/drawing/2014/main" id="{A084CDC0-2A2A-7246-999A-0E445106FE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4849" name="Oval 411">
                <a:extLst>
                  <a:ext uri="{FF2B5EF4-FFF2-40B4-BE49-F238E27FC236}">
                    <a16:creationId xmlns:a16="http://schemas.microsoft.com/office/drawing/2014/main" id="{F3CD9C32-ABA9-5C40-8823-F7225DB48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14850" name="Group 137">
                <a:extLst>
                  <a:ext uri="{FF2B5EF4-FFF2-40B4-BE49-F238E27FC236}">
                    <a16:creationId xmlns:a16="http://schemas.microsoft.com/office/drawing/2014/main" id="{65B8C8B2-44F6-0248-8832-067285C7B9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214853" name="Freeform 138">
                  <a:extLst>
                    <a:ext uri="{FF2B5EF4-FFF2-40B4-BE49-F238E27FC236}">
                      <a16:creationId xmlns:a16="http://schemas.microsoft.com/office/drawing/2014/main" id="{2F4B30CD-F368-F94F-9E1F-C65BE5108F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854" name="Freeform 139">
                  <a:extLst>
                    <a:ext uri="{FF2B5EF4-FFF2-40B4-BE49-F238E27FC236}">
                      <a16:creationId xmlns:a16="http://schemas.microsoft.com/office/drawing/2014/main" id="{7D49DAEB-EA93-944F-86A8-19F89EFD1A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214851" name="Line 140">
                <a:extLst>
                  <a:ext uri="{FF2B5EF4-FFF2-40B4-BE49-F238E27FC236}">
                    <a16:creationId xmlns:a16="http://schemas.microsoft.com/office/drawing/2014/main" id="{1CDF7FCC-F139-634F-8F76-66336F5ECF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852" name="Line 141">
                <a:extLst>
                  <a:ext uri="{FF2B5EF4-FFF2-40B4-BE49-F238E27FC236}">
                    <a16:creationId xmlns:a16="http://schemas.microsoft.com/office/drawing/2014/main" id="{667092A3-F7E4-8549-B42B-2183AC9CB4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14781" name="Group 133">
              <a:extLst>
                <a:ext uri="{FF2B5EF4-FFF2-40B4-BE49-F238E27FC236}">
                  <a16:creationId xmlns:a16="http://schemas.microsoft.com/office/drawing/2014/main" id="{06719729-83D0-DC49-86EF-8BBD8CFED3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78257" y="4374514"/>
              <a:ext cx="513732" cy="157430"/>
              <a:chOff x="2356" y="1300"/>
              <a:chExt cx="555" cy="194"/>
            </a:xfrm>
          </p:grpSpPr>
          <p:sp>
            <p:nvSpPr>
              <p:cNvPr id="214839" name="Oval 407">
                <a:extLst>
                  <a:ext uri="{FF2B5EF4-FFF2-40B4-BE49-F238E27FC236}">
                    <a16:creationId xmlns:a16="http://schemas.microsoft.com/office/drawing/2014/main" id="{7E11B94D-3283-764D-A42C-C28A925987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4840" name="Rectangle 410">
                <a:extLst>
                  <a:ext uri="{FF2B5EF4-FFF2-40B4-BE49-F238E27FC236}">
                    <a16:creationId xmlns:a16="http://schemas.microsoft.com/office/drawing/2014/main" id="{C192F62C-AC30-B942-98F1-2FE4DF04AB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4841" name="Oval 411">
                <a:extLst>
                  <a:ext uri="{FF2B5EF4-FFF2-40B4-BE49-F238E27FC236}">
                    <a16:creationId xmlns:a16="http://schemas.microsoft.com/office/drawing/2014/main" id="{20F58FD6-A861-4D42-9F01-4B444DDF2F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14842" name="Group 137">
                <a:extLst>
                  <a:ext uri="{FF2B5EF4-FFF2-40B4-BE49-F238E27FC236}">
                    <a16:creationId xmlns:a16="http://schemas.microsoft.com/office/drawing/2014/main" id="{B4EDD1C6-0FB0-844A-B0D1-6AB061B630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214845" name="Freeform 138">
                  <a:extLst>
                    <a:ext uri="{FF2B5EF4-FFF2-40B4-BE49-F238E27FC236}">
                      <a16:creationId xmlns:a16="http://schemas.microsoft.com/office/drawing/2014/main" id="{E03E3A45-FC3E-3249-B8F9-998973ECA5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846" name="Freeform 139">
                  <a:extLst>
                    <a:ext uri="{FF2B5EF4-FFF2-40B4-BE49-F238E27FC236}">
                      <a16:creationId xmlns:a16="http://schemas.microsoft.com/office/drawing/2014/main" id="{0B571E97-40B9-BF44-92E0-90922CE484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214843" name="Line 140">
                <a:extLst>
                  <a:ext uri="{FF2B5EF4-FFF2-40B4-BE49-F238E27FC236}">
                    <a16:creationId xmlns:a16="http://schemas.microsoft.com/office/drawing/2014/main" id="{DBBCC05B-3571-1945-8F29-435CA023A8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8" y="1361"/>
                <a:ext cx="0" cy="8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844" name="Line 141">
                <a:extLst>
                  <a:ext uri="{FF2B5EF4-FFF2-40B4-BE49-F238E27FC236}">
                    <a16:creationId xmlns:a16="http://schemas.microsoft.com/office/drawing/2014/main" id="{21BAEA67-ADED-0F47-AC0B-1CFAFB5BEF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14782" name="Group 133">
              <a:extLst>
                <a:ext uri="{FF2B5EF4-FFF2-40B4-BE49-F238E27FC236}">
                  <a16:creationId xmlns:a16="http://schemas.microsoft.com/office/drawing/2014/main" id="{BAA04962-38FB-F34B-885F-ABCF62F5E9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97517" y="4879598"/>
              <a:ext cx="513732" cy="157430"/>
              <a:chOff x="2356" y="1300"/>
              <a:chExt cx="555" cy="194"/>
            </a:xfrm>
          </p:grpSpPr>
          <p:sp>
            <p:nvSpPr>
              <p:cNvPr id="214831" name="Oval 407">
                <a:extLst>
                  <a:ext uri="{FF2B5EF4-FFF2-40B4-BE49-F238E27FC236}">
                    <a16:creationId xmlns:a16="http://schemas.microsoft.com/office/drawing/2014/main" id="{1C811C57-3A5A-294C-9D97-296827048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4832" name="Rectangle 410">
                <a:extLst>
                  <a:ext uri="{FF2B5EF4-FFF2-40B4-BE49-F238E27FC236}">
                    <a16:creationId xmlns:a16="http://schemas.microsoft.com/office/drawing/2014/main" id="{E6DC89D9-27FF-7545-BFD6-96FD4C14E7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4833" name="Oval 411">
                <a:extLst>
                  <a:ext uri="{FF2B5EF4-FFF2-40B4-BE49-F238E27FC236}">
                    <a16:creationId xmlns:a16="http://schemas.microsoft.com/office/drawing/2014/main" id="{80B3E571-0927-414A-B24F-8DCDC76E1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14834" name="Group 137">
                <a:extLst>
                  <a:ext uri="{FF2B5EF4-FFF2-40B4-BE49-F238E27FC236}">
                    <a16:creationId xmlns:a16="http://schemas.microsoft.com/office/drawing/2014/main" id="{639C60C0-F635-0F42-B674-69FEF01981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214837" name="Freeform 138">
                  <a:extLst>
                    <a:ext uri="{FF2B5EF4-FFF2-40B4-BE49-F238E27FC236}">
                      <a16:creationId xmlns:a16="http://schemas.microsoft.com/office/drawing/2014/main" id="{D7C69FFD-1C74-8C4C-9B74-B68407954B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838" name="Freeform 139">
                  <a:extLst>
                    <a:ext uri="{FF2B5EF4-FFF2-40B4-BE49-F238E27FC236}">
                      <a16:creationId xmlns:a16="http://schemas.microsoft.com/office/drawing/2014/main" id="{30B42A46-A24A-4941-8F1F-0B108F50D9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214835" name="Line 140">
                <a:extLst>
                  <a:ext uri="{FF2B5EF4-FFF2-40B4-BE49-F238E27FC236}">
                    <a16:creationId xmlns:a16="http://schemas.microsoft.com/office/drawing/2014/main" id="{17678649-18CE-6A4D-BC1C-76391E445E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836" name="Line 141">
                <a:extLst>
                  <a:ext uri="{FF2B5EF4-FFF2-40B4-BE49-F238E27FC236}">
                    <a16:creationId xmlns:a16="http://schemas.microsoft.com/office/drawing/2014/main" id="{86287C0E-A8D6-B847-BCD7-8581584031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14783" name="Group 133">
              <a:extLst>
                <a:ext uri="{FF2B5EF4-FFF2-40B4-BE49-F238E27FC236}">
                  <a16:creationId xmlns:a16="http://schemas.microsoft.com/office/drawing/2014/main" id="{CE2809DA-14FF-2745-B16E-5E6D5C101E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7730" y="5041357"/>
              <a:ext cx="513732" cy="157430"/>
              <a:chOff x="2356" y="1300"/>
              <a:chExt cx="555" cy="194"/>
            </a:xfrm>
          </p:grpSpPr>
          <p:sp>
            <p:nvSpPr>
              <p:cNvPr id="214823" name="Oval 407">
                <a:extLst>
                  <a:ext uri="{FF2B5EF4-FFF2-40B4-BE49-F238E27FC236}">
                    <a16:creationId xmlns:a16="http://schemas.microsoft.com/office/drawing/2014/main" id="{717D1E15-8791-104E-A1A3-6A0D715E8B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4824" name="Rectangle 410">
                <a:extLst>
                  <a:ext uri="{FF2B5EF4-FFF2-40B4-BE49-F238E27FC236}">
                    <a16:creationId xmlns:a16="http://schemas.microsoft.com/office/drawing/2014/main" id="{D5123559-5D44-E349-860C-3C6266DCAC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4825" name="Oval 411">
                <a:extLst>
                  <a:ext uri="{FF2B5EF4-FFF2-40B4-BE49-F238E27FC236}">
                    <a16:creationId xmlns:a16="http://schemas.microsoft.com/office/drawing/2014/main" id="{664972B5-CE73-874C-8FA0-85CDFD3A03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14826" name="Group 137">
                <a:extLst>
                  <a:ext uri="{FF2B5EF4-FFF2-40B4-BE49-F238E27FC236}">
                    <a16:creationId xmlns:a16="http://schemas.microsoft.com/office/drawing/2014/main" id="{830049D7-830D-E344-893C-28BABD5154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214829" name="Freeform 138">
                  <a:extLst>
                    <a:ext uri="{FF2B5EF4-FFF2-40B4-BE49-F238E27FC236}">
                      <a16:creationId xmlns:a16="http://schemas.microsoft.com/office/drawing/2014/main" id="{E51DDC8C-D5FC-3E47-8EE3-5C3D3AF870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830" name="Freeform 139">
                  <a:extLst>
                    <a:ext uri="{FF2B5EF4-FFF2-40B4-BE49-F238E27FC236}">
                      <a16:creationId xmlns:a16="http://schemas.microsoft.com/office/drawing/2014/main" id="{B9C43ACF-B12B-BC4C-B56A-C7AEED3B87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214827" name="Line 140">
                <a:extLst>
                  <a:ext uri="{FF2B5EF4-FFF2-40B4-BE49-F238E27FC236}">
                    <a16:creationId xmlns:a16="http://schemas.microsoft.com/office/drawing/2014/main" id="{513F0963-DDAF-D145-9950-A4B3837736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828" name="Line 141">
                <a:extLst>
                  <a:ext uri="{FF2B5EF4-FFF2-40B4-BE49-F238E27FC236}">
                    <a16:creationId xmlns:a16="http://schemas.microsoft.com/office/drawing/2014/main" id="{E1BF0C26-9869-404E-9951-3A47669C96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14784" name="Group 133">
              <a:extLst>
                <a:ext uri="{FF2B5EF4-FFF2-40B4-BE49-F238E27FC236}">
                  <a16:creationId xmlns:a16="http://schemas.microsoft.com/office/drawing/2014/main" id="{95FF66F3-3330-FA48-9FF2-E45595AD1C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6981" y="4995523"/>
              <a:ext cx="513732" cy="157430"/>
              <a:chOff x="2356" y="1300"/>
              <a:chExt cx="555" cy="194"/>
            </a:xfrm>
          </p:grpSpPr>
          <p:sp>
            <p:nvSpPr>
              <p:cNvPr id="214815" name="Oval 407">
                <a:extLst>
                  <a:ext uri="{FF2B5EF4-FFF2-40B4-BE49-F238E27FC236}">
                    <a16:creationId xmlns:a16="http://schemas.microsoft.com/office/drawing/2014/main" id="{1E3DB0BD-8EC6-AD4B-BBBB-11434DCFFE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4816" name="Rectangle 410">
                <a:extLst>
                  <a:ext uri="{FF2B5EF4-FFF2-40B4-BE49-F238E27FC236}">
                    <a16:creationId xmlns:a16="http://schemas.microsoft.com/office/drawing/2014/main" id="{5D01E0BB-AD3A-D348-B452-572456092D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4817" name="Oval 411">
                <a:extLst>
                  <a:ext uri="{FF2B5EF4-FFF2-40B4-BE49-F238E27FC236}">
                    <a16:creationId xmlns:a16="http://schemas.microsoft.com/office/drawing/2014/main" id="{67B690E9-398B-B744-BC4E-A6B79E6AD3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14818" name="Group 137">
                <a:extLst>
                  <a:ext uri="{FF2B5EF4-FFF2-40B4-BE49-F238E27FC236}">
                    <a16:creationId xmlns:a16="http://schemas.microsoft.com/office/drawing/2014/main" id="{1B7C13F7-36B7-2D43-9E25-90AF91A744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214821" name="Freeform 138">
                  <a:extLst>
                    <a:ext uri="{FF2B5EF4-FFF2-40B4-BE49-F238E27FC236}">
                      <a16:creationId xmlns:a16="http://schemas.microsoft.com/office/drawing/2014/main" id="{42F9CA19-A361-A149-A019-9AE5E2E39C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822" name="Freeform 139">
                  <a:extLst>
                    <a:ext uri="{FF2B5EF4-FFF2-40B4-BE49-F238E27FC236}">
                      <a16:creationId xmlns:a16="http://schemas.microsoft.com/office/drawing/2014/main" id="{251FF676-D700-A243-A3C2-74DB8AE102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214819" name="Line 140">
                <a:extLst>
                  <a:ext uri="{FF2B5EF4-FFF2-40B4-BE49-F238E27FC236}">
                    <a16:creationId xmlns:a16="http://schemas.microsoft.com/office/drawing/2014/main" id="{4F870CCA-D2EE-EB4F-991F-9BC42501D9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8" y="1361"/>
                <a:ext cx="0" cy="8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820" name="Line 141">
                <a:extLst>
                  <a:ext uri="{FF2B5EF4-FFF2-40B4-BE49-F238E27FC236}">
                    <a16:creationId xmlns:a16="http://schemas.microsoft.com/office/drawing/2014/main" id="{A699A23C-B9D6-C148-9F3A-AE21B2A4C2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8" y="1363"/>
                <a:ext cx="0" cy="8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cxnSp>
          <p:nvCxnSpPr>
            <p:cNvPr id="214785" name="Straight Connector 12">
              <a:extLst>
                <a:ext uri="{FF2B5EF4-FFF2-40B4-BE49-F238E27FC236}">
                  <a16:creationId xmlns:a16="http://schemas.microsoft.com/office/drawing/2014/main" id="{01128C60-33D3-6D44-8E95-05D7DBFD8D9A}"/>
                </a:ext>
              </a:extLst>
            </p:cNvPr>
            <p:cNvCxnSpPr>
              <a:cxnSpLocks noChangeShapeType="1"/>
              <a:endCxn id="214955" idx="1"/>
            </p:cNvCxnSpPr>
            <p:nvPr/>
          </p:nvCxnSpPr>
          <p:spPr bwMode="auto">
            <a:xfrm>
              <a:off x="2382838" y="2609848"/>
              <a:ext cx="238125" cy="261938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4786" name="Straight Connector 500">
              <a:extLst>
                <a:ext uri="{FF2B5EF4-FFF2-40B4-BE49-F238E27FC236}">
                  <a16:creationId xmlns:a16="http://schemas.microsoft.com/office/drawing/2014/main" id="{E1CEA5F7-C661-C247-AA9C-509CD955FB29}"/>
                </a:ext>
              </a:extLst>
            </p:cNvPr>
            <p:cNvCxnSpPr>
              <a:cxnSpLocks noChangeShapeType="1"/>
              <a:stCxn id="214751" idx="8"/>
              <a:endCxn id="214812" idx="2"/>
            </p:cNvCxnSpPr>
            <p:nvPr/>
          </p:nvCxnSpPr>
          <p:spPr bwMode="auto">
            <a:xfrm>
              <a:off x="1455738" y="2990846"/>
              <a:ext cx="38100" cy="30956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4787" name="Straight Connector 501">
              <a:extLst>
                <a:ext uri="{FF2B5EF4-FFF2-40B4-BE49-F238E27FC236}">
                  <a16:creationId xmlns:a16="http://schemas.microsoft.com/office/drawing/2014/main" id="{F272CF90-C9D4-984A-AEB0-0788FA97975F}"/>
                </a:ext>
              </a:extLst>
            </p:cNvPr>
            <p:cNvCxnSpPr>
              <a:cxnSpLocks noChangeShapeType="1"/>
              <a:endCxn id="214812" idx="3"/>
            </p:cNvCxnSpPr>
            <p:nvPr/>
          </p:nvCxnSpPr>
          <p:spPr bwMode="auto">
            <a:xfrm>
              <a:off x="1235076" y="3271835"/>
              <a:ext cx="123825" cy="21272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4788" name="Straight Connector 502">
              <a:extLst>
                <a:ext uri="{FF2B5EF4-FFF2-40B4-BE49-F238E27FC236}">
                  <a16:creationId xmlns:a16="http://schemas.microsoft.com/office/drawing/2014/main" id="{D79BD35D-FE6A-E74E-BBD4-BB1735B34ACD}"/>
                </a:ext>
              </a:extLst>
            </p:cNvPr>
            <p:cNvCxnSpPr>
              <a:cxnSpLocks noChangeShapeType="1"/>
              <a:endCxn id="214923" idx="1"/>
            </p:cNvCxnSpPr>
            <p:nvPr/>
          </p:nvCxnSpPr>
          <p:spPr bwMode="auto">
            <a:xfrm>
              <a:off x="3916362" y="2411411"/>
              <a:ext cx="307975" cy="57308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4789" name="Straight Connector 503">
              <a:extLst>
                <a:ext uri="{FF2B5EF4-FFF2-40B4-BE49-F238E27FC236}">
                  <a16:creationId xmlns:a16="http://schemas.microsoft.com/office/drawing/2014/main" id="{5E8ACA6F-508C-1A42-BEA5-51F1FFB7781D}"/>
                </a:ext>
              </a:extLst>
            </p:cNvPr>
            <p:cNvCxnSpPr>
              <a:cxnSpLocks noChangeShapeType="1"/>
              <a:endCxn id="214923" idx="0"/>
            </p:cNvCxnSpPr>
            <p:nvPr/>
          </p:nvCxnSpPr>
          <p:spPr bwMode="auto">
            <a:xfrm flipH="1">
              <a:off x="4425950" y="2389186"/>
              <a:ext cx="384175" cy="57943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4790" name="Straight Connector 504">
              <a:extLst>
                <a:ext uri="{FF2B5EF4-FFF2-40B4-BE49-F238E27FC236}">
                  <a16:creationId xmlns:a16="http://schemas.microsoft.com/office/drawing/2014/main" id="{F9535A12-A734-3942-965B-49299730699A}"/>
                </a:ext>
              </a:extLst>
            </p:cNvPr>
            <p:cNvCxnSpPr>
              <a:cxnSpLocks noChangeShapeType="1"/>
              <a:endCxn id="215005" idx="0"/>
            </p:cNvCxnSpPr>
            <p:nvPr/>
          </p:nvCxnSpPr>
          <p:spPr bwMode="auto">
            <a:xfrm>
              <a:off x="6770687" y="2900361"/>
              <a:ext cx="215899" cy="104616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4791" name="Straight Connector 505">
              <a:extLst>
                <a:ext uri="{FF2B5EF4-FFF2-40B4-BE49-F238E27FC236}">
                  <a16:creationId xmlns:a16="http://schemas.microsoft.com/office/drawing/2014/main" id="{A74BF5A9-383B-254D-A81C-663858F02DA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7137398" y="3251197"/>
              <a:ext cx="241300" cy="69215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4792" name="Straight Connector 506">
              <a:extLst>
                <a:ext uri="{FF2B5EF4-FFF2-40B4-BE49-F238E27FC236}">
                  <a16:creationId xmlns:a16="http://schemas.microsoft.com/office/drawing/2014/main" id="{4B700DF6-C173-FB42-8110-77BA618170F3}"/>
                </a:ext>
              </a:extLst>
            </p:cNvPr>
            <p:cNvCxnSpPr>
              <a:cxnSpLocks noChangeShapeType="1"/>
              <a:stCxn id="214755" idx="4"/>
              <a:endCxn id="215000" idx="0"/>
            </p:cNvCxnSpPr>
            <p:nvPr/>
          </p:nvCxnSpPr>
          <p:spPr bwMode="auto">
            <a:xfrm flipH="1">
              <a:off x="7483473" y="4229096"/>
              <a:ext cx="541338" cy="249239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4793" name="Straight Connector 507">
              <a:extLst>
                <a:ext uri="{FF2B5EF4-FFF2-40B4-BE49-F238E27FC236}">
                  <a16:creationId xmlns:a16="http://schemas.microsoft.com/office/drawing/2014/main" id="{CEDA9FB2-61C0-CB4D-90D8-10CEBBEF2FA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7454899" y="4573584"/>
              <a:ext cx="796925" cy="61436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4794" name="Straight Connector 508">
              <a:extLst>
                <a:ext uri="{FF2B5EF4-FFF2-40B4-BE49-F238E27FC236}">
                  <a16:creationId xmlns:a16="http://schemas.microsoft.com/office/drawing/2014/main" id="{4CBC8829-4BE8-D440-881A-687231FD7B3E}"/>
                </a:ext>
              </a:extLst>
            </p:cNvPr>
            <p:cNvCxnSpPr>
              <a:cxnSpLocks noChangeShapeType="1"/>
              <a:endCxn id="214987" idx="5"/>
            </p:cNvCxnSpPr>
            <p:nvPr/>
          </p:nvCxnSpPr>
          <p:spPr bwMode="auto">
            <a:xfrm flipH="1" flipV="1">
              <a:off x="6496050" y="4722809"/>
              <a:ext cx="1047750" cy="96678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4795" name="Straight Connector 509">
              <a:extLst>
                <a:ext uri="{FF2B5EF4-FFF2-40B4-BE49-F238E27FC236}">
                  <a16:creationId xmlns:a16="http://schemas.microsoft.com/office/drawing/2014/main" id="{F012002C-F973-154B-A443-483F5FF87978}"/>
                </a:ext>
              </a:extLst>
            </p:cNvPr>
            <p:cNvCxnSpPr>
              <a:cxnSpLocks noChangeShapeType="1"/>
              <a:stCxn id="214756" idx="0"/>
              <a:endCxn id="214811" idx="5"/>
            </p:cNvCxnSpPr>
            <p:nvPr/>
          </p:nvCxnSpPr>
          <p:spPr bwMode="auto">
            <a:xfrm flipH="1" flipV="1">
              <a:off x="5084763" y="5684832"/>
              <a:ext cx="520700" cy="16986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4796" name="Straight Connector 510">
              <a:extLst>
                <a:ext uri="{FF2B5EF4-FFF2-40B4-BE49-F238E27FC236}">
                  <a16:creationId xmlns:a16="http://schemas.microsoft.com/office/drawing/2014/main" id="{AFB7B92B-EFFA-A54A-9CBA-33ECDE1DB6D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4068763" y="5045070"/>
              <a:ext cx="371475" cy="973138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4797" name="Straight Connector 511">
              <a:extLst>
                <a:ext uri="{FF2B5EF4-FFF2-40B4-BE49-F238E27FC236}">
                  <a16:creationId xmlns:a16="http://schemas.microsoft.com/office/drawing/2014/main" id="{EABB1853-7108-F54E-AFE7-2F622E4EA64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389313" y="5689595"/>
              <a:ext cx="306387" cy="165099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4798" name="Straight Connector 512">
              <a:extLst>
                <a:ext uri="{FF2B5EF4-FFF2-40B4-BE49-F238E27FC236}">
                  <a16:creationId xmlns:a16="http://schemas.microsoft.com/office/drawing/2014/main" id="{0EE343D9-42DB-6D4F-8E8E-2B709F668C1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790701" y="5160959"/>
              <a:ext cx="401638" cy="209549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4799" name="Straight Connector 513">
              <a:extLst>
                <a:ext uri="{FF2B5EF4-FFF2-40B4-BE49-F238E27FC236}">
                  <a16:creationId xmlns:a16="http://schemas.microsoft.com/office/drawing/2014/main" id="{0F391F6F-783D-C643-B6A5-48139429FEE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179514" y="4467220"/>
              <a:ext cx="227012" cy="28257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4800" name="Straight Connector 514">
              <a:extLst>
                <a:ext uri="{FF2B5EF4-FFF2-40B4-BE49-F238E27FC236}">
                  <a16:creationId xmlns:a16="http://schemas.microsoft.com/office/drawing/2014/main" id="{82E0BACD-3330-2342-AEB4-B4294990298B}"/>
                </a:ext>
              </a:extLst>
            </p:cNvPr>
            <p:cNvCxnSpPr>
              <a:cxnSpLocks noChangeShapeType="1"/>
              <a:endCxn id="214812" idx="5"/>
            </p:cNvCxnSpPr>
            <p:nvPr/>
          </p:nvCxnSpPr>
          <p:spPr bwMode="auto">
            <a:xfrm flipV="1">
              <a:off x="1155701" y="4368796"/>
              <a:ext cx="203199" cy="7937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4801" name="Oval 14">
              <a:extLst>
                <a:ext uri="{FF2B5EF4-FFF2-40B4-BE49-F238E27FC236}">
                  <a16:creationId xmlns:a16="http://schemas.microsoft.com/office/drawing/2014/main" id="{54AE4C93-D444-6A48-9B5F-21A6B2FAB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7594" y="2896840"/>
              <a:ext cx="528046" cy="30477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2400">
                <a:solidFill>
                  <a:srgbClr val="000000"/>
                </a:solidFill>
              </a:endParaRPr>
            </a:p>
          </p:txBody>
        </p:sp>
        <p:cxnSp>
          <p:nvCxnSpPr>
            <p:cNvPr id="214802" name="Straight Connector 18">
              <a:extLst>
                <a:ext uri="{FF2B5EF4-FFF2-40B4-BE49-F238E27FC236}">
                  <a16:creationId xmlns:a16="http://schemas.microsoft.com/office/drawing/2014/main" id="{A545F69D-38E3-4D48-9F26-5467D66B83E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713288" y="3051287"/>
              <a:ext cx="964306" cy="26892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4803" name="Straight Connector 516">
              <a:extLst>
                <a:ext uri="{FF2B5EF4-FFF2-40B4-BE49-F238E27FC236}">
                  <a16:creationId xmlns:a16="http://schemas.microsoft.com/office/drawing/2014/main" id="{CADFAC43-C4F8-304D-A268-46969FEE94C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39457" y="3169610"/>
              <a:ext cx="691556" cy="784846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4804" name="Straight Connector 515">
              <a:extLst>
                <a:ext uri="{FF2B5EF4-FFF2-40B4-BE49-F238E27FC236}">
                  <a16:creationId xmlns:a16="http://schemas.microsoft.com/office/drawing/2014/main" id="{05D69030-81E0-6C4A-A0AD-7C495221A50F}"/>
                </a:ext>
              </a:extLst>
            </p:cNvPr>
            <p:cNvCxnSpPr>
              <a:cxnSpLocks noChangeShapeType="1"/>
              <a:stCxn id="214841" idx="0"/>
            </p:cNvCxnSpPr>
            <p:nvPr/>
          </p:nvCxnSpPr>
          <p:spPr bwMode="auto">
            <a:xfrm flipV="1">
              <a:off x="3832888" y="4233714"/>
              <a:ext cx="190494" cy="141430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4805" name="Oval 521">
              <a:extLst>
                <a:ext uri="{FF2B5EF4-FFF2-40B4-BE49-F238E27FC236}">
                  <a16:creationId xmlns:a16="http://schemas.microsoft.com/office/drawing/2014/main" id="{FF47F5AD-791E-B140-9599-7260CAE71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2543" y="3959555"/>
              <a:ext cx="528230" cy="30505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2400">
                  <a:solidFill>
                    <a:srgbClr val="000000"/>
                  </a:solidFill>
                </a:rPr>
                <a:t>   </a:t>
              </a:r>
            </a:p>
          </p:txBody>
        </p:sp>
        <p:cxnSp>
          <p:nvCxnSpPr>
            <p:cNvPr id="214806" name="Straight Connector 519">
              <a:extLst>
                <a:ext uri="{FF2B5EF4-FFF2-40B4-BE49-F238E27FC236}">
                  <a16:creationId xmlns:a16="http://schemas.microsoft.com/office/drawing/2014/main" id="{84C1080C-9362-2E4C-BC0C-16117ED1FFD7}"/>
                </a:ext>
              </a:extLst>
            </p:cNvPr>
            <p:cNvCxnSpPr>
              <a:cxnSpLocks noChangeShapeType="1"/>
              <a:stCxn id="214805" idx="6"/>
              <a:endCxn id="215039" idx="1"/>
            </p:cNvCxnSpPr>
            <p:nvPr/>
          </p:nvCxnSpPr>
          <p:spPr bwMode="auto">
            <a:xfrm flipV="1">
              <a:off x="4460774" y="3953935"/>
              <a:ext cx="770040" cy="158145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4807" name="Straight Connector 520">
              <a:extLst>
                <a:ext uri="{FF2B5EF4-FFF2-40B4-BE49-F238E27FC236}">
                  <a16:creationId xmlns:a16="http://schemas.microsoft.com/office/drawing/2014/main" id="{809DE894-CD3E-D440-90D7-A9EE688C8DC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92525" y="3789358"/>
              <a:ext cx="342828" cy="205015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4808" name="Straight Connector 7">
              <a:extLst>
                <a:ext uri="{FF2B5EF4-FFF2-40B4-BE49-F238E27FC236}">
                  <a16:creationId xmlns:a16="http://schemas.microsoft.com/office/drawing/2014/main" id="{C7A8111F-5E34-F040-A1FB-747FB0E10BD9}"/>
                </a:ext>
              </a:extLst>
            </p:cNvPr>
            <p:cNvCxnSpPr>
              <a:cxnSpLocks noChangeShapeType="1"/>
              <a:stCxn id="214913" idx="5"/>
              <a:endCxn id="215037" idx="1"/>
            </p:cNvCxnSpPr>
            <p:nvPr/>
          </p:nvCxnSpPr>
          <p:spPr bwMode="auto">
            <a:xfrm>
              <a:off x="4876727" y="3633784"/>
              <a:ext cx="431873" cy="222379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4809" name="Straight Connector 415">
              <a:extLst>
                <a:ext uri="{FF2B5EF4-FFF2-40B4-BE49-F238E27FC236}">
                  <a16:creationId xmlns:a16="http://schemas.microsoft.com/office/drawing/2014/main" id="{01619298-9B19-1D42-9087-3011A8E72F36}"/>
                </a:ext>
              </a:extLst>
            </p:cNvPr>
            <p:cNvCxnSpPr>
              <a:cxnSpLocks noChangeShapeType="1"/>
              <a:endCxn id="214873" idx="0"/>
            </p:cNvCxnSpPr>
            <p:nvPr/>
          </p:nvCxnSpPr>
          <p:spPr bwMode="auto">
            <a:xfrm flipH="1">
              <a:off x="2406650" y="3753808"/>
              <a:ext cx="282557" cy="511097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4810" name="Straight Connector 523">
              <a:extLst>
                <a:ext uri="{FF2B5EF4-FFF2-40B4-BE49-F238E27FC236}">
                  <a16:creationId xmlns:a16="http://schemas.microsoft.com/office/drawing/2014/main" id="{800D4F7D-92C2-3748-8105-993D9BAF102C}"/>
                </a:ext>
              </a:extLst>
            </p:cNvPr>
            <p:cNvCxnSpPr>
              <a:cxnSpLocks noChangeShapeType="1"/>
              <a:stCxn id="214836" idx="0"/>
            </p:cNvCxnSpPr>
            <p:nvPr/>
          </p:nvCxnSpPr>
          <p:spPr bwMode="auto">
            <a:xfrm flipV="1">
              <a:off x="4307762" y="4626477"/>
              <a:ext cx="844015" cy="304291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4811" name="Oval 6">
              <a:extLst>
                <a:ext uri="{FF2B5EF4-FFF2-40B4-BE49-F238E27FC236}">
                  <a16:creationId xmlns:a16="http://schemas.microsoft.com/office/drawing/2014/main" id="{AAB03D45-36BA-9D44-AA59-1E9F434F9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0101" y="5359394"/>
              <a:ext cx="2044700" cy="38099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2400">
                <a:solidFill>
                  <a:srgbClr val="000000"/>
                </a:solidFill>
              </a:endParaRPr>
            </a:p>
          </p:txBody>
        </p:sp>
        <p:sp>
          <p:nvSpPr>
            <p:cNvPr id="214812" name="Oval 517">
              <a:extLst>
                <a:ext uri="{FF2B5EF4-FFF2-40B4-BE49-F238E27FC236}">
                  <a16:creationId xmlns:a16="http://schemas.microsoft.com/office/drawing/2014/main" id="{35EBE3A6-CFA1-E241-83AE-C896C2F667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67570" y="3736176"/>
              <a:ext cx="1252535" cy="381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2400">
                <a:solidFill>
                  <a:srgbClr val="000000"/>
                </a:solidFill>
              </a:endParaRPr>
            </a:p>
          </p:txBody>
        </p:sp>
        <p:cxnSp>
          <p:nvCxnSpPr>
            <p:cNvPr id="214813" name="Straight Connector 39941">
              <a:extLst>
                <a:ext uri="{FF2B5EF4-FFF2-40B4-BE49-F238E27FC236}">
                  <a16:creationId xmlns:a16="http://schemas.microsoft.com/office/drawing/2014/main" id="{3D028E83-8178-B34D-8C74-04AD2E0F1F5A}"/>
                </a:ext>
              </a:extLst>
            </p:cNvPr>
            <p:cNvCxnSpPr>
              <a:cxnSpLocks noChangeShapeType="1"/>
              <a:stCxn id="214812" idx="0"/>
              <a:endCxn id="214901" idx="0"/>
            </p:cNvCxnSpPr>
            <p:nvPr/>
          </p:nvCxnSpPr>
          <p:spPr bwMode="auto">
            <a:xfrm flipV="1">
              <a:off x="1684339" y="3654419"/>
              <a:ext cx="758825" cy="273049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4814" name="Straight Connector 524">
              <a:extLst>
                <a:ext uri="{FF2B5EF4-FFF2-40B4-BE49-F238E27FC236}">
                  <a16:creationId xmlns:a16="http://schemas.microsoft.com/office/drawing/2014/main" id="{0C745C23-54A7-1D40-834E-750A376FA6A8}"/>
                </a:ext>
              </a:extLst>
            </p:cNvPr>
            <p:cNvCxnSpPr>
              <a:cxnSpLocks noChangeShapeType="1"/>
              <a:endCxn id="214875" idx="1"/>
            </p:cNvCxnSpPr>
            <p:nvPr/>
          </p:nvCxnSpPr>
          <p:spPr bwMode="auto">
            <a:xfrm>
              <a:off x="1685925" y="4111625"/>
              <a:ext cx="466725" cy="26987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14019" name="Line 424">
            <a:extLst>
              <a:ext uri="{FF2B5EF4-FFF2-40B4-BE49-F238E27FC236}">
                <a16:creationId xmlns:a16="http://schemas.microsoft.com/office/drawing/2014/main" id="{FA5A9AD7-FC3B-0347-8D86-9155E6855D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62050" y="5276850"/>
            <a:ext cx="144463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26A588-CAFB-A744-B39F-DB49D410BAB3}"/>
              </a:ext>
            </a:extLst>
          </p:cNvPr>
          <p:cNvGrpSpPr>
            <a:grpSpLocks/>
          </p:cNvGrpSpPr>
          <p:nvPr/>
        </p:nvGrpSpPr>
        <p:grpSpPr bwMode="auto">
          <a:xfrm>
            <a:off x="439738" y="3552825"/>
            <a:ext cx="8258175" cy="2900363"/>
            <a:chOff x="439215" y="3555216"/>
            <a:chExt cx="8258951" cy="2901368"/>
          </a:xfrm>
        </p:grpSpPr>
        <p:grpSp>
          <p:nvGrpSpPr>
            <p:cNvPr id="214392" name="Group 13">
              <a:extLst>
                <a:ext uri="{FF2B5EF4-FFF2-40B4-BE49-F238E27FC236}">
                  <a16:creationId xmlns:a16="http://schemas.microsoft.com/office/drawing/2014/main" id="{369205FF-B34C-AC42-A608-8FA6EB1671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78362" y="3855145"/>
              <a:ext cx="347753" cy="680208"/>
              <a:chOff x="7923189" y="2486663"/>
              <a:chExt cx="360362" cy="884586"/>
            </a:xfrm>
          </p:grpSpPr>
          <p:pic>
            <p:nvPicPr>
              <p:cNvPr id="214709" name="Picture 3">
                <a:extLst>
                  <a:ext uri="{FF2B5EF4-FFF2-40B4-BE49-F238E27FC236}">
                    <a16:creationId xmlns:a16="http://schemas.microsoft.com/office/drawing/2014/main" id="{04D958E5-DB54-F541-A653-15C9CD30AE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43984" y="2486663"/>
                <a:ext cx="239567" cy="536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14710" name="Group 950">
                <a:extLst>
                  <a:ext uri="{FF2B5EF4-FFF2-40B4-BE49-F238E27FC236}">
                    <a16:creationId xmlns:a16="http://schemas.microsoft.com/office/drawing/2014/main" id="{C5BDD051-9AED-1840-AF31-576291EFE6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923189" y="2890236"/>
                <a:ext cx="227012" cy="481013"/>
                <a:chOff x="4140" y="429"/>
                <a:chExt cx="1425" cy="2396"/>
              </a:xfrm>
            </p:grpSpPr>
            <p:sp>
              <p:nvSpPr>
                <p:cNvPr id="214711" name="Freeform 951">
                  <a:extLst>
                    <a:ext uri="{FF2B5EF4-FFF2-40B4-BE49-F238E27FC236}">
                      <a16:creationId xmlns:a16="http://schemas.microsoft.com/office/drawing/2014/main" id="{13761F67-4713-054A-ACFA-C0B1C18B34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68" y="433"/>
                  <a:ext cx="283" cy="2286"/>
                </a:xfrm>
                <a:custGeom>
                  <a:avLst/>
                  <a:gdLst>
                    <a:gd name="T0" fmla="*/ 3 w 354"/>
                    <a:gd name="T1" fmla="*/ 0 h 2742"/>
                    <a:gd name="T2" fmla="*/ 15 w 354"/>
                    <a:gd name="T3" fmla="*/ 27 h 2742"/>
                    <a:gd name="T4" fmla="*/ 15 w 354"/>
                    <a:gd name="T5" fmla="*/ 205 h 2742"/>
                    <a:gd name="T6" fmla="*/ 0 w 354"/>
                    <a:gd name="T7" fmla="*/ 215 h 2742"/>
                    <a:gd name="T8" fmla="*/ 3 w 354"/>
                    <a:gd name="T9" fmla="*/ 0 h 27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4"/>
                    <a:gd name="T16" fmla="*/ 0 h 2742"/>
                    <a:gd name="T17" fmla="*/ 354 w 354"/>
                    <a:gd name="T18" fmla="*/ 2742 h 27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4" h="2742">
                      <a:moveTo>
                        <a:pt x="63" y="0"/>
                      </a:moveTo>
                      <a:lnTo>
                        <a:pt x="354" y="339"/>
                      </a:lnTo>
                      <a:lnTo>
                        <a:pt x="346" y="2624"/>
                      </a:lnTo>
                      <a:lnTo>
                        <a:pt x="0" y="2742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712" name="Rectangle 952">
                  <a:extLst>
                    <a:ext uri="{FF2B5EF4-FFF2-40B4-BE49-F238E27FC236}">
                      <a16:creationId xmlns:a16="http://schemas.microsoft.com/office/drawing/2014/main" id="{4E6A58DF-3418-6045-9ADA-F290B663B0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0" y="429"/>
                  <a:ext cx="1046" cy="2285"/>
                </a:xfrm>
                <a:prstGeom prst="rect">
                  <a:avLst/>
                </a:pr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713" name="Freeform 953">
                  <a:extLst>
                    <a:ext uri="{FF2B5EF4-FFF2-40B4-BE49-F238E27FC236}">
                      <a16:creationId xmlns:a16="http://schemas.microsoft.com/office/drawing/2014/main" id="{9186E263-6E48-B94E-A4CC-B507D16D4D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21" y="570"/>
                  <a:ext cx="169" cy="2115"/>
                </a:xfrm>
                <a:custGeom>
                  <a:avLst/>
                  <a:gdLst>
                    <a:gd name="T0" fmla="*/ 2 w 211"/>
                    <a:gd name="T1" fmla="*/ 0 h 2537"/>
                    <a:gd name="T2" fmla="*/ 9 w 211"/>
                    <a:gd name="T3" fmla="*/ 18 h 2537"/>
                    <a:gd name="T4" fmla="*/ 2 w 211"/>
                    <a:gd name="T5" fmla="*/ 196 h 2537"/>
                    <a:gd name="T6" fmla="*/ 2 w 211"/>
                    <a:gd name="T7" fmla="*/ 0 h 253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1"/>
                    <a:gd name="T13" fmla="*/ 0 h 2537"/>
                    <a:gd name="T14" fmla="*/ 211 w 211"/>
                    <a:gd name="T15" fmla="*/ 2537 h 253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1" h="2537">
                      <a:moveTo>
                        <a:pt x="7" y="0"/>
                      </a:moveTo>
                      <a:cubicBezTo>
                        <a:pt x="7" y="0"/>
                        <a:pt x="57" y="28"/>
                        <a:pt x="211" y="218"/>
                      </a:cubicBezTo>
                      <a:cubicBezTo>
                        <a:pt x="0" y="1229"/>
                        <a:pt x="41" y="2537"/>
                        <a:pt x="7" y="2501"/>
                      </a:cubicBezTo>
                      <a:lnTo>
                        <a:pt x="7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808080"/>
                    </a:gs>
                    <a:gs pos="100000">
                      <a:srgbClr val="F8F8F8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714" name="Freeform 954">
                  <a:extLst>
                    <a:ext uri="{FF2B5EF4-FFF2-40B4-BE49-F238E27FC236}">
                      <a16:creationId xmlns:a16="http://schemas.microsoft.com/office/drawing/2014/main" id="{E2C201F0-2104-0D42-9B6E-A00145ACBC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4" y="1640"/>
                  <a:ext cx="263" cy="189"/>
                </a:xfrm>
                <a:custGeom>
                  <a:avLst/>
                  <a:gdLst>
                    <a:gd name="T0" fmla="*/ 2 w 328"/>
                    <a:gd name="T1" fmla="*/ 0 h 226"/>
                    <a:gd name="T2" fmla="*/ 14 w 328"/>
                    <a:gd name="T3" fmla="*/ 11 h 226"/>
                    <a:gd name="T4" fmla="*/ 14 w 328"/>
                    <a:gd name="T5" fmla="*/ 19 h 226"/>
                    <a:gd name="T6" fmla="*/ 0 w 328"/>
                    <a:gd name="T7" fmla="*/ 8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8"/>
                    <a:gd name="T16" fmla="*/ 0 h 226"/>
                    <a:gd name="T17" fmla="*/ 328 w 328"/>
                    <a:gd name="T18" fmla="*/ 226 h 2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715" name="Rectangle 955">
                  <a:extLst>
                    <a:ext uri="{FF2B5EF4-FFF2-40B4-BE49-F238E27FC236}">
                      <a16:creationId xmlns:a16="http://schemas.microsoft.com/office/drawing/2014/main" id="{6A0753F7-2AE3-A54A-BA10-52F71501FB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0" y="690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214716" name="Group 956">
                  <a:extLst>
                    <a:ext uri="{FF2B5EF4-FFF2-40B4-BE49-F238E27FC236}">
                      <a16:creationId xmlns:a16="http://schemas.microsoft.com/office/drawing/2014/main" id="{D5B0C49A-95F2-C646-8D67-0F86A3CEA42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49" y="668"/>
                  <a:ext cx="581" cy="145"/>
                  <a:chOff x="614" y="2568"/>
                  <a:chExt cx="725" cy="139"/>
                </a:xfrm>
              </p:grpSpPr>
              <p:sp>
                <p:nvSpPr>
                  <p:cNvPr id="214741" name="AutoShape 957">
                    <a:extLst>
                      <a:ext uri="{FF2B5EF4-FFF2-40B4-BE49-F238E27FC236}">
                        <a16:creationId xmlns:a16="http://schemas.microsoft.com/office/drawing/2014/main" id="{7F938E7B-B8B1-5941-A667-A3BBFA615E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3" y="2566"/>
                    <a:ext cx="721" cy="14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742" name="AutoShape 958">
                    <a:extLst>
                      <a:ext uri="{FF2B5EF4-FFF2-40B4-BE49-F238E27FC236}">
                        <a16:creationId xmlns:a16="http://schemas.microsoft.com/office/drawing/2014/main" id="{119B2091-DAEA-5B4F-AFD3-1BC12121F60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5" y="2581"/>
                    <a:ext cx="696" cy="114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14717" name="Rectangle 959">
                  <a:extLst>
                    <a:ext uri="{FF2B5EF4-FFF2-40B4-BE49-F238E27FC236}">
                      <a16:creationId xmlns:a16="http://schemas.microsoft.com/office/drawing/2014/main" id="{0DD5B32D-B03B-7645-A8D1-155E20551E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0" y="1022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214718" name="Group 960">
                  <a:extLst>
                    <a:ext uri="{FF2B5EF4-FFF2-40B4-BE49-F238E27FC236}">
                      <a16:creationId xmlns:a16="http://schemas.microsoft.com/office/drawing/2014/main" id="{A7181AD4-D7C3-9D4C-970D-C6BA95C8585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47" y="994"/>
                  <a:ext cx="581" cy="134"/>
                  <a:chOff x="614" y="2568"/>
                  <a:chExt cx="725" cy="139"/>
                </a:xfrm>
              </p:grpSpPr>
              <p:sp>
                <p:nvSpPr>
                  <p:cNvPr id="214739" name="AutoShape 961">
                    <a:extLst>
                      <a:ext uri="{FF2B5EF4-FFF2-40B4-BE49-F238E27FC236}">
                        <a16:creationId xmlns:a16="http://schemas.microsoft.com/office/drawing/2014/main" id="{4BA6AE7D-0E1B-B248-9F5F-D31913D8357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5" y="2564"/>
                    <a:ext cx="721" cy="1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740" name="AutoShape 962">
                    <a:extLst>
                      <a:ext uri="{FF2B5EF4-FFF2-40B4-BE49-F238E27FC236}">
                        <a16:creationId xmlns:a16="http://schemas.microsoft.com/office/drawing/2014/main" id="{C4ADC2CA-429F-7941-AE03-712D9F139E4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8" y="2581"/>
                    <a:ext cx="696" cy="107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14719" name="Rectangle 963">
                  <a:extLst>
                    <a:ext uri="{FF2B5EF4-FFF2-40B4-BE49-F238E27FC236}">
                      <a16:creationId xmlns:a16="http://schemas.microsoft.com/office/drawing/2014/main" id="{F4E6EFD0-7327-0849-AB6A-52262C50CC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0" y="1354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720" name="Rectangle 964">
                  <a:extLst>
                    <a:ext uri="{FF2B5EF4-FFF2-40B4-BE49-F238E27FC236}">
                      <a16:creationId xmlns:a16="http://schemas.microsoft.com/office/drawing/2014/main" id="{BDDFC616-0894-9D42-AAAC-62BA235F91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30" y="1655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214721" name="Group 965">
                  <a:extLst>
                    <a:ext uri="{FF2B5EF4-FFF2-40B4-BE49-F238E27FC236}">
                      <a16:creationId xmlns:a16="http://schemas.microsoft.com/office/drawing/2014/main" id="{55B866AD-D8C2-2F4E-838B-3C15A155094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35" y="1627"/>
                  <a:ext cx="582" cy="151"/>
                  <a:chOff x="614" y="2568"/>
                  <a:chExt cx="725" cy="139"/>
                </a:xfrm>
              </p:grpSpPr>
              <p:sp>
                <p:nvSpPr>
                  <p:cNvPr id="214737" name="AutoShape 966">
                    <a:extLst>
                      <a:ext uri="{FF2B5EF4-FFF2-40B4-BE49-F238E27FC236}">
                        <a16:creationId xmlns:a16="http://schemas.microsoft.com/office/drawing/2014/main" id="{71DBB7A8-21C0-4447-AD2F-D07F1811D58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8" y="2586"/>
                    <a:ext cx="720" cy="12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738" name="AutoShape 967">
                    <a:extLst>
                      <a:ext uri="{FF2B5EF4-FFF2-40B4-BE49-F238E27FC236}">
                        <a16:creationId xmlns:a16="http://schemas.microsoft.com/office/drawing/2014/main" id="{B81E9528-179F-F045-A13C-5BA6F3DDD69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586"/>
                    <a:ext cx="695" cy="109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14722" name="Freeform 968">
                  <a:extLst>
                    <a:ext uri="{FF2B5EF4-FFF2-40B4-BE49-F238E27FC236}">
                      <a16:creationId xmlns:a16="http://schemas.microsoft.com/office/drawing/2014/main" id="{AB7B2426-43ED-3C46-8585-14E281EA65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8" y="1354"/>
                  <a:ext cx="263" cy="188"/>
                </a:xfrm>
                <a:custGeom>
                  <a:avLst/>
                  <a:gdLst>
                    <a:gd name="T0" fmla="*/ 2 w 328"/>
                    <a:gd name="T1" fmla="*/ 0 h 226"/>
                    <a:gd name="T2" fmla="*/ 14 w 328"/>
                    <a:gd name="T3" fmla="*/ 10 h 226"/>
                    <a:gd name="T4" fmla="*/ 14 w 328"/>
                    <a:gd name="T5" fmla="*/ 17 h 226"/>
                    <a:gd name="T6" fmla="*/ 0 w 328"/>
                    <a:gd name="T7" fmla="*/ 7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8"/>
                    <a:gd name="T16" fmla="*/ 0 h 226"/>
                    <a:gd name="T17" fmla="*/ 328 w 328"/>
                    <a:gd name="T18" fmla="*/ 226 h 2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214723" name="Group 969">
                  <a:extLst>
                    <a:ext uri="{FF2B5EF4-FFF2-40B4-BE49-F238E27FC236}">
                      <a16:creationId xmlns:a16="http://schemas.microsoft.com/office/drawing/2014/main" id="{DBB180FA-52C8-5F47-8147-9ED7877B11E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39" y="1327"/>
                  <a:ext cx="582" cy="139"/>
                  <a:chOff x="614" y="2568"/>
                  <a:chExt cx="725" cy="139"/>
                </a:xfrm>
              </p:grpSpPr>
              <p:sp>
                <p:nvSpPr>
                  <p:cNvPr id="214735" name="AutoShape 970">
                    <a:extLst>
                      <a:ext uri="{FF2B5EF4-FFF2-40B4-BE49-F238E27FC236}">
                        <a16:creationId xmlns:a16="http://schemas.microsoft.com/office/drawing/2014/main" id="{40D2D15B-E560-8D4E-802F-D7F7CC733BC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3" y="2571"/>
                    <a:ext cx="732" cy="13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736" name="AutoShape 971">
                    <a:extLst>
                      <a:ext uri="{FF2B5EF4-FFF2-40B4-BE49-F238E27FC236}">
                        <a16:creationId xmlns:a16="http://schemas.microsoft.com/office/drawing/2014/main" id="{7757C7A6-9445-8144-8013-E17DAD752FD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5" y="2587"/>
                    <a:ext cx="720" cy="103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14724" name="Rectangle 972">
                  <a:extLst>
                    <a:ext uri="{FF2B5EF4-FFF2-40B4-BE49-F238E27FC236}">
                      <a16:creationId xmlns:a16="http://schemas.microsoft.com/office/drawing/2014/main" id="{8C848E21-9530-EE48-9801-B170B8073B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46" y="429"/>
                  <a:ext cx="70" cy="2285"/>
                </a:xfrm>
                <a:prstGeom prst="rect">
                  <a:avLst/>
                </a:prstGeom>
                <a:gradFill rotWithShape="1">
                  <a:gsLst>
                    <a:gs pos="0">
                      <a:srgbClr val="333333"/>
                    </a:gs>
                    <a:gs pos="5000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725" name="Freeform 973">
                  <a:extLst>
                    <a:ext uri="{FF2B5EF4-FFF2-40B4-BE49-F238E27FC236}">
                      <a16:creationId xmlns:a16="http://schemas.microsoft.com/office/drawing/2014/main" id="{1C480810-B103-4447-810D-69C8A1E548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2" y="1007"/>
                  <a:ext cx="237" cy="213"/>
                </a:xfrm>
                <a:custGeom>
                  <a:avLst/>
                  <a:gdLst>
                    <a:gd name="T0" fmla="*/ 2 w 296"/>
                    <a:gd name="T1" fmla="*/ 0 h 256"/>
                    <a:gd name="T2" fmla="*/ 14 w 296"/>
                    <a:gd name="T3" fmla="*/ 10 h 256"/>
                    <a:gd name="T4" fmla="*/ 14 w 296"/>
                    <a:gd name="T5" fmla="*/ 19 h 256"/>
                    <a:gd name="T6" fmla="*/ 0 w 296"/>
                    <a:gd name="T7" fmla="*/ 7 h 256"/>
                    <a:gd name="T8" fmla="*/ 2 w 296"/>
                    <a:gd name="T9" fmla="*/ 0 h 2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256"/>
                    <a:gd name="T17" fmla="*/ 296 w 296"/>
                    <a:gd name="T18" fmla="*/ 256 h 2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256">
                      <a:moveTo>
                        <a:pt x="4" y="0"/>
                      </a:moveTo>
                      <a:cubicBezTo>
                        <a:pt x="55" y="10"/>
                        <a:pt x="144" y="68"/>
                        <a:pt x="292" y="144"/>
                      </a:cubicBezTo>
                      <a:cubicBezTo>
                        <a:pt x="290" y="178"/>
                        <a:pt x="296" y="188"/>
                        <a:pt x="296" y="256"/>
                      </a:cubicBezTo>
                      <a:cubicBezTo>
                        <a:pt x="296" y="256"/>
                        <a:pt x="160" y="176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726" name="Freeform 974">
                  <a:extLst>
                    <a:ext uri="{FF2B5EF4-FFF2-40B4-BE49-F238E27FC236}">
                      <a16:creationId xmlns:a16="http://schemas.microsoft.com/office/drawing/2014/main" id="{7E0A8596-BC43-6B4C-A21F-8B1023384F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5" y="680"/>
                  <a:ext cx="244" cy="240"/>
                </a:xfrm>
                <a:custGeom>
                  <a:avLst/>
                  <a:gdLst>
                    <a:gd name="T0" fmla="*/ 0 w 304"/>
                    <a:gd name="T1" fmla="*/ 0 h 288"/>
                    <a:gd name="T2" fmla="*/ 14 w 304"/>
                    <a:gd name="T3" fmla="*/ 13 h 288"/>
                    <a:gd name="T4" fmla="*/ 13 w 304"/>
                    <a:gd name="T5" fmla="*/ 23 h 288"/>
                    <a:gd name="T6" fmla="*/ 2 w 304"/>
                    <a:gd name="T7" fmla="*/ 10 h 288"/>
                    <a:gd name="T8" fmla="*/ 0 w 304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4"/>
                    <a:gd name="T16" fmla="*/ 0 h 288"/>
                    <a:gd name="T17" fmla="*/ 304 w 304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4" h="288">
                      <a:moveTo>
                        <a:pt x="0" y="0"/>
                      </a:moveTo>
                      <a:cubicBezTo>
                        <a:pt x="51" y="10"/>
                        <a:pt x="148" y="76"/>
                        <a:pt x="304" y="164"/>
                      </a:cubicBezTo>
                      <a:cubicBezTo>
                        <a:pt x="302" y="198"/>
                        <a:pt x="284" y="220"/>
                        <a:pt x="284" y="288"/>
                      </a:cubicBezTo>
                      <a:cubicBezTo>
                        <a:pt x="284" y="288"/>
                        <a:pt x="163" y="179"/>
                        <a:pt x="8" y="124"/>
                      </a:cubicBezTo>
                      <a:cubicBezTo>
                        <a:pt x="8" y="72"/>
                        <a:pt x="0" y="17"/>
                        <a:pt x="0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727" name="Oval 975">
                  <a:extLst>
                    <a:ext uri="{FF2B5EF4-FFF2-40B4-BE49-F238E27FC236}">
                      <a16:creationId xmlns:a16="http://schemas.microsoft.com/office/drawing/2014/main" id="{6FA0A90A-CECC-9640-82EF-7D77341405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5" y="2611"/>
                  <a:ext cx="50" cy="95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728" name="Freeform 976">
                  <a:extLst>
                    <a:ext uri="{FF2B5EF4-FFF2-40B4-BE49-F238E27FC236}">
                      <a16:creationId xmlns:a16="http://schemas.microsoft.com/office/drawing/2014/main" id="{18862C4E-0AEA-C049-BBC2-8B17C02166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2" y="2614"/>
                  <a:ext cx="245" cy="200"/>
                </a:xfrm>
                <a:custGeom>
                  <a:avLst/>
                  <a:gdLst>
                    <a:gd name="T0" fmla="*/ 0 w 306"/>
                    <a:gd name="T1" fmla="*/ 9 h 240"/>
                    <a:gd name="T2" fmla="*/ 2 w 306"/>
                    <a:gd name="T3" fmla="*/ 19 h 240"/>
                    <a:gd name="T4" fmla="*/ 14 w 306"/>
                    <a:gd name="T5" fmla="*/ 9 h 240"/>
                    <a:gd name="T6" fmla="*/ 14 w 306"/>
                    <a:gd name="T7" fmla="*/ 0 h 240"/>
                    <a:gd name="T8" fmla="*/ 0 w 306"/>
                    <a:gd name="T9" fmla="*/ 9 h 2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6"/>
                    <a:gd name="T16" fmla="*/ 0 h 240"/>
                    <a:gd name="T17" fmla="*/ 306 w 306"/>
                    <a:gd name="T18" fmla="*/ 240 h 2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6" h="240">
                      <a:moveTo>
                        <a:pt x="0" y="106"/>
                      </a:moveTo>
                      <a:lnTo>
                        <a:pt x="2" y="240"/>
                      </a:lnTo>
                      <a:lnTo>
                        <a:pt x="306" y="110"/>
                      </a:lnTo>
                      <a:lnTo>
                        <a:pt x="300" y="0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729" name="AutoShape 977">
                  <a:extLst>
                    <a:ext uri="{FF2B5EF4-FFF2-40B4-BE49-F238E27FC236}">
                      <a16:creationId xmlns:a16="http://schemas.microsoft.com/office/drawing/2014/main" id="{918DB7A2-C270-A44C-A52B-1DD950B999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0" y="2675"/>
                  <a:ext cx="1196" cy="15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730" name="AutoShape 978">
                  <a:extLst>
                    <a:ext uri="{FF2B5EF4-FFF2-40B4-BE49-F238E27FC236}">
                      <a16:creationId xmlns:a16="http://schemas.microsoft.com/office/drawing/2014/main" id="{44DEFBB5-3FA8-EE45-9A8E-386E10EEE2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0" y="2714"/>
                  <a:ext cx="1066" cy="7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bg2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731" name="Oval 979">
                  <a:extLst>
                    <a:ext uri="{FF2B5EF4-FFF2-40B4-BE49-F238E27FC236}">
                      <a16:creationId xmlns:a16="http://schemas.microsoft.com/office/drawing/2014/main" id="{A9818A90-CC93-C244-87E3-5AE8708C27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9" y="2382"/>
                  <a:ext cx="159" cy="14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732" name="Oval 980">
                  <a:extLst>
                    <a:ext uri="{FF2B5EF4-FFF2-40B4-BE49-F238E27FC236}">
                      <a16:creationId xmlns:a16="http://schemas.microsoft.com/office/drawing/2014/main" id="{88CA2DD3-432F-2B46-8EF9-B94ED04EF0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9" y="2382"/>
                  <a:ext cx="159" cy="14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18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14733" name="Oval 981">
                  <a:extLst>
                    <a:ext uri="{FF2B5EF4-FFF2-40B4-BE49-F238E27FC236}">
                      <a16:creationId xmlns:a16="http://schemas.microsoft.com/office/drawing/2014/main" id="{A9B540E0-BA97-0347-8B96-5F57908D52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58" y="2382"/>
                  <a:ext cx="159" cy="14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734" name="Rectangle 982">
                  <a:extLst>
                    <a:ext uri="{FF2B5EF4-FFF2-40B4-BE49-F238E27FC236}">
                      <a16:creationId xmlns:a16="http://schemas.microsoft.com/office/drawing/2014/main" id="{C65AC1B4-4E6A-514D-AB42-A1637465CE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67" y="1837"/>
                  <a:ext cx="80" cy="759"/>
                </a:xfrm>
                <a:prstGeom prst="rect">
                  <a:avLst/>
                </a:prstGeom>
                <a:solidFill>
                  <a:srgbClr val="29292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214393" name="Group 792">
              <a:extLst>
                <a:ext uri="{FF2B5EF4-FFF2-40B4-BE49-F238E27FC236}">
                  <a16:creationId xmlns:a16="http://schemas.microsoft.com/office/drawing/2014/main" id="{3FE379BC-00F5-7C43-8234-BAD491F733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21830" y="5776376"/>
              <a:ext cx="347753" cy="680208"/>
              <a:chOff x="7923189" y="2486663"/>
              <a:chExt cx="360362" cy="884586"/>
            </a:xfrm>
          </p:grpSpPr>
          <p:pic>
            <p:nvPicPr>
              <p:cNvPr id="214675" name="Picture 3">
                <a:extLst>
                  <a:ext uri="{FF2B5EF4-FFF2-40B4-BE49-F238E27FC236}">
                    <a16:creationId xmlns:a16="http://schemas.microsoft.com/office/drawing/2014/main" id="{7B5072E9-3B58-734A-9149-7C252FED44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43984" y="2486663"/>
                <a:ext cx="239567" cy="536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14676" name="Group 950">
                <a:extLst>
                  <a:ext uri="{FF2B5EF4-FFF2-40B4-BE49-F238E27FC236}">
                    <a16:creationId xmlns:a16="http://schemas.microsoft.com/office/drawing/2014/main" id="{16A4F6C2-91DE-E442-83FF-878B4A4A1B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923189" y="2890236"/>
                <a:ext cx="227012" cy="481013"/>
                <a:chOff x="4140" y="429"/>
                <a:chExt cx="1425" cy="2396"/>
              </a:xfrm>
            </p:grpSpPr>
            <p:sp>
              <p:nvSpPr>
                <p:cNvPr id="214677" name="Freeform 951">
                  <a:extLst>
                    <a:ext uri="{FF2B5EF4-FFF2-40B4-BE49-F238E27FC236}">
                      <a16:creationId xmlns:a16="http://schemas.microsoft.com/office/drawing/2014/main" id="{F681033B-B20B-2845-87EF-476D32C745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68" y="433"/>
                  <a:ext cx="283" cy="2286"/>
                </a:xfrm>
                <a:custGeom>
                  <a:avLst/>
                  <a:gdLst>
                    <a:gd name="T0" fmla="*/ 3 w 354"/>
                    <a:gd name="T1" fmla="*/ 0 h 2742"/>
                    <a:gd name="T2" fmla="*/ 15 w 354"/>
                    <a:gd name="T3" fmla="*/ 27 h 2742"/>
                    <a:gd name="T4" fmla="*/ 15 w 354"/>
                    <a:gd name="T5" fmla="*/ 205 h 2742"/>
                    <a:gd name="T6" fmla="*/ 0 w 354"/>
                    <a:gd name="T7" fmla="*/ 215 h 2742"/>
                    <a:gd name="T8" fmla="*/ 3 w 354"/>
                    <a:gd name="T9" fmla="*/ 0 h 27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4"/>
                    <a:gd name="T16" fmla="*/ 0 h 2742"/>
                    <a:gd name="T17" fmla="*/ 354 w 354"/>
                    <a:gd name="T18" fmla="*/ 2742 h 27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4" h="2742">
                      <a:moveTo>
                        <a:pt x="63" y="0"/>
                      </a:moveTo>
                      <a:lnTo>
                        <a:pt x="354" y="339"/>
                      </a:lnTo>
                      <a:lnTo>
                        <a:pt x="346" y="2624"/>
                      </a:lnTo>
                      <a:lnTo>
                        <a:pt x="0" y="2742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678" name="Rectangle 952">
                  <a:extLst>
                    <a:ext uri="{FF2B5EF4-FFF2-40B4-BE49-F238E27FC236}">
                      <a16:creationId xmlns:a16="http://schemas.microsoft.com/office/drawing/2014/main" id="{39CBF311-E970-3549-81A0-2955BE5F7E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0" y="429"/>
                  <a:ext cx="1046" cy="2285"/>
                </a:xfrm>
                <a:prstGeom prst="rect">
                  <a:avLst/>
                </a:pr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679" name="Freeform 953">
                  <a:extLst>
                    <a:ext uri="{FF2B5EF4-FFF2-40B4-BE49-F238E27FC236}">
                      <a16:creationId xmlns:a16="http://schemas.microsoft.com/office/drawing/2014/main" id="{0DFE06A1-2B7B-1645-AE47-A7BD855282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21" y="570"/>
                  <a:ext cx="169" cy="2115"/>
                </a:xfrm>
                <a:custGeom>
                  <a:avLst/>
                  <a:gdLst>
                    <a:gd name="T0" fmla="*/ 2 w 211"/>
                    <a:gd name="T1" fmla="*/ 0 h 2537"/>
                    <a:gd name="T2" fmla="*/ 9 w 211"/>
                    <a:gd name="T3" fmla="*/ 18 h 2537"/>
                    <a:gd name="T4" fmla="*/ 2 w 211"/>
                    <a:gd name="T5" fmla="*/ 196 h 2537"/>
                    <a:gd name="T6" fmla="*/ 2 w 211"/>
                    <a:gd name="T7" fmla="*/ 0 h 253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1"/>
                    <a:gd name="T13" fmla="*/ 0 h 2537"/>
                    <a:gd name="T14" fmla="*/ 211 w 211"/>
                    <a:gd name="T15" fmla="*/ 2537 h 253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1" h="2537">
                      <a:moveTo>
                        <a:pt x="7" y="0"/>
                      </a:moveTo>
                      <a:cubicBezTo>
                        <a:pt x="7" y="0"/>
                        <a:pt x="57" y="28"/>
                        <a:pt x="211" y="218"/>
                      </a:cubicBezTo>
                      <a:cubicBezTo>
                        <a:pt x="0" y="1229"/>
                        <a:pt x="41" y="2537"/>
                        <a:pt x="7" y="2501"/>
                      </a:cubicBezTo>
                      <a:lnTo>
                        <a:pt x="7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808080"/>
                    </a:gs>
                    <a:gs pos="100000">
                      <a:srgbClr val="F8F8F8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680" name="Freeform 954">
                  <a:extLst>
                    <a:ext uri="{FF2B5EF4-FFF2-40B4-BE49-F238E27FC236}">
                      <a16:creationId xmlns:a16="http://schemas.microsoft.com/office/drawing/2014/main" id="{BCC777AE-2735-EC42-9F08-31414E2A21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4" y="1640"/>
                  <a:ext cx="263" cy="189"/>
                </a:xfrm>
                <a:custGeom>
                  <a:avLst/>
                  <a:gdLst>
                    <a:gd name="T0" fmla="*/ 2 w 328"/>
                    <a:gd name="T1" fmla="*/ 0 h 226"/>
                    <a:gd name="T2" fmla="*/ 14 w 328"/>
                    <a:gd name="T3" fmla="*/ 11 h 226"/>
                    <a:gd name="T4" fmla="*/ 14 w 328"/>
                    <a:gd name="T5" fmla="*/ 19 h 226"/>
                    <a:gd name="T6" fmla="*/ 0 w 328"/>
                    <a:gd name="T7" fmla="*/ 8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8"/>
                    <a:gd name="T16" fmla="*/ 0 h 226"/>
                    <a:gd name="T17" fmla="*/ 328 w 328"/>
                    <a:gd name="T18" fmla="*/ 226 h 2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681" name="Rectangle 955">
                  <a:extLst>
                    <a:ext uri="{FF2B5EF4-FFF2-40B4-BE49-F238E27FC236}">
                      <a16:creationId xmlns:a16="http://schemas.microsoft.com/office/drawing/2014/main" id="{CDF64282-5978-E044-BA52-2C63486AE5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0" y="690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214682" name="Group 956">
                  <a:extLst>
                    <a:ext uri="{FF2B5EF4-FFF2-40B4-BE49-F238E27FC236}">
                      <a16:creationId xmlns:a16="http://schemas.microsoft.com/office/drawing/2014/main" id="{96D0C5D9-0388-514C-B54C-DE677C420EE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49" y="668"/>
                  <a:ext cx="581" cy="145"/>
                  <a:chOff x="614" y="2568"/>
                  <a:chExt cx="725" cy="139"/>
                </a:xfrm>
              </p:grpSpPr>
              <p:sp>
                <p:nvSpPr>
                  <p:cNvPr id="214707" name="AutoShape 957">
                    <a:extLst>
                      <a:ext uri="{FF2B5EF4-FFF2-40B4-BE49-F238E27FC236}">
                        <a16:creationId xmlns:a16="http://schemas.microsoft.com/office/drawing/2014/main" id="{560D43C1-F02B-C645-9F19-EC147EF4DC7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3" y="2566"/>
                    <a:ext cx="721" cy="14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708" name="AutoShape 958">
                    <a:extLst>
                      <a:ext uri="{FF2B5EF4-FFF2-40B4-BE49-F238E27FC236}">
                        <a16:creationId xmlns:a16="http://schemas.microsoft.com/office/drawing/2014/main" id="{5827B9BC-1BB3-0C4C-82DA-1FF9D81056A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5" y="2581"/>
                    <a:ext cx="696" cy="114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14683" name="Rectangle 959">
                  <a:extLst>
                    <a:ext uri="{FF2B5EF4-FFF2-40B4-BE49-F238E27FC236}">
                      <a16:creationId xmlns:a16="http://schemas.microsoft.com/office/drawing/2014/main" id="{6ACC3668-7C2E-4740-A75B-2E69B53091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0" y="1022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214684" name="Group 960">
                  <a:extLst>
                    <a:ext uri="{FF2B5EF4-FFF2-40B4-BE49-F238E27FC236}">
                      <a16:creationId xmlns:a16="http://schemas.microsoft.com/office/drawing/2014/main" id="{539F06EE-4A33-0345-8AE8-69048B00322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47" y="994"/>
                  <a:ext cx="581" cy="134"/>
                  <a:chOff x="614" y="2568"/>
                  <a:chExt cx="725" cy="139"/>
                </a:xfrm>
              </p:grpSpPr>
              <p:sp>
                <p:nvSpPr>
                  <p:cNvPr id="214705" name="AutoShape 961">
                    <a:extLst>
                      <a:ext uri="{FF2B5EF4-FFF2-40B4-BE49-F238E27FC236}">
                        <a16:creationId xmlns:a16="http://schemas.microsoft.com/office/drawing/2014/main" id="{D7E1DADB-2283-1648-84A8-B3C4A29524C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5" y="2564"/>
                    <a:ext cx="721" cy="1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706" name="AutoShape 962">
                    <a:extLst>
                      <a:ext uri="{FF2B5EF4-FFF2-40B4-BE49-F238E27FC236}">
                        <a16:creationId xmlns:a16="http://schemas.microsoft.com/office/drawing/2014/main" id="{0B030247-E9D5-D442-8DAC-E17136EE5C6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8" y="2581"/>
                    <a:ext cx="696" cy="107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14685" name="Rectangle 963">
                  <a:extLst>
                    <a:ext uri="{FF2B5EF4-FFF2-40B4-BE49-F238E27FC236}">
                      <a16:creationId xmlns:a16="http://schemas.microsoft.com/office/drawing/2014/main" id="{489EEB56-77FD-4E41-B347-4BBD6F6328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0" y="1354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686" name="Rectangle 964">
                  <a:extLst>
                    <a:ext uri="{FF2B5EF4-FFF2-40B4-BE49-F238E27FC236}">
                      <a16:creationId xmlns:a16="http://schemas.microsoft.com/office/drawing/2014/main" id="{60C193BF-69CF-E849-B8F0-7D00D03807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30" y="1655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214687" name="Group 965">
                  <a:extLst>
                    <a:ext uri="{FF2B5EF4-FFF2-40B4-BE49-F238E27FC236}">
                      <a16:creationId xmlns:a16="http://schemas.microsoft.com/office/drawing/2014/main" id="{7C761827-1993-A04D-9D75-765F57FE05F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35" y="1627"/>
                  <a:ext cx="582" cy="151"/>
                  <a:chOff x="614" y="2568"/>
                  <a:chExt cx="725" cy="139"/>
                </a:xfrm>
              </p:grpSpPr>
              <p:sp>
                <p:nvSpPr>
                  <p:cNvPr id="214703" name="AutoShape 966">
                    <a:extLst>
                      <a:ext uri="{FF2B5EF4-FFF2-40B4-BE49-F238E27FC236}">
                        <a16:creationId xmlns:a16="http://schemas.microsoft.com/office/drawing/2014/main" id="{365D4389-0441-2B42-8C8F-C0E5EAD4A67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8" y="2586"/>
                    <a:ext cx="720" cy="12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704" name="AutoShape 967">
                    <a:extLst>
                      <a:ext uri="{FF2B5EF4-FFF2-40B4-BE49-F238E27FC236}">
                        <a16:creationId xmlns:a16="http://schemas.microsoft.com/office/drawing/2014/main" id="{73964201-E2F5-F84E-961D-AD73337341E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586"/>
                    <a:ext cx="695" cy="109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14688" name="Freeform 968">
                  <a:extLst>
                    <a:ext uri="{FF2B5EF4-FFF2-40B4-BE49-F238E27FC236}">
                      <a16:creationId xmlns:a16="http://schemas.microsoft.com/office/drawing/2014/main" id="{F6071F1D-3DB3-264E-A5F9-421EBE40C6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8" y="1354"/>
                  <a:ext cx="263" cy="188"/>
                </a:xfrm>
                <a:custGeom>
                  <a:avLst/>
                  <a:gdLst>
                    <a:gd name="T0" fmla="*/ 2 w 328"/>
                    <a:gd name="T1" fmla="*/ 0 h 226"/>
                    <a:gd name="T2" fmla="*/ 14 w 328"/>
                    <a:gd name="T3" fmla="*/ 10 h 226"/>
                    <a:gd name="T4" fmla="*/ 14 w 328"/>
                    <a:gd name="T5" fmla="*/ 17 h 226"/>
                    <a:gd name="T6" fmla="*/ 0 w 328"/>
                    <a:gd name="T7" fmla="*/ 7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8"/>
                    <a:gd name="T16" fmla="*/ 0 h 226"/>
                    <a:gd name="T17" fmla="*/ 328 w 328"/>
                    <a:gd name="T18" fmla="*/ 226 h 2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214689" name="Group 969">
                  <a:extLst>
                    <a:ext uri="{FF2B5EF4-FFF2-40B4-BE49-F238E27FC236}">
                      <a16:creationId xmlns:a16="http://schemas.microsoft.com/office/drawing/2014/main" id="{E324D606-D2CD-8A4C-A69C-6F2D63324F9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39" y="1327"/>
                  <a:ext cx="582" cy="139"/>
                  <a:chOff x="614" y="2568"/>
                  <a:chExt cx="725" cy="139"/>
                </a:xfrm>
              </p:grpSpPr>
              <p:sp>
                <p:nvSpPr>
                  <p:cNvPr id="214701" name="AutoShape 970">
                    <a:extLst>
                      <a:ext uri="{FF2B5EF4-FFF2-40B4-BE49-F238E27FC236}">
                        <a16:creationId xmlns:a16="http://schemas.microsoft.com/office/drawing/2014/main" id="{F1AB1EE8-772C-194A-B00D-DD0FE8FB822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3" y="2571"/>
                    <a:ext cx="732" cy="13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702" name="AutoShape 971">
                    <a:extLst>
                      <a:ext uri="{FF2B5EF4-FFF2-40B4-BE49-F238E27FC236}">
                        <a16:creationId xmlns:a16="http://schemas.microsoft.com/office/drawing/2014/main" id="{30043EEB-11C1-3045-BDC1-E54FA2F30D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5" y="2587"/>
                    <a:ext cx="720" cy="103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14690" name="Rectangle 972">
                  <a:extLst>
                    <a:ext uri="{FF2B5EF4-FFF2-40B4-BE49-F238E27FC236}">
                      <a16:creationId xmlns:a16="http://schemas.microsoft.com/office/drawing/2014/main" id="{5A7DEA10-A6F3-F24E-A008-7EDC8BA273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46" y="429"/>
                  <a:ext cx="70" cy="2285"/>
                </a:xfrm>
                <a:prstGeom prst="rect">
                  <a:avLst/>
                </a:prstGeom>
                <a:gradFill rotWithShape="1">
                  <a:gsLst>
                    <a:gs pos="0">
                      <a:srgbClr val="333333"/>
                    </a:gs>
                    <a:gs pos="5000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691" name="Freeform 973">
                  <a:extLst>
                    <a:ext uri="{FF2B5EF4-FFF2-40B4-BE49-F238E27FC236}">
                      <a16:creationId xmlns:a16="http://schemas.microsoft.com/office/drawing/2014/main" id="{36FCA45D-F9DC-5E4F-B425-B2406805A6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2" y="1007"/>
                  <a:ext cx="237" cy="213"/>
                </a:xfrm>
                <a:custGeom>
                  <a:avLst/>
                  <a:gdLst>
                    <a:gd name="T0" fmla="*/ 2 w 296"/>
                    <a:gd name="T1" fmla="*/ 0 h 256"/>
                    <a:gd name="T2" fmla="*/ 14 w 296"/>
                    <a:gd name="T3" fmla="*/ 10 h 256"/>
                    <a:gd name="T4" fmla="*/ 14 w 296"/>
                    <a:gd name="T5" fmla="*/ 19 h 256"/>
                    <a:gd name="T6" fmla="*/ 0 w 296"/>
                    <a:gd name="T7" fmla="*/ 7 h 256"/>
                    <a:gd name="T8" fmla="*/ 2 w 296"/>
                    <a:gd name="T9" fmla="*/ 0 h 2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256"/>
                    <a:gd name="T17" fmla="*/ 296 w 296"/>
                    <a:gd name="T18" fmla="*/ 256 h 2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256">
                      <a:moveTo>
                        <a:pt x="4" y="0"/>
                      </a:moveTo>
                      <a:cubicBezTo>
                        <a:pt x="55" y="10"/>
                        <a:pt x="144" y="68"/>
                        <a:pt x="292" y="144"/>
                      </a:cubicBezTo>
                      <a:cubicBezTo>
                        <a:pt x="290" y="178"/>
                        <a:pt x="296" y="188"/>
                        <a:pt x="296" y="256"/>
                      </a:cubicBezTo>
                      <a:cubicBezTo>
                        <a:pt x="296" y="256"/>
                        <a:pt x="160" y="176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692" name="Freeform 974">
                  <a:extLst>
                    <a:ext uri="{FF2B5EF4-FFF2-40B4-BE49-F238E27FC236}">
                      <a16:creationId xmlns:a16="http://schemas.microsoft.com/office/drawing/2014/main" id="{F4BC50C8-2D89-5E4D-9013-F52153F034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5" y="680"/>
                  <a:ext cx="244" cy="240"/>
                </a:xfrm>
                <a:custGeom>
                  <a:avLst/>
                  <a:gdLst>
                    <a:gd name="T0" fmla="*/ 0 w 304"/>
                    <a:gd name="T1" fmla="*/ 0 h 288"/>
                    <a:gd name="T2" fmla="*/ 14 w 304"/>
                    <a:gd name="T3" fmla="*/ 13 h 288"/>
                    <a:gd name="T4" fmla="*/ 13 w 304"/>
                    <a:gd name="T5" fmla="*/ 23 h 288"/>
                    <a:gd name="T6" fmla="*/ 2 w 304"/>
                    <a:gd name="T7" fmla="*/ 10 h 288"/>
                    <a:gd name="T8" fmla="*/ 0 w 304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4"/>
                    <a:gd name="T16" fmla="*/ 0 h 288"/>
                    <a:gd name="T17" fmla="*/ 304 w 304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4" h="288">
                      <a:moveTo>
                        <a:pt x="0" y="0"/>
                      </a:moveTo>
                      <a:cubicBezTo>
                        <a:pt x="51" y="10"/>
                        <a:pt x="148" y="76"/>
                        <a:pt x="304" y="164"/>
                      </a:cubicBezTo>
                      <a:cubicBezTo>
                        <a:pt x="302" y="198"/>
                        <a:pt x="284" y="220"/>
                        <a:pt x="284" y="288"/>
                      </a:cubicBezTo>
                      <a:cubicBezTo>
                        <a:pt x="284" y="288"/>
                        <a:pt x="163" y="179"/>
                        <a:pt x="8" y="124"/>
                      </a:cubicBezTo>
                      <a:cubicBezTo>
                        <a:pt x="8" y="72"/>
                        <a:pt x="0" y="17"/>
                        <a:pt x="0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693" name="Oval 975">
                  <a:extLst>
                    <a:ext uri="{FF2B5EF4-FFF2-40B4-BE49-F238E27FC236}">
                      <a16:creationId xmlns:a16="http://schemas.microsoft.com/office/drawing/2014/main" id="{5D7E078A-7A44-974C-B6ED-3CB4C4C2E3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5" y="2611"/>
                  <a:ext cx="50" cy="95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694" name="Freeform 976">
                  <a:extLst>
                    <a:ext uri="{FF2B5EF4-FFF2-40B4-BE49-F238E27FC236}">
                      <a16:creationId xmlns:a16="http://schemas.microsoft.com/office/drawing/2014/main" id="{FF5A391E-F139-F340-B9BE-EA6C3A2F74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2" y="2614"/>
                  <a:ext cx="245" cy="200"/>
                </a:xfrm>
                <a:custGeom>
                  <a:avLst/>
                  <a:gdLst>
                    <a:gd name="T0" fmla="*/ 0 w 306"/>
                    <a:gd name="T1" fmla="*/ 9 h 240"/>
                    <a:gd name="T2" fmla="*/ 2 w 306"/>
                    <a:gd name="T3" fmla="*/ 19 h 240"/>
                    <a:gd name="T4" fmla="*/ 14 w 306"/>
                    <a:gd name="T5" fmla="*/ 9 h 240"/>
                    <a:gd name="T6" fmla="*/ 14 w 306"/>
                    <a:gd name="T7" fmla="*/ 0 h 240"/>
                    <a:gd name="T8" fmla="*/ 0 w 306"/>
                    <a:gd name="T9" fmla="*/ 9 h 2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6"/>
                    <a:gd name="T16" fmla="*/ 0 h 240"/>
                    <a:gd name="T17" fmla="*/ 306 w 306"/>
                    <a:gd name="T18" fmla="*/ 240 h 2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6" h="240">
                      <a:moveTo>
                        <a:pt x="0" y="106"/>
                      </a:moveTo>
                      <a:lnTo>
                        <a:pt x="2" y="240"/>
                      </a:lnTo>
                      <a:lnTo>
                        <a:pt x="306" y="110"/>
                      </a:lnTo>
                      <a:lnTo>
                        <a:pt x="300" y="0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695" name="AutoShape 977">
                  <a:extLst>
                    <a:ext uri="{FF2B5EF4-FFF2-40B4-BE49-F238E27FC236}">
                      <a16:creationId xmlns:a16="http://schemas.microsoft.com/office/drawing/2014/main" id="{69ECD24A-525D-ED4D-A1C4-32B415EC82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0" y="2675"/>
                  <a:ext cx="1196" cy="15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696" name="AutoShape 978">
                  <a:extLst>
                    <a:ext uri="{FF2B5EF4-FFF2-40B4-BE49-F238E27FC236}">
                      <a16:creationId xmlns:a16="http://schemas.microsoft.com/office/drawing/2014/main" id="{3D564BA4-D6C2-B546-8933-31FF0B3041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0" y="2714"/>
                  <a:ext cx="1066" cy="7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bg2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697" name="Oval 979">
                  <a:extLst>
                    <a:ext uri="{FF2B5EF4-FFF2-40B4-BE49-F238E27FC236}">
                      <a16:creationId xmlns:a16="http://schemas.microsoft.com/office/drawing/2014/main" id="{C3818CB6-C07B-A043-BE8E-6A9FA52B20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9" y="2382"/>
                  <a:ext cx="159" cy="14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698" name="Oval 980">
                  <a:extLst>
                    <a:ext uri="{FF2B5EF4-FFF2-40B4-BE49-F238E27FC236}">
                      <a16:creationId xmlns:a16="http://schemas.microsoft.com/office/drawing/2014/main" id="{ACA4EE8B-52BF-0246-A664-AAE1DC505C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9" y="2382"/>
                  <a:ext cx="159" cy="14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18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14699" name="Oval 981">
                  <a:extLst>
                    <a:ext uri="{FF2B5EF4-FFF2-40B4-BE49-F238E27FC236}">
                      <a16:creationId xmlns:a16="http://schemas.microsoft.com/office/drawing/2014/main" id="{0FF1AF0C-D103-7D41-8956-625F3E7C7A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58" y="2382"/>
                  <a:ext cx="159" cy="14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700" name="Rectangle 982">
                  <a:extLst>
                    <a:ext uri="{FF2B5EF4-FFF2-40B4-BE49-F238E27FC236}">
                      <a16:creationId xmlns:a16="http://schemas.microsoft.com/office/drawing/2014/main" id="{746B4BAC-A9C8-4847-819A-EAB0C8143B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67" y="1837"/>
                  <a:ext cx="80" cy="759"/>
                </a:xfrm>
                <a:prstGeom prst="rect">
                  <a:avLst/>
                </a:prstGeom>
                <a:solidFill>
                  <a:srgbClr val="29292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214394" name="Group 827">
              <a:extLst>
                <a:ext uri="{FF2B5EF4-FFF2-40B4-BE49-F238E27FC236}">
                  <a16:creationId xmlns:a16="http://schemas.microsoft.com/office/drawing/2014/main" id="{A1BC99AB-5907-4D4C-87B6-F3768C885B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87291" y="3555216"/>
              <a:ext cx="347753" cy="680208"/>
              <a:chOff x="7923189" y="2486663"/>
              <a:chExt cx="360362" cy="884586"/>
            </a:xfrm>
          </p:grpSpPr>
          <p:pic>
            <p:nvPicPr>
              <p:cNvPr id="214641" name="Picture 3">
                <a:extLst>
                  <a:ext uri="{FF2B5EF4-FFF2-40B4-BE49-F238E27FC236}">
                    <a16:creationId xmlns:a16="http://schemas.microsoft.com/office/drawing/2014/main" id="{668FDCA2-1962-3F40-8824-8F578FE60E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43984" y="2486663"/>
                <a:ext cx="239567" cy="536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14642" name="Group 950">
                <a:extLst>
                  <a:ext uri="{FF2B5EF4-FFF2-40B4-BE49-F238E27FC236}">
                    <a16:creationId xmlns:a16="http://schemas.microsoft.com/office/drawing/2014/main" id="{DC8BE3C5-3FDC-3449-970E-04C53E3A54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923189" y="2890236"/>
                <a:ext cx="227012" cy="481013"/>
                <a:chOff x="4140" y="429"/>
                <a:chExt cx="1425" cy="2396"/>
              </a:xfrm>
            </p:grpSpPr>
            <p:sp>
              <p:nvSpPr>
                <p:cNvPr id="214643" name="Freeform 951">
                  <a:extLst>
                    <a:ext uri="{FF2B5EF4-FFF2-40B4-BE49-F238E27FC236}">
                      <a16:creationId xmlns:a16="http://schemas.microsoft.com/office/drawing/2014/main" id="{48ABDD2D-9E94-4C43-9BCA-1F99ECEF19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68" y="433"/>
                  <a:ext cx="283" cy="2286"/>
                </a:xfrm>
                <a:custGeom>
                  <a:avLst/>
                  <a:gdLst>
                    <a:gd name="T0" fmla="*/ 3 w 354"/>
                    <a:gd name="T1" fmla="*/ 0 h 2742"/>
                    <a:gd name="T2" fmla="*/ 15 w 354"/>
                    <a:gd name="T3" fmla="*/ 27 h 2742"/>
                    <a:gd name="T4" fmla="*/ 15 w 354"/>
                    <a:gd name="T5" fmla="*/ 205 h 2742"/>
                    <a:gd name="T6" fmla="*/ 0 w 354"/>
                    <a:gd name="T7" fmla="*/ 215 h 2742"/>
                    <a:gd name="T8" fmla="*/ 3 w 354"/>
                    <a:gd name="T9" fmla="*/ 0 h 27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4"/>
                    <a:gd name="T16" fmla="*/ 0 h 2742"/>
                    <a:gd name="T17" fmla="*/ 354 w 354"/>
                    <a:gd name="T18" fmla="*/ 2742 h 27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4" h="2742">
                      <a:moveTo>
                        <a:pt x="63" y="0"/>
                      </a:moveTo>
                      <a:lnTo>
                        <a:pt x="354" y="339"/>
                      </a:lnTo>
                      <a:lnTo>
                        <a:pt x="346" y="2624"/>
                      </a:lnTo>
                      <a:lnTo>
                        <a:pt x="0" y="2742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644" name="Rectangle 952">
                  <a:extLst>
                    <a:ext uri="{FF2B5EF4-FFF2-40B4-BE49-F238E27FC236}">
                      <a16:creationId xmlns:a16="http://schemas.microsoft.com/office/drawing/2014/main" id="{4CEF7B25-CB36-8A41-9EBA-01EE98898C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0" y="429"/>
                  <a:ext cx="1046" cy="2285"/>
                </a:xfrm>
                <a:prstGeom prst="rect">
                  <a:avLst/>
                </a:pr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645" name="Freeform 953">
                  <a:extLst>
                    <a:ext uri="{FF2B5EF4-FFF2-40B4-BE49-F238E27FC236}">
                      <a16:creationId xmlns:a16="http://schemas.microsoft.com/office/drawing/2014/main" id="{73051A69-FBEF-3643-95C6-918EB18136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21" y="570"/>
                  <a:ext cx="169" cy="2115"/>
                </a:xfrm>
                <a:custGeom>
                  <a:avLst/>
                  <a:gdLst>
                    <a:gd name="T0" fmla="*/ 2 w 211"/>
                    <a:gd name="T1" fmla="*/ 0 h 2537"/>
                    <a:gd name="T2" fmla="*/ 9 w 211"/>
                    <a:gd name="T3" fmla="*/ 18 h 2537"/>
                    <a:gd name="T4" fmla="*/ 2 w 211"/>
                    <a:gd name="T5" fmla="*/ 196 h 2537"/>
                    <a:gd name="T6" fmla="*/ 2 w 211"/>
                    <a:gd name="T7" fmla="*/ 0 h 253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1"/>
                    <a:gd name="T13" fmla="*/ 0 h 2537"/>
                    <a:gd name="T14" fmla="*/ 211 w 211"/>
                    <a:gd name="T15" fmla="*/ 2537 h 253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1" h="2537">
                      <a:moveTo>
                        <a:pt x="7" y="0"/>
                      </a:moveTo>
                      <a:cubicBezTo>
                        <a:pt x="7" y="0"/>
                        <a:pt x="57" y="28"/>
                        <a:pt x="211" y="218"/>
                      </a:cubicBezTo>
                      <a:cubicBezTo>
                        <a:pt x="0" y="1229"/>
                        <a:pt x="41" y="2537"/>
                        <a:pt x="7" y="2501"/>
                      </a:cubicBezTo>
                      <a:lnTo>
                        <a:pt x="7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808080"/>
                    </a:gs>
                    <a:gs pos="100000">
                      <a:srgbClr val="F8F8F8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646" name="Freeform 954">
                  <a:extLst>
                    <a:ext uri="{FF2B5EF4-FFF2-40B4-BE49-F238E27FC236}">
                      <a16:creationId xmlns:a16="http://schemas.microsoft.com/office/drawing/2014/main" id="{624B6328-771D-6B48-ACA1-0BDA84F284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4" y="1640"/>
                  <a:ext cx="263" cy="189"/>
                </a:xfrm>
                <a:custGeom>
                  <a:avLst/>
                  <a:gdLst>
                    <a:gd name="T0" fmla="*/ 2 w 328"/>
                    <a:gd name="T1" fmla="*/ 0 h 226"/>
                    <a:gd name="T2" fmla="*/ 14 w 328"/>
                    <a:gd name="T3" fmla="*/ 11 h 226"/>
                    <a:gd name="T4" fmla="*/ 14 w 328"/>
                    <a:gd name="T5" fmla="*/ 19 h 226"/>
                    <a:gd name="T6" fmla="*/ 0 w 328"/>
                    <a:gd name="T7" fmla="*/ 8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8"/>
                    <a:gd name="T16" fmla="*/ 0 h 226"/>
                    <a:gd name="T17" fmla="*/ 328 w 328"/>
                    <a:gd name="T18" fmla="*/ 226 h 2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647" name="Rectangle 955">
                  <a:extLst>
                    <a:ext uri="{FF2B5EF4-FFF2-40B4-BE49-F238E27FC236}">
                      <a16:creationId xmlns:a16="http://schemas.microsoft.com/office/drawing/2014/main" id="{E29F9B64-1427-274B-A2EB-0DD2C2CB68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0" y="690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214648" name="Group 956">
                  <a:extLst>
                    <a:ext uri="{FF2B5EF4-FFF2-40B4-BE49-F238E27FC236}">
                      <a16:creationId xmlns:a16="http://schemas.microsoft.com/office/drawing/2014/main" id="{E167F247-2AED-6B4E-B003-A3215929955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49" y="668"/>
                  <a:ext cx="581" cy="145"/>
                  <a:chOff x="614" y="2568"/>
                  <a:chExt cx="725" cy="139"/>
                </a:xfrm>
              </p:grpSpPr>
              <p:sp>
                <p:nvSpPr>
                  <p:cNvPr id="214673" name="AutoShape 957">
                    <a:extLst>
                      <a:ext uri="{FF2B5EF4-FFF2-40B4-BE49-F238E27FC236}">
                        <a16:creationId xmlns:a16="http://schemas.microsoft.com/office/drawing/2014/main" id="{2AE3D7D6-7606-F64B-B73D-9B4688FF413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3" y="2566"/>
                    <a:ext cx="721" cy="14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674" name="AutoShape 958">
                    <a:extLst>
                      <a:ext uri="{FF2B5EF4-FFF2-40B4-BE49-F238E27FC236}">
                        <a16:creationId xmlns:a16="http://schemas.microsoft.com/office/drawing/2014/main" id="{78D04ABF-42FF-A64F-ACA0-B2874693E9F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5" y="2581"/>
                    <a:ext cx="696" cy="114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14649" name="Rectangle 959">
                  <a:extLst>
                    <a:ext uri="{FF2B5EF4-FFF2-40B4-BE49-F238E27FC236}">
                      <a16:creationId xmlns:a16="http://schemas.microsoft.com/office/drawing/2014/main" id="{F275CC15-B765-1946-A1A9-74A9F18713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0" y="1022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214650" name="Group 960">
                  <a:extLst>
                    <a:ext uri="{FF2B5EF4-FFF2-40B4-BE49-F238E27FC236}">
                      <a16:creationId xmlns:a16="http://schemas.microsoft.com/office/drawing/2014/main" id="{9E5AFAF3-D531-8047-B98F-7C248B5B8D6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47" y="994"/>
                  <a:ext cx="581" cy="134"/>
                  <a:chOff x="614" y="2568"/>
                  <a:chExt cx="725" cy="139"/>
                </a:xfrm>
              </p:grpSpPr>
              <p:sp>
                <p:nvSpPr>
                  <p:cNvPr id="214671" name="AutoShape 961">
                    <a:extLst>
                      <a:ext uri="{FF2B5EF4-FFF2-40B4-BE49-F238E27FC236}">
                        <a16:creationId xmlns:a16="http://schemas.microsoft.com/office/drawing/2014/main" id="{07B81969-60FD-4B4B-9F0A-364F2B91D1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5" y="2564"/>
                    <a:ext cx="721" cy="1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672" name="AutoShape 962">
                    <a:extLst>
                      <a:ext uri="{FF2B5EF4-FFF2-40B4-BE49-F238E27FC236}">
                        <a16:creationId xmlns:a16="http://schemas.microsoft.com/office/drawing/2014/main" id="{694AB07B-80A9-A343-BB0C-335414E202E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8" y="2581"/>
                    <a:ext cx="696" cy="107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14651" name="Rectangle 963">
                  <a:extLst>
                    <a:ext uri="{FF2B5EF4-FFF2-40B4-BE49-F238E27FC236}">
                      <a16:creationId xmlns:a16="http://schemas.microsoft.com/office/drawing/2014/main" id="{E8C1AFEB-20CD-154E-A1F8-C3F08B3774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0" y="1354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652" name="Rectangle 964">
                  <a:extLst>
                    <a:ext uri="{FF2B5EF4-FFF2-40B4-BE49-F238E27FC236}">
                      <a16:creationId xmlns:a16="http://schemas.microsoft.com/office/drawing/2014/main" id="{12985B9A-F4AD-9342-B6C1-914677F512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30" y="1655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214653" name="Group 965">
                  <a:extLst>
                    <a:ext uri="{FF2B5EF4-FFF2-40B4-BE49-F238E27FC236}">
                      <a16:creationId xmlns:a16="http://schemas.microsoft.com/office/drawing/2014/main" id="{81DA2D34-BCE5-0043-9EFE-FD9D5347658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35" y="1627"/>
                  <a:ext cx="582" cy="151"/>
                  <a:chOff x="614" y="2568"/>
                  <a:chExt cx="725" cy="139"/>
                </a:xfrm>
              </p:grpSpPr>
              <p:sp>
                <p:nvSpPr>
                  <p:cNvPr id="214669" name="AutoShape 966">
                    <a:extLst>
                      <a:ext uri="{FF2B5EF4-FFF2-40B4-BE49-F238E27FC236}">
                        <a16:creationId xmlns:a16="http://schemas.microsoft.com/office/drawing/2014/main" id="{ECC7C0DE-0595-DE45-9FBC-E9335E75C8D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8" y="2586"/>
                    <a:ext cx="720" cy="12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670" name="AutoShape 967">
                    <a:extLst>
                      <a:ext uri="{FF2B5EF4-FFF2-40B4-BE49-F238E27FC236}">
                        <a16:creationId xmlns:a16="http://schemas.microsoft.com/office/drawing/2014/main" id="{4D805153-9787-4647-BD00-742E9D619CC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586"/>
                    <a:ext cx="695" cy="109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14654" name="Freeform 968">
                  <a:extLst>
                    <a:ext uri="{FF2B5EF4-FFF2-40B4-BE49-F238E27FC236}">
                      <a16:creationId xmlns:a16="http://schemas.microsoft.com/office/drawing/2014/main" id="{E10DA410-E1DD-9141-9652-FA9DE7343E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8" y="1354"/>
                  <a:ext cx="263" cy="188"/>
                </a:xfrm>
                <a:custGeom>
                  <a:avLst/>
                  <a:gdLst>
                    <a:gd name="T0" fmla="*/ 2 w 328"/>
                    <a:gd name="T1" fmla="*/ 0 h 226"/>
                    <a:gd name="T2" fmla="*/ 14 w 328"/>
                    <a:gd name="T3" fmla="*/ 10 h 226"/>
                    <a:gd name="T4" fmla="*/ 14 w 328"/>
                    <a:gd name="T5" fmla="*/ 17 h 226"/>
                    <a:gd name="T6" fmla="*/ 0 w 328"/>
                    <a:gd name="T7" fmla="*/ 7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8"/>
                    <a:gd name="T16" fmla="*/ 0 h 226"/>
                    <a:gd name="T17" fmla="*/ 328 w 328"/>
                    <a:gd name="T18" fmla="*/ 226 h 2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214655" name="Group 969">
                  <a:extLst>
                    <a:ext uri="{FF2B5EF4-FFF2-40B4-BE49-F238E27FC236}">
                      <a16:creationId xmlns:a16="http://schemas.microsoft.com/office/drawing/2014/main" id="{FA3FFFD8-241B-D44F-800D-06BA8F278A9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39" y="1327"/>
                  <a:ext cx="582" cy="139"/>
                  <a:chOff x="614" y="2568"/>
                  <a:chExt cx="725" cy="139"/>
                </a:xfrm>
              </p:grpSpPr>
              <p:sp>
                <p:nvSpPr>
                  <p:cNvPr id="214667" name="AutoShape 970">
                    <a:extLst>
                      <a:ext uri="{FF2B5EF4-FFF2-40B4-BE49-F238E27FC236}">
                        <a16:creationId xmlns:a16="http://schemas.microsoft.com/office/drawing/2014/main" id="{86333D52-21AD-CE43-911A-24C3F8EAD0F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3" y="2571"/>
                    <a:ext cx="732" cy="13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668" name="AutoShape 971">
                    <a:extLst>
                      <a:ext uri="{FF2B5EF4-FFF2-40B4-BE49-F238E27FC236}">
                        <a16:creationId xmlns:a16="http://schemas.microsoft.com/office/drawing/2014/main" id="{30D9274C-6C55-3941-B459-F82C83A8A48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5" y="2587"/>
                    <a:ext cx="720" cy="103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14656" name="Rectangle 972">
                  <a:extLst>
                    <a:ext uri="{FF2B5EF4-FFF2-40B4-BE49-F238E27FC236}">
                      <a16:creationId xmlns:a16="http://schemas.microsoft.com/office/drawing/2014/main" id="{D655F08A-D6CF-AE4E-9712-4C3E508DDB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46" y="429"/>
                  <a:ext cx="70" cy="2285"/>
                </a:xfrm>
                <a:prstGeom prst="rect">
                  <a:avLst/>
                </a:prstGeom>
                <a:gradFill rotWithShape="1">
                  <a:gsLst>
                    <a:gs pos="0">
                      <a:srgbClr val="333333"/>
                    </a:gs>
                    <a:gs pos="5000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657" name="Freeform 973">
                  <a:extLst>
                    <a:ext uri="{FF2B5EF4-FFF2-40B4-BE49-F238E27FC236}">
                      <a16:creationId xmlns:a16="http://schemas.microsoft.com/office/drawing/2014/main" id="{87BC6D26-3D5E-8A4E-A6C5-AAAE9AB694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2" y="1007"/>
                  <a:ext cx="237" cy="213"/>
                </a:xfrm>
                <a:custGeom>
                  <a:avLst/>
                  <a:gdLst>
                    <a:gd name="T0" fmla="*/ 2 w 296"/>
                    <a:gd name="T1" fmla="*/ 0 h 256"/>
                    <a:gd name="T2" fmla="*/ 14 w 296"/>
                    <a:gd name="T3" fmla="*/ 10 h 256"/>
                    <a:gd name="T4" fmla="*/ 14 w 296"/>
                    <a:gd name="T5" fmla="*/ 19 h 256"/>
                    <a:gd name="T6" fmla="*/ 0 w 296"/>
                    <a:gd name="T7" fmla="*/ 7 h 256"/>
                    <a:gd name="T8" fmla="*/ 2 w 296"/>
                    <a:gd name="T9" fmla="*/ 0 h 2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256"/>
                    <a:gd name="T17" fmla="*/ 296 w 296"/>
                    <a:gd name="T18" fmla="*/ 256 h 2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256">
                      <a:moveTo>
                        <a:pt x="4" y="0"/>
                      </a:moveTo>
                      <a:cubicBezTo>
                        <a:pt x="55" y="10"/>
                        <a:pt x="144" y="68"/>
                        <a:pt x="292" y="144"/>
                      </a:cubicBezTo>
                      <a:cubicBezTo>
                        <a:pt x="290" y="178"/>
                        <a:pt x="296" y="188"/>
                        <a:pt x="296" y="256"/>
                      </a:cubicBezTo>
                      <a:cubicBezTo>
                        <a:pt x="296" y="256"/>
                        <a:pt x="160" y="176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658" name="Freeform 974">
                  <a:extLst>
                    <a:ext uri="{FF2B5EF4-FFF2-40B4-BE49-F238E27FC236}">
                      <a16:creationId xmlns:a16="http://schemas.microsoft.com/office/drawing/2014/main" id="{822F0529-D3C1-C642-A9BB-914985AB8E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5" y="680"/>
                  <a:ext cx="244" cy="240"/>
                </a:xfrm>
                <a:custGeom>
                  <a:avLst/>
                  <a:gdLst>
                    <a:gd name="T0" fmla="*/ 0 w 304"/>
                    <a:gd name="T1" fmla="*/ 0 h 288"/>
                    <a:gd name="T2" fmla="*/ 14 w 304"/>
                    <a:gd name="T3" fmla="*/ 13 h 288"/>
                    <a:gd name="T4" fmla="*/ 13 w 304"/>
                    <a:gd name="T5" fmla="*/ 23 h 288"/>
                    <a:gd name="T6" fmla="*/ 2 w 304"/>
                    <a:gd name="T7" fmla="*/ 10 h 288"/>
                    <a:gd name="T8" fmla="*/ 0 w 304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4"/>
                    <a:gd name="T16" fmla="*/ 0 h 288"/>
                    <a:gd name="T17" fmla="*/ 304 w 304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4" h="288">
                      <a:moveTo>
                        <a:pt x="0" y="0"/>
                      </a:moveTo>
                      <a:cubicBezTo>
                        <a:pt x="51" y="10"/>
                        <a:pt x="148" y="76"/>
                        <a:pt x="304" y="164"/>
                      </a:cubicBezTo>
                      <a:cubicBezTo>
                        <a:pt x="302" y="198"/>
                        <a:pt x="284" y="220"/>
                        <a:pt x="284" y="288"/>
                      </a:cubicBezTo>
                      <a:cubicBezTo>
                        <a:pt x="284" y="288"/>
                        <a:pt x="163" y="179"/>
                        <a:pt x="8" y="124"/>
                      </a:cubicBezTo>
                      <a:cubicBezTo>
                        <a:pt x="8" y="72"/>
                        <a:pt x="0" y="17"/>
                        <a:pt x="0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659" name="Oval 975">
                  <a:extLst>
                    <a:ext uri="{FF2B5EF4-FFF2-40B4-BE49-F238E27FC236}">
                      <a16:creationId xmlns:a16="http://schemas.microsoft.com/office/drawing/2014/main" id="{78592B0F-CCC1-1346-8021-2A878C9F64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5" y="2611"/>
                  <a:ext cx="50" cy="95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660" name="Freeform 976">
                  <a:extLst>
                    <a:ext uri="{FF2B5EF4-FFF2-40B4-BE49-F238E27FC236}">
                      <a16:creationId xmlns:a16="http://schemas.microsoft.com/office/drawing/2014/main" id="{DBD32DD7-ED90-094E-AF42-B5521086A3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2" y="2614"/>
                  <a:ext cx="245" cy="200"/>
                </a:xfrm>
                <a:custGeom>
                  <a:avLst/>
                  <a:gdLst>
                    <a:gd name="T0" fmla="*/ 0 w 306"/>
                    <a:gd name="T1" fmla="*/ 9 h 240"/>
                    <a:gd name="T2" fmla="*/ 2 w 306"/>
                    <a:gd name="T3" fmla="*/ 19 h 240"/>
                    <a:gd name="T4" fmla="*/ 14 w 306"/>
                    <a:gd name="T5" fmla="*/ 9 h 240"/>
                    <a:gd name="T6" fmla="*/ 14 w 306"/>
                    <a:gd name="T7" fmla="*/ 0 h 240"/>
                    <a:gd name="T8" fmla="*/ 0 w 306"/>
                    <a:gd name="T9" fmla="*/ 9 h 2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6"/>
                    <a:gd name="T16" fmla="*/ 0 h 240"/>
                    <a:gd name="T17" fmla="*/ 306 w 306"/>
                    <a:gd name="T18" fmla="*/ 240 h 2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6" h="240">
                      <a:moveTo>
                        <a:pt x="0" y="106"/>
                      </a:moveTo>
                      <a:lnTo>
                        <a:pt x="2" y="240"/>
                      </a:lnTo>
                      <a:lnTo>
                        <a:pt x="306" y="110"/>
                      </a:lnTo>
                      <a:lnTo>
                        <a:pt x="300" y="0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661" name="AutoShape 977">
                  <a:extLst>
                    <a:ext uri="{FF2B5EF4-FFF2-40B4-BE49-F238E27FC236}">
                      <a16:creationId xmlns:a16="http://schemas.microsoft.com/office/drawing/2014/main" id="{706B6FE7-7031-7F49-9CAB-20FF388DC4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0" y="2675"/>
                  <a:ext cx="1196" cy="15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662" name="AutoShape 978">
                  <a:extLst>
                    <a:ext uri="{FF2B5EF4-FFF2-40B4-BE49-F238E27FC236}">
                      <a16:creationId xmlns:a16="http://schemas.microsoft.com/office/drawing/2014/main" id="{0FD7FBB6-4F77-AD42-87AF-1659FD02AC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0" y="2714"/>
                  <a:ext cx="1066" cy="7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bg2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663" name="Oval 979">
                  <a:extLst>
                    <a:ext uri="{FF2B5EF4-FFF2-40B4-BE49-F238E27FC236}">
                      <a16:creationId xmlns:a16="http://schemas.microsoft.com/office/drawing/2014/main" id="{C01D702F-BDC3-7949-BE29-B81DC8CEF7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9" y="2382"/>
                  <a:ext cx="159" cy="14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664" name="Oval 980">
                  <a:extLst>
                    <a:ext uri="{FF2B5EF4-FFF2-40B4-BE49-F238E27FC236}">
                      <a16:creationId xmlns:a16="http://schemas.microsoft.com/office/drawing/2014/main" id="{3A5060EE-2C92-E24C-868A-71A69AD52D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9" y="2382"/>
                  <a:ext cx="159" cy="14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18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14665" name="Oval 981">
                  <a:extLst>
                    <a:ext uri="{FF2B5EF4-FFF2-40B4-BE49-F238E27FC236}">
                      <a16:creationId xmlns:a16="http://schemas.microsoft.com/office/drawing/2014/main" id="{64C73FB7-3D26-EE41-9713-0CB3E6911F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58" y="2382"/>
                  <a:ext cx="159" cy="14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666" name="Rectangle 982">
                  <a:extLst>
                    <a:ext uri="{FF2B5EF4-FFF2-40B4-BE49-F238E27FC236}">
                      <a16:creationId xmlns:a16="http://schemas.microsoft.com/office/drawing/2014/main" id="{84B071C0-FCB0-C241-993F-340E86052F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67" y="1837"/>
                  <a:ext cx="80" cy="759"/>
                </a:xfrm>
                <a:prstGeom prst="rect">
                  <a:avLst/>
                </a:prstGeom>
                <a:solidFill>
                  <a:srgbClr val="29292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214395" name="Group 862">
              <a:extLst>
                <a:ext uri="{FF2B5EF4-FFF2-40B4-BE49-F238E27FC236}">
                  <a16:creationId xmlns:a16="http://schemas.microsoft.com/office/drawing/2014/main" id="{13F5FE80-3942-CD43-B617-D0BA62805F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84012" y="5612511"/>
              <a:ext cx="347767" cy="680207"/>
              <a:chOff x="7923189" y="2486664"/>
              <a:chExt cx="360377" cy="884585"/>
            </a:xfrm>
          </p:grpSpPr>
          <p:pic>
            <p:nvPicPr>
              <p:cNvPr id="214607" name="Picture 3">
                <a:extLst>
                  <a:ext uri="{FF2B5EF4-FFF2-40B4-BE49-F238E27FC236}">
                    <a16:creationId xmlns:a16="http://schemas.microsoft.com/office/drawing/2014/main" id="{BA570211-3BC8-CA47-B9D1-658FC7863D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43998" y="2486664"/>
                <a:ext cx="239568" cy="536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14608" name="Group 950">
                <a:extLst>
                  <a:ext uri="{FF2B5EF4-FFF2-40B4-BE49-F238E27FC236}">
                    <a16:creationId xmlns:a16="http://schemas.microsoft.com/office/drawing/2014/main" id="{20D5EBB4-C11C-034A-997D-86F8E0FD7D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923189" y="2890236"/>
                <a:ext cx="227012" cy="481013"/>
                <a:chOff x="4140" y="429"/>
                <a:chExt cx="1425" cy="2396"/>
              </a:xfrm>
            </p:grpSpPr>
            <p:sp>
              <p:nvSpPr>
                <p:cNvPr id="214609" name="Freeform 951">
                  <a:extLst>
                    <a:ext uri="{FF2B5EF4-FFF2-40B4-BE49-F238E27FC236}">
                      <a16:creationId xmlns:a16="http://schemas.microsoft.com/office/drawing/2014/main" id="{C9E344A5-26F5-1640-8C28-ED83470293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68" y="433"/>
                  <a:ext cx="283" cy="2286"/>
                </a:xfrm>
                <a:custGeom>
                  <a:avLst/>
                  <a:gdLst>
                    <a:gd name="T0" fmla="*/ 3 w 354"/>
                    <a:gd name="T1" fmla="*/ 0 h 2742"/>
                    <a:gd name="T2" fmla="*/ 15 w 354"/>
                    <a:gd name="T3" fmla="*/ 27 h 2742"/>
                    <a:gd name="T4" fmla="*/ 15 w 354"/>
                    <a:gd name="T5" fmla="*/ 205 h 2742"/>
                    <a:gd name="T6" fmla="*/ 0 w 354"/>
                    <a:gd name="T7" fmla="*/ 215 h 2742"/>
                    <a:gd name="T8" fmla="*/ 3 w 354"/>
                    <a:gd name="T9" fmla="*/ 0 h 27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4"/>
                    <a:gd name="T16" fmla="*/ 0 h 2742"/>
                    <a:gd name="T17" fmla="*/ 354 w 354"/>
                    <a:gd name="T18" fmla="*/ 2742 h 27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4" h="2742">
                      <a:moveTo>
                        <a:pt x="63" y="0"/>
                      </a:moveTo>
                      <a:lnTo>
                        <a:pt x="354" y="339"/>
                      </a:lnTo>
                      <a:lnTo>
                        <a:pt x="346" y="2624"/>
                      </a:lnTo>
                      <a:lnTo>
                        <a:pt x="0" y="2742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610" name="Rectangle 952">
                  <a:extLst>
                    <a:ext uri="{FF2B5EF4-FFF2-40B4-BE49-F238E27FC236}">
                      <a16:creationId xmlns:a16="http://schemas.microsoft.com/office/drawing/2014/main" id="{65CC7205-D4D1-634B-83CA-2DB99FEAFD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0" y="429"/>
                  <a:ext cx="1046" cy="2285"/>
                </a:xfrm>
                <a:prstGeom prst="rect">
                  <a:avLst/>
                </a:pr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611" name="Freeform 953">
                  <a:extLst>
                    <a:ext uri="{FF2B5EF4-FFF2-40B4-BE49-F238E27FC236}">
                      <a16:creationId xmlns:a16="http://schemas.microsoft.com/office/drawing/2014/main" id="{EE8699FB-C5EA-7D41-B25A-09AF611EF6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21" y="570"/>
                  <a:ext cx="169" cy="2115"/>
                </a:xfrm>
                <a:custGeom>
                  <a:avLst/>
                  <a:gdLst>
                    <a:gd name="T0" fmla="*/ 2 w 211"/>
                    <a:gd name="T1" fmla="*/ 0 h 2537"/>
                    <a:gd name="T2" fmla="*/ 9 w 211"/>
                    <a:gd name="T3" fmla="*/ 18 h 2537"/>
                    <a:gd name="T4" fmla="*/ 2 w 211"/>
                    <a:gd name="T5" fmla="*/ 196 h 2537"/>
                    <a:gd name="T6" fmla="*/ 2 w 211"/>
                    <a:gd name="T7" fmla="*/ 0 h 253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1"/>
                    <a:gd name="T13" fmla="*/ 0 h 2537"/>
                    <a:gd name="T14" fmla="*/ 211 w 211"/>
                    <a:gd name="T15" fmla="*/ 2537 h 253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1" h="2537">
                      <a:moveTo>
                        <a:pt x="7" y="0"/>
                      </a:moveTo>
                      <a:cubicBezTo>
                        <a:pt x="7" y="0"/>
                        <a:pt x="57" y="28"/>
                        <a:pt x="211" y="218"/>
                      </a:cubicBezTo>
                      <a:cubicBezTo>
                        <a:pt x="0" y="1229"/>
                        <a:pt x="41" y="2537"/>
                        <a:pt x="7" y="2501"/>
                      </a:cubicBezTo>
                      <a:lnTo>
                        <a:pt x="7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808080"/>
                    </a:gs>
                    <a:gs pos="100000">
                      <a:srgbClr val="F8F8F8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612" name="Freeform 954">
                  <a:extLst>
                    <a:ext uri="{FF2B5EF4-FFF2-40B4-BE49-F238E27FC236}">
                      <a16:creationId xmlns:a16="http://schemas.microsoft.com/office/drawing/2014/main" id="{A056B5B2-D216-C143-9FF0-5203E2F37D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4" y="1640"/>
                  <a:ext cx="263" cy="189"/>
                </a:xfrm>
                <a:custGeom>
                  <a:avLst/>
                  <a:gdLst>
                    <a:gd name="T0" fmla="*/ 2 w 328"/>
                    <a:gd name="T1" fmla="*/ 0 h 226"/>
                    <a:gd name="T2" fmla="*/ 14 w 328"/>
                    <a:gd name="T3" fmla="*/ 11 h 226"/>
                    <a:gd name="T4" fmla="*/ 14 w 328"/>
                    <a:gd name="T5" fmla="*/ 19 h 226"/>
                    <a:gd name="T6" fmla="*/ 0 w 328"/>
                    <a:gd name="T7" fmla="*/ 8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8"/>
                    <a:gd name="T16" fmla="*/ 0 h 226"/>
                    <a:gd name="T17" fmla="*/ 328 w 328"/>
                    <a:gd name="T18" fmla="*/ 226 h 2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613" name="Rectangle 955">
                  <a:extLst>
                    <a:ext uri="{FF2B5EF4-FFF2-40B4-BE49-F238E27FC236}">
                      <a16:creationId xmlns:a16="http://schemas.microsoft.com/office/drawing/2014/main" id="{246FC2DF-CEC8-6C41-B063-65F555D316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0" y="690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214614" name="Group 956">
                  <a:extLst>
                    <a:ext uri="{FF2B5EF4-FFF2-40B4-BE49-F238E27FC236}">
                      <a16:creationId xmlns:a16="http://schemas.microsoft.com/office/drawing/2014/main" id="{30BF0ACC-88F9-A44D-9A64-5D9F050038C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49" y="668"/>
                  <a:ext cx="581" cy="145"/>
                  <a:chOff x="614" y="2568"/>
                  <a:chExt cx="725" cy="139"/>
                </a:xfrm>
              </p:grpSpPr>
              <p:sp>
                <p:nvSpPr>
                  <p:cNvPr id="214639" name="AutoShape 957">
                    <a:extLst>
                      <a:ext uri="{FF2B5EF4-FFF2-40B4-BE49-F238E27FC236}">
                        <a16:creationId xmlns:a16="http://schemas.microsoft.com/office/drawing/2014/main" id="{1B5F271F-DF4A-464A-A0EF-B5A8B354407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3" y="2566"/>
                    <a:ext cx="721" cy="14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640" name="AutoShape 958">
                    <a:extLst>
                      <a:ext uri="{FF2B5EF4-FFF2-40B4-BE49-F238E27FC236}">
                        <a16:creationId xmlns:a16="http://schemas.microsoft.com/office/drawing/2014/main" id="{C96121FD-0791-264C-9A9D-7B6602CAD59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5" y="2581"/>
                    <a:ext cx="696" cy="114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14615" name="Rectangle 959">
                  <a:extLst>
                    <a:ext uri="{FF2B5EF4-FFF2-40B4-BE49-F238E27FC236}">
                      <a16:creationId xmlns:a16="http://schemas.microsoft.com/office/drawing/2014/main" id="{D381A0C2-5239-DA45-A76E-9C831F7EF5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0" y="1022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214616" name="Group 960">
                  <a:extLst>
                    <a:ext uri="{FF2B5EF4-FFF2-40B4-BE49-F238E27FC236}">
                      <a16:creationId xmlns:a16="http://schemas.microsoft.com/office/drawing/2014/main" id="{BDB278DB-4B99-9846-BB31-50517F36488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47" y="994"/>
                  <a:ext cx="581" cy="134"/>
                  <a:chOff x="614" y="2568"/>
                  <a:chExt cx="725" cy="139"/>
                </a:xfrm>
              </p:grpSpPr>
              <p:sp>
                <p:nvSpPr>
                  <p:cNvPr id="214637" name="AutoShape 961">
                    <a:extLst>
                      <a:ext uri="{FF2B5EF4-FFF2-40B4-BE49-F238E27FC236}">
                        <a16:creationId xmlns:a16="http://schemas.microsoft.com/office/drawing/2014/main" id="{83EE441D-9A6F-A148-8010-C3B3B843727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5" y="2564"/>
                    <a:ext cx="721" cy="1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638" name="AutoShape 962">
                    <a:extLst>
                      <a:ext uri="{FF2B5EF4-FFF2-40B4-BE49-F238E27FC236}">
                        <a16:creationId xmlns:a16="http://schemas.microsoft.com/office/drawing/2014/main" id="{FDA0F9AB-0FF0-AE49-8D8E-C18D2A412B5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8" y="2581"/>
                    <a:ext cx="696" cy="107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14617" name="Rectangle 963">
                  <a:extLst>
                    <a:ext uri="{FF2B5EF4-FFF2-40B4-BE49-F238E27FC236}">
                      <a16:creationId xmlns:a16="http://schemas.microsoft.com/office/drawing/2014/main" id="{0EBDC801-965D-4446-9756-0894113E09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0" y="1354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618" name="Rectangle 964">
                  <a:extLst>
                    <a:ext uri="{FF2B5EF4-FFF2-40B4-BE49-F238E27FC236}">
                      <a16:creationId xmlns:a16="http://schemas.microsoft.com/office/drawing/2014/main" id="{25333D66-FEA1-9E4E-845B-5960094EB1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30" y="1655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214619" name="Group 965">
                  <a:extLst>
                    <a:ext uri="{FF2B5EF4-FFF2-40B4-BE49-F238E27FC236}">
                      <a16:creationId xmlns:a16="http://schemas.microsoft.com/office/drawing/2014/main" id="{8D3CFC1C-A21F-C747-BBEB-31D6EC58A6F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35" y="1627"/>
                  <a:ext cx="582" cy="151"/>
                  <a:chOff x="614" y="2568"/>
                  <a:chExt cx="725" cy="139"/>
                </a:xfrm>
              </p:grpSpPr>
              <p:sp>
                <p:nvSpPr>
                  <p:cNvPr id="214635" name="AutoShape 966">
                    <a:extLst>
                      <a:ext uri="{FF2B5EF4-FFF2-40B4-BE49-F238E27FC236}">
                        <a16:creationId xmlns:a16="http://schemas.microsoft.com/office/drawing/2014/main" id="{7A142358-7447-C142-880B-A4899B9B8DE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8" y="2586"/>
                    <a:ext cx="720" cy="12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636" name="AutoShape 967">
                    <a:extLst>
                      <a:ext uri="{FF2B5EF4-FFF2-40B4-BE49-F238E27FC236}">
                        <a16:creationId xmlns:a16="http://schemas.microsoft.com/office/drawing/2014/main" id="{88194999-0368-AF4B-8C0B-D322FD58BAE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586"/>
                    <a:ext cx="695" cy="109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14620" name="Freeform 968">
                  <a:extLst>
                    <a:ext uri="{FF2B5EF4-FFF2-40B4-BE49-F238E27FC236}">
                      <a16:creationId xmlns:a16="http://schemas.microsoft.com/office/drawing/2014/main" id="{2F9AC306-96FE-7E4C-BD51-839EE085B3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8" y="1354"/>
                  <a:ext cx="263" cy="188"/>
                </a:xfrm>
                <a:custGeom>
                  <a:avLst/>
                  <a:gdLst>
                    <a:gd name="T0" fmla="*/ 2 w 328"/>
                    <a:gd name="T1" fmla="*/ 0 h 226"/>
                    <a:gd name="T2" fmla="*/ 14 w 328"/>
                    <a:gd name="T3" fmla="*/ 10 h 226"/>
                    <a:gd name="T4" fmla="*/ 14 w 328"/>
                    <a:gd name="T5" fmla="*/ 17 h 226"/>
                    <a:gd name="T6" fmla="*/ 0 w 328"/>
                    <a:gd name="T7" fmla="*/ 7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8"/>
                    <a:gd name="T16" fmla="*/ 0 h 226"/>
                    <a:gd name="T17" fmla="*/ 328 w 328"/>
                    <a:gd name="T18" fmla="*/ 226 h 2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214621" name="Group 969">
                  <a:extLst>
                    <a:ext uri="{FF2B5EF4-FFF2-40B4-BE49-F238E27FC236}">
                      <a16:creationId xmlns:a16="http://schemas.microsoft.com/office/drawing/2014/main" id="{23E1FC43-ECF3-4540-9A21-6DCF0B1E704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39" y="1327"/>
                  <a:ext cx="582" cy="139"/>
                  <a:chOff x="614" y="2568"/>
                  <a:chExt cx="725" cy="139"/>
                </a:xfrm>
              </p:grpSpPr>
              <p:sp>
                <p:nvSpPr>
                  <p:cNvPr id="214633" name="AutoShape 970">
                    <a:extLst>
                      <a:ext uri="{FF2B5EF4-FFF2-40B4-BE49-F238E27FC236}">
                        <a16:creationId xmlns:a16="http://schemas.microsoft.com/office/drawing/2014/main" id="{35D9C56D-3721-2F4C-8670-9FCC420FAF0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3" y="2571"/>
                    <a:ext cx="732" cy="13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634" name="AutoShape 971">
                    <a:extLst>
                      <a:ext uri="{FF2B5EF4-FFF2-40B4-BE49-F238E27FC236}">
                        <a16:creationId xmlns:a16="http://schemas.microsoft.com/office/drawing/2014/main" id="{11FAC0E2-30AD-E94E-982F-F783FABA5C3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5" y="2587"/>
                    <a:ext cx="720" cy="103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14622" name="Rectangle 972">
                  <a:extLst>
                    <a:ext uri="{FF2B5EF4-FFF2-40B4-BE49-F238E27FC236}">
                      <a16:creationId xmlns:a16="http://schemas.microsoft.com/office/drawing/2014/main" id="{29BE3AFC-071A-B14B-81C4-3B90FE4DD4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46" y="429"/>
                  <a:ext cx="70" cy="2285"/>
                </a:xfrm>
                <a:prstGeom prst="rect">
                  <a:avLst/>
                </a:prstGeom>
                <a:gradFill rotWithShape="1">
                  <a:gsLst>
                    <a:gs pos="0">
                      <a:srgbClr val="333333"/>
                    </a:gs>
                    <a:gs pos="5000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623" name="Freeform 973">
                  <a:extLst>
                    <a:ext uri="{FF2B5EF4-FFF2-40B4-BE49-F238E27FC236}">
                      <a16:creationId xmlns:a16="http://schemas.microsoft.com/office/drawing/2014/main" id="{86F90FED-63E3-2543-A26C-AE328D5B74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2" y="1007"/>
                  <a:ext cx="237" cy="213"/>
                </a:xfrm>
                <a:custGeom>
                  <a:avLst/>
                  <a:gdLst>
                    <a:gd name="T0" fmla="*/ 2 w 296"/>
                    <a:gd name="T1" fmla="*/ 0 h 256"/>
                    <a:gd name="T2" fmla="*/ 14 w 296"/>
                    <a:gd name="T3" fmla="*/ 10 h 256"/>
                    <a:gd name="T4" fmla="*/ 14 w 296"/>
                    <a:gd name="T5" fmla="*/ 19 h 256"/>
                    <a:gd name="T6" fmla="*/ 0 w 296"/>
                    <a:gd name="T7" fmla="*/ 7 h 256"/>
                    <a:gd name="T8" fmla="*/ 2 w 296"/>
                    <a:gd name="T9" fmla="*/ 0 h 2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256"/>
                    <a:gd name="T17" fmla="*/ 296 w 296"/>
                    <a:gd name="T18" fmla="*/ 256 h 2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256">
                      <a:moveTo>
                        <a:pt x="4" y="0"/>
                      </a:moveTo>
                      <a:cubicBezTo>
                        <a:pt x="55" y="10"/>
                        <a:pt x="144" y="68"/>
                        <a:pt x="292" y="144"/>
                      </a:cubicBezTo>
                      <a:cubicBezTo>
                        <a:pt x="290" y="178"/>
                        <a:pt x="296" y="188"/>
                        <a:pt x="296" y="256"/>
                      </a:cubicBezTo>
                      <a:cubicBezTo>
                        <a:pt x="296" y="256"/>
                        <a:pt x="160" y="176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624" name="Freeform 974">
                  <a:extLst>
                    <a:ext uri="{FF2B5EF4-FFF2-40B4-BE49-F238E27FC236}">
                      <a16:creationId xmlns:a16="http://schemas.microsoft.com/office/drawing/2014/main" id="{483CDFE5-0A3C-1F41-A77D-910B0A3D1D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5" y="680"/>
                  <a:ext cx="244" cy="240"/>
                </a:xfrm>
                <a:custGeom>
                  <a:avLst/>
                  <a:gdLst>
                    <a:gd name="T0" fmla="*/ 0 w 304"/>
                    <a:gd name="T1" fmla="*/ 0 h 288"/>
                    <a:gd name="T2" fmla="*/ 14 w 304"/>
                    <a:gd name="T3" fmla="*/ 13 h 288"/>
                    <a:gd name="T4" fmla="*/ 13 w 304"/>
                    <a:gd name="T5" fmla="*/ 23 h 288"/>
                    <a:gd name="T6" fmla="*/ 2 w 304"/>
                    <a:gd name="T7" fmla="*/ 10 h 288"/>
                    <a:gd name="T8" fmla="*/ 0 w 304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4"/>
                    <a:gd name="T16" fmla="*/ 0 h 288"/>
                    <a:gd name="T17" fmla="*/ 304 w 304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4" h="288">
                      <a:moveTo>
                        <a:pt x="0" y="0"/>
                      </a:moveTo>
                      <a:cubicBezTo>
                        <a:pt x="51" y="10"/>
                        <a:pt x="148" y="76"/>
                        <a:pt x="304" y="164"/>
                      </a:cubicBezTo>
                      <a:cubicBezTo>
                        <a:pt x="302" y="198"/>
                        <a:pt x="284" y="220"/>
                        <a:pt x="284" y="288"/>
                      </a:cubicBezTo>
                      <a:cubicBezTo>
                        <a:pt x="284" y="288"/>
                        <a:pt x="163" y="179"/>
                        <a:pt x="8" y="124"/>
                      </a:cubicBezTo>
                      <a:cubicBezTo>
                        <a:pt x="8" y="72"/>
                        <a:pt x="0" y="17"/>
                        <a:pt x="0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625" name="Oval 975">
                  <a:extLst>
                    <a:ext uri="{FF2B5EF4-FFF2-40B4-BE49-F238E27FC236}">
                      <a16:creationId xmlns:a16="http://schemas.microsoft.com/office/drawing/2014/main" id="{14D95EEA-812E-2845-B741-CF8D2FC767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5" y="2611"/>
                  <a:ext cx="50" cy="95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626" name="Freeform 976">
                  <a:extLst>
                    <a:ext uri="{FF2B5EF4-FFF2-40B4-BE49-F238E27FC236}">
                      <a16:creationId xmlns:a16="http://schemas.microsoft.com/office/drawing/2014/main" id="{99EC4E20-9C9A-3B44-B4F5-29C70843CD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2" y="2614"/>
                  <a:ext cx="245" cy="200"/>
                </a:xfrm>
                <a:custGeom>
                  <a:avLst/>
                  <a:gdLst>
                    <a:gd name="T0" fmla="*/ 0 w 306"/>
                    <a:gd name="T1" fmla="*/ 9 h 240"/>
                    <a:gd name="T2" fmla="*/ 2 w 306"/>
                    <a:gd name="T3" fmla="*/ 19 h 240"/>
                    <a:gd name="T4" fmla="*/ 14 w 306"/>
                    <a:gd name="T5" fmla="*/ 9 h 240"/>
                    <a:gd name="T6" fmla="*/ 14 w 306"/>
                    <a:gd name="T7" fmla="*/ 0 h 240"/>
                    <a:gd name="T8" fmla="*/ 0 w 306"/>
                    <a:gd name="T9" fmla="*/ 9 h 2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6"/>
                    <a:gd name="T16" fmla="*/ 0 h 240"/>
                    <a:gd name="T17" fmla="*/ 306 w 306"/>
                    <a:gd name="T18" fmla="*/ 240 h 2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6" h="240">
                      <a:moveTo>
                        <a:pt x="0" y="106"/>
                      </a:moveTo>
                      <a:lnTo>
                        <a:pt x="2" y="240"/>
                      </a:lnTo>
                      <a:lnTo>
                        <a:pt x="306" y="110"/>
                      </a:lnTo>
                      <a:lnTo>
                        <a:pt x="300" y="0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627" name="AutoShape 977">
                  <a:extLst>
                    <a:ext uri="{FF2B5EF4-FFF2-40B4-BE49-F238E27FC236}">
                      <a16:creationId xmlns:a16="http://schemas.microsoft.com/office/drawing/2014/main" id="{3EBF0CE1-A238-9A49-AB68-DF951A082E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0" y="2675"/>
                  <a:ext cx="1196" cy="15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628" name="AutoShape 978">
                  <a:extLst>
                    <a:ext uri="{FF2B5EF4-FFF2-40B4-BE49-F238E27FC236}">
                      <a16:creationId xmlns:a16="http://schemas.microsoft.com/office/drawing/2014/main" id="{96C88AF7-4880-0245-A1ED-4A3E194FDF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0" y="2714"/>
                  <a:ext cx="1066" cy="7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bg2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629" name="Oval 979">
                  <a:extLst>
                    <a:ext uri="{FF2B5EF4-FFF2-40B4-BE49-F238E27FC236}">
                      <a16:creationId xmlns:a16="http://schemas.microsoft.com/office/drawing/2014/main" id="{963E21B4-BF0E-1349-B71C-4F4AD2DFCC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9" y="2382"/>
                  <a:ext cx="159" cy="14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630" name="Oval 980">
                  <a:extLst>
                    <a:ext uri="{FF2B5EF4-FFF2-40B4-BE49-F238E27FC236}">
                      <a16:creationId xmlns:a16="http://schemas.microsoft.com/office/drawing/2014/main" id="{A69D7A28-5091-164D-AD9B-72A738686C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9" y="2382"/>
                  <a:ext cx="159" cy="14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18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14631" name="Oval 981">
                  <a:extLst>
                    <a:ext uri="{FF2B5EF4-FFF2-40B4-BE49-F238E27FC236}">
                      <a16:creationId xmlns:a16="http://schemas.microsoft.com/office/drawing/2014/main" id="{C9CBA2ED-340C-DA49-A063-D676040B0C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58" y="2382"/>
                  <a:ext cx="159" cy="14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632" name="Rectangle 982">
                  <a:extLst>
                    <a:ext uri="{FF2B5EF4-FFF2-40B4-BE49-F238E27FC236}">
                      <a16:creationId xmlns:a16="http://schemas.microsoft.com/office/drawing/2014/main" id="{39401ABA-D189-534B-8B20-CD44208653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67" y="1837"/>
                  <a:ext cx="80" cy="759"/>
                </a:xfrm>
                <a:prstGeom prst="rect">
                  <a:avLst/>
                </a:prstGeom>
                <a:solidFill>
                  <a:srgbClr val="29292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214396" name="Group 897">
              <a:extLst>
                <a:ext uri="{FF2B5EF4-FFF2-40B4-BE49-F238E27FC236}">
                  <a16:creationId xmlns:a16="http://schemas.microsoft.com/office/drawing/2014/main" id="{2F479689-6828-1247-8201-47870B7222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68038" y="3829780"/>
              <a:ext cx="347753" cy="680208"/>
              <a:chOff x="7923189" y="2486663"/>
              <a:chExt cx="360362" cy="884586"/>
            </a:xfrm>
          </p:grpSpPr>
          <p:pic>
            <p:nvPicPr>
              <p:cNvPr id="214573" name="Picture 3">
                <a:extLst>
                  <a:ext uri="{FF2B5EF4-FFF2-40B4-BE49-F238E27FC236}">
                    <a16:creationId xmlns:a16="http://schemas.microsoft.com/office/drawing/2014/main" id="{644C43F4-74E3-F143-8CE0-611B8B4EB6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43984" y="2486663"/>
                <a:ext cx="239567" cy="536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14574" name="Group 950">
                <a:extLst>
                  <a:ext uri="{FF2B5EF4-FFF2-40B4-BE49-F238E27FC236}">
                    <a16:creationId xmlns:a16="http://schemas.microsoft.com/office/drawing/2014/main" id="{05C4BE6D-1880-1D4E-8F8D-C12CBE4F02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923189" y="2890236"/>
                <a:ext cx="227012" cy="481013"/>
                <a:chOff x="4140" y="429"/>
                <a:chExt cx="1425" cy="2396"/>
              </a:xfrm>
            </p:grpSpPr>
            <p:sp>
              <p:nvSpPr>
                <p:cNvPr id="214575" name="Freeform 951">
                  <a:extLst>
                    <a:ext uri="{FF2B5EF4-FFF2-40B4-BE49-F238E27FC236}">
                      <a16:creationId xmlns:a16="http://schemas.microsoft.com/office/drawing/2014/main" id="{E8E752E7-9D00-214F-8AD3-B7CCCC0701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68" y="433"/>
                  <a:ext cx="283" cy="2286"/>
                </a:xfrm>
                <a:custGeom>
                  <a:avLst/>
                  <a:gdLst>
                    <a:gd name="T0" fmla="*/ 3 w 354"/>
                    <a:gd name="T1" fmla="*/ 0 h 2742"/>
                    <a:gd name="T2" fmla="*/ 15 w 354"/>
                    <a:gd name="T3" fmla="*/ 27 h 2742"/>
                    <a:gd name="T4" fmla="*/ 15 w 354"/>
                    <a:gd name="T5" fmla="*/ 205 h 2742"/>
                    <a:gd name="T6" fmla="*/ 0 w 354"/>
                    <a:gd name="T7" fmla="*/ 215 h 2742"/>
                    <a:gd name="T8" fmla="*/ 3 w 354"/>
                    <a:gd name="T9" fmla="*/ 0 h 27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4"/>
                    <a:gd name="T16" fmla="*/ 0 h 2742"/>
                    <a:gd name="T17" fmla="*/ 354 w 354"/>
                    <a:gd name="T18" fmla="*/ 2742 h 27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4" h="2742">
                      <a:moveTo>
                        <a:pt x="63" y="0"/>
                      </a:moveTo>
                      <a:lnTo>
                        <a:pt x="354" y="339"/>
                      </a:lnTo>
                      <a:lnTo>
                        <a:pt x="346" y="2624"/>
                      </a:lnTo>
                      <a:lnTo>
                        <a:pt x="0" y="2742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576" name="Rectangle 952">
                  <a:extLst>
                    <a:ext uri="{FF2B5EF4-FFF2-40B4-BE49-F238E27FC236}">
                      <a16:creationId xmlns:a16="http://schemas.microsoft.com/office/drawing/2014/main" id="{F2278664-65BD-DF44-AA7E-2618164D1F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0" y="429"/>
                  <a:ext cx="1046" cy="2285"/>
                </a:xfrm>
                <a:prstGeom prst="rect">
                  <a:avLst/>
                </a:pr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577" name="Freeform 953">
                  <a:extLst>
                    <a:ext uri="{FF2B5EF4-FFF2-40B4-BE49-F238E27FC236}">
                      <a16:creationId xmlns:a16="http://schemas.microsoft.com/office/drawing/2014/main" id="{47D8E6D0-04AB-5043-8A27-5E61D3F110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21" y="570"/>
                  <a:ext cx="169" cy="2115"/>
                </a:xfrm>
                <a:custGeom>
                  <a:avLst/>
                  <a:gdLst>
                    <a:gd name="T0" fmla="*/ 2 w 211"/>
                    <a:gd name="T1" fmla="*/ 0 h 2537"/>
                    <a:gd name="T2" fmla="*/ 9 w 211"/>
                    <a:gd name="T3" fmla="*/ 18 h 2537"/>
                    <a:gd name="T4" fmla="*/ 2 w 211"/>
                    <a:gd name="T5" fmla="*/ 196 h 2537"/>
                    <a:gd name="T6" fmla="*/ 2 w 211"/>
                    <a:gd name="T7" fmla="*/ 0 h 253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1"/>
                    <a:gd name="T13" fmla="*/ 0 h 2537"/>
                    <a:gd name="T14" fmla="*/ 211 w 211"/>
                    <a:gd name="T15" fmla="*/ 2537 h 253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1" h="2537">
                      <a:moveTo>
                        <a:pt x="7" y="0"/>
                      </a:moveTo>
                      <a:cubicBezTo>
                        <a:pt x="7" y="0"/>
                        <a:pt x="57" y="28"/>
                        <a:pt x="211" y="218"/>
                      </a:cubicBezTo>
                      <a:cubicBezTo>
                        <a:pt x="0" y="1229"/>
                        <a:pt x="41" y="2537"/>
                        <a:pt x="7" y="2501"/>
                      </a:cubicBezTo>
                      <a:lnTo>
                        <a:pt x="7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808080"/>
                    </a:gs>
                    <a:gs pos="100000">
                      <a:srgbClr val="F8F8F8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578" name="Freeform 954">
                  <a:extLst>
                    <a:ext uri="{FF2B5EF4-FFF2-40B4-BE49-F238E27FC236}">
                      <a16:creationId xmlns:a16="http://schemas.microsoft.com/office/drawing/2014/main" id="{194050F9-3634-8641-931E-E0DDEF761B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4" y="1640"/>
                  <a:ext cx="263" cy="189"/>
                </a:xfrm>
                <a:custGeom>
                  <a:avLst/>
                  <a:gdLst>
                    <a:gd name="T0" fmla="*/ 2 w 328"/>
                    <a:gd name="T1" fmla="*/ 0 h 226"/>
                    <a:gd name="T2" fmla="*/ 14 w 328"/>
                    <a:gd name="T3" fmla="*/ 11 h 226"/>
                    <a:gd name="T4" fmla="*/ 14 w 328"/>
                    <a:gd name="T5" fmla="*/ 19 h 226"/>
                    <a:gd name="T6" fmla="*/ 0 w 328"/>
                    <a:gd name="T7" fmla="*/ 8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8"/>
                    <a:gd name="T16" fmla="*/ 0 h 226"/>
                    <a:gd name="T17" fmla="*/ 328 w 328"/>
                    <a:gd name="T18" fmla="*/ 226 h 2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579" name="Rectangle 955">
                  <a:extLst>
                    <a:ext uri="{FF2B5EF4-FFF2-40B4-BE49-F238E27FC236}">
                      <a16:creationId xmlns:a16="http://schemas.microsoft.com/office/drawing/2014/main" id="{839ACF4A-8180-9F48-935F-E946BCB8F5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0" y="690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214580" name="Group 956">
                  <a:extLst>
                    <a:ext uri="{FF2B5EF4-FFF2-40B4-BE49-F238E27FC236}">
                      <a16:creationId xmlns:a16="http://schemas.microsoft.com/office/drawing/2014/main" id="{37A5D573-3196-D34F-982B-478272FC78D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49" y="668"/>
                  <a:ext cx="581" cy="145"/>
                  <a:chOff x="614" y="2568"/>
                  <a:chExt cx="725" cy="139"/>
                </a:xfrm>
              </p:grpSpPr>
              <p:sp>
                <p:nvSpPr>
                  <p:cNvPr id="214605" name="AutoShape 957">
                    <a:extLst>
                      <a:ext uri="{FF2B5EF4-FFF2-40B4-BE49-F238E27FC236}">
                        <a16:creationId xmlns:a16="http://schemas.microsoft.com/office/drawing/2014/main" id="{98FD0A48-B321-744A-9FA7-B7B42C329BD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3" y="2566"/>
                    <a:ext cx="721" cy="14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606" name="AutoShape 958">
                    <a:extLst>
                      <a:ext uri="{FF2B5EF4-FFF2-40B4-BE49-F238E27FC236}">
                        <a16:creationId xmlns:a16="http://schemas.microsoft.com/office/drawing/2014/main" id="{635A876C-E71C-734C-9EF2-B5F2AC66E12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5" y="2581"/>
                    <a:ext cx="696" cy="114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14581" name="Rectangle 959">
                  <a:extLst>
                    <a:ext uri="{FF2B5EF4-FFF2-40B4-BE49-F238E27FC236}">
                      <a16:creationId xmlns:a16="http://schemas.microsoft.com/office/drawing/2014/main" id="{35A4BD03-87B1-3142-B9BB-9944ECA127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0" y="1022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214582" name="Group 960">
                  <a:extLst>
                    <a:ext uri="{FF2B5EF4-FFF2-40B4-BE49-F238E27FC236}">
                      <a16:creationId xmlns:a16="http://schemas.microsoft.com/office/drawing/2014/main" id="{92613440-6FBD-2C4A-80E5-14178EBB6F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47" y="994"/>
                  <a:ext cx="581" cy="134"/>
                  <a:chOff x="614" y="2568"/>
                  <a:chExt cx="725" cy="139"/>
                </a:xfrm>
              </p:grpSpPr>
              <p:sp>
                <p:nvSpPr>
                  <p:cNvPr id="214603" name="AutoShape 961">
                    <a:extLst>
                      <a:ext uri="{FF2B5EF4-FFF2-40B4-BE49-F238E27FC236}">
                        <a16:creationId xmlns:a16="http://schemas.microsoft.com/office/drawing/2014/main" id="{66963282-14F9-5347-AE25-201F4BDBE04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5" y="2564"/>
                    <a:ext cx="721" cy="1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604" name="AutoShape 962">
                    <a:extLst>
                      <a:ext uri="{FF2B5EF4-FFF2-40B4-BE49-F238E27FC236}">
                        <a16:creationId xmlns:a16="http://schemas.microsoft.com/office/drawing/2014/main" id="{1A7DD11B-C754-5845-ABCC-9445DB30DA1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8" y="2581"/>
                    <a:ext cx="696" cy="107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14583" name="Rectangle 963">
                  <a:extLst>
                    <a:ext uri="{FF2B5EF4-FFF2-40B4-BE49-F238E27FC236}">
                      <a16:creationId xmlns:a16="http://schemas.microsoft.com/office/drawing/2014/main" id="{72A55962-D74E-A94D-9BE8-CDEAA11AE3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0" y="1354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584" name="Rectangle 964">
                  <a:extLst>
                    <a:ext uri="{FF2B5EF4-FFF2-40B4-BE49-F238E27FC236}">
                      <a16:creationId xmlns:a16="http://schemas.microsoft.com/office/drawing/2014/main" id="{559442ED-6C78-4B4E-BFD0-284A2DCBB6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30" y="1655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214585" name="Group 965">
                  <a:extLst>
                    <a:ext uri="{FF2B5EF4-FFF2-40B4-BE49-F238E27FC236}">
                      <a16:creationId xmlns:a16="http://schemas.microsoft.com/office/drawing/2014/main" id="{C63463D9-EAC8-B248-892A-AAC37B23D1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35" y="1627"/>
                  <a:ext cx="582" cy="151"/>
                  <a:chOff x="614" y="2568"/>
                  <a:chExt cx="725" cy="139"/>
                </a:xfrm>
              </p:grpSpPr>
              <p:sp>
                <p:nvSpPr>
                  <p:cNvPr id="214601" name="AutoShape 966">
                    <a:extLst>
                      <a:ext uri="{FF2B5EF4-FFF2-40B4-BE49-F238E27FC236}">
                        <a16:creationId xmlns:a16="http://schemas.microsoft.com/office/drawing/2014/main" id="{230944EE-C6C8-F948-8F35-D9E53F164BE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8" y="2586"/>
                    <a:ext cx="720" cy="12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602" name="AutoShape 967">
                    <a:extLst>
                      <a:ext uri="{FF2B5EF4-FFF2-40B4-BE49-F238E27FC236}">
                        <a16:creationId xmlns:a16="http://schemas.microsoft.com/office/drawing/2014/main" id="{8AD6025D-FF04-4543-85AD-DF31B3A051C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586"/>
                    <a:ext cx="695" cy="109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14586" name="Freeform 968">
                  <a:extLst>
                    <a:ext uri="{FF2B5EF4-FFF2-40B4-BE49-F238E27FC236}">
                      <a16:creationId xmlns:a16="http://schemas.microsoft.com/office/drawing/2014/main" id="{5A1A80E4-4500-9847-B938-14F4BB617F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8" y="1354"/>
                  <a:ext cx="263" cy="188"/>
                </a:xfrm>
                <a:custGeom>
                  <a:avLst/>
                  <a:gdLst>
                    <a:gd name="T0" fmla="*/ 2 w 328"/>
                    <a:gd name="T1" fmla="*/ 0 h 226"/>
                    <a:gd name="T2" fmla="*/ 14 w 328"/>
                    <a:gd name="T3" fmla="*/ 10 h 226"/>
                    <a:gd name="T4" fmla="*/ 14 w 328"/>
                    <a:gd name="T5" fmla="*/ 17 h 226"/>
                    <a:gd name="T6" fmla="*/ 0 w 328"/>
                    <a:gd name="T7" fmla="*/ 7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8"/>
                    <a:gd name="T16" fmla="*/ 0 h 226"/>
                    <a:gd name="T17" fmla="*/ 328 w 328"/>
                    <a:gd name="T18" fmla="*/ 226 h 2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214587" name="Group 969">
                  <a:extLst>
                    <a:ext uri="{FF2B5EF4-FFF2-40B4-BE49-F238E27FC236}">
                      <a16:creationId xmlns:a16="http://schemas.microsoft.com/office/drawing/2014/main" id="{B1B85139-F29B-C249-BF90-75B1160437B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39" y="1327"/>
                  <a:ext cx="582" cy="139"/>
                  <a:chOff x="614" y="2568"/>
                  <a:chExt cx="725" cy="139"/>
                </a:xfrm>
              </p:grpSpPr>
              <p:sp>
                <p:nvSpPr>
                  <p:cNvPr id="214599" name="AutoShape 970">
                    <a:extLst>
                      <a:ext uri="{FF2B5EF4-FFF2-40B4-BE49-F238E27FC236}">
                        <a16:creationId xmlns:a16="http://schemas.microsoft.com/office/drawing/2014/main" id="{219750F8-894B-1A46-8008-FAAA6D8F16D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3" y="2571"/>
                    <a:ext cx="732" cy="13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600" name="AutoShape 971">
                    <a:extLst>
                      <a:ext uri="{FF2B5EF4-FFF2-40B4-BE49-F238E27FC236}">
                        <a16:creationId xmlns:a16="http://schemas.microsoft.com/office/drawing/2014/main" id="{F3DEC52E-8C49-4241-8FF6-098CF26FEF4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5" y="2587"/>
                    <a:ext cx="720" cy="103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14588" name="Rectangle 972">
                  <a:extLst>
                    <a:ext uri="{FF2B5EF4-FFF2-40B4-BE49-F238E27FC236}">
                      <a16:creationId xmlns:a16="http://schemas.microsoft.com/office/drawing/2014/main" id="{14C0CCE6-9CEF-0549-B950-42105312C7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46" y="429"/>
                  <a:ext cx="70" cy="2285"/>
                </a:xfrm>
                <a:prstGeom prst="rect">
                  <a:avLst/>
                </a:prstGeom>
                <a:gradFill rotWithShape="1">
                  <a:gsLst>
                    <a:gs pos="0">
                      <a:srgbClr val="333333"/>
                    </a:gs>
                    <a:gs pos="5000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589" name="Freeform 973">
                  <a:extLst>
                    <a:ext uri="{FF2B5EF4-FFF2-40B4-BE49-F238E27FC236}">
                      <a16:creationId xmlns:a16="http://schemas.microsoft.com/office/drawing/2014/main" id="{1916A82E-1F28-9F40-A131-C65A1AD0D1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2" y="1007"/>
                  <a:ext cx="237" cy="213"/>
                </a:xfrm>
                <a:custGeom>
                  <a:avLst/>
                  <a:gdLst>
                    <a:gd name="T0" fmla="*/ 2 w 296"/>
                    <a:gd name="T1" fmla="*/ 0 h 256"/>
                    <a:gd name="T2" fmla="*/ 14 w 296"/>
                    <a:gd name="T3" fmla="*/ 10 h 256"/>
                    <a:gd name="T4" fmla="*/ 14 w 296"/>
                    <a:gd name="T5" fmla="*/ 19 h 256"/>
                    <a:gd name="T6" fmla="*/ 0 w 296"/>
                    <a:gd name="T7" fmla="*/ 7 h 256"/>
                    <a:gd name="T8" fmla="*/ 2 w 296"/>
                    <a:gd name="T9" fmla="*/ 0 h 2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256"/>
                    <a:gd name="T17" fmla="*/ 296 w 296"/>
                    <a:gd name="T18" fmla="*/ 256 h 2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256">
                      <a:moveTo>
                        <a:pt x="4" y="0"/>
                      </a:moveTo>
                      <a:cubicBezTo>
                        <a:pt x="55" y="10"/>
                        <a:pt x="144" y="68"/>
                        <a:pt x="292" y="144"/>
                      </a:cubicBezTo>
                      <a:cubicBezTo>
                        <a:pt x="290" y="178"/>
                        <a:pt x="296" y="188"/>
                        <a:pt x="296" y="256"/>
                      </a:cubicBezTo>
                      <a:cubicBezTo>
                        <a:pt x="296" y="256"/>
                        <a:pt x="160" y="176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590" name="Freeform 974">
                  <a:extLst>
                    <a:ext uri="{FF2B5EF4-FFF2-40B4-BE49-F238E27FC236}">
                      <a16:creationId xmlns:a16="http://schemas.microsoft.com/office/drawing/2014/main" id="{72F6FA85-5614-A04A-AA91-9DA951EAE7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5" y="680"/>
                  <a:ext cx="244" cy="240"/>
                </a:xfrm>
                <a:custGeom>
                  <a:avLst/>
                  <a:gdLst>
                    <a:gd name="T0" fmla="*/ 0 w 304"/>
                    <a:gd name="T1" fmla="*/ 0 h 288"/>
                    <a:gd name="T2" fmla="*/ 14 w 304"/>
                    <a:gd name="T3" fmla="*/ 13 h 288"/>
                    <a:gd name="T4" fmla="*/ 13 w 304"/>
                    <a:gd name="T5" fmla="*/ 23 h 288"/>
                    <a:gd name="T6" fmla="*/ 2 w 304"/>
                    <a:gd name="T7" fmla="*/ 10 h 288"/>
                    <a:gd name="T8" fmla="*/ 0 w 304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4"/>
                    <a:gd name="T16" fmla="*/ 0 h 288"/>
                    <a:gd name="T17" fmla="*/ 304 w 304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4" h="288">
                      <a:moveTo>
                        <a:pt x="0" y="0"/>
                      </a:moveTo>
                      <a:cubicBezTo>
                        <a:pt x="51" y="10"/>
                        <a:pt x="148" y="76"/>
                        <a:pt x="304" y="164"/>
                      </a:cubicBezTo>
                      <a:cubicBezTo>
                        <a:pt x="302" y="198"/>
                        <a:pt x="284" y="220"/>
                        <a:pt x="284" y="288"/>
                      </a:cubicBezTo>
                      <a:cubicBezTo>
                        <a:pt x="284" y="288"/>
                        <a:pt x="163" y="179"/>
                        <a:pt x="8" y="124"/>
                      </a:cubicBezTo>
                      <a:cubicBezTo>
                        <a:pt x="8" y="72"/>
                        <a:pt x="0" y="17"/>
                        <a:pt x="0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591" name="Oval 975">
                  <a:extLst>
                    <a:ext uri="{FF2B5EF4-FFF2-40B4-BE49-F238E27FC236}">
                      <a16:creationId xmlns:a16="http://schemas.microsoft.com/office/drawing/2014/main" id="{B2FE0CA1-E849-6541-973B-6B5F64D65C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5" y="2611"/>
                  <a:ext cx="50" cy="95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592" name="Freeform 976">
                  <a:extLst>
                    <a:ext uri="{FF2B5EF4-FFF2-40B4-BE49-F238E27FC236}">
                      <a16:creationId xmlns:a16="http://schemas.microsoft.com/office/drawing/2014/main" id="{0571FE2A-53B5-7A4B-8EAE-213680E3CC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2" y="2614"/>
                  <a:ext cx="245" cy="200"/>
                </a:xfrm>
                <a:custGeom>
                  <a:avLst/>
                  <a:gdLst>
                    <a:gd name="T0" fmla="*/ 0 w 306"/>
                    <a:gd name="T1" fmla="*/ 9 h 240"/>
                    <a:gd name="T2" fmla="*/ 2 w 306"/>
                    <a:gd name="T3" fmla="*/ 19 h 240"/>
                    <a:gd name="T4" fmla="*/ 14 w 306"/>
                    <a:gd name="T5" fmla="*/ 9 h 240"/>
                    <a:gd name="T6" fmla="*/ 14 w 306"/>
                    <a:gd name="T7" fmla="*/ 0 h 240"/>
                    <a:gd name="T8" fmla="*/ 0 w 306"/>
                    <a:gd name="T9" fmla="*/ 9 h 2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6"/>
                    <a:gd name="T16" fmla="*/ 0 h 240"/>
                    <a:gd name="T17" fmla="*/ 306 w 306"/>
                    <a:gd name="T18" fmla="*/ 240 h 2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6" h="240">
                      <a:moveTo>
                        <a:pt x="0" y="106"/>
                      </a:moveTo>
                      <a:lnTo>
                        <a:pt x="2" y="240"/>
                      </a:lnTo>
                      <a:lnTo>
                        <a:pt x="306" y="110"/>
                      </a:lnTo>
                      <a:lnTo>
                        <a:pt x="300" y="0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593" name="AutoShape 977">
                  <a:extLst>
                    <a:ext uri="{FF2B5EF4-FFF2-40B4-BE49-F238E27FC236}">
                      <a16:creationId xmlns:a16="http://schemas.microsoft.com/office/drawing/2014/main" id="{7499BDB6-D790-1F48-BD24-50E14F6AD4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0" y="2675"/>
                  <a:ext cx="1196" cy="15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594" name="AutoShape 978">
                  <a:extLst>
                    <a:ext uri="{FF2B5EF4-FFF2-40B4-BE49-F238E27FC236}">
                      <a16:creationId xmlns:a16="http://schemas.microsoft.com/office/drawing/2014/main" id="{A44B6AF3-A507-AE42-A1C8-544B02F5F1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0" y="2714"/>
                  <a:ext cx="1066" cy="7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bg2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595" name="Oval 979">
                  <a:extLst>
                    <a:ext uri="{FF2B5EF4-FFF2-40B4-BE49-F238E27FC236}">
                      <a16:creationId xmlns:a16="http://schemas.microsoft.com/office/drawing/2014/main" id="{C653D5D4-2B04-E049-952A-1968952FB4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9" y="2382"/>
                  <a:ext cx="159" cy="14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596" name="Oval 980">
                  <a:extLst>
                    <a:ext uri="{FF2B5EF4-FFF2-40B4-BE49-F238E27FC236}">
                      <a16:creationId xmlns:a16="http://schemas.microsoft.com/office/drawing/2014/main" id="{E93FEC85-64D0-A144-814E-F5DD0CD4F7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9" y="2382"/>
                  <a:ext cx="159" cy="14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18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14597" name="Oval 981">
                  <a:extLst>
                    <a:ext uri="{FF2B5EF4-FFF2-40B4-BE49-F238E27FC236}">
                      <a16:creationId xmlns:a16="http://schemas.microsoft.com/office/drawing/2014/main" id="{D0AEA834-AF58-084F-8E84-8166C37426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58" y="2382"/>
                  <a:ext cx="159" cy="14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598" name="Rectangle 982">
                  <a:extLst>
                    <a:ext uri="{FF2B5EF4-FFF2-40B4-BE49-F238E27FC236}">
                      <a16:creationId xmlns:a16="http://schemas.microsoft.com/office/drawing/2014/main" id="{AF456231-57D5-D646-8ECA-84621352B0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67" y="1837"/>
                  <a:ext cx="80" cy="759"/>
                </a:xfrm>
                <a:prstGeom prst="rect">
                  <a:avLst/>
                </a:prstGeom>
                <a:solidFill>
                  <a:srgbClr val="29292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214397" name="Group 932">
              <a:extLst>
                <a:ext uri="{FF2B5EF4-FFF2-40B4-BE49-F238E27FC236}">
                  <a16:creationId xmlns:a16="http://schemas.microsoft.com/office/drawing/2014/main" id="{5AB9C211-CEA3-EB45-9642-E46564C78E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2838" y="5630065"/>
              <a:ext cx="347753" cy="680208"/>
              <a:chOff x="7923189" y="2486663"/>
              <a:chExt cx="360362" cy="884586"/>
            </a:xfrm>
          </p:grpSpPr>
          <p:pic>
            <p:nvPicPr>
              <p:cNvPr id="214539" name="Picture 3">
                <a:extLst>
                  <a:ext uri="{FF2B5EF4-FFF2-40B4-BE49-F238E27FC236}">
                    <a16:creationId xmlns:a16="http://schemas.microsoft.com/office/drawing/2014/main" id="{93C80DC7-FDFA-AD41-8A9E-8E9581FC11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43984" y="2486663"/>
                <a:ext cx="239567" cy="536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14540" name="Group 950">
                <a:extLst>
                  <a:ext uri="{FF2B5EF4-FFF2-40B4-BE49-F238E27FC236}">
                    <a16:creationId xmlns:a16="http://schemas.microsoft.com/office/drawing/2014/main" id="{290BFB1B-3BFD-2947-A22D-6AC9D8F423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923189" y="2890236"/>
                <a:ext cx="227012" cy="481013"/>
                <a:chOff x="4140" y="429"/>
                <a:chExt cx="1425" cy="2396"/>
              </a:xfrm>
            </p:grpSpPr>
            <p:sp>
              <p:nvSpPr>
                <p:cNvPr id="214541" name="Freeform 951">
                  <a:extLst>
                    <a:ext uri="{FF2B5EF4-FFF2-40B4-BE49-F238E27FC236}">
                      <a16:creationId xmlns:a16="http://schemas.microsoft.com/office/drawing/2014/main" id="{E6E3F046-E74F-6D45-AA40-9E2028A8DA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68" y="433"/>
                  <a:ext cx="283" cy="2286"/>
                </a:xfrm>
                <a:custGeom>
                  <a:avLst/>
                  <a:gdLst>
                    <a:gd name="T0" fmla="*/ 3 w 354"/>
                    <a:gd name="T1" fmla="*/ 0 h 2742"/>
                    <a:gd name="T2" fmla="*/ 15 w 354"/>
                    <a:gd name="T3" fmla="*/ 27 h 2742"/>
                    <a:gd name="T4" fmla="*/ 15 w 354"/>
                    <a:gd name="T5" fmla="*/ 205 h 2742"/>
                    <a:gd name="T6" fmla="*/ 0 w 354"/>
                    <a:gd name="T7" fmla="*/ 215 h 2742"/>
                    <a:gd name="T8" fmla="*/ 3 w 354"/>
                    <a:gd name="T9" fmla="*/ 0 h 27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4"/>
                    <a:gd name="T16" fmla="*/ 0 h 2742"/>
                    <a:gd name="T17" fmla="*/ 354 w 354"/>
                    <a:gd name="T18" fmla="*/ 2742 h 27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4" h="2742">
                      <a:moveTo>
                        <a:pt x="63" y="0"/>
                      </a:moveTo>
                      <a:lnTo>
                        <a:pt x="354" y="339"/>
                      </a:lnTo>
                      <a:lnTo>
                        <a:pt x="346" y="2624"/>
                      </a:lnTo>
                      <a:lnTo>
                        <a:pt x="0" y="2742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542" name="Rectangle 952">
                  <a:extLst>
                    <a:ext uri="{FF2B5EF4-FFF2-40B4-BE49-F238E27FC236}">
                      <a16:creationId xmlns:a16="http://schemas.microsoft.com/office/drawing/2014/main" id="{ABBF7CFB-0B8E-DB47-8742-EC23068D56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0" y="429"/>
                  <a:ext cx="1046" cy="2285"/>
                </a:xfrm>
                <a:prstGeom prst="rect">
                  <a:avLst/>
                </a:pr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543" name="Freeform 953">
                  <a:extLst>
                    <a:ext uri="{FF2B5EF4-FFF2-40B4-BE49-F238E27FC236}">
                      <a16:creationId xmlns:a16="http://schemas.microsoft.com/office/drawing/2014/main" id="{8B1FD164-FFDC-F042-9CA3-EB752F52DD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21" y="570"/>
                  <a:ext cx="169" cy="2115"/>
                </a:xfrm>
                <a:custGeom>
                  <a:avLst/>
                  <a:gdLst>
                    <a:gd name="T0" fmla="*/ 2 w 211"/>
                    <a:gd name="T1" fmla="*/ 0 h 2537"/>
                    <a:gd name="T2" fmla="*/ 9 w 211"/>
                    <a:gd name="T3" fmla="*/ 18 h 2537"/>
                    <a:gd name="T4" fmla="*/ 2 w 211"/>
                    <a:gd name="T5" fmla="*/ 196 h 2537"/>
                    <a:gd name="T6" fmla="*/ 2 w 211"/>
                    <a:gd name="T7" fmla="*/ 0 h 253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1"/>
                    <a:gd name="T13" fmla="*/ 0 h 2537"/>
                    <a:gd name="T14" fmla="*/ 211 w 211"/>
                    <a:gd name="T15" fmla="*/ 2537 h 253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1" h="2537">
                      <a:moveTo>
                        <a:pt x="7" y="0"/>
                      </a:moveTo>
                      <a:cubicBezTo>
                        <a:pt x="7" y="0"/>
                        <a:pt x="57" y="28"/>
                        <a:pt x="211" y="218"/>
                      </a:cubicBezTo>
                      <a:cubicBezTo>
                        <a:pt x="0" y="1229"/>
                        <a:pt x="41" y="2537"/>
                        <a:pt x="7" y="2501"/>
                      </a:cubicBezTo>
                      <a:lnTo>
                        <a:pt x="7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808080"/>
                    </a:gs>
                    <a:gs pos="100000">
                      <a:srgbClr val="F8F8F8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544" name="Freeform 954">
                  <a:extLst>
                    <a:ext uri="{FF2B5EF4-FFF2-40B4-BE49-F238E27FC236}">
                      <a16:creationId xmlns:a16="http://schemas.microsoft.com/office/drawing/2014/main" id="{B28CACBD-B614-6D46-BCAC-B9D9B4FFA7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4" y="1640"/>
                  <a:ext cx="263" cy="189"/>
                </a:xfrm>
                <a:custGeom>
                  <a:avLst/>
                  <a:gdLst>
                    <a:gd name="T0" fmla="*/ 2 w 328"/>
                    <a:gd name="T1" fmla="*/ 0 h 226"/>
                    <a:gd name="T2" fmla="*/ 14 w 328"/>
                    <a:gd name="T3" fmla="*/ 11 h 226"/>
                    <a:gd name="T4" fmla="*/ 14 w 328"/>
                    <a:gd name="T5" fmla="*/ 19 h 226"/>
                    <a:gd name="T6" fmla="*/ 0 w 328"/>
                    <a:gd name="T7" fmla="*/ 8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8"/>
                    <a:gd name="T16" fmla="*/ 0 h 226"/>
                    <a:gd name="T17" fmla="*/ 328 w 328"/>
                    <a:gd name="T18" fmla="*/ 226 h 2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545" name="Rectangle 955">
                  <a:extLst>
                    <a:ext uri="{FF2B5EF4-FFF2-40B4-BE49-F238E27FC236}">
                      <a16:creationId xmlns:a16="http://schemas.microsoft.com/office/drawing/2014/main" id="{24F8602A-4B0B-364E-BEC1-D78880ACDE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0" y="690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214546" name="Group 956">
                  <a:extLst>
                    <a:ext uri="{FF2B5EF4-FFF2-40B4-BE49-F238E27FC236}">
                      <a16:creationId xmlns:a16="http://schemas.microsoft.com/office/drawing/2014/main" id="{11B996B7-B237-2D4B-B26F-FB4F4B6E295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49" y="668"/>
                  <a:ext cx="581" cy="145"/>
                  <a:chOff x="614" y="2568"/>
                  <a:chExt cx="725" cy="139"/>
                </a:xfrm>
              </p:grpSpPr>
              <p:sp>
                <p:nvSpPr>
                  <p:cNvPr id="214571" name="AutoShape 957">
                    <a:extLst>
                      <a:ext uri="{FF2B5EF4-FFF2-40B4-BE49-F238E27FC236}">
                        <a16:creationId xmlns:a16="http://schemas.microsoft.com/office/drawing/2014/main" id="{7CC9C091-9FD5-8E42-80D3-319419A60C6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3" y="2566"/>
                    <a:ext cx="721" cy="14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572" name="AutoShape 958">
                    <a:extLst>
                      <a:ext uri="{FF2B5EF4-FFF2-40B4-BE49-F238E27FC236}">
                        <a16:creationId xmlns:a16="http://schemas.microsoft.com/office/drawing/2014/main" id="{F8539F02-002B-4240-A815-97E5828E06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5" y="2581"/>
                    <a:ext cx="696" cy="114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14547" name="Rectangle 959">
                  <a:extLst>
                    <a:ext uri="{FF2B5EF4-FFF2-40B4-BE49-F238E27FC236}">
                      <a16:creationId xmlns:a16="http://schemas.microsoft.com/office/drawing/2014/main" id="{E023EF14-A269-DC4A-A342-DCF95E3C8C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0" y="1022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214548" name="Group 960">
                  <a:extLst>
                    <a:ext uri="{FF2B5EF4-FFF2-40B4-BE49-F238E27FC236}">
                      <a16:creationId xmlns:a16="http://schemas.microsoft.com/office/drawing/2014/main" id="{5C5CFA6B-A36B-D44E-8C24-889B555AAA7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47" y="994"/>
                  <a:ext cx="581" cy="134"/>
                  <a:chOff x="614" y="2568"/>
                  <a:chExt cx="725" cy="139"/>
                </a:xfrm>
              </p:grpSpPr>
              <p:sp>
                <p:nvSpPr>
                  <p:cNvPr id="214569" name="AutoShape 961">
                    <a:extLst>
                      <a:ext uri="{FF2B5EF4-FFF2-40B4-BE49-F238E27FC236}">
                        <a16:creationId xmlns:a16="http://schemas.microsoft.com/office/drawing/2014/main" id="{712C4BB6-050D-8B40-9224-2E6AAB509B7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5" y="2564"/>
                    <a:ext cx="721" cy="1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570" name="AutoShape 962">
                    <a:extLst>
                      <a:ext uri="{FF2B5EF4-FFF2-40B4-BE49-F238E27FC236}">
                        <a16:creationId xmlns:a16="http://schemas.microsoft.com/office/drawing/2014/main" id="{BCD303DC-9A12-FC4A-86C2-30F6F1218B0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8" y="2581"/>
                    <a:ext cx="696" cy="107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14549" name="Rectangle 963">
                  <a:extLst>
                    <a:ext uri="{FF2B5EF4-FFF2-40B4-BE49-F238E27FC236}">
                      <a16:creationId xmlns:a16="http://schemas.microsoft.com/office/drawing/2014/main" id="{3CD62F94-A537-E346-9D6B-0736AEF3FF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0" y="1354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550" name="Rectangle 964">
                  <a:extLst>
                    <a:ext uri="{FF2B5EF4-FFF2-40B4-BE49-F238E27FC236}">
                      <a16:creationId xmlns:a16="http://schemas.microsoft.com/office/drawing/2014/main" id="{89132847-02E3-9147-8FF4-E130F8A247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30" y="1655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214551" name="Group 965">
                  <a:extLst>
                    <a:ext uri="{FF2B5EF4-FFF2-40B4-BE49-F238E27FC236}">
                      <a16:creationId xmlns:a16="http://schemas.microsoft.com/office/drawing/2014/main" id="{0A4C64C5-246E-4344-8156-D7B5E6EE82A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35" y="1627"/>
                  <a:ext cx="582" cy="151"/>
                  <a:chOff x="614" y="2568"/>
                  <a:chExt cx="725" cy="139"/>
                </a:xfrm>
              </p:grpSpPr>
              <p:sp>
                <p:nvSpPr>
                  <p:cNvPr id="214567" name="AutoShape 966">
                    <a:extLst>
                      <a:ext uri="{FF2B5EF4-FFF2-40B4-BE49-F238E27FC236}">
                        <a16:creationId xmlns:a16="http://schemas.microsoft.com/office/drawing/2014/main" id="{73FD9877-45C0-C145-9D23-BDBED41B483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8" y="2586"/>
                    <a:ext cx="720" cy="12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568" name="AutoShape 967">
                    <a:extLst>
                      <a:ext uri="{FF2B5EF4-FFF2-40B4-BE49-F238E27FC236}">
                        <a16:creationId xmlns:a16="http://schemas.microsoft.com/office/drawing/2014/main" id="{357D9395-0294-5A49-96EB-DB9FB395A21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586"/>
                    <a:ext cx="695" cy="109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14552" name="Freeform 968">
                  <a:extLst>
                    <a:ext uri="{FF2B5EF4-FFF2-40B4-BE49-F238E27FC236}">
                      <a16:creationId xmlns:a16="http://schemas.microsoft.com/office/drawing/2014/main" id="{77BAFD8C-B769-1E49-AB61-99E0FE9552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8" y="1354"/>
                  <a:ext cx="263" cy="188"/>
                </a:xfrm>
                <a:custGeom>
                  <a:avLst/>
                  <a:gdLst>
                    <a:gd name="T0" fmla="*/ 2 w 328"/>
                    <a:gd name="T1" fmla="*/ 0 h 226"/>
                    <a:gd name="T2" fmla="*/ 14 w 328"/>
                    <a:gd name="T3" fmla="*/ 10 h 226"/>
                    <a:gd name="T4" fmla="*/ 14 w 328"/>
                    <a:gd name="T5" fmla="*/ 17 h 226"/>
                    <a:gd name="T6" fmla="*/ 0 w 328"/>
                    <a:gd name="T7" fmla="*/ 7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8"/>
                    <a:gd name="T16" fmla="*/ 0 h 226"/>
                    <a:gd name="T17" fmla="*/ 328 w 328"/>
                    <a:gd name="T18" fmla="*/ 226 h 2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214553" name="Group 969">
                  <a:extLst>
                    <a:ext uri="{FF2B5EF4-FFF2-40B4-BE49-F238E27FC236}">
                      <a16:creationId xmlns:a16="http://schemas.microsoft.com/office/drawing/2014/main" id="{E802449F-7878-8144-82AA-5A426ACACDD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39" y="1327"/>
                  <a:ext cx="582" cy="139"/>
                  <a:chOff x="614" y="2568"/>
                  <a:chExt cx="725" cy="139"/>
                </a:xfrm>
              </p:grpSpPr>
              <p:sp>
                <p:nvSpPr>
                  <p:cNvPr id="214565" name="AutoShape 970">
                    <a:extLst>
                      <a:ext uri="{FF2B5EF4-FFF2-40B4-BE49-F238E27FC236}">
                        <a16:creationId xmlns:a16="http://schemas.microsoft.com/office/drawing/2014/main" id="{BFC033D2-885A-434B-BAAD-206CF73FA77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3" y="2571"/>
                    <a:ext cx="732" cy="13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566" name="AutoShape 971">
                    <a:extLst>
                      <a:ext uri="{FF2B5EF4-FFF2-40B4-BE49-F238E27FC236}">
                        <a16:creationId xmlns:a16="http://schemas.microsoft.com/office/drawing/2014/main" id="{4AC5DB41-B2B1-6248-9C0F-1C43EAEC1BC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5" y="2587"/>
                    <a:ext cx="720" cy="103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14554" name="Rectangle 972">
                  <a:extLst>
                    <a:ext uri="{FF2B5EF4-FFF2-40B4-BE49-F238E27FC236}">
                      <a16:creationId xmlns:a16="http://schemas.microsoft.com/office/drawing/2014/main" id="{FCA31F06-DD87-1D4F-B155-D1111F1FDB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46" y="429"/>
                  <a:ext cx="70" cy="2285"/>
                </a:xfrm>
                <a:prstGeom prst="rect">
                  <a:avLst/>
                </a:prstGeom>
                <a:gradFill rotWithShape="1">
                  <a:gsLst>
                    <a:gs pos="0">
                      <a:srgbClr val="333333"/>
                    </a:gs>
                    <a:gs pos="5000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555" name="Freeform 973">
                  <a:extLst>
                    <a:ext uri="{FF2B5EF4-FFF2-40B4-BE49-F238E27FC236}">
                      <a16:creationId xmlns:a16="http://schemas.microsoft.com/office/drawing/2014/main" id="{FA465EF2-232D-744A-B58C-6AE3DFB05C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2" y="1007"/>
                  <a:ext cx="237" cy="213"/>
                </a:xfrm>
                <a:custGeom>
                  <a:avLst/>
                  <a:gdLst>
                    <a:gd name="T0" fmla="*/ 2 w 296"/>
                    <a:gd name="T1" fmla="*/ 0 h 256"/>
                    <a:gd name="T2" fmla="*/ 14 w 296"/>
                    <a:gd name="T3" fmla="*/ 10 h 256"/>
                    <a:gd name="T4" fmla="*/ 14 w 296"/>
                    <a:gd name="T5" fmla="*/ 19 h 256"/>
                    <a:gd name="T6" fmla="*/ 0 w 296"/>
                    <a:gd name="T7" fmla="*/ 7 h 256"/>
                    <a:gd name="T8" fmla="*/ 2 w 296"/>
                    <a:gd name="T9" fmla="*/ 0 h 2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256"/>
                    <a:gd name="T17" fmla="*/ 296 w 296"/>
                    <a:gd name="T18" fmla="*/ 256 h 2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256">
                      <a:moveTo>
                        <a:pt x="4" y="0"/>
                      </a:moveTo>
                      <a:cubicBezTo>
                        <a:pt x="55" y="10"/>
                        <a:pt x="144" y="68"/>
                        <a:pt x="292" y="144"/>
                      </a:cubicBezTo>
                      <a:cubicBezTo>
                        <a:pt x="290" y="178"/>
                        <a:pt x="296" y="188"/>
                        <a:pt x="296" y="256"/>
                      </a:cubicBezTo>
                      <a:cubicBezTo>
                        <a:pt x="296" y="256"/>
                        <a:pt x="160" y="176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556" name="Freeform 974">
                  <a:extLst>
                    <a:ext uri="{FF2B5EF4-FFF2-40B4-BE49-F238E27FC236}">
                      <a16:creationId xmlns:a16="http://schemas.microsoft.com/office/drawing/2014/main" id="{701A16CD-F63E-6B4D-842B-962E5DDC47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5" y="680"/>
                  <a:ext cx="244" cy="240"/>
                </a:xfrm>
                <a:custGeom>
                  <a:avLst/>
                  <a:gdLst>
                    <a:gd name="T0" fmla="*/ 0 w 304"/>
                    <a:gd name="T1" fmla="*/ 0 h 288"/>
                    <a:gd name="T2" fmla="*/ 14 w 304"/>
                    <a:gd name="T3" fmla="*/ 13 h 288"/>
                    <a:gd name="T4" fmla="*/ 13 w 304"/>
                    <a:gd name="T5" fmla="*/ 23 h 288"/>
                    <a:gd name="T6" fmla="*/ 2 w 304"/>
                    <a:gd name="T7" fmla="*/ 10 h 288"/>
                    <a:gd name="T8" fmla="*/ 0 w 304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4"/>
                    <a:gd name="T16" fmla="*/ 0 h 288"/>
                    <a:gd name="T17" fmla="*/ 304 w 304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4" h="288">
                      <a:moveTo>
                        <a:pt x="0" y="0"/>
                      </a:moveTo>
                      <a:cubicBezTo>
                        <a:pt x="51" y="10"/>
                        <a:pt x="148" y="76"/>
                        <a:pt x="304" y="164"/>
                      </a:cubicBezTo>
                      <a:cubicBezTo>
                        <a:pt x="302" y="198"/>
                        <a:pt x="284" y="220"/>
                        <a:pt x="284" y="288"/>
                      </a:cubicBezTo>
                      <a:cubicBezTo>
                        <a:pt x="284" y="288"/>
                        <a:pt x="163" y="179"/>
                        <a:pt x="8" y="124"/>
                      </a:cubicBezTo>
                      <a:cubicBezTo>
                        <a:pt x="8" y="72"/>
                        <a:pt x="0" y="17"/>
                        <a:pt x="0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557" name="Oval 975">
                  <a:extLst>
                    <a:ext uri="{FF2B5EF4-FFF2-40B4-BE49-F238E27FC236}">
                      <a16:creationId xmlns:a16="http://schemas.microsoft.com/office/drawing/2014/main" id="{CEC40868-8578-A448-AC09-6E26F34CFB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5" y="2611"/>
                  <a:ext cx="50" cy="95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558" name="Freeform 976">
                  <a:extLst>
                    <a:ext uri="{FF2B5EF4-FFF2-40B4-BE49-F238E27FC236}">
                      <a16:creationId xmlns:a16="http://schemas.microsoft.com/office/drawing/2014/main" id="{08012A1F-65B0-F24B-9A25-0A3E521315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2" y="2614"/>
                  <a:ext cx="245" cy="200"/>
                </a:xfrm>
                <a:custGeom>
                  <a:avLst/>
                  <a:gdLst>
                    <a:gd name="T0" fmla="*/ 0 w 306"/>
                    <a:gd name="T1" fmla="*/ 9 h 240"/>
                    <a:gd name="T2" fmla="*/ 2 w 306"/>
                    <a:gd name="T3" fmla="*/ 19 h 240"/>
                    <a:gd name="T4" fmla="*/ 14 w 306"/>
                    <a:gd name="T5" fmla="*/ 9 h 240"/>
                    <a:gd name="T6" fmla="*/ 14 w 306"/>
                    <a:gd name="T7" fmla="*/ 0 h 240"/>
                    <a:gd name="T8" fmla="*/ 0 w 306"/>
                    <a:gd name="T9" fmla="*/ 9 h 2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6"/>
                    <a:gd name="T16" fmla="*/ 0 h 240"/>
                    <a:gd name="T17" fmla="*/ 306 w 306"/>
                    <a:gd name="T18" fmla="*/ 240 h 2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6" h="240">
                      <a:moveTo>
                        <a:pt x="0" y="106"/>
                      </a:moveTo>
                      <a:lnTo>
                        <a:pt x="2" y="240"/>
                      </a:lnTo>
                      <a:lnTo>
                        <a:pt x="306" y="110"/>
                      </a:lnTo>
                      <a:lnTo>
                        <a:pt x="300" y="0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559" name="AutoShape 977">
                  <a:extLst>
                    <a:ext uri="{FF2B5EF4-FFF2-40B4-BE49-F238E27FC236}">
                      <a16:creationId xmlns:a16="http://schemas.microsoft.com/office/drawing/2014/main" id="{8BA854DF-3DDC-9248-BDB9-56BDDBCCA2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0" y="2675"/>
                  <a:ext cx="1196" cy="15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560" name="AutoShape 978">
                  <a:extLst>
                    <a:ext uri="{FF2B5EF4-FFF2-40B4-BE49-F238E27FC236}">
                      <a16:creationId xmlns:a16="http://schemas.microsoft.com/office/drawing/2014/main" id="{E5C58582-E971-264F-90DB-C87676A027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0" y="2714"/>
                  <a:ext cx="1066" cy="7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bg2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561" name="Oval 979">
                  <a:extLst>
                    <a:ext uri="{FF2B5EF4-FFF2-40B4-BE49-F238E27FC236}">
                      <a16:creationId xmlns:a16="http://schemas.microsoft.com/office/drawing/2014/main" id="{957BD11E-F99A-4142-9E94-D272E36A51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9" y="2382"/>
                  <a:ext cx="159" cy="14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562" name="Oval 980">
                  <a:extLst>
                    <a:ext uri="{FF2B5EF4-FFF2-40B4-BE49-F238E27FC236}">
                      <a16:creationId xmlns:a16="http://schemas.microsoft.com/office/drawing/2014/main" id="{C76F28DD-0376-1841-BAC9-965D7565D2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9" y="2382"/>
                  <a:ext cx="159" cy="14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18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14563" name="Oval 981">
                  <a:extLst>
                    <a:ext uri="{FF2B5EF4-FFF2-40B4-BE49-F238E27FC236}">
                      <a16:creationId xmlns:a16="http://schemas.microsoft.com/office/drawing/2014/main" id="{78C5D011-D58F-7140-AA71-9164ED7CC2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58" y="2382"/>
                  <a:ext cx="159" cy="14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564" name="Rectangle 982">
                  <a:extLst>
                    <a:ext uri="{FF2B5EF4-FFF2-40B4-BE49-F238E27FC236}">
                      <a16:creationId xmlns:a16="http://schemas.microsoft.com/office/drawing/2014/main" id="{13C794A1-75CE-1746-A92A-E5043AA33E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67" y="1837"/>
                  <a:ext cx="80" cy="759"/>
                </a:xfrm>
                <a:prstGeom prst="rect">
                  <a:avLst/>
                </a:prstGeom>
                <a:solidFill>
                  <a:srgbClr val="29292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214398" name="Group 15">
              <a:extLst>
                <a:ext uri="{FF2B5EF4-FFF2-40B4-BE49-F238E27FC236}">
                  <a16:creationId xmlns:a16="http://schemas.microsoft.com/office/drawing/2014/main" id="{C09776EC-F964-4A40-B2AB-1C62197A0D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07615" y="4368892"/>
              <a:ext cx="990551" cy="731635"/>
              <a:chOff x="7707615" y="4368892"/>
              <a:chExt cx="990551" cy="731635"/>
            </a:xfrm>
          </p:grpSpPr>
          <p:pic>
            <p:nvPicPr>
              <p:cNvPr id="214439" name="Picture 14">
                <a:extLst>
                  <a:ext uri="{FF2B5EF4-FFF2-40B4-BE49-F238E27FC236}">
                    <a16:creationId xmlns:a16="http://schemas.microsoft.com/office/drawing/2014/main" id="{F14A92BD-47C3-DC44-B34B-F26C85C6F2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71833" y="4640202"/>
                <a:ext cx="822008" cy="460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14440" name="Group 249">
                <a:extLst>
                  <a:ext uri="{FF2B5EF4-FFF2-40B4-BE49-F238E27FC236}">
                    <a16:creationId xmlns:a16="http://schemas.microsoft.com/office/drawing/2014/main" id="{EBCD09D8-D982-DE45-BF7D-974269FB1A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7707615" y="4368892"/>
                <a:ext cx="225953" cy="395900"/>
                <a:chOff x="4140" y="429"/>
                <a:chExt cx="1425" cy="2396"/>
              </a:xfrm>
            </p:grpSpPr>
            <p:sp>
              <p:nvSpPr>
                <p:cNvPr id="214507" name="Freeform 250">
                  <a:extLst>
                    <a:ext uri="{FF2B5EF4-FFF2-40B4-BE49-F238E27FC236}">
                      <a16:creationId xmlns:a16="http://schemas.microsoft.com/office/drawing/2014/main" id="{CFCA4041-E520-914D-96DF-52BA9F7844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68" y="433"/>
                  <a:ext cx="283" cy="2286"/>
                </a:xfrm>
                <a:custGeom>
                  <a:avLst/>
                  <a:gdLst>
                    <a:gd name="T0" fmla="*/ 9 w 354"/>
                    <a:gd name="T1" fmla="*/ 0 h 2742"/>
                    <a:gd name="T2" fmla="*/ 47 w 354"/>
                    <a:gd name="T3" fmla="*/ 66 h 2742"/>
                    <a:gd name="T4" fmla="*/ 46 w 354"/>
                    <a:gd name="T5" fmla="*/ 510 h 2742"/>
                    <a:gd name="T6" fmla="*/ 0 w 354"/>
                    <a:gd name="T7" fmla="*/ 534 h 2742"/>
                    <a:gd name="T8" fmla="*/ 9 w 354"/>
                    <a:gd name="T9" fmla="*/ 0 h 27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54" h="2742">
                      <a:moveTo>
                        <a:pt x="63" y="0"/>
                      </a:moveTo>
                      <a:lnTo>
                        <a:pt x="354" y="339"/>
                      </a:lnTo>
                      <a:lnTo>
                        <a:pt x="346" y="2624"/>
                      </a:lnTo>
                      <a:lnTo>
                        <a:pt x="0" y="2742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971" name="Rectangle 251">
                  <a:extLst>
                    <a:ext uri="{FF2B5EF4-FFF2-40B4-BE49-F238E27FC236}">
                      <a16:creationId xmlns:a16="http://schemas.microsoft.com/office/drawing/2014/main" id="{F3CD867B-082A-1542-99F8-E31AA9EB67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04" y="425"/>
                  <a:ext cx="1051" cy="2259"/>
                </a:xfrm>
                <a:prstGeom prst="rect">
                  <a:avLst/>
                </a:pr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14509" name="Freeform 252">
                  <a:extLst>
                    <a:ext uri="{FF2B5EF4-FFF2-40B4-BE49-F238E27FC236}">
                      <a16:creationId xmlns:a16="http://schemas.microsoft.com/office/drawing/2014/main" id="{16D3F979-5E76-1F43-B986-AC95C50023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21" y="570"/>
                  <a:ext cx="169" cy="2115"/>
                </a:xfrm>
                <a:custGeom>
                  <a:avLst/>
                  <a:gdLst>
                    <a:gd name="T0" fmla="*/ 2 w 211"/>
                    <a:gd name="T1" fmla="*/ 0 h 2537"/>
                    <a:gd name="T2" fmla="*/ 29 w 211"/>
                    <a:gd name="T3" fmla="*/ 43 h 2537"/>
                    <a:gd name="T4" fmla="*/ 2 w 211"/>
                    <a:gd name="T5" fmla="*/ 486 h 2537"/>
                    <a:gd name="T6" fmla="*/ 2 w 211"/>
                    <a:gd name="T7" fmla="*/ 0 h 253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1" h="2537">
                      <a:moveTo>
                        <a:pt x="7" y="0"/>
                      </a:moveTo>
                      <a:cubicBezTo>
                        <a:pt x="7" y="0"/>
                        <a:pt x="57" y="28"/>
                        <a:pt x="211" y="218"/>
                      </a:cubicBezTo>
                      <a:cubicBezTo>
                        <a:pt x="0" y="1229"/>
                        <a:pt x="41" y="2537"/>
                        <a:pt x="7" y="2501"/>
                      </a:cubicBezTo>
                      <a:lnTo>
                        <a:pt x="7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808080"/>
                    </a:gs>
                    <a:gs pos="100000">
                      <a:srgbClr val="F8F8F8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510" name="Freeform 253">
                  <a:extLst>
                    <a:ext uri="{FF2B5EF4-FFF2-40B4-BE49-F238E27FC236}">
                      <a16:creationId xmlns:a16="http://schemas.microsoft.com/office/drawing/2014/main" id="{37AB0BEA-B6DF-0641-9F9C-065D958C2E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4" y="1640"/>
                  <a:ext cx="263" cy="189"/>
                </a:xfrm>
                <a:custGeom>
                  <a:avLst/>
                  <a:gdLst>
                    <a:gd name="T0" fmla="*/ 2 w 328"/>
                    <a:gd name="T1" fmla="*/ 0 h 226"/>
                    <a:gd name="T2" fmla="*/ 45 w 328"/>
                    <a:gd name="T3" fmla="*/ 25 h 226"/>
                    <a:gd name="T4" fmla="*/ 45 w 328"/>
                    <a:gd name="T5" fmla="*/ 45 h 226"/>
                    <a:gd name="T6" fmla="*/ 0 w 328"/>
                    <a:gd name="T7" fmla="*/ 19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974" name="Rectangle 254">
                  <a:extLst>
                    <a:ext uri="{FF2B5EF4-FFF2-40B4-BE49-F238E27FC236}">
                      <a16:creationId xmlns:a16="http://schemas.microsoft.com/office/drawing/2014/main" id="{CC340647-D938-FE42-BB5E-6E6DB3F777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4" y="685"/>
                  <a:ext cx="601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grpSp>
              <p:nvGrpSpPr>
                <p:cNvPr id="214512" name="Group 255">
                  <a:extLst>
                    <a:ext uri="{FF2B5EF4-FFF2-40B4-BE49-F238E27FC236}">
                      <a16:creationId xmlns:a16="http://schemas.microsoft.com/office/drawing/2014/main" id="{1D1BD244-B68D-0547-883E-E8015C17641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49" y="668"/>
                  <a:ext cx="581" cy="145"/>
                  <a:chOff x="614" y="2568"/>
                  <a:chExt cx="725" cy="139"/>
                </a:xfrm>
              </p:grpSpPr>
              <p:sp>
                <p:nvSpPr>
                  <p:cNvPr id="1000" name="AutoShape 256">
                    <a:extLst>
                      <a:ext uri="{FF2B5EF4-FFF2-40B4-BE49-F238E27FC236}">
                        <a16:creationId xmlns:a16="http://schemas.microsoft.com/office/drawing/2014/main" id="{751A55D7-DD8D-4B49-8840-004369664E4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46" y="2566"/>
                    <a:ext cx="725" cy="13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001" name="AutoShape 257">
                    <a:extLst>
                      <a:ext uri="{FF2B5EF4-FFF2-40B4-BE49-F238E27FC236}">
                        <a16:creationId xmlns:a16="http://schemas.microsoft.com/office/drawing/2014/main" id="{D03BF8B8-1848-1243-8708-9737649F3D6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59" y="2584"/>
                    <a:ext cx="700" cy="101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976" name="Rectangle 258">
                  <a:extLst>
                    <a:ext uri="{FF2B5EF4-FFF2-40B4-BE49-F238E27FC236}">
                      <a16:creationId xmlns:a16="http://schemas.microsoft.com/office/drawing/2014/main" id="{30CA4704-6C12-944E-8792-FDBBA15B49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4" y="1012"/>
                  <a:ext cx="601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grpSp>
              <p:nvGrpSpPr>
                <p:cNvPr id="214514" name="Group 259">
                  <a:extLst>
                    <a:ext uri="{FF2B5EF4-FFF2-40B4-BE49-F238E27FC236}">
                      <a16:creationId xmlns:a16="http://schemas.microsoft.com/office/drawing/2014/main" id="{317DDB01-F629-274B-BE9A-EA7D2C0093E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47" y="994"/>
                  <a:ext cx="581" cy="134"/>
                  <a:chOff x="614" y="2568"/>
                  <a:chExt cx="725" cy="139"/>
                </a:xfrm>
              </p:grpSpPr>
              <p:sp>
                <p:nvSpPr>
                  <p:cNvPr id="998" name="AutoShape 260">
                    <a:extLst>
                      <a:ext uri="{FF2B5EF4-FFF2-40B4-BE49-F238E27FC236}">
                        <a16:creationId xmlns:a16="http://schemas.microsoft.com/office/drawing/2014/main" id="{AE006A2B-C10E-A944-88EB-F9E949C7B62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1" y="2566"/>
                    <a:ext cx="725" cy="14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999" name="AutoShape 261">
                    <a:extLst>
                      <a:ext uri="{FF2B5EF4-FFF2-40B4-BE49-F238E27FC236}">
                        <a16:creationId xmlns:a16="http://schemas.microsoft.com/office/drawing/2014/main" id="{828123AE-A744-B944-B1AA-0AE65C02201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4" y="2586"/>
                    <a:ext cx="687" cy="100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978" name="Rectangle 262">
                  <a:extLst>
                    <a:ext uri="{FF2B5EF4-FFF2-40B4-BE49-F238E27FC236}">
                      <a16:creationId xmlns:a16="http://schemas.microsoft.com/office/drawing/2014/main" id="{EC20167F-25C0-9D43-94EA-C76713AB72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4" y="1358"/>
                  <a:ext cx="591" cy="29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979" name="Rectangle 263">
                  <a:extLst>
                    <a:ext uri="{FF2B5EF4-FFF2-40B4-BE49-F238E27FC236}">
                      <a16:creationId xmlns:a16="http://schemas.microsoft.com/office/drawing/2014/main" id="{0617B2F1-D7B5-9E4A-BDD2-63B5C97642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34" y="1627"/>
                  <a:ext cx="591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grpSp>
              <p:nvGrpSpPr>
                <p:cNvPr id="214517" name="Group 264">
                  <a:extLst>
                    <a:ext uri="{FF2B5EF4-FFF2-40B4-BE49-F238E27FC236}">
                      <a16:creationId xmlns:a16="http://schemas.microsoft.com/office/drawing/2014/main" id="{A927A7F4-2F3C-2E4E-921A-BBA80D95C86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35" y="1627"/>
                  <a:ext cx="582" cy="151"/>
                  <a:chOff x="614" y="2568"/>
                  <a:chExt cx="725" cy="139"/>
                </a:xfrm>
              </p:grpSpPr>
              <p:sp>
                <p:nvSpPr>
                  <p:cNvPr id="996" name="AutoShape 265">
                    <a:extLst>
                      <a:ext uri="{FF2B5EF4-FFF2-40B4-BE49-F238E27FC236}">
                        <a16:creationId xmlns:a16="http://schemas.microsoft.com/office/drawing/2014/main" id="{630770A1-0FB1-DA43-BE50-6B4D5E67E7E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4" y="2568"/>
                    <a:ext cx="711" cy="115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997" name="AutoShape 266">
                    <a:extLst>
                      <a:ext uri="{FF2B5EF4-FFF2-40B4-BE49-F238E27FC236}">
                        <a16:creationId xmlns:a16="http://schemas.microsoft.com/office/drawing/2014/main" id="{B5181BC8-72AB-B644-9C13-860FD01A5FF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6" y="2585"/>
                    <a:ext cx="674" cy="80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214518" name="Freeform 267">
                  <a:extLst>
                    <a:ext uri="{FF2B5EF4-FFF2-40B4-BE49-F238E27FC236}">
                      <a16:creationId xmlns:a16="http://schemas.microsoft.com/office/drawing/2014/main" id="{F4503713-D812-E648-AE0D-2856BF22F2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8" y="1354"/>
                  <a:ext cx="263" cy="188"/>
                </a:xfrm>
                <a:custGeom>
                  <a:avLst/>
                  <a:gdLst>
                    <a:gd name="T0" fmla="*/ 2 w 328"/>
                    <a:gd name="T1" fmla="*/ 0 h 226"/>
                    <a:gd name="T2" fmla="*/ 45 w 328"/>
                    <a:gd name="T3" fmla="*/ 24 h 226"/>
                    <a:gd name="T4" fmla="*/ 45 w 328"/>
                    <a:gd name="T5" fmla="*/ 43 h 226"/>
                    <a:gd name="T6" fmla="*/ 0 w 328"/>
                    <a:gd name="T7" fmla="*/ 18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214519" name="Group 268">
                  <a:extLst>
                    <a:ext uri="{FF2B5EF4-FFF2-40B4-BE49-F238E27FC236}">
                      <a16:creationId xmlns:a16="http://schemas.microsoft.com/office/drawing/2014/main" id="{9237487B-9142-7847-9849-081ABF9A430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39" y="1327"/>
                  <a:ext cx="582" cy="139"/>
                  <a:chOff x="614" y="2568"/>
                  <a:chExt cx="725" cy="139"/>
                </a:xfrm>
              </p:grpSpPr>
              <p:sp>
                <p:nvSpPr>
                  <p:cNvPr id="994" name="AutoShape 269">
                    <a:extLst>
                      <a:ext uri="{FF2B5EF4-FFF2-40B4-BE49-F238E27FC236}">
                        <a16:creationId xmlns:a16="http://schemas.microsoft.com/office/drawing/2014/main" id="{3BF9125D-03A8-C444-BFD7-F535A7D9538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46" y="2541"/>
                    <a:ext cx="698" cy="16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995" name="AutoShape 270">
                    <a:extLst>
                      <a:ext uri="{FF2B5EF4-FFF2-40B4-BE49-F238E27FC236}">
                        <a16:creationId xmlns:a16="http://schemas.microsoft.com/office/drawing/2014/main" id="{F1CA6B4A-5EDE-6A46-8CAA-30612078402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59" y="2560"/>
                    <a:ext cx="661" cy="135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983" name="Rectangle 271">
                  <a:extLst>
                    <a:ext uri="{FF2B5EF4-FFF2-40B4-BE49-F238E27FC236}">
                      <a16:creationId xmlns:a16="http://schemas.microsoft.com/office/drawing/2014/main" id="{CB66F462-5ABF-B140-B80A-9F17D165E8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6" y="425"/>
                  <a:ext cx="60" cy="2268"/>
                </a:xfrm>
                <a:prstGeom prst="rect">
                  <a:avLst/>
                </a:prstGeom>
                <a:gradFill rotWithShape="1">
                  <a:gsLst>
                    <a:gs pos="0">
                      <a:srgbClr val="333333"/>
                    </a:gs>
                    <a:gs pos="5000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14521" name="Freeform 272">
                  <a:extLst>
                    <a:ext uri="{FF2B5EF4-FFF2-40B4-BE49-F238E27FC236}">
                      <a16:creationId xmlns:a16="http://schemas.microsoft.com/office/drawing/2014/main" id="{1D4B8BF0-A079-414D-9EE0-D5CB0C1905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2" y="1007"/>
                  <a:ext cx="237" cy="213"/>
                </a:xfrm>
                <a:custGeom>
                  <a:avLst/>
                  <a:gdLst>
                    <a:gd name="T0" fmla="*/ 2 w 296"/>
                    <a:gd name="T1" fmla="*/ 0 h 256"/>
                    <a:gd name="T2" fmla="*/ 40 w 296"/>
                    <a:gd name="T3" fmla="*/ 27 h 256"/>
                    <a:gd name="T4" fmla="*/ 40 w 296"/>
                    <a:gd name="T5" fmla="*/ 49 h 256"/>
                    <a:gd name="T6" fmla="*/ 0 w 296"/>
                    <a:gd name="T7" fmla="*/ 18 h 256"/>
                    <a:gd name="T8" fmla="*/ 2 w 296"/>
                    <a:gd name="T9" fmla="*/ 0 h 2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96" h="256">
                      <a:moveTo>
                        <a:pt x="4" y="0"/>
                      </a:moveTo>
                      <a:cubicBezTo>
                        <a:pt x="55" y="10"/>
                        <a:pt x="144" y="68"/>
                        <a:pt x="292" y="144"/>
                      </a:cubicBezTo>
                      <a:cubicBezTo>
                        <a:pt x="290" y="178"/>
                        <a:pt x="296" y="188"/>
                        <a:pt x="296" y="256"/>
                      </a:cubicBezTo>
                      <a:cubicBezTo>
                        <a:pt x="296" y="256"/>
                        <a:pt x="160" y="176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522" name="Freeform 273">
                  <a:extLst>
                    <a:ext uri="{FF2B5EF4-FFF2-40B4-BE49-F238E27FC236}">
                      <a16:creationId xmlns:a16="http://schemas.microsoft.com/office/drawing/2014/main" id="{1835188A-C6A9-6447-93C0-A433E5FFE7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5" y="680"/>
                  <a:ext cx="244" cy="240"/>
                </a:xfrm>
                <a:custGeom>
                  <a:avLst/>
                  <a:gdLst>
                    <a:gd name="T0" fmla="*/ 0 w 304"/>
                    <a:gd name="T1" fmla="*/ 0 h 288"/>
                    <a:gd name="T2" fmla="*/ 42 w 304"/>
                    <a:gd name="T3" fmla="*/ 32 h 288"/>
                    <a:gd name="T4" fmla="*/ 39 w 304"/>
                    <a:gd name="T5" fmla="*/ 57 h 288"/>
                    <a:gd name="T6" fmla="*/ 2 w 304"/>
                    <a:gd name="T7" fmla="*/ 24 h 288"/>
                    <a:gd name="T8" fmla="*/ 0 w 304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04" h="288">
                      <a:moveTo>
                        <a:pt x="0" y="0"/>
                      </a:moveTo>
                      <a:cubicBezTo>
                        <a:pt x="51" y="10"/>
                        <a:pt x="148" y="76"/>
                        <a:pt x="304" y="164"/>
                      </a:cubicBezTo>
                      <a:cubicBezTo>
                        <a:pt x="302" y="198"/>
                        <a:pt x="284" y="220"/>
                        <a:pt x="284" y="288"/>
                      </a:cubicBezTo>
                      <a:cubicBezTo>
                        <a:pt x="284" y="288"/>
                        <a:pt x="163" y="179"/>
                        <a:pt x="8" y="124"/>
                      </a:cubicBezTo>
                      <a:cubicBezTo>
                        <a:pt x="8" y="72"/>
                        <a:pt x="0" y="17"/>
                        <a:pt x="0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986" name="Oval 274">
                  <a:extLst>
                    <a:ext uri="{FF2B5EF4-FFF2-40B4-BE49-F238E27FC236}">
                      <a16:creationId xmlns:a16="http://schemas.microsoft.com/office/drawing/2014/main" id="{FE5DFC2A-45CE-5142-9612-0DBF3509AC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6" y="2588"/>
                  <a:ext cx="50" cy="96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14524" name="Freeform 275">
                  <a:extLst>
                    <a:ext uri="{FF2B5EF4-FFF2-40B4-BE49-F238E27FC236}">
                      <a16:creationId xmlns:a16="http://schemas.microsoft.com/office/drawing/2014/main" id="{3458A10C-D16D-6A41-956E-7EFDFEF29F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2" y="2614"/>
                  <a:ext cx="245" cy="200"/>
                </a:xfrm>
                <a:custGeom>
                  <a:avLst/>
                  <a:gdLst>
                    <a:gd name="T0" fmla="*/ 0 w 306"/>
                    <a:gd name="T1" fmla="*/ 21 h 240"/>
                    <a:gd name="T2" fmla="*/ 2 w 306"/>
                    <a:gd name="T3" fmla="*/ 48 h 240"/>
                    <a:gd name="T4" fmla="*/ 42 w 306"/>
                    <a:gd name="T5" fmla="*/ 22 h 240"/>
                    <a:gd name="T6" fmla="*/ 40 w 306"/>
                    <a:gd name="T7" fmla="*/ 0 h 240"/>
                    <a:gd name="T8" fmla="*/ 0 w 306"/>
                    <a:gd name="T9" fmla="*/ 21 h 2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06" h="240">
                      <a:moveTo>
                        <a:pt x="0" y="106"/>
                      </a:moveTo>
                      <a:lnTo>
                        <a:pt x="2" y="240"/>
                      </a:lnTo>
                      <a:lnTo>
                        <a:pt x="306" y="110"/>
                      </a:lnTo>
                      <a:lnTo>
                        <a:pt x="300" y="0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988" name="AutoShape 276">
                  <a:extLst>
                    <a:ext uri="{FF2B5EF4-FFF2-40B4-BE49-F238E27FC236}">
                      <a16:creationId xmlns:a16="http://schemas.microsoft.com/office/drawing/2014/main" id="{0F94E188-76EC-CB46-ACBB-66ABAD891E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4" y="2655"/>
                  <a:ext cx="1202" cy="14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989" name="AutoShape 277">
                  <a:extLst>
                    <a:ext uri="{FF2B5EF4-FFF2-40B4-BE49-F238E27FC236}">
                      <a16:creationId xmlns:a16="http://schemas.microsoft.com/office/drawing/2014/main" id="{C1D93F94-2EFE-FA4C-B029-F8FFCD99AE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04" y="2684"/>
                  <a:ext cx="1071" cy="86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bg2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990" name="Oval 278">
                  <a:extLst>
                    <a:ext uri="{FF2B5EF4-FFF2-40B4-BE49-F238E27FC236}">
                      <a16:creationId xmlns:a16="http://schemas.microsoft.com/office/drawing/2014/main" id="{450FE8A1-5E65-9E4E-B757-950B274B40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14" y="2357"/>
                  <a:ext cx="160" cy="14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991" name="Oval 279">
                  <a:extLst>
                    <a:ext uri="{FF2B5EF4-FFF2-40B4-BE49-F238E27FC236}">
                      <a16:creationId xmlns:a16="http://schemas.microsoft.com/office/drawing/2014/main" id="{73E5A2FC-500A-8944-9C57-2C29249F76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5" y="2357"/>
                  <a:ext cx="160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FF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992" name="Oval 280">
                  <a:extLst>
                    <a:ext uri="{FF2B5EF4-FFF2-40B4-BE49-F238E27FC236}">
                      <a16:creationId xmlns:a16="http://schemas.microsoft.com/office/drawing/2014/main" id="{4FEFAA45-4E3A-CE41-AFDC-C058860B4F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65" y="2357"/>
                  <a:ext cx="160" cy="1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993" name="Rectangle 281">
                  <a:extLst>
                    <a:ext uri="{FF2B5EF4-FFF2-40B4-BE49-F238E27FC236}">
                      <a16:creationId xmlns:a16="http://schemas.microsoft.com/office/drawing/2014/main" id="{9492C910-31C9-7149-A53B-71082D1243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65" y="1809"/>
                  <a:ext cx="80" cy="759"/>
                </a:xfrm>
                <a:prstGeom prst="rect">
                  <a:avLst/>
                </a:prstGeom>
                <a:solidFill>
                  <a:srgbClr val="29292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214441" name="Group 249">
                <a:extLst>
                  <a:ext uri="{FF2B5EF4-FFF2-40B4-BE49-F238E27FC236}">
                    <a16:creationId xmlns:a16="http://schemas.microsoft.com/office/drawing/2014/main" id="{22F49847-2055-BB45-9BEA-A2EE60184D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7939866" y="4369199"/>
                <a:ext cx="225953" cy="395900"/>
                <a:chOff x="4140" y="429"/>
                <a:chExt cx="1425" cy="2396"/>
              </a:xfrm>
            </p:grpSpPr>
            <p:sp>
              <p:nvSpPr>
                <p:cNvPr id="214475" name="Freeform 250">
                  <a:extLst>
                    <a:ext uri="{FF2B5EF4-FFF2-40B4-BE49-F238E27FC236}">
                      <a16:creationId xmlns:a16="http://schemas.microsoft.com/office/drawing/2014/main" id="{70922430-C2EE-844A-A420-1E335F0E64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68" y="433"/>
                  <a:ext cx="283" cy="2286"/>
                </a:xfrm>
                <a:custGeom>
                  <a:avLst/>
                  <a:gdLst>
                    <a:gd name="T0" fmla="*/ 9 w 354"/>
                    <a:gd name="T1" fmla="*/ 0 h 2742"/>
                    <a:gd name="T2" fmla="*/ 47 w 354"/>
                    <a:gd name="T3" fmla="*/ 66 h 2742"/>
                    <a:gd name="T4" fmla="*/ 46 w 354"/>
                    <a:gd name="T5" fmla="*/ 510 h 2742"/>
                    <a:gd name="T6" fmla="*/ 0 w 354"/>
                    <a:gd name="T7" fmla="*/ 534 h 2742"/>
                    <a:gd name="T8" fmla="*/ 9 w 354"/>
                    <a:gd name="T9" fmla="*/ 0 h 27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54" h="2742">
                      <a:moveTo>
                        <a:pt x="63" y="0"/>
                      </a:moveTo>
                      <a:lnTo>
                        <a:pt x="354" y="339"/>
                      </a:lnTo>
                      <a:lnTo>
                        <a:pt x="346" y="2624"/>
                      </a:lnTo>
                      <a:lnTo>
                        <a:pt x="0" y="2742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004" name="Rectangle 251">
                  <a:extLst>
                    <a:ext uri="{FF2B5EF4-FFF2-40B4-BE49-F238E27FC236}">
                      <a16:creationId xmlns:a16="http://schemas.microsoft.com/office/drawing/2014/main" id="{61D0502E-FF52-5545-A07D-E30793B401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07" y="404"/>
                  <a:ext cx="1051" cy="2307"/>
                </a:xfrm>
                <a:prstGeom prst="rect">
                  <a:avLst/>
                </a:pr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14477" name="Freeform 252">
                  <a:extLst>
                    <a:ext uri="{FF2B5EF4-FFF2-40B4-BE49-F238E27FC236}">
                      <a16:creationId xmlns:a16="http://schemas.microsoft.com/office/drawing/2014/main" id="{8B96CEDF-85EC-C441-BBB0-BBE8C5048C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21" y="570"/>
                  <a:ext cx="169" cy="2115"/>
                </a:xfrm>
                <a:custGeom>
                  <a:avLst/>
                  <a:gdLst>
                    <a:gd name="T0" fmla="*/ 2 w 211"/>
                    <a:gd name="T1" fmla="*/ 0 h 2537"/>
                    <a:gd name="T2" fmla="*/ 29 w 211"/>
                    <a:gd name="T3" fmla="*/ 43 h 2537"/>
                    <a:gd name="T4" fmla="*/ 2 w 211"/>
                    <a:gd name="T5" fmla="*/ 486 h 2537"/>
                    <a:gd name="T6" fmla="*/ 2 w 211"/>
                    <a:gd name="T7" fmla="*/ 0 h 253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1" h="2537">
                      <a:moveTo>
                        <a:pt x="7" y="0"/>
                      </a:moveTo>
                      <a:cubicBezTo>
                        <a:pt x="7" y="0"/>
                        <a:pt x="57" y="28"/>
                        <a:pt x="211" y="218"/>
                      </a:cubicBezTo>
                      <a:cubicBezTo>
                        <a:pt x="0" y="1229"/>
                        <a:pt x="41" y="2537"/>
                        <a:pt x="7" y="2501"/>
                      </a:cubicBezTo>
                      <a:lnTo>
                        <a:pt x="7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808080"/>
                    </a:gs>
                    <a:gs pos="100000">
                      <a:srgbClr val="F8F8F8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478" name="Freeform 253">
                  <a:extLst>
                    <a:ext uri="{FF2B5EF4-FFF2-40B4-BE49-F238E27FC236}">
                      <a16:creationId xmlns:a16="http://schemas.microsoft.com/office/drawing/2014/main" id="{9941E176-BCE0-7B45-A9FC-FD9185B7EA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4" y="1640"/>
                  <a:ext cx="263" cy="189"/>
                </a:xfrm>
                <a:custGeom>
                  <a:avLst/>
                  <a:gdLst>
                    <a:gd name="T0" fmla="*/ 2 w 328"/>
                    <a:gd name="T1" fmla="*/ 0 h 226"/>
                    <a:gd name="T2" fmla="*/ 45 w 328"/>
                    <a:gd name="T3" fmla="*/ 25 h 226"/>
                    <a:gd name="T4" fmla="*/ 45 w 328"/>
                    <a:gd name="T5" fmla="*/ 45 h 226"/>
                    <a:gd name="T6" fmla="*/ 0 w 328"/>
                    <a:gd name="T7" fmla="*/ 19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007" name="Rectangle 254">
                  <a:extLst>
                    <a:ext uri="{FF2B5EF4-FFF2-40B4-BE49-F238E27FC236}">
                      <a16:creationId xmlns:a16="http://schemas.microsoft.com/office/drawing/2014/main" id="{065B5772-E50A-C54F-8B32-61204B9F85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07" y="693"/>
                  <a:ext cx="601" cy="3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grpSp>
              <p:nvGrpSpPr>
                <p:cNvPr id="214480" name="Group 255">
                  <a:extLst>
                    <a:ext uri="{FF2B5EF4-FFF2-40B4-BE49-F238E27FC236}">
                      <a16:creationId xmlns:a16="http://schemas.microsoft.com/office/drawing/2014/main" id="{86A94F92-500E-DD48-AFC0-4AF79EBEE1C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49" y="668"/>
                  <a:ext cx="581" cy="145"/>
                  <a:chOff x="614" y="2568"/>
                  <a:chExt cx="725" cy="139"/>
                </a:xfrm>
              </p:grpSpPr>
              <p:sp>
                <p:nvSpPr>
                  <p:cNvPr id="1033" name="AutoShape 256">
                    <a:extLst>
                      <a:ext uri="{FF2B5EF4-FFF2-40B4-BE49-F238E27FC236}">
                        <a16:creationId xmlns:a16="http://schemas.microsoft.com/office/drawing/2014/main" id="{5A6AFAEA-3FDF-E747-9F30-6EB1415FE57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2" y="2564"/>
                    <a:ext cx="725" cy="12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034" name="AutoShape 257">
                    <a:extLst>
                      <a:ext uri="{FF2B5EF4-FFF2-40B4-BE49-F238E27FC236}">
                        <a16:creationId xmlns:a16="http://schemas.microsoft.com/office/drawing/2014/main" id="{C34BAB2B-662B-E741-BB0E-04FAABEBAA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5" y="2582"/>
                    <a:ext cx="700" cy="83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1009" name="Rectangle 258">
                  <a:extLst>
                    <a:ext uri="{FF2B5EF4-FFF2-40B4-BE49-F238E27FC236}">
                      <a16:creationId xmlns:a16="http://schemas.microsoft.com/office/drawing/2014/main" id="{C08BED86-3EAB-5747-8FDB-30B9554CEA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7" y="1019"/>
                  <a:ext cx="591" cy="3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grpSp>
              <p:nvGrpSpPr>
                <p:cNvPr id="214482" name="Group 259">
                  <a:extLst>
                    <a:ext uri="{FF2B5EF4-FFF2-40B4-BE49-F238E27FC236}">
                      <a16:creationId xmlns:a16="http://schemas.microsoft.com/office/drawing/2014/main" id="{74CF809A-915D-934A-9810-7E1F7024C54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47" y="994"/>
                  <a:ext cx="581" cy="134"/>
                  <a:chOff x="614" y="2568"/>
                  <a:chExt cx="725" cy="139"/>
                </a:xfrm>
              </p:grpSpPr>
              <p:sp>
                <p:nvSpPr>
                  <p:cNvPr id="1031" name="AutoShape 260">
                    <a:extLst>
                      <a:ext uri="{FF2B5EF4-FFF2-40B4-BE49-F238E27FC236}">
                        <a16:creationId xmlns:a16="http://schemas.microsoft.com/office/drawing/2014/main" id="{6FC6A011-4D50-514F-825D-4B8E2EE9596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5" y="2564"/>
                    <a:ext cx="725" cy="14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032" name="AutoShape 261">
                    <a:extLst>
                      <a:ext uri="{FF2B5EF4-FFF2-40B4-BE49-F238E27FC236}">
                        <a16:creationId xmlns:a16="http://schemas.microsoft.com/office/drawing/2014/main" id="{2BCFEECC-DD52-5C41-9102-DAF9593485C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7" y="2584"/>
                    <a:ext cx="687" cy="100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1011" name="Rectangle 262">
                  <a:extLst>
                    <a:ext uri="{FF2B5EF4-FFF2-40B4-BE49-F238E27FC236}">
                      <a16:creationId xmlns:a16="http://schemas.microsoft.com/office/drawing/2014/main" id="{9450B79A-5D5B-1D4A-A467-B88A3746BB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7" y="1356"/>
                  <a:ext cx="591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12" name="Rectangle 263">
                  <a:extLst>
                    <a:ext uri="{FF2B5EF4-FFF2-40B4-BE49-F238E27FC236}">
                      <a16:creationId xmlns:a16="http://schemas.microsoft.com/office/drawing/2014/main" id="{06E4193E-380C-DA4F-BD80-394A74946F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7" y="1654"/>
                  <a:ext cx="601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grpSp>
              <p:nvGrpSpPr>
                <p:cNvPr id="214485" name="Group 264">
                  <a:extLst>
                    <a:ext uri="{FF2B5EF4-FFF2-40B4-BE49-F238E27FC236}">
                      <a16:creationId xmlns:a16="http://schemas.microsoft.com/office/drawing/2014/main" id="{FE9194EB-3F44-A240-BD6B-D80B60252A4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35" y="1627"/>
                  <a:ext cx="582" cy="151"/>
                  <a:chOff x="614" y="2568"/>
                  <a:chExt cx="725" cy="139"/>
                </a:xfrm>
              </p:grpSpPr>
              <p:sp>
                <p:nvSpPr>
                  <p:cNvPr id="1029" name="AutoShape 265">
                    <a:extLst>
                      <a:ext uri="{FF2B5EF4-FFF2-40B4-BE49-F238E27FC236}">
                        <a16:creationId xmlns:a16="http://schemas.microsoft.com/office/drawing/2014/main" id="{B8FB7428-3633-2D44-9722-5790BEE4605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7" y="2566"/>
                    <a:ext cx="711" cy="142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030" name="AutoShape 266">
                    <a:extLst>
                      <a:ext uri="{FF2B5EF4-FFF2-40B4-BE49-F238E27FC236}">
                        <a16:creationId xmlns:a16="http://schemas.microsoft.com/office/drawing/2014/main" id="{6B53631E-B60D-284E-BDE0-BDD7EFC5A6C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584"/>
                    <a:ext cx="674" cy="106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214486" name="Freeform 267">
                  <a:extLst>
                    <a:ext uri="{FF2B5EF4-FFF2-40B4-BE49-F238E27FC236}">
                      <a16:creationId xmlns:a16="http://schemas.microsoft.com/office/drawing/2014/main" id="{1CF8519C-58BF-C145-9BEF-7BB790E452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8" y="1354"/>
                  <a:ext cx="263" cy="188"/>
                </a:xfrm>
                <a:custGeom>
                  <a:avLst/>
                  <a:gdLst>
                    <a:gd name="T0" fmla="*/ 2 w 328"/>
                    <a:gd name="T1" fmla="*/ 0 h 226"/>
                    <a:gd name="T2" fmla="*/ 45 w 328"/>
                    <a:gd name="T3" fmla="*/ 24 h 226"/>
                    <a:gd name="T4" fmla="*/ 45 w 328"/>
                    <a:gd name="T5" fmla="*/ 43 h 226"/>
                    <a:gd name="T6" fmla="*/ 0 w 328"/>
                    <a:gd name="T7" fmla="*/ 18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214487" name="Group 268">
                  <a:extLst>
                    <a:ext uri="{FF2B5EF4-FFF2-40B4-BE49-F238E27FC236}">
                      <a16:creationId xmlns:a16="http://schemas.microsoft.com/office/drawing/2014/main" id="{1054826C-1379-DF41-BAD0-A7772193F6E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39" y="1327"/>
                  <a:ext cx="582" cy="139"/>
                  <a:chOff x="614" y="2568"/>
                  <a:chExt cx="725" cy="139"/>
                </a:xfrm>
              </p:grpSpPr>
              <p:sp>
                <p:nvSpPr>
                  <p:cNvPr id="1027" name="AutoShape 269">
                    <a:extLst>
                      <a:ext uri="{FF2B5EF4-FFF2-40B4-BE49-F238E27FC236}">
                        <a16:creationId xmlns:a16="http://schemas.microsoft.com/office/drawing/2014/main" id="{D1B420B2-24F7-5C44-B18F-E479C79FB3C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2" y="2568"/>
                    <a:ext cx="761" cy="135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028" name="AutoShape 270">
                    <a:extLst>
                      <a:ext uri="{FF2B5EF4-FFF2-40B4-BE49-F238E27FC236}">
                        <a16:creationId xmlns:a16="http://schemas.microsoft.com/office/drawing/2014/main" id="{B2C4D05A-1926-4F45-926A-C23C45ED19C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5" y="2587"/>
                    <a:ext cx="723" cy="106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1016" name="Rectangle 271">
                  <a:extLst>
                    <a:ext uri="{FF2B5EF4-FFF2-40B4-BE49-F238E27FC236}">
                      <a16:creationId xmlns:a16="http://schemas.microsoft.com/office/drawing/2014/main" id="{23BEAE57-01F0-1A43-A1C2-AEB0FC3448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48" y="404"/>
                  <a:ext cx="70" cy="2316"/>
                </a:xfrm>
                <a:prstGeom prst="rect">
                  <a:avLst/>
                </a:prstGeom>
                <a:gradFill rotWithShape="1">
                  <a:gsLst>
                    <a:gs pos="0">
                      <a:srgbClr val="333333"/>
                    </a:gs>
                    <a:gs pos="5000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14489" name="Freeform 272">
                  <a:extLst>
                    <a:ext uri="{FF2B5EF4-FFF2-40B4-BE49-F238E27FC236}">
                      <a16:creationId xmlns:a16="http://schemas.microsoft.com/office/drawing/2014/main" id="{F056A4C4-623A-0C4A-B96E-DA839F89C8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2" y="1007"/>
                  <a:ext cx="237" cy="213"/>
                </a:xfrm>
                <a:custGeom>
                  <a:avLst/>
                  <a:gdLst>
                    <a:gd name="T0" fmla="*/ 2 w 296"/>
                    <a:gd name="T1" fmla="*/ 0 h 256"/>
                    <a:gd name="T2" fmla="*/ 40 w 296"/>
                    <a:gd name="T3" fmla="*/ 27 h 256"/>
                    <a:gd name="T4" fmla="*/ 40 w 296"/>
                    <a:gd name="T5" fmla="*/ 49 h 256"/>
                    <a:gd name="T6" fmla="*/ 0 w 296"/>
                    <a:gd name="T7" fmla="*/ 18 h 256"/>
                    <a:gd name="T8" fmla="*/ 2 w 296"/>
                    <a:gd name="T9" fmla="*/ 0 h 2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96" h="256">
                      <a:moveTo>
                        <a:pt x="4" y="0"/>
                      </a:moveTo>
                      <a:cubicBezTo>
                        <a:pt x="55" y="10"/>
                        <a:pt x="144" y="68"/>
                        <a:pt x="292" y="144"/>
                      </a:cubicBezTo>
                      <a:cubicBezTo>
                        <a:pt x="290" y="178"/>
                        <a:pt x="296" y="188"/>
                        <a:pt x="296" y="256"/>
                      </a:cubicBezTo>
                      <a:cubicBezTo>
                        <a:pt x="296" y="256"/>
                        <a:pt x="160" y="176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490" name="Freeform 273">
                  <a:extLst>
                    <a:ext uri="{FF2B5EF4-FFF2-40B4-BE49-F238E27FC236}">
                      <a16:creationId xmlns:a16="http://schemas.microsoft.com/office/drawing/2014/main" id="{EF6EB117-CEE5-7F45-BDD9-EC7C5BC3D6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5" y="680"/>
                  <a:ext cx="244" cy="240"/>
                </a:xfrm>
                <a:custGeom>
                  <a:avLst/>
                  <a:gdLst>
                    <a:gd name="T0" fmla="*/ 0 w 304"/>
                    <a:gd name="T1" fmla="*/ 0 h 288"/>
                    <a:gd name="T2" fmla="*/ 42 w 304"/>
                    <a:gd name="T3" fmla="*/ 32 h 288"/>
                    <a:gd name="T4" fmla="*/ 39 w 304"/>
                    <a:gd name="T5" fmla="*/ 57 h 288"/>
                    <a:gd name="T6" fmla="*/ 2 w 304"/>
                    <a:gd name="T7" fmla="*/ 24 h 288"/>
                    <a:gd name="T8" fmla="*/ 0 w 304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04" h="288">
                      <a:moveTo>
                        <a:pt x="0" y="0"/>
                      </a:moveTo>
                      <a:cubicBezTo>
                        <a:pt x="51" y="10"/>
                        <a:pt x="148" y="76"/>
                        <a:pt x="304" y="164"/>
                      </a:cubicBezTo>
                      <a:cubicBezTo>
                        <a:pt x="302" y="198"/>
                        <a:pt x="284" y="220"/>
                        <a:pt x="284" y="288"/>
                      </a:cubicBezTo>
                      <a:cubicBezTo>
                        <a:pt x="284" y="288"/>
                        <a:pt x="163" y="179"/>
                        <a:pt x="8" y="124"/>
                      </a:cubicBezTo>
                      <a:cubicBezTo>
                        <a:pt x="8" y="72"/>
                        <a:pt x="0" y="17"/>
                        <a:pt x="0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019" name="Oval 274">
                  <a:extLst>
                    <a:ext uri="{FF2B5EF4-FFF2-40B4-BE49-F238E27FC236}">
                      <a16:creationId xmlns:a16="http://schemas.microsoft.com/office/drawing/2014/main" id="{FDAD48F3-B3F6-4841-81C0-1F8BA01012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9" y="2615"/>
                  <a:ext cx="50" cy="96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14492" name="Freeform 275">
                  <a:extLst>
                    <a:ext uri="{FF2B5EF4-FFF2-40B4-BE49-F238E27FC236}">
                      <a16:creationId xmlns:a16="http://schemas.microsoft.com/office/drawing/2014/main" id="{7CC10618-C5DA-9447-9EC8-C62A8BB72A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2" y="2614"/>
                  <a:ext cx="245" cy="200"/>
                </a:xfrm>
                <a:custGeom>
                  <a:avLst/>
                  <a:gdLst>
                    <a:gd name="T0" fmla="*/ 0 w 306"/>
                    <a:gd name="T1" fmla="*/ 21 h 240"/>
                    <a:gd name="T2" fmla="*/ 2 w 306"/>
                    <a:gd name="T3" fmla="*/ 48 h 240"/>
                    <a:gd name="T4" fmla="*/ 42 w 306"/>
                    <a:gd name="T5" fmla="*/ 22 h 240"/>
                    <a:gd name="T6" fmla="*/ 40 w 306"/>
                    <a:gd name="T7" fmla="*/ 0 h 240"/>
                    <a:gd name="T8" fmla="*/ 0 w 306"/>
                    <a:gd name="T9" fmla="*/ 21 h 2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06" h="240">
                      <a:moveTo>
                        <a:pt x="0" y="106"/>
                      </a:moveTo>
                      <a:lnTo>
                        <a:pt x="2" y="240"/>
                      </a:lnTo>
                      <a:lnTo>
                        <a:pt x="306" y="110"/>
                      </a:lnTo>
                      <a:lnTo>
                        <a:pt x="300" y="0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021" name="AutoShape 276">
                  <a:extLst>
                    <a:ext uri="{FF2B5EF4-FFF2-40B4-BE49-F238E27FC236}">
                      <a16:creationId xmlns:a16="http://schemas.microsoft.com/office/drawing/2014/main" id="{2EC43424-20E3-D448-B6FC-8A000B0BFE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37" y="2682"/>
                  <a:ext cx="1202" cy="14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22" name="AutoShape 277">
                  <a:extLst>
                    <a:ext uri="{FF2B5EF4-FFF2-40B4-BE49-F238E27FC236}">
                      <a16:creationId xmlns:a16="http://schemas.microsoft.com/office/drawing/2014/main" id="{DCA6CA85-34AD-614E-B466-4EC03D5353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07" y="2711"/>
                  <a:ext cx="1071" cy="8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bg2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23" name="Oval 278">
                  <a:extLst>
                    <a:ext uri="{FF2B5EF4-FFF2-40B4-BE49-F238E27FC236}">
                      <a16:creationId xmlns:a16="http://schemas.microsoft.com/office/drawing/2014/main" id="{49DBB4B0-DE4D-FA45-AC3F-6FDBB78C89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7" y="2384"/>
                  <a:ext cx="160" cy="14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24" name="Oval 279">
                  <a:extLst>
                    <a:ext uri="{FF2B5EF4-FFF2-40B4-BE49-F238E27FC236}">
                      <a16:creationId xmlns:a16="http://schemas.microsoft.com/office/drawing/2014/main" id="{7D214692-4C33-BE4A-9B70-390AE32FEC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7" y="2384"/>
                  <a:ext cx="160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FF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25" name="Oval 280">
                  <a:extLst>
                    <a:ext uri="{FF2B5EF4-FFF2-40B4-BE49-F238E27FC236}">
                      <a16:creationId xmlns:a16="http://schemas.microsoft.com/office/drawing/2014/main" id="{88F44A79-0697-EC4F-80D0-0631136C50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58" y="2384"/>
                  <a:ext cx="160" cy="1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26" name="Rectangle 281">
                  <a:extLst>
                    <a:ext uri="{FF2B5EF4-FFF2-40B4-BE49-F238E27FC236}">
                      <a16:creationId xmlns:a16="http://schemas.microsoft.com/office/drawing/2014/main" id="{CB5F18AF-B6C5-8C4D-876D-FD49CE4025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68" y="1836"/>
                  <a:ext cx="80" cy="759"/>
                </a:xfrm>
                <a:prstGeom prst="rect">
                  <a:avLst/>
                </a:prstGeom>
                <a:solidFill>
                  <a:srgbClr val="29292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214442" name="Group 249">
                <a:extLst>
                  <a:ext uri="{FF2B5EF4-FFF2-40B4-BE49-F238E27FC236}">
                    <a16:creationId xmlns:a16="http://schemas.microsoft.com/office/drawing/2014/main" id="{044BDE82-E63E-7E49-B626-BB5B903399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8472213" y="4384408"/>
                <a:ext cx="225953" cy="395900"/>
                <a:chOff x="4140" y="429"/>
                <a:chExt cx="1425" cy="2396"/>
              </a:xfrm>
            </p:grpSpPr>
            <p:sp>
              <p:nvSpPr>
                <p:cNvPr id="214443" name="Freeform 250">
                  <a:extLst>
                    <a:ext uri="{FF2B5EF4-FFF2-40B4-BE49-F238E27FC236}">
                      <a16:creationId xmlns:a16="http://schemas.microsoft.com/office/drawing/2014/main" id="{F216901B-6E40-394C-8F6E-8B9AB88E3F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68" y="433"/>
                  <a:ext cx="283" cy="2286"/>
                </a:xfrm>
                <a:custGeom>
                  <a:avLst/>
                  <a:gdLst>
                    <a:gd name="T0" fmla="*/ 9 w 354"/>
                    <a:gd name="T1" fmla="*/ 0 h 2742"/>
                    <a:gd name="T2" fmla="*/ 47 w 354"/>
                    <a:gd name="T3" fmla="*/ 66 h 2742"/>
                    <a:gd name="T4" fmla="*/ 46 w 354"/>
                    <a:gd name="T5" fmla="*/ 510 h 2742"/>
                    <a:gd name="T6" fmla="*/ 0 w 354"/>
                    <a:gd name="T7" fmla="*/ 534 h 2742"/>
                    <a:gd name="T8" fmla="*/ 9 w 354"/>
                    <a:gd name="T9" fmla="*/ 0 h 27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54" h="2742">
                      <a:moveTo>
                        <a:pt x="63" y="0"/>
                      </a:moveTo>
                      <a:lnTo>
                        <a:pt x="354" y="339"/>
                      </a:lnTo>
                      <a:lnTo>
                        <a:pt x="346" y="2624"/>
                      </a:lnTo>
                      <a:lnTo>
                        <a:pt x="0" y="2742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037" name="Rectangle 251">
                  <a:extLst>
                    <a:ext uri="{FF2B5EF4-FFF2-40B4-BE49-F238E27FC236}">
                      <a16:creationId xmlns:a16="http://schemas.microsoft.com/office/drawing/2014/main" id="{8CE2BE07-6643-EE47-9A8E-5F8213F3D7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00" y="428"/>
                  <a:ext cx="1051" cy="2278"/>
                </a:xfrm>
                <a:prstGeom prst="rect">
                  <a:avLst/>
                </a:pr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14445" name="Freeform 252">
                  <a:extLst>
                    <a:ext uri="{FF2B5EF4-FFF2-40B4-BE49-F238E27FC236}">
                      <a16:creationId xmlns:a16="http://schemas.microsoft.com/office/drawing/2014/main" id="{7ECA04F1-CC5E-1045-A301-CB499B9929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21" y="570"/>
                  <a:ext cx="169" cy="2115"/>
                </a:xfrm>
                <a:custGeom>
                  <a:avLst/>
                  <a:gdLst>
                    <a:gd name="T0" fmla="*/ 2 w 211"/>
                    <a:gd name="T1" fmla="*/ 0 h 2537"/>
                    <a:gd name="T2" fmla="*/ 29 w 211"/>
                    <a:gd name="T3" fmla="*/ 43 h 2537"/>
                    <a:gd name="T4" fmla="*/ 2 w 211"/>
                    <a:gd name="T5" fmla="*/ 486 h 2537"/>
                    <a:gd name="T6" fmla="*/ 2 w 211"/>
                    <a:gd name="T7" fmla="*/ 0 h 253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1" h="2537">
                      <a:moveTo>
                        <a:pt x="7" y="0"/>
                      </a:moveTo>
                      <a:cubicBezTo>
                        <a:pt x="7" y="0"/>
                        <a:pt x="57" y="28"/>
                        <a:pt x="211" y="218"/>
                      </a:cubicBezTo>
                      <a:cubicBezTo>
                        <a:pt x="0" y="1229"/>
                        <a:pt x="41" y="2537"/>
                        <a:pt x="7" y="2501"/>
                      </a:cubicBezTo>
                      <a:lnTo>
                        <a:pt x="7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808080"/>
                    </a:gs>
                    <a:gs pos="100000">
                      <a:srgbClr val="F8F8F8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446" name="Freeform 253">
                  <a:extLst>
                    <a:ext uri="{FF2B5EF4-FFF2-40B4-BE49-F238E27FC236}">
                      <a16:creationId xmlns:a16="http://schemas.microsoft.com/office/drawing/2014/main" id="{2A020525-10D7-5B40-9EC2-1840654068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4" y="1640"/>
                  <a:ext cx="263" cy="189"/>
                </a:xfrm>
                <a:custGeom>
                  <a:avLst/>
                  <a:gdLst>
                    <a:gd name="T0" fmla="*/ 2 w 328"/>
                    <a:gd name="T1" fmla="*/ 0 h 226"/>
                    <a:gd name="T2" fmla="*/ 45 w 328"/>
                    <a:gd name="T3" fmla="*/ 25 h 226"/>
                    <a:gd name="T4" fmla="*/ 45 w 328"/>
                    <a:gd name="T5" fmla="*/ 45 h 226"/>
                    <a:gd name="T6" fmla="*/ 0 w 328"/>
                    <a:gd name="T7" fmla="*/ 19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040" name="Rectangle 254">
                  <a:extLst>
                    <a:ext uri="{FF2B5EF4-FFF2-40B4-BE49-F238E27FC236}">
                      <a16:creationId xmlns:a16="http://schemas.microsoft.com/office/drawing/2014/main" id="{D2D62556-EB55-7F4C-BDF3-8C56DE9274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0" y="687"/>
                  <a:ext cx="601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grpSp>
              <p:nvGrpSpPr>
                <p:cNvPr id="214448" name="Group 255">
                  <a:extLst>
                    <a:ext uri="{FF2B5EF4-FFF2-40B4-BE49-F238E27FC236}">
                      <a16:creationId xmlns:a16="http://schemas.microsoft.com/office/drawing/2014/main" id="{CC007765-2872-074E-8A08-0E555234AC4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49" y="668"/>
                  <a:ext cx="581" cy="145"/>
                  <a:chOff x="614" y="2568"/>
                  <a:chExt cx="725" cy="139"/>
                </a:xfrm>
              </p:grpSpPr>
              <p:sp>
                <p:nvSpPr>
                  <p:cNvPr id="1066" name="AutoShape 256">
                    <a:extLst>
                      <a:ext uri="{FF2B5EF4-FFF2-40B4-BE49-F238E27FC236}">
                        <a16:creationId xmlns:a16="http://schemas.microsoft.com/office/drawing/2014/main" id="{C319044E-4FB9-3549-A8EC-336152871EA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6" y="2568"/>
                    <a:ext cx="725" cy="13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067" name="AutoShape 257">
                    <a:extLst>
                      <a:ext uri="{FF2B5EF4-FFF2-40B4-BE49-F238E27FC236}">
                        <a16:creationId xmlns:a16="http://schemas.microsoft.com/office/drawing/2014/main" id="{AA6957AA-F578-A649-964A-8698A80648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9" y="2586"/>
                    <a:ext cx="700" cy="101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1042" name="Rectangle 258">
                  <a:extLst>
                    <a:ext uri="{FF2B5EF4-FFF2-40B4-BE49-F238E27FC236}">
                      <a16:creationId xmlns:a16="http://schemas.microsoft.com/office/drawing/2014/main" id="{B3D65FFF-8030-0D4E-AA57-442265BB57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0" y="1014"/>
                  <a:ext cx="601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grpSp>
              <p:nvGrpSpPr>
                <p:cNvPr id="214450" name="Group 259">
                  <a:extLst>
                    <a:ext uri="{FF2B5EF4-FFF2-40B4-BE49-F238E27FC236}">
                      <a16:creationId xmlns:a16="http://schemas.microsoft.com/office/drawing/2014/main" id="{BBCE7EC6-8291-2A49-A054-2C8A9C60880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47" y="994"/>
                  <a:ext cx="581" cy="134"/>
                  <a:chOff x="614" y="2568"/>
                  <a:chExt cx="725" cy="139"/>
                </a:xfrm>
              </p:grpSpPr>
              <p:sp>
                <p:nvSpPr>
                  <p:cNvPr id="1064" name="AutoShape 260">
                    <a:extLst>
                      <a:ext uri="{FF2B5EF4-FFF2-40B4-BE49-F238E27FC236}">
                        <a16:creationId xmlns:a16="http://schemas.microsoft.com/office/drawing/2014/main" id="{B89CD786-5AFD-DE41-95B6-6D72B95019E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81" y="2569"/>
                    <a:ext cx="725" cy="14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065" name="AutoShape 261">
                    <a:extLst>
                      <a:ext uri="{FF2B5EF4-FFF2-40B4-BE49-F238E27FC236}">
                        <a16:creationId xmlns:a16="http://schemas.microsoft.com/office/drawing/2014/main" id="{0706209C-AF3F-D24F-95D2-3C563EDDB6F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94" y="2589"/>
                    <a:ext cx="687" cy="100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1044" name="Rectangle 262">
                  <a:extLst>
                    <a:ext uri="{FF2B5EF4-FFF2-40B4-BE49-F238E27FC236}">
                      <a16:creationId xmlns:a16="http://schemas.microsoft.com/office/drawing/2014/main" id="{31F02B8C-1F02-AA4F-9D99-A7550107FD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0" y="1360"/>
                  <a:ext cx="591" cy="3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45" name="Rectangle 263">
                  <a:extLst>
                    <a:ext uri="{FF2B5EF4-FFF2-40B4-BE49-F238E27FC236}">
                      <a16:creationId xmlns:a16="http://schemas.microsoft.com/office/drawing/2014/main" id="{175DEAEC-E90B-0744-A197-62DBB3E2D6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30" y="1648"/>
                  <a:ext cx="591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grpSp>
              <p:nvGrpSpPr>
                <p:cNvPr id="214453" name="Group 264">
                  <a:extLst>
                    <a:ext uri="{FF2B5EF4-FFF2-40B4-BE49-F238E27FC236}">
                      <a16:creationId xmlns:a16="http://schemas.microsoft.com/office/drawing/2014/main" id="{4722992C-FBB0-8943-9125-17CEEC99D4B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35" y="1627"/>
                  <a:ext cx="582" cy="151"/>
                  <a:chOff x="614" y="2568"/>
                  <a:chExt cx="725" cy="139"/>
                </a:xfrm>
              </p:grpSpPr>
              <p:sp>
                <p:nvSpPr>
                  <p:cNvPr id="1062" name="AutoShape 265">
                    <a:extLst>
                      <a:ext uri="{FF2B5EF4-FFF2-40B4-BE49-F238E27FC236}">
                        <a16:creationId xmlns:a16="http://schemas.microsoft.com/office/drawing/2014/main" id="{C0862427-BB96-B744-B540-EB2DA871EA1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09" y="2570"/>
                    <a:ext cx="686" cy="13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063" name="AutoShape 266">
                    <a:extLst>
                      <a:ext uri="{FF2B5EF4-FFF2-40B4-BE49-F238E27FC236}">
                        <a16:creationId xmlns:a16="http://schemas.microsoft.com/office/drawing/2014/main" id="{F94944CF-0758-3E44-9B16-FA6277510F9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1" y="2588"/>
                    <a:ext cx="649" cy="97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214454" name="Freeform 267">
                  <a:extLst>
                    <a:ext uri="{FF2B5EF4-FFF2-40B4-BE49-F238E27FC236}">
                      <a16:creationId xmlns:a16="http://schemas.microsoft.com/office/drawing/2014/main" id="{41886970-9FD1-DD40-941B-DFA9DFB7A3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8" y="1354"/>
                  <a:ext cx="263" cy="188"/>
                </a:xfrm>
                <a:custGeom>
                  <a:avLst/>
                  <a:gdLst>
                    <a:gd name="T0" fmla="*/ 2 w 328"/>
                    <a:gd name="T1" fmla="*/ 0 h 226"/>
                    <a:gd name="T2" fmla="*/ 45 w 328"/>
                    <a:gd name="T3" fmla="*/ 24 h 226"/>
                    <a:gd name="T4" fmla="*/ 45 w 328"/>
                    <a:gd name="T5" fmla="*/ 43 h 226"/>
                    <a:gd name="T6" fmla="*/ 0 w 328"/>
                    <a:gd name="T7" fmla="*/ 18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214455" name="Group 268">
                  <a:extLst>
                    <a:ext uri="{FF2B5EF4-FFF2-40B4-BE49-F238E27FC236}">
                      <a16:creationId xmlns:a16="http://schemas.microsoft.com/office/drawing/2014/main" id="{F416218C-3F1C-F148-81B4-85D1F4ED6FF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39" y="1327"/>
                  <a:ext cx="582" cy="139"/>
                  <a:chOff x="614" y="2568"/>
                  <a:chExt cx="725" cy="139"/>
                </a:xfrm>
              </p:grpSpPr>
              <p:sp>
                <p:nvSpPr>
                  <p:cNvPr id="1060" name="AutoShape 269">
                    <a:extLst>
                      <a:ext uri="{FF2B5EF4-FFF2-40B4-BE49-F238E27FC236}">
                        <a16:creationId xmlns:a16="http://schemas.microsoft.com/office/drawing/2014/main" id="{68108FA5-8BF3-DA45-B3F2-DF27167A9ED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6" y="2543"/>
                    <a:ext cx="723" cy="16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061" name="AutoShape 270">
                    <a:extLst>
                      <a:ext uri="{FF2B5EF4-FFF2-40B4-BE49-F238E27FC236}">
                        <a16:creationId xmlns:a16="http://schemas.microsoft.com/office/drawing/2014/main" id="{2D99C513-5ECA-E142-B57E-571FE4EBD3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9" y="2582"/>
                    <a:ext cx="686" cy="115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1049" name="Rectangle 271">
                  <a:extLst>
                    <a:ext uri="{FF2B5EF4-FFF2-40B4-BE49-F238E27FC236}">
                      <a16:creationId xmlns:a16="http://schemas.microsoft.com/office/drawing/2014/main" id="{30F310DC-AC02-FE43-B0D6-7F6DD3F1CC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1" y="428"/>
                  <a:ext cx="60" cy="2287"/>
                </a:xfrm>
                <a:prstGeom prst="rect">
                  <a:avLst/>
                </a:prstGeom>
                <a:gradFill rotWithShape="1">
                  <a:gsLst>
                    <a:gs pos="0">
                      <a:srgbClr val="333333"/>
                    </a:gs>
                    <a:gs pos="5000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14457" name="Freeform 272">
                  <a:extLst>
                    <a:ext uri="{FF2B5EF4-FFF2-40B4-BE49-F238E27FC236}">
                      <a16:creationId xmlns:a16="http://schemas.microsoft.com/office/drawing/2014/main" id="{85FE5518-7684-1E42-9E4B-344AC29901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2" y="1007"/>
                  <a:ext cx="237" cy="213"/>
                </a:xfrm>
                <a:custGeom>
                  <a:avLst/>
                  <a:gdLst>
                    <a:gd name="T0" fmla="*/ 2 w 296"/>
                    <a:gd name="T1" fmla="*/ 0 h 256"/>
                    <a:gd name="T2" fmla="*/ 40 w 296"/>
                    <a:gd name="T3" fmla="*/ 27 h 256"/>
                    <a:gd name="T4" fmla="*/ 40 w 296"/>
                    <a:gd name="T5" fmla="*/ 49 h 256"/>
                    <a:gd name="T6" fmla="*/ 0 w 296"/>
                    <a:gd name="T7" fmla="*/ 18 h 256"/>
                    <a:gd name="T8" fmla="*/ 2 w 296"/>
                    <a:gd name="T9" fmla="*/ 0 h 2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96" h="256">
                      <a:moveTo>
                        <a:pt x="4" y="0"/>
                      </a:moveTo>
                      <a:cubicBezTo>
                        <a:pt x="55" y="10"/>
                        <a:pt x="144" y="68"/>
                        <a:pt x="292" y="144"/>
                      </a:cubicBezTo>
                      <a:cubicBezTo>
                        <a:pt x="290" y="178"/>
                        <a:pt x="296" y="188"/>
                        <a:pt x="296" y="256"/>
                      </a:cubicBezTo>
                      <a:cubicBezTo>
                        <a:pt x="296" y="256"/>
                        <a:pt x="160" y="176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458" name="Freeform 273">
                  <a:extLst>
                    <a:ext uri="{FF2B5EF4-FFF2-40B4-BE49-F238E27FC236}">
                      <a16:creationId xmlns:a16="http://schemas.microsoft.com/office/drawing/2014/main" id="{A5AFE875-C29C-8B4D-BE9E-CD87E2B578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5" y="680"/>
                  <a:ext cx="244" cy="240"/>
                </a:xfrm>
                <a:custGeom>
                  <a:avLst/>
                  <a:gdLst>
                    <a:gd name="T0" fmla="*/ 0 w 304"/>
                    <a:gd name="T1" fmla="*/ 0 h 288"/>
                    <a:gd name="T2" fmla="*/ 42 w 304"/>
                    <a:gd name="T3" fmla="*/ 32 h 288"/>
                    <a:gd name="T4" fmla="*/ 39 w 304"/>
                    <a:gd name="T5" fmla="*/ 57 h 288"/>
                    <a:gd name="T6" fmla="*/ 2 w 304"/>
                    <a:gd name="T7" fmla="*/ 24 h 288"/>
                    <a:gd name="T8" fmla="*/ 0 w 304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04" h="288">
                      <a:moveTo>
                        <a:pt x="0" y="0"/>
                      </a:moveTo>
                      <a:cubicBezTo>
                        <a:pt x="51" y="10"/>
                        <a:pt x="148" y="76"/>
                        <a:pt x="304" y="164"/>
                      </a:cubicBezTo>
                      <a:cubicBezTo>
                        <a:pt x="302" y="198"/>
                        <a:pt x="284" y="220"/>
                        <a:pt x="284" y="288"/>
                      </a:cubicBezTo>
                      <a:cubicBezTo>
                        <a:pt x="284" y="288"/>
                        <a:pt x="163" y="179"/>
                        <a:pt x="8" y="124"/>
                      </a:cubicBezTo>
                      <a:cubicBezTo>
                        <a:pt x="8" y="72"/>
                        <a:pt x="0" y="17"/>
                        <a:pt x="0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052" name="Oval 274">
                  <a:extLst>
                    <a:ext uri="{FF2B5EF4-FFF2-40B4-BE49-F238E27FC236}">
                      <a16:creationId xmlns:a16="http://schemas.microsoft.com/office/drawing/2014/main" id="{67600AE3-2DD7-034C-A7F0-B9726497DF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2" y="2609"/>
                  <a:ext cx="50" cy="96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14460" name="Freeform 275">
                  <a:extLst>
                    <a:ext uri="{FF2B5EF4-FFF2-40B4-BE49-F238E27FC236}">
                      <a16:creationId xmlns:a16="http://schemas.microsoft.com/office/drawing/2014/main" id="{21105956-1C75-0D4A-A8DB-CDC0EA4805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2" y="2614"/>
                  <a:ext cx="245" cy="200"/>
                </a:xfrm>
                <a:custGeom>
                  <a:avLst/>
                  <a:gdLst>
                    <a:gd name="T0" fmla="*/ 0 w 306"/>
                    <a:gd name="T1" fmla="*/ 21 h 240"/>
                    <a:gd name="T2" fmla="*/ 2 w 306"/>
                    <a:gd name="T3" fmla="*/ 48 h 240"/>
                    <a:gd name="T4" fmla="*/ 42 w 306"/>
                    <a:gd name="T5" fmla="*/ 22 h 240"/>
                    <a:gd name="T6" fmla="*/ 40 w 306"/>
                    <a:gd name="T7" fmla="*/ 0 h 240"/>
                    <a:gd name="T8" fmla="*/ 0 w 306"/>
                    <a:gd name="T9" fmla="*/ 21 h 2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06" h="240">
                      <a:moveTo>
                        <a:pt x="0" y="106"/>
                      </a:moveTo>
                      <a:lnTo>
                        <a:pt x="2" y="240"/>
                      </a:lnTo>
                      <a:lnTo>
                        <a:pt x="306" y="110"/>
                      </a:lnTo>
                      <a:lnTo>
                        <a:pt x="300" y="0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054" name="AutoShape 276">
                  <a:extLst>
                    <a:ext uri="{FF2B5EF4-FFF2-40B4-BE49-F238E27FC236}">
                      <a16:creationId xmlns:a16="http://schemas.microsoft.com/office/drawing/2014/main" id="{7F4B7D39-9780-2D44-83D5-AFBEEFD679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0" y="2677"/>
                  <a:ext cx="1202" cy="14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55" name="AutoShape 277">
                  <a:extLst>
                    <a:ext uri="{FF2B5EF4-FFF2-40B4-BE49-F238E27FC236}">
                      <a16:creationId xmlns:a16="http://schemas.microsoft.com/office/drawing/2014/main" id="{B280BB3E-35FA-E947-AC64-CFA976405C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00" y="2705"/>
                  <a:ext cx="1071" cy="7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bg2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56" name="Oval 278">
                  <a:extLst>
                    <a:ext uri="{FF2B5EF4-FFF2-40B4-BE49-F238E27FC236}">
                      <a16:creationId xmlns:a16="http://schemas.microsoft.com/office/drawing/2014/main" id="{3F07B5A1-82EA-AC44-A55F-26EE2B4BAE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10" y="2379"/>
                  <a:ext cx="160" cy="14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57" name="Oval 279">
                  <a:extLst>
                    <a:ext uri="{FF2B5EF4-FFF2-40B4-BE49-F238E27FC236}">
                      <a16:creationId xmlns:a16="http://schemas.microsoft.com/office/drawing/2014/main" id="{6404237A-0A13-CB4B-A2A6-B29293AA7D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0" y="2379"/>
                  <a:ext cx="160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FF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58" name="Oval 280">
                  <a:extLst>
                    <a:ext uri="{FF2B5EF4-FFF2-40B4-BE49-F238E27FC236}">
                      <a16:creationId xmlns:a16="http://schemas.microsoft.com/office/drawing/2014/main" id="{8413E066-A30E-1C47-BBE9-94409B8571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61" y="2379"/>
                  <a:ext cx="160" cy="1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59" name="Rectangle 281">
                  <a:extLst>
                    <a:ext uri="{FF2B5EF4-FFF2-40B4-BE49-F238E27FC236}">
                      <a16:creationId xmlns:a16="http://schemas.microsoft.com/office/drawing/2014/main" id="{6BA62ABD-6D30-1E45-B66C-F50F87EE5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61" y="1831"/>
                  <a:ext cx="80" cy="759"/>
                </a:xfrm>
                <a:prstGeom prst="rect">
                  <a:avLst/>
                </a:prstGeom>
                <a:solidFill>
                  <a:srgbClr val="29292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214399" name="Group 1068">
              <a:extLst>
                <a:ext uri="{FF2B5EF4-FFF2-40B4-BE49-F238E27FC236}">
                  <a16:creationId xmlns:a16="http://schemas.microsoft.com/office/drawing/2014/main" id="{39D93415-A7B2-8D4B-9C0A-254186A835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86941" y="5734675"/>
              <a:ext cx="347753" cy="680208"/>
              <a:chOff x="7923189" y="2486663"/>
              <a:chExt cx="360362" cy="884586"/>
            </a:xfrm>
          </p:grpSpPr>
          <p:pic>
            <p:nvPicPr>
              <p:cNvPr id="214405" name="Picture 3">
                <a:extLst>
                  <a:ext uri="{FF2B5EF4-FFF2-40B4-BE49-F238E27FC236}">
                    <a16:creationId xmlns:a16="http://schemas.microsoft.com/office/drawing/2014/main" id="{C9BBA74B-E34E-314B-BBEA-2094E91109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43984" y="2486663"/>
                <a:ext cx="239567" cy="536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14406" name="Group 950">
                <a:extLst>
                  <a:ext uri="{FF2B5EF4-FFF2-40B4-BE49-F238E27FC236}">
                    <a16:creationId xmlns:a16="http://schemas.microsoft.com/office/drawing/2014/main" id="{7CEA3495-4F19-8B40-B3B3-A3AEA77F01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923189" y="2890236"/>
                <a:ext cx="227012" cy="481013"/>
                <a:chOff x="4140" y="429"/>
                <a:chExt cx="1425" cy="2396"/>
              </a:xfrm>
            </p:grpSpPr>
            <p:sp>
              <p:nvSpPr>
                <p:cNvPr id="214407" name="Freeform 951">
                  <a:extLst>
                    <a:ext uri="{FF2B5EF4-FFF2-40B4-BE49-F238E27FC236}">
                      <a16:creationId xmlns:a16="http://schemas.microsoft.com/office/drawing/2014/main" id="{F029664A-400C-9342-B732-52CFF4EEB3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68" y="433"/>
                  <a:ext cx="283" cy="2286"/>
                </a:xfrm>
                <a:custGeom>
                  <a:avLst/>
                  <a:gdLst>
                    <a:gd name="T0" fmla="*/ 3 w 354"/>
                    <a:gd name="T1" fmla="*/ 0 h 2742"/>
                    <a:gd name="T2" fmla="*/ 15 w 354"/>
                    <a:gd name="T3" fmla="*/ 27 h 2742"/>
                    <a:gd name="T4" fmla="*/ 15 w 354"/>
                    <a:gd name="T5" fmla="*/ 205 h 2742"/>
                    <a:gd name="T6" fmla="*/ 0 w 354"/>
                    <a:gd name="T7" fmla="*/ 215 h 2742"/>
                    <a:gd name="T8" fmla="*/ 3 w 354"/>
                    <a:gd name="T9" fmla="*/ 0 h 27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4"/>
                    <a:gd name="T16" fmla="*/ 0 h 2742"/>
                    <a:gd name="T17" fmla="*/ 354 w 354"/>
                    <a:gd name="T18" fmla="*/ 2742 h 27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4" h="2742">
                      <a:moveTo>
                        <a:pt x="63" y="0"/>
                      </a:moveTo>
                      <a:lnTo>
                        <a:pt x="354" y="339"/>
                      </a:lnTo>
                      <a:lnTo>
                        <a:pt x="346" y="2624"/>
                      </a:lnTo>
                      <a:lnTo>
                        <a:pt x="0" y="2742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408" name="Rectangle 952">
                  <a:extLst>
                    <a:ext uri="{FF2B5EF4-FFF2-40B4-BE49-F238E27FC236}">
                      <a16:creationId xmlns:a16="http://schemas.microsoft.com/office/drawing/2014/main" id="{E01F1029-1526-C24D-8123-3E77DE57B0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0" y="429"/>
                  <a:ext cx="1046" cy="2285"/>
                </a:xfrm>
                <a:prstGeom prst="rect">
                  <a:avLst/>
                </a:pr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409" name="Freeform 953">
                  <a:extLst>
                    <a:ext uri="{FF2B5EF4-FFF2-40B4-BE49-F238E27FC236}">
                      <a16:creationId xmlns:a16="http://schemas.microsoft.com/office/drawing/2014/main" id="{F1B8767A-0CC8-D548-AA23-4749B6D3CE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21" y="570"/>
                  <a:ext cx="169" cy="2115"/>
                </a:xfrm>
                <a:custGeom>
                  <a:avLst/>
                  <a:gdLst>
                    <a:gd name="T0" fmla="*/ 2 w 211"/>
                    <a:gd name="T1" fmla="*/ 0 h 2537"/>
                    <a:gd name="T2" fmla="*/ 9 w 211"/>
                    <a:gd name="T3" fmla="*/ 18 h 2537"/>
                    <a:gd name="T4" fmla="*/ 2 w 211"/>
                    <a:gd name="T5" fmla="*/ 196 h 2537"/>
                    <a:gd name="T6" fmla="*/ 2 w 211"/>
                    <a:gd name="T7" fmla="*/ 0 h 253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1"/>
                    <a:gd name="T13" fmla="*/ 0 h 2537"/>
                    <a:gd name="T14" fmla="*/ 211 w 211"/>
                    <a:gd name="T15" fmla="*/ 2537 h 253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1" h="2537">
                      <a:moveTo>
                        <a:pt x="7" y="0"/>
                      </a:moveTo>
                      <a:cubicBezTo>
                        <a:pt x="7" y="0"/>
                        <a:pt x="57" y="28"/>
                        <a:pt x="211" y="218"/>
                      </a:cubicBezTo>
                      <a:cubicBezTo>
                        <a:pt x="0" y="1229"/>
                        <a:pt x="41" y="2537"/>
                        <a:pt x="7" y="2501"/>
                      </a:cubicBezTo>
                      <a:lnTo>
                        <a:pt x="7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808080"/>
                    </a:gs>
                    <a:gs pos="100000">
                      <a:srgbClr val="F8F8F8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410" name="Freeform 954">
                  <a:extLst>
                    <a:ext uri="{FF2B5EF4-FFF2-40B4-BE49-F238E27FC236}">
                      <a16:creationId xmlns:a16="http://schemas.microsoft.com/office/drawing/2014/main" id="{DE27F575-9305-F846-90EA-79661AD652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4" y="1640"/>
                  <a:ext cx="263" cy="189"/>
                </a:xfrm>
                <a:custGeom>
                  <a:avLst/>
                  <a:gdLst>
                    <a:gd name="T0" fmla="*/ 2 w 328"/>
                    <a:gd name="T1" fmla="*/ 0 h 226"/>
                    <a:gd name="T2" fmla="*/ 14 w 328"/>
                    <a:gd name="T3" fmla="*/ 11 h 226"/>
                    <a:gd name="T4" fmla="*/ 14 w 328"/>
                    <a:gd name="T5" fmla="*/ 19 h 226"/>
                    <a:gd name="T6" fmla="*/ 0 w 328"/>
                    <a:gd name="T7" fmla="*/ 8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8"/>
                    <a:gd name="T16" fmla="*/ 0 h 226"/>
                    <a:gd name="T17" fmla="*/ 328 w 328"/>
                    <a:gd name="T18" fmla="*/ 226 h 2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411" name="Rectangle 955">
                  <a:extLst>
                    <a:ext uri="{FF2B5EF4-FFF2-40B4-BE49-F238E27FC236}">
                      <a16:creationId xmlns:a16="http://schemas.microsoft.com/office/drawing/2014/main" id="{E67760AB-3C3B-9A4C-946A-8D28688B41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0" y="690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214412" name="Group 956">
                  <a:extLst>
                    <a:ext uri="{FF2B5EF4-FFF2-40B4-BE49-F238E27FC236}">
                      <a16:creationId xmlns:a16="http://schemas.microsoft.com/office/drawing/2014/main" id="{1F08AC2F-827D-A94C-85DF-C6BD1450B14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49" y="668"/>
                  <a:ext cx="581" cy="145"/>
                  <a:chOff x="614" y="2568"/>
                  <a:chExt cx="725" cy="139"/>
                </a:xfrm>
              </p:grpSpPr>
              <p:sp>
                <p:nvSpPr>
                  <p:cNvPr id="214437" name="AutoShape 957">
                    <a:extLst>
                      <a:ext uri="{FF2B5EF4-FFF2-40B4-BE49-F238E27FC236}">
                        <a16:creationId xmlns:a16="http://schemas.microsoft.com/office/drawing/2014/main" id="{10C9C179-81F8-A347-B250-D1BE8B59DD4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3" y="2566"/>
                    <a:ext cx="721" cy="14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438" name="AutoShape 958">
                    <a:extLst>
                      <a:ext uri="{FF2B5EF4-FFF2-40B4-BE49-F238E27FC236}">
                        <a16:creationId xmlns:a16="http://schemas.microsoft.com/office/drawing/2014/main" id="{B4E8F0C5-C622-2C4B-B1F0-33FA9AD9C0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5" y="2581"/>
                    <a:ext cx="696" cy="114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14413" name="Rectangle 959">
                  <a:extLst>
                    <a:ext uri="{FF2B5EF4-FFF2-40B4-BE49-F238E27FC236}">
                      <a16:creationId xmlns:a16="http://schemas.microsoft.com/office/drawing/2014/main" id="{BF6DEE9D-1705-D94C-8410-AF1655790E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0" y="1022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214414" name="Group 960">
                  <a:extLst>
                    <a:ext uri="{FF2B5EF4-FFF2-40B4-BE49-F238E27FC236}">
                      <a16:creationId xmlns:a16="http://schemas.microsoft.com/office/drawing/2014/main" id="{460273B8-6374-7A49-B37A-232D07E52AD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47" y="994"/>
                  <a:ext cx="581" cy="134"/>
                  <a:chOff x="614" y="2568"/>
                  <a:chExt cx="725" cy="139"/>
                </a:xfrm>
              </p:grpSpPr>
              <p:sp>
                <p:nvSpPr>
                  <p:cNvPr id="214435" name="AutoShape 961">
                    <a:extLst>
                      <a:ext uri="{FF2B5EF4-FFF2-40B4-BE49-F238E27FC236}">
                        <a16:creationId xmlns:a16="http://schemas.microsoft.com/office/drawing/2014/main" id="{AB3AF40E-FD63-0B4C-B2CE-35B33332139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5" y="2564"/>
                    <a:ext cx="721" cy="1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436" name="AutoShape 962">
                    <a:extLst>
                      <a:ext uri="{FF2B5EF4-FFF2-40B4-BE49-F238E27FC236}">
                        <a16:creationId xmlns:a16="http://schemas.microsoft.com/office/drawing/2014/main" id="{25C22DB7-5D5D-F749-8817-EA7B8DF7F72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8" y="2581"/>
                    <a:ext cx="696" cy="107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14415" name="Rectangle 963">
                  <a:extLst>
                    <a:ext uri="{FF2B5EF4-FFF2-40B4-BE49-F238E27FC236}">
                      <a16:creationId xmlns:a16="http://schemas.microsoft.com/office/drawing/2014/main" id="{2E2F9949-46C4-0F48-A8A7-446614467D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0" y="1354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416" name="Rectangle 964">
                  <a:extLst>
                    <a:ext uri="{FF2B5EF4-FFF2-40B4-BE49-F238E27FC236}">
                      <a16:creationId xmlns:a16="http://schemas.microsoft.com/office/drawing/2014/main" id="{98E1C0A8-85CC-9047-9D69-263E6B7719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30" y="1655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214417" name="Group 965">
                  <a:extLst>
                    <a:ext uri="{FF2B5EF4-FFF2-40B4-BE49-F238E27FC236}">
                      <a16:creationId xmlns:a16="http://schemas.microsoft.com/office/drawing/2014/main" id="{5FE38B03-2EE3-C247-900E-9992A5DA7AD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35" y="1627"/>
                  <a:ext cx="582" cy="151"/>
                  <a:chOff x="614" y="2568"/>
                  <a:chExt cx="725" cy="139"/>
                </a:xfrm>
              </p:grpSpPr>
              <p:sp>
                <p:nvSpPr>
                  <p:cNvPr id="214433" name="AutoShape 966">
                    <a:extLst>
                      <a:ext uri="{FF2B5EF4-FFF2-40B4-BE49-F238E27FC236}">
                        <a16:creationId xmlns:a16="http://schemas.microsoft.com/office/drawing/2014/main" id="{BBD77C26-12EA-9B4E-9A90-5AE29C9AAE0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8" y="2586"/>
                    <a:ext cx="720" cy="12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434" name="AutoShape 967">
                    <a:extLst>
                      <a:ext uri="{FF2B5EF4-FFF2-40B4-BE49-F238E27FC236}">
                        <a16:creationId xmlns:a16="http://schemas.microsoft.com/office/drawing/2014/main" id="{D62F9B9C-1E8A-E446-8BB9-B181F248769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586"/>
                    <a:ext cx="695" cy="109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14418" name="Freeform 968">
                  <a:extLst>
                    <a:ext uri="{FF2B5EF4-FFF2-40B4-BE49-F238E27FC236}">
                      <a16:creationId xmlns:a16="http://schemas.microsoft.com/office/drawing/2014/main" id="{46BC6038-919F-7B4A-9B35-6B3EC81818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8" y="1354"/>
                  <a:ext cx="263" cy="188"/>
                </a:xfrm>
                <a:custGeom>
                  <a:avLst/>
                  <a:gdLst>
                    <a:gd name="T0" fmla="*/ 2 w 328"/>
                    <a:gd name="T1" fmla="*/ 0 h 226"/>
                    <a:gd name="T2" fmla="*/ 14 w 328"/>
                    <a:gd name="T3" fmla="*/ 10 h 226"/>
                    <a:gd name="T4" fmla="*/ 14 w 328"/>
                    <a:gd name="T5" fmla="*/ 17 h 226"/>
                    <a:gd name="T6" fmla="*/ 0 w 328"/>
                    <a:gd name="T7" fmla="*/ 7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8"/>
                    <a:gd name="T16" fmla="*/ 0 h 226"/>
                    <a:gd name="T17" fmla="*/ 328 w 328"/>
                    <a:gd name="T18" fmla="*/ 226 h 2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214419" name="Group 969">
                  <a:extLst>
                    <a:ext uri="{FF2B5EF4-FFF2-40B4-BE49-F238E27FC236}">
                      <a16:creationId xmlns:a16="http://schemas.microsoft.com/office/drawing/2014/main" id="{1A2D73A4-8C89-0F4E-A90B-9AFCFF710F4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39" y="1327"/>
                  <a:ext cx="582" cy="139"/>
                  <a:chOff x="614" y="2568"/>
                  <a:chExt cx="725" cy="139"/>
                </a:xfrm>
              </p:grpSpPr>
              <p:sp>
                <p:nvSpPr>
                  <p:cNvPr id="214431" name="AutoShape 970">
                    <a:extLst>
                      <a:ext uri="{FF2B5EF4-FFF2-40B4-BE49-F238E27FC236}">
                        <a16:creationId xmlns:a16="http://schemas.microsoft.com/office/drawing/2014/main" id="{6E333689-FE6A-E749-ADD7-CB50DFCD5E7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3" y="2571"/>
                    <a:ext cx="732" cy="13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432" name="AutoShape 971">
                    <a:extLst>
                      <a:ext uri="{FF2B5EF4-FFF2-40B4-BE49-F238E27FC236}">
                        <a16:creationId xmlns:a16="http://schemas.microsoft.com/office/drawing/2014/main" id="{65BBB632-49F3-2C4D-9DB7-979C42584B5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5" y="2587"/>
                    <a:ext cx="720" cy="103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14420" name="Rectangle 972">
                  <a:extLst>
                    <a:ext uri="{FF2B5EF4-FFF2-40B4-BE49-F238E27FC236}">
                      <a16:creationId xmlns:a16="http://schemas.microsoft.com/office/drawing/2014/main" id="{4D6BBA61-4C5E-3A44-94C2-C6D6CD409E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46" y="429"/>
                  <a:ext cx="70" cy="2285"/>
                </a:xfrm>
                <a:prstGeom prst="rect">
                  <a:avLst/>
                </a:prstGeom>
                <a:gradFill rotWithShape="1">
                  <a:gsLst>
                    <a:gs pos="0">
                      <a:srgbClr val="333333"/>
                    </a:gs>
                    <a:gs pos="5000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421" name="Freeform 973">
                  <a:extLst>
                    <a:ext uri="{FF2B5EF4-FFF2-40B4-BE49-F238E27FC236}">
                      <a16:creationId xmlns:a16="http://schemas.microsoft.com/office/drawing/2014/main" id="{85466F9D-6CB3-874B-9802-184C609400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2" y="1007"/>
                  <a:ext cx="237" cy="213"/>
                </a:xfrm>
                <a:custGeom>
                  <a:avLst/>
                  <a:gdLst>
                    <a:gd name="T0" fmla="*/ 2 w 296"/>
                    <a:gd name="T1" fmla="*/ 0 h 256"/>
                    <a:gd name="T2" fmla="*/ 14 w 296"/>
                    <a:gd name="T3" fmla="*/ 10 h 256"/>
                    <a:gd name="T4" fmla="*/ 14 w 296"/>
                    <a:gd name="T5" fmla="*/ 19 h 256"/>
                    <a:gd name="T6" fmla="*/ 0 w 296"/>
                    <a:gd name="T7" fmla="*/ 7 h 256"/>
                    <a:gd name="T8" fmla="*/ 2 w 296"/>
                    <a:gd name="T9" fmla="*/ 0 h 2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256"/>
                    <a:gd name="T17" fmla="*/ 296 w 296"/>
                    <a:gd name="T18" fmla="*/ 256 h 2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256">
                      <a:moveTo>
                        <a:pt x="4" y="0"/>
                      </a:moveTo>
                      <a:cubicBezTo>
                        <a:pt x="55" y="10"/>
                        <a:pt x="144" y="68"/>
                        <a:pt x="292" y="144"/>
                      </a:cubicBezTo>
                      <a:cubicBezTo>
                        <a:pt x="290" y="178"/>
                        <a:pt x="296" y="188"/>
                        <a:pt x="296" y="256"/>
                      </a:cubicBezTo>
                      <a:cubicBezTo>
                        <a:pt x="296" y="256"/>
                        <a:pt x="160" y="176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422" name="Freeform 974">
                  <a:extLst>
                    <a:ext uri="{FF2B5EF4-FFF2-40B4-BE49-F238E27FC236}">
                      <a16:creationId xmlns:a16="http://schemas.microsoft.com/office/drawing/2014/main" id="{1D77A6D9-63DE-A248-9310-0F95367680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5" y="680"/>
                  <a:ext cx="244" cy="240"/>
                </a:xfrm>
                <a:custGeom>
                  <a:avLst/>
                  <a:gdLst>
                    <a:gd name="T0" fmla="*/ 0 w 304"/>
                    <a:gd name="T1" fmla="*/ 0 h 288"/>
                    <a:gd name="T2" fmla="*/ 14 w 304"/>
                    <a:gd name="T3" fmla="*/ 13 h 288"/>
                    <a:gd name="T4" fmla="*/ 13 w 304"/>
                    <a:gd name="T5" fmla="*/ 23 h 288"/>
                    <a:gd name="T6" fmla="*/ 2 w 304"/>
                    <a:gd name="T7" fmla="*/ 10 h 288"/>
                    <a:gd name="T8" fmla="*/ 0 w 304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4"/>
                    <a:gd name="T16" fmla="*/ 0 h 288"/>
                    <a:gd name="T17" fmla="*/ 304 w 304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4" h="288">
                      <a:moveTo>
                        <a:pt x="0" y="0"/>
                      </a:moveTo>
                      <a:cubicBezTo>
                        <a:pt x="51" y="10"/>
                        <a:pt x="148" y="76"/>
                        <a:pt x="304" y="164"/>
                      </a:cubicBezTo>
                      <a:cubicBezTo>
                        <a:pt x="302" y="198"/>
                        <a:pt x="284" y="220"/>
                        <a:pt x="284" y="288"/>
                      </a:cubicBezTo>
                      <a:cubicBezTo>
                        <a:pt x="284" y="288"/>
                        <a:pt x="163" y="179"/>
                        <a:pt x="8" y="124"/>
                      </a:cubicBezTo>
                      <a:cubicBezTo>
                        <a:pt x="8" y="72"/>
                        <a:pt x="0" y="17"/>
                        <a:pt x="0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423" name="Oval 975">
                  <a:extLst>
                    <a:ext uri="{FF2B5EF4-FFF2-40B4-BE49-F238E27FC236}">
                      <a16:creationId xmlns:a16="http://schemas.microsoft.com/office/drawing/2014/main" id="{6E1A8358-26A8-9442-A844-D79905780D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5" y="2611"/>
                  <a:ext cx="50" cy="95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424" name="Freeform 976">
                  <a:extLst>
                    <a:ext uri="{FF2B5EF4-FFF2-40B4-BE49-F238E27FC236}">
                      <a16:creationId xmlns:a16="http://schemas.microsoft.com/office/drawing/2014/main" id="{65E030B9-705A-1D47-8B15-9B90F5082F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2" y="2614"/>
                  <a:ext cx="245" cy="200"/>
                </a:xfrm>
                <a:custGeom>
                  <a:avLst/>
                  <a:gdLst>
                    <a:gd name="T0" fmla="*/ 0 w 306"/>
                    <a:gd name="T1" fmla="*/ 9 h 240"/>
                    <a:gd name="T2" fmla="*/ 2 w 306"/>
                    <a:gd name="T3" fmla="*/ 19 h 240"/>
                    <a:gd name="T4" fmla="*/ 14 w 306"/>
                    <a:gd name="T5" fmla="*/ 9 h 240"/>
                    <a:gd name="T6" fmla="*/ 14 w 306"/>
                    <a:gd name="T7" fmla="*/ 0 h 240"/>
                    <a:gd name="T8" fmla="*/ 0 w 306"/>
                    <a:gd name="T9" fmla="*/ 9 h 2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6"/>
                    <a:gd name="T16" fmla="*/ 0 h 240"/>
                    <a:gd name="T17" fmla="*/ 306 w 306"/>
                    <a:gd name="T18" fmla="*/ 240 h 2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6" h="240">
                      <a:moveTo>
                        <a:pt x="0" y="106"/>
                      </a:moveTo>
                      <a:lnTo>
                        <a:pt x="2" y="240"/>
                      </a:lnTo>
                      <a:lnTo>
                        <a:pt x="306" y="110"/>
                      </a:lnTo>
                      <a:lnTo>
                        <a:pt x="300" y="0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425" name="AutoShape 977">
                  <a:extLst>
                    <a:ext uri="{FF2B5EF4-FFF2-40B4-BE49-F238E27FC236}">
                      <a16:creationId xmlns:a16="http://schemas.microsoft.com/office/drawing/2014/main" id="{F259D0E7-75EB-9B47-8097-2F25164A10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0" y="2675"/>
                  <a:ext cx="1196" cy="15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426" name="AutoShape 978">
                  <a:extLst>
                    <a:ext uri="{FF2B5EF4-FFF2-40B4-BE49-F238E27FC236}">
                      <a16:creationId xmlns:a16="http://schemas.microsoft.com/office/drawing/2014/main" id="{147D6F53-1C14-1245-8505-1E41F5D91F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0" y="2714"/>
                  <a:ext cx="1066" cy="7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bg2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427" name="Oval 979">
                  <a:extLst>
                    <a:ext uri="{FF2B5EF4-FFF2-40B4-BE49-F238E27FC236}">
                      <a16:creationId xmlns:a16="http://schemas.microsoft.com/office/drawing/2014/main" id="{DFE6CB38-60FE-E14E-8DAB-6CFA2C4245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9" y="2382"/>
                  <a:ext cx="159" cy="14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428" name="Oval 980">
                  <a:extLst>
                    <a:ext uri="{FF2B5EF4-FFF2-40B4-BE49-F238E27FC236}">
                      <a16:creationId xmlns:a16="http://schemas.microsoft.com/office/drawing/2014/main" id="{2A46D1D1-7B52-DD40-B9CC-491FB7F2C3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9" y="2382"/>
                  <a:ext cx="159" cy="14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18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14429" name="Oval 981">
                  <a:extLst>
                    <a:ext uri="{FF2B5EF4-FFF2-40B4-BE49-F238E27FC236}">
                      <a16:creationId xmlns:a16="http://schemas.microsoft.com/office/drawing/2014/main" id="{5218418B-FE8F-3D47-8BF2-A243646E36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58" y="2382"/>
                  <a:ext cx="159" cy="14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430" name="Rectangle 982">
                  <a:extLst>
                    <a:ext uri="{FF2B5EF4-FFF2-40B4-BE49-F238E27FC236}">
                      <a16:creationId xmlns:a16="http://schemas.microsoft.com/office/drawing/2014/main" id="{21464F5D-CC72-B74D-8F96-DCDDD51F0B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67" y="1837"/>
                  <a:ext cx="80" cy="759"/>
                </a:xfrm>
                <a:prstGeom prst="rect">
                  <a:avLst/>
                </a:prstGeom>
                <a:solidFill>
                  <a:srgbClr val="29292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214400" name="Group 3">
              <a:extLst>
                <a:ext uri="{FF2B5EF4-FFF2-40B4-BE49-F238E27FC236}">
                  <a16:creationId xmlns:a16="http://schemas.microsoft.com/office/drawing/2014/main" id="{A0290B27-42F4-A046-A05E-D99F9E6D61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215" y="4827099"/>
              <a:ext cx="875523" cy="506826"/>
              <a:chOff x="439215" y="4827099"/>
              <a:chExt cx="875523" cy="506826"/>
            </a:xfrm>
          </p:grpSpPr>
          <p:grpSp>
            <p:nvGrpSpPr>
              <p:cNvPr id="214401" name="Group 418">
                <a:extLst>
                  <a:ext uri="{FF2B5EF4-FFF2-40B4-BE49-F238E27FC236}">
                    <a16:creationId xmlns:a16="http://schemas.microsoft.com/office/drawing/2014/main" id="{D8A623C1-2353-8C4B-B62F-4919FBCFDA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9215" y="4827099"/>
                <a:ext cx="875523" cy="506826"/>
                <a:chOff x="2889" y="1631"/>
                <a:chExt cx="980" cy="743"/>
              </a:xfrm>
            </p:grpSpPr>
            <p:sp>
              <p:nvSpPr>
                <p:cNvPr id="214403" name="Rectangle 419">
                  <a:extLst>
                    <a:ext uri="{FF2B5EF4-FFF2-40B4-BE49-F238E27FC236}">
                      <a16:creationId xmlns:a16="http://schemas.microsoft.com/office/drawing/2014/main" id="{E05AFB8D-881A-0040-9D35-500B4A2119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46" y="1841"/>
                  <a:ext cx="663" cy="533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5000"/>
                    <a:buFont typeface="ZapfDingbats" charset="2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pt-BR" altLang="pt-BR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249" name="AutoShape 420">
                  <a:extLst>
                    <a:ext uri="{FF2B5EF4-FFF2-40B4-BE49-F238E27FC236}">
                      <a16:creationId xmlns:a16="http://schemas.microsoft.com/office/drawing/2014/main" id="{B299AB5A-8E8A-C042-8016-C6AB4D358C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9" y="1631"/>
                  <a:ext cx="976" cy="25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  <a:defRPr/>
                  </a:pPr>
                  <a:endParaRPr lang="en-US" sz="2400">
                    <a:solidFill>
                      <a:srgbClr val="00CCFF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pic>
            <p:nvPicPr>
              <p:cNvPr id="214402" name="Picture 9">
                <a:extLst>
                  <a:ext uri="{FF2B5EF4-FFF2-40B4-BE49-F238E27FC236}">
                    <a16:creationId xmlns:a16="http://schemas.microsoft.com/office/drawing/2014/main" id="{8C9BA8CB-FA12-CB46-AA73-4051BCF35D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109" y="5014480"/>
                <a:ext cx="405029" cy="290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333956-AC0C-2E47-B1F2-610882EE64A7}"/>
              </a:ext>
            </a:extLst>
          </p:cNvPr>
          <p:cNvGrpSpPr>
            <a:grpSpLocks/>
          </p:cNvGrpSpPr>
          <p:nvPr/>
        </p:nvGrpSpPr>
        <p:grpSpPr bwMode="auto">
          <a:xfrm>
            <a:off x="425450" y="1181100"/>
            <a:ext cx="8258175" cy="5427663"/>
            <a:chOff x="425291" y="1016574"/>
            <a:chExt cx="8258951" cy="5427438"/>
          </a:xfrm>
        </p:grpSpPr>
        <p:grpSp>
          <p:nvGrpSpPr>
            <p:cNvPr id="214030" name="Group 7">
              <a:extLst>
                <a:ext uri="{FF2B5EF4-FFF2-40B4-BE49-F238E27FC236}">
                  <a16:creationId xmlns:a16="http://schemas.microsoft.com/office/drawing/2014/main" id="{FD6F8D56-88BE-D74F-856B-51799EC68E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1857" y="1488950"/>
              <a:ext cx="7326607" cy="4955062"/>
              <a:chOff x="861857" y="1488950"/>
              <a:chExt cx="7326607" cy="4955062"/>
            </a:xfrm>
          </p:grpSpPr>
          <p:cxnSp>
            <p:nvCxnSpPr>
              <p:cNvPr id="214383" name="Straight Connector 6">
                <a:extLst>
                  <a:ext uri="{FF2B5EF4-FFF2-40B4-BE49-F238E27FC236}">
                    <a16:creationId xmlns:a16="http://schemas.microsoft.com/office/drawing/2014/main" id="{B0A3ABC9-3B85-3D4C-905A-2B67183178FC}"/>
                  </a:ext>
                </a:extLst>
              </p:cNvPr>
              <p:cNvCxnSpPr>
                <a:cxnSpLocks noChangeShapeType="1"/>
                <a:stCxn id="214402" idx="2"/>
              </p:cNvCxnSpPr>
              <p:nvPr/>
            </p:nvCxnSpPr>
            <p:spPr bwMode="auto">
              <a:xfrm flipH="1" flipV="1">
                <a:off x="861857" y="2766634"/>
                <a:ext cx="24132" cy="23702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4384" name="Straight Connector 786">
                <a:extLst>
                  <a:ext uri="{FF2B5EF4-FFF2-40B4-BE49-F238E27FC236}">
                    <a16:creationId xmlns:a16="http://schemas.microsoft.com/office/drawing/2014/main" id="{1799358A-03CF-7844-9268-09E80283E9D2}"/>
                  </a:ext>
                </a:extLst>
              </p:cNvPr>
              <p:cNvCxnSpPr>
                <a:cxnSpLocks noChangeShapeType="1"/>
                <a:stCxn id="214712" idx="2"/>
              </p:cNvCxnSpPr>
              <p:nvPr/>
            </p:nvCxnSpPr>
            <p:spPr bwMode="auto">
              <a:xfrm flipV="1">
                <a:off x="1769891" y="1936350"/>
                <a:ext cx="381" cy="24137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4385" name="Straight Connector 787">
                <a:extLst>
                  <a:ext uri="{FF2B5EF4-FFF2-40B4-BE49-F238E27FC236}">
                    <a16:creationId xmlns:a16="http://schemas.microsoft.com/office/drawing/2014/main" id="{24A1F404-FB2E-0C40-B4C8-995F910AE93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209958" y="3252851"/>
                <a:ext cx="0" cy="25398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4386" name="Straight Connector 788">
                <a:extLst>
                  <a:ext uri="{FF2B5EF4-FFF2-40B4-BE49-F238E27FC236}">
                    <a16:creationId xmlns:a16="http://schemas.microsoft.com/office/drawing/2014/main" id="{314665F4-2CA8-BF4A-BD7E-E91BFB5DEAF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3314938" y="3904152"/>
                <a:ext cx="0" cy="25398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4387" name="Straight Connector 789">
                <a:extLst>
                  <a:ext uri="{FF2B5EF4-FFF2-40B4-BE49-F238E27FC236}">
                    <a16:creationId xmlns:a16="http://schemas.microsoft.com/office/drawing/2014/main" id="{2C2C2592-EBD9-5748-BFA4-F206CE569B0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465279" y="1488950"/>
                <a:ext cx="0" cy="25398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4388" name="Straight Connector 791">
                <a:extLst>
                  <a:ext uri="{FF2B5EF4-FFF2-40B4-BE49-F238E27FC236}">
                    <a16:creationId xmlns:a16="http://schemas.microsoft.com/office/drawing/2014/main" id="{B44AF4D3-19C4-E94A-BF14-044436D76E7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162011" y="3561357"/>
                <a:ext cx="0" cy="25398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4389" name="Straight Connector 967">
                <a:extLst>
                  <a:ext uri="{FF2B5EF4-FFF2-40B4-BE49-F238E27FC236}">
                    <a16:creationId xmlns:a16="http://schemas.microsoft.com/office/drawing/2014/main" id="{4D9AA3C4-8D41-1645-95B8-647CE86A4AB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6130907" y="1778447"/>
                <a:ext cx="0" cy="25398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4390" name="Straight Connector 1067">
                <a:extLst>
                  <a:ext uri="{FF2B5EF4-FFF2-40B4-BE49-F238E27FC236}">
                    <a16:creationId xmlns:a16="http://schemas.microsoft.com/office/drawing/2014/main" id="{A1070520-ACD8-1C44-A76C-6A7297B0A0E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8188464" y="2384037"/>
                <a:ext cx="0" cy="25398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4391" name="Straight Connector 1103">
                <a:extLst>
                  <a:ext uri="{FF2B5EF4-FFF2-40B4-BE49-F238E27FC236}">
                    <a16:creationId xmlns:a16="http://schemas.microsoft.com/office/drawing/2014/main" id="{5A8BFB96-0852-D24F-8E32-C8BAE5CEAAE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7267323" y="3880001"/>
                <a:ext cx="0" cy="25398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14031" name="Group 1104">
              <a:extLst>
                <a:ext uri="{FF2B5EF4-FFF2-40B4-BE49-F238E27FC236}">
                  <a16:creationId xmlns:a16="http://schemas.microsoft.com/office/drawing/2014/main" id="{212F6004-6EB4-1844-B8A9-735545226D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5291" y="1016574"/>
              <a:ext cx="8258951" cy="2901368"/>
              <a:chOff x="439215" y="3555216"/>
              <a:chExt cx="8258951" cy="2901368"/>
            </a:xfrm>
          </p:grpSpPr>
          <p:grpSp>
            <p:nvGrpSpPr>
              <p:cNvPr id="214032" name="Group 1105">
                <a:extLst>
                  <a:ext uri="{FF2B5EF4-FFF2-40B4-BE49-F238E27FC236}">
                    <a16:creationId xmlns:a16="http://schemas.microsoft.com/office/drawing/2014/main" id="{E371ADE4-6D32-B642-A93D-64AC619675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78362" y="3855145"/>
                <a:ext cx="347753" cy="680208"/>
                <a:chOff x="7923189" y="2486663"/>
                <a:chExt cx="360362" cy="884586"/>
              </a:xfrm>
            </p:grpSpPr>
            <p:pic>
              <p:nvPicPr>
                <p:cNvPr id="214349" name="Picture 3">
                  <a:extLst>
                    <a:ext uri="{FF2B5EF4-FFF2-40B4-BE49-F238E27FC236}">
                      <a16:creationId xmlns:a16="http://schemas.microsoft.com/office/drawing/2014/main" id="{069FAF69-ED5B-2649-A6BD-DB2798C803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43984" y="2486663"/>
                  <a:ext cx="239567" cy="5365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214350" name="Group 950">
                  <a:extLst>
                    <a:ext uri="{FF2B5EF4-FFF2-40B4-BE49-F238E27FC236}">
                      <a16:creationId xmlns:a16="http://schemas.microsoft.com/office/drawing/2014/main" id="{617BF8E4-EFB7-904D-A90D-724DA8E8770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923189" y="2890236"/>
                  <a:ext cx="227012" cy="481013"/>
                  <a:chOff x="4140" y="429"/>
                  <a:chExt cx="1425" cy="2396"/>
                </a:xfrm>
              </p:grpSpPr>
              <p:sp>
                <p:nvSpPr>
                  <p:cNvPr id="214351" name="Freeform 951">
                    <a:extLst>
                      <a:ext uri="{FF2B5EF4-FFF2-40B4-BE49-F238E27FC236}">
                        <a16:creationId xmlns:a16="http://schemas.microsoft.com/office/drawing/2014/main" id="{0CB7FCEB-D82C-3841-BF1A-3CF3460373C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68" y="433"/>
                    <a:ext cx="283" cy="2286"/>
                  </a:xfrm>
                  <a:custGeom>
                    <a:avLst/>
                    <a:gdLst>
                      <a:gd name="T0" fmla="*/ 3 w 354"/>
                      <a:gd name="T1" fmla="*/ 0 h 2742"/>
                      <a:gd name="T2" fmla="*/ 15 w 354"/>
                      <a:gd name="T3" fmla="*/ 27 h 2742"/>
                      <a:gd name="T4" fmla="*/ 15 w 354"/>
                      <a:gd name="T5" fmla="*/ 205 h 2742"/>
                      <a:gd name="T6" fmla="*/ 0 w 354"/>
                      <a:gd name="T7" fmla="*/ 215 h 2742"/>
                      <a:gd name="T8" fmla="*/ 3 w 354"/>
                      <a:gd name="T9" fmla="*/ 0 h 27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54"/>
                      <a:gd name="T16" fmla="*/ 0 h 2742"/>
                      <a:gd name="T17" fmla="*/ 354 w 354"/>
                      <a:gd name="T18" fmla="*/ 2742 h 274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54" h="2742">
                        <a:moveTo>
                          <a:pt x="63" y="0"/>
                        </a:moveTo>
                        <a:lnTo>
                          <a:pt x="354" y="339"/>
                        </a:lnTo>
                        <a:lnTo>
                          <a:pt x="346" y="2624"/>
                        </a:lnTo>
                        <a:lnTo>
                          <a:pt x="0" y="2742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DDDDDD"/>
                      </a:gs>
                      <a:gs pos="100000">
                        <a:srgbClr val="333333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352" name="Rectangle 952">
                    <a:extLst>
                      <a:ext uri="{FF2B5EF4-FFF2-40B4-BE49-F238E27FC236}">
                        <a16:creationId xmlns:a16="http://schemas.microsoft.com/office/drawing/2014/main" id="{5C7CA6E4-3339-8A4C-932E-E509CD38A6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10" y="429"/>
                    <a:ext cx="1046" cy="228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353" name="Freeform 953">
                    <a:extLst>
                      <a:ext uri="{FF2B5EF4-FFF2-40B4-BE49-F238E27FC236}">
                        <a16:creationId xmlns:a16="http://schemas.microsoft.com/office/drawing/2014/main" id="{5666A9D6-F238-4A44-8DBB-270CF0411A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21" y="570"/>
                    <a:ext cx="169" cy="2115"/>
                  </a:xfrm>
                  <a:custGeom>
                    <a:avLst/>
                    <a:gdLst>
                      <a:gd name="T0" fmla="*/ 2 w 211"/>
                      <a:gd name="T1" fmla="*/ 0 h 2537"/>
                      <a:gd name="T2" fmla="*/ 9 w 211"/>
                      <a:gd name="T3" fmla="*/ 18 h 2537"/>
                      <a:gd name="T4" fmla="*/ 2 w 211"/>
                      <a:gd name="T5" fmla="*/ 196 h 2537"/>
                      <a:gd name="T6" fmla="*/ 2 w 211"/>
                      <a:gd name="T7" fmla="*/ 0 h 253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1"/>
                      <a:gd name="T13" fmla="*/ 0 h 2537"/>
                      <a:gd name="T14" fmla="*/ 211 w 211"/>
                      <a:gd name="T15" fmla="*/ 2537 h 253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1" h="2537">
                        <a:moveTo>
                          <a:pt x="7" y="0"/>
                        </a:moveTo>
                        <a:cubicBezTo>
                          <a:pt x="7" y="0"/>
                          <a:pt x="57" y="28"/>
                          <a:pt x="211" y="218"/>
                        </a:cubicBezTo>
                        <a:cubicBezTo>
                          <a:pt x="0" y="1229"/>
                          <a:pt x="41" y="2537"/>
                          <a:pt x="7" y="2501"/>
                        </a:cubicBezTo>
                        <a:lnTo>
                          <a:pt x="7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808080"/>
                      </a:gs>
                      <a:gs pos="100000">
                        <a:srgbClr val="F8F8F8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354" name="Freeform 954">
                    <a:extLst>
                      <a:ext uri="{FF2B5EF4-FFF2-40B4-BE49-F238E27FC236}">
                        <a16:creationId xmlns:a16="http://schemas.microsoft.com/office/drawing/2014/main" id="{B3D07470-3D76-C140-89F5-D917F5596C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84" y="1640"/>
                    <a:ext cx="263" cy="189"/>
                  </a:xfrm>
                  <a:custGeom>
                    <a:avLst/>
                    <a:gdLst>
                      <a:gd name="T0" fmla="*/ 2 w 328"/>
                      <a:gd name="T1" fmla="*/ 0 h 226"/>
                      <a:gd name="T2" fmla="*/ 14 w 328"/>
                      <a:gd name="T3" fmla="*/ 11 h 226"/>
                      <a:gd name="T4" fmla="*/ 14 w 328"/>
                      <a:gd name="T5" fmla="*/ 19 h 226"/>
                      <a:gd name="T6" fmla="*/ 0 w 328"/>
                      <a:gd name="T7" fmla="*/ 8 h 226"/>
                      <a:gd name="T8" fmla="*/ 2 w 328"/>
                      <a:gd name="T9" fmla="*/ 0 h 2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28"/>
                      <a:gd name="T16" fmla="*/ 0 h 226"/>
                      <a:gd name="T17" fmla="*/ 328 w 328"/>
                      <a:gd name="T18" fmla="*/ 226 h 22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28" h="226">
                        <a:moveTo>
                          <a:pt x="4" y="0"/>
                        </a:moveTo>
                        <a:cubicBezTo>
                          <a:pt x="60" y="10"/>
                          <a:pt x="182" y="74"/>
                          <a:pt x="328" y="128"/>
                        </a:cubicBezTo>
                        <a:cubicBezTo>
                          <a:pt x="326" y="162"/>
                          <a:pt x="326" y="158"/>
                          <a:pt x="326" y="226"/>
                        </a:cubicBezTo>
                        <a:cubicBezTo>
                          <a:pt x="326" y="226"/>
                          <a:pt x="169" y="155"/>
                          <a:pt x="0" y="100"/>
                        </a:cubicBezTo>
                        <a:cubicBezTo>
                          <a:pt x="0" y="48"/>
                          <a:pt x="4" y="17"/>
                          <a:pt x="4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355" name="Rectangle 955">
                    <a:extLst>
                      <a:ext uri="{FF2B5EF4-FFF2-40B4-BE49-F238E27FC236}">
                        <a16:creationId xmlns:a16="http://schemas.microsoft.com/office/drawing/2014/main" id="{BDCE0018-0CE7-9841-BD4B-C82030AAD7B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10" y="690"/>
                    <a:ext cx="598" cy="4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14356" name="Group 956">
                    <a:extLst>
                      <a:ext uri="{FF2B5EF4-FFF2-40B4-BE49-F238E27FC236}">
                        <a16:creationId xmlns:a16="http://schemas.microsoft.com/office/drawing/2014/main" id="{0F6BD388-4418-4449-BDD3-348DA6755E8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49" y="668"/>
                    <a:ext cx="581" cy="145"/>
                    <a:chOff x="614" y="2568"/>
                    <a:chExt cx="725" cy="139"/>
                  </a:xfrm>
                </p:grpSpPr>
                <p:sp>
                  <p:nvSpPr>
                    <p:cNvPr id="214381" name="AutoShape 957">
                      <a:extLst>
                        <a:ext uri="{FF2B5EF4-FFF2-40B4-BE49-F238E27FC236}">
                          <a16:creationId xmlns:a16="http://schemas.microsoft.com/office/drawing/2014/main" id="{9784CFA3-5A7D-CF41-98E7-E40F18B7D6A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3" y="2566"/>
                      <a:ext cx="721" cy="144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14382" name="AutoShape 958">
                      <a:extLst>
                        <a:ext uri="{FF2B5EF4-FFF2-40B4-BE49-F238E27FC236}">
                          <a16:creationId xmlns:a16="http://schemas.microsoft.com/office/drawing/2014/main" id="{1979A1AF-BBC1-6947-8F4E-7AFDB8D825A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5" y="2581"/>
                      <a:ext cx="696" cy="114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214357" name="Rectangle 959">
                    <a:extLst>
                      <a:ext uri="{FF2B5EF4-FFF2-40B4-BE49-F238E27FC236}">
                        <a16:creationId xmlns:a16="http://schemas.microsoft.com/office/drawing/2014/main" id="{1CCBD065-97F7-EA44-B31F-B3AD9D17869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20" y="1022"/>
                    <a:ext cx="598" cy="4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14358" name="Group 960">
                    <a:extLst>
                      <a:ext uri="{FF2B5EF4-FFF2-40B4-BE49-F238E27FC236}">
                        <a16:creationId xmlns:a16="http://schemas.microsoft.com/office/drawing/2014/main" id="{FD74A7D6-21FD-4D40-ACA2-3C8F5013C21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47" y="994"/>
                    <a:ext cx="581" cy="134"/>
                    <a:chOff x="614" y="2568"/>
                    <a:chExt cx="725" cy="139"/>
                  </a:xfrm>
                </p:grpSpPr>
                <p:sp>
                  <p:nvSpPr>
                    <p:cNvPr id="214379" name="AutoShape 961">
                      <a:extLst>
                        <a:ext uri="{FF2B5EF4-FFF2-40B4-BE49-F238E27FC236}">
                          <a16:creationId xmlns:a16="http://schemas.microsoft.com/office/drawing/2014/main" id="{AFE59503-6D20-D944-913F-BA4A0A80E93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5" y="2564"/>
                      <a:ext cx="721" cy="139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14380" name="AutoShape 962">
                      <a:extLst>
                        <a:ext uri="{FF2B5EF4-FFF2-40B4-BE49-F238E27FC236}">
                          <a16:creationId xmlns:a16="http://schemas.microsoft.com/office/drawing/2014/main" id="{CC6ED155-4231-3747-AED6-3D680862CE9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8" y="2581"/>
                      <a:ext cx="696" cy="107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214359" name="Rectangle 963">
                    <a:extLst>
                      <a:ext uri="{FF2B5EF4-FFF2-40B4-BE49-F238E27FC236}">
                        <a16:creationId xmlns:a16="http://schemas.microsoft.com/office/drawing/2014/main" id="{DA521DE7-2E49-8B4A-B75A-0F948704724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20" y="1354"/>
                    <a:ext cx="598" cy="4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360" name="Rectangle 964">
                    <a:extLst>
                      <a:ext uri="{FF2B5EF4-FFF2-40B4-BE49-F238E27FC236}">
                        <a16:creationId xmlns:a16="http://schemas.microsoft.com/office/drawing/2014/main" id="{E13AB821-5A35-F94B-9E62-7DB0FCACCF2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30" y="1655"/>
                    <a:ext cx="598" cy="4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14361" name="Group 965">
                    <a:extLst>
                      <a:ext uri="{FF2B5EF4-FFF2-40B4-BE49-F238E27FC236}">
                        <a16:creationId xmlns:a16="http://schemas.microsoft.com/office/drawing/2014/main" id="{41339E74-3CBE-9349-9606-CDA59D3E8AE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35" y="1627"/>
                    <a:ext cx="582" cy="151"/>
                    <a:chOff x="614" y="2568"/>
                    <a:chExt cx="725" cy="139"/>
                  </a:xfrm>
                </p:grpSpPr>
                <p:sp>
                  <p:nvSpPr>
                    <p:cNvPr id="214377" name="AutoShape 966">
                      <a:extLst>
                        <a:ext uri="{FF2B5EF4-FFF2-40B4-BE49-F238E27FC236}">
                          <a16:creationId xmlns:a16="http://schemas.microsoft.com/office/drawing/2014/main" id="{34252FF7-54CA-6A45-A97F-8D1745A755B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" y="2586"/>
                      <a:ext cx="720" cy="124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14378" name="AutoShape 967">
                      <a:extLst>
                        <a:ext uri="{FF2B5EF4-FFF2-40B4-BE49-F238E27FC236}">
                          <a16:creationId xmlns:a16="http://schemas.microsoft.com/office/drawing/2014/main" id="{775B94D6-F82B-B842-A5A5-7657F60A4EA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586"/>
                      <a:ext cx="695" cy="109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214362" name="Freeform 968">
                    <a:extLst>
                      <a:ext uri="{FF2B5EF4-FFF2-40B4-BE49-F238E27FC236}">
                        <a16:creationId xmlns:a16="http://schemas.microsoft.com/office/drawing/2014/main" id="{24E9D871-961E-B44D-9D42-5E8547ECDA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88" y="1354"/>
                    <a:ext cx="263" cy="188"/>
                  </a:xfrm>
                  <a:custGeom>
                    <a:avLst/>
                    <a:gdLst>
                      <a:gd name="T0" fmla="*/ 2 w 328"/>
                      <a:gd name="T1" fmla="*/ 0 h 226"/>
                      <a:gd name="T2" fmla="*/ 14 w 328"/>
                      <a:gd name="T3" fmla="*/ 10 h 226"/>
                      <a:gd name="T4" fmla="*/ 14 w 328"/>
                      <a:gd name="T5" fmla="*/ 17 h 226"/>
                      <a:gd name="T6" fmla="*/ 0 w 328"/>
                      <a:gd name="T7" fmla="*/ 7 h 226"/>
                      <a:gd name="T8" fmla="*/ 2 w 328"/>
                      <a:gd name="T9" fmla="*/ 0 h 2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28"/>
                      <a:gd name="T16" fmla="*/ 0 h 226"/>
                      <a:gd name="T17" fmla="*/ 328 w 328"/>
                      <a:gd name="T18" fmla="*/ 226 h 22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28" h="226">
                        <a:moveTo>
                          <a:pt x="4" y="0"/>
                        </a:moveTo>
                        <a:cubicBezTo>
                          <a:pt x="60" y="10"/>
                          <a:pt x="182" y="74"/>
                          <a:pt x="328" y="128"/>
                        </a:cubicBezTo>
                        <a:cubicBezTo>
                          <a:pt x="326" y="162"/>
                          <a:pt x="326" y="158"/>
                          <a:pt x="326" y="226"/>
                        </a:cubicBezTo>
                        <a:cubicBezTo>
                          <a:pt x="326" y="226"/>
                          <a:pt x="169" y="155"/>
                          <a:pt x="0" y="100"/>
                        </a:cubicBezTo>
                        <a:cubicBezTo>
                          <a:pt x="0" y="48"/>
                          <a:pt x="4" y="17"/>
                          <a:pt x="4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grpSp>
                <p:nvGrpSpPr>
                  <p:cNvPr id="214363" name="Group 969">
                    <a:extLst>
                      <a:ext uri="{FF2B5EF4-FFF2-40B4-BE49-F238E27FC236}">
                        <a16:creationId xmlns:a16="http://schemas.microsoft.com/office/drawing/2014/main" id="{72662863-0E65-4A4C-A63E-502E7D34133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39" y="1327"/>
                    <a:ext cx="582" cy="139"/>
                    <a:chOff x="614" y="2568"/>
                    <a:chExt cx="725" cy="139"/>
                  </a:xfrm>
                </p:grpSpPr>
                <p:sp>
                  <p:nvSpPr>
                    <p:cNvPr id="214375" name="AutoShape 970">
                      <a:extLst>
                        <a:ext uri="{FF2B5EF4-FFF2-40B4-BE49-F238E27FC236}">
                          <a16:creationId xmlns:a16="http://schemas.microsoft.com/office/drawing/2014/main" id="{22371947-E161-6D47-BF55-A187EEA9BDC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3" y="2571"/>
                      <a:ext cx="732" cy="134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14376" name="AutoShape 971">
                      <a:extLst>
                        <a:ext uri="{FF2B5EF4-FFF2-40B4-BE49-F238E27FC236}">
                          <a16:creationId xmlns:a16="http://schemas.microsoft.com/office/drawing/2014/main" id="{94281B8A-1ACA-AE4D-9128-CC58EA15727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5" y="2587"/>
                      <a:ext cx="720" cy="103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214364" name="Rectangle 972">
                    <a:extLst>
                      <a:ext uri="{FF2B5EF4-FFF2-40B4-BE49-F238E27FC236}">
                        <a16:creationId xmlns:a16="http://schemas.microsoft.com/office/drawing/2014/main" id="{27BEF744-3404-C14D-A72E-FB558A4F336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46" y="429"/>
                    <a:ext cx="70" cy="228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333333"/>
                      </a:gs>
                      <a:gs pos="50000">
                        <a:srgbClr val="DDDDDD"/>
                      </a:gs>
                      <a:gs pos="100000">
                        <a:srgbClr val="333333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365" name="Freeform 973">
                    <a:extLst>
                      <a:ext uri="{FF2B5EF4-FFF2-40B4-BE49-F238E27FC236}">
                        <a16:creationId xmlns:a16="http://schemas.microsoft.com/office/drawing/2014/main" id="{8B64F047-7E5A-C442-BE9F-8FFF0A3A94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12" y="1007"/>
                    <a:ext cx="237" cy="213"/>
                  </a:xfrm>
                  <a:custGeom>
                    <a:avLst/>
                    <a:gdLst>
                      <a:gd name="T0" fmla="*/ 2 w 296"/>
                      <a:gd name="T1" fmla="*/ 0 h 256"/>
                      <a:gd name="T2" fmla="*/ 14 w 296"/>
                      <a:gd name="T3" fmla="*/ 10 h 256"/>
                      <a:gd name="T4" fmla="*/ 14 w 296"/>
                      <a:gd name="T5" fmla="*/ 19 h 256"/>
                      <a:gd name="T6" fmla="*/ 0 w 296"/>
                      <a:gd name="T7" fmla="*/ 7 h 256"/>
                      <a:gd name="T8" fmla="*/ 2 w 296"/>
                      <a:gd name="T9" fmla="*/ 0 h 25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96"/>
                      <a:gd name="T16" fmla="*/ 0 h 256"/>
                      <a:gd name="T17" fmla="*/ 296 w 296"/>
                      <a:gd name="T18" fmla="*/ 256 h 25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96" h="256">
                        <a:moveTo>
                          <a:pt x="4" y="0"/>
                        </a:moveTo>
                        <a:cubicBezTo>
                          <a:pt x="55" y="10"/>
                          <a:pt x="144" y="68"/>
                          <a:pt x="292" y="144"/>
                        </a:cubicBezTo>
                        <a:cubicBezTo>
                          <a:pt x="290" y="178"/>
                          <a:pt x="296" y="188"/>
                          <a:pt x="296" y="256"/>
                        </a:cubicBezTo>
                        <a:cubicBezTo>
                          <a:pt x="296" y="256"/>
                          <a:pt x="160" y="176"/>
                          <a:pt x="0" y="100"/>
                        </a:cubicBezTo>
                        <a:cubicBezTo>
                          <a:pt x="0" y="48"/>
                          <a:pt x="4" y="17"/>
                          <a:pt x="4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366" name="Freeform 974">
                    <a:extLst>
                      <a:ext uri="{FF2B5EF4-FFF2-40B4-BE49-F238E27FC236}">
                        <a16:creationId xmlns:a16="http://schemas.microsoft.com/office/drawing/2014/main" id="{5B80EDA4-071A-BF4C-9639-900EB13A5E4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15" y="680"/>
                    <a:ext cx="244" cy="240"/>
                  </a:xfrm>
                  <a:custGeom>
                    <a:avLst/>
                    <a:gdLst>
                      <a:gd name="T0" fmla="*/ 0 w 304"/>
                      <a:gd name="T1" fmla="*/ 0 h 288"/>
                      <a:gd name="T2" fmla="*/ 14 w 304"/>
                      <a:gd name="T3" fmla="*/ 13 h 288"/>
                      <a:gd name="T4" fmla="*/ 13 w 304"/>
                      <a:gd name="T5" fmla="*/ 23 h 288"/>
                      <a:gd name="T6" fmla="*/ 2 w 304"/>
                      <a:gd name="T7" fmla="*/ 10 h 288"/>
                      <a:gd name="T8" fmla="*/ 0 w 304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04"/>
                      <a:gd name="T16" fmla="*/ 0 h 288"/>
                      <a:gd name="T17" fmla="*/ 304 w 304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04" h="288">
                        <a:moveTo>
                          <a:pt x="0" y="0"/>
                        </a:moveTo>
                        <a:cubicBezTo>
                          <a:pt x="51" y="10"/>
                          <a:pt x="148" y="76"/>
                          <a:pt x="304" y="164"/>
                        </a:cubicBezTo>
                        <a:cubicBezTo>
                          <a:pt x="302" y="198"/>
                          <a:pt x="284" y="220"/>
                          <a:pt x="284" y="288"/>
                        </a:cubicBezTo>
                        <a:cubicBezTo>
                          <a:pt x="284" y="288"/>
                          <a:pt x="163" y="179"/>
                          <a:pt x="8" y="124"/>
                        </a:cubicBezTo>
                        <a:cubicBezTo>
                          <a:pt x="8" y="72"/>
                          <a:pt x="0" y="17"/>
                          <a:pt x="0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367" name="Oval 975">
                    <a:extLst>
                      <a:ext uri="{FF2B5EF4-FFF2-40B4-BE49-F238E27FC236}">
                        <a16:creationId xmlns:a16="http://schemas.microsoft.com/office/drawing/2014/main" id="{57F4306F-2C3D-2B41-B2EF-91CA7D85A74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15" y="2611"/>
                    <a:ext cx="50" cy="95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368" name="Freeform 976">
                    <a:extLst>
                      <a:ext uri="{FF2B5EF4-FFF2-40B4-BE49-F238E27FC236}">
                        <a16:creationId xmlns:a16="http://schemas.microsoft.com/office/drawing/2014/main" id="{56727C12-3AA3-CB4A-A616-8AEB4F8D07A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02" y="2614"/>
                    <a:ext cx="245" cy="200"/>
                  </a:xfrm>
                  <a:custGeom>
                    <a:avLst/>
                    <a:gdLst>
                      <a:gd name="T0" fmla="*/ 0 w 306"/>
                      <a:gd name="T1" fmla="*/ 9 h 240"/>
                      <a:gd name="T2" fmla="*/ 2 w 306"/>
                      <a:gd name="T3" fmla="*/ 19 h 240"/>
                      <a:gd name="T4" fmla="*/ 14 w 306"/>
                      <a:gd name="T5" fmla="*/ 9 h 240"/>
                      <a:gd name="T6" fmla="*/ 14 w 306"/>
                      <a:gd name="T7" fmla="*/ 0 h 240"/>
                      <a:gd name="T8" fmla="*/ 0 w 306"/>
                      <a:gd name="T9" fmla="*/ 9 h 24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06"/>
                      <a:gd name="T16" fmla="*/ 0 h 240"/>
                      <a:gd name="T17" fmla="*/ 306 w 306"/>
                      <a:gd name="T18" fmla="*/ 240 h 24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06" h="240">
                        <a:moveTo>
                          <a:pt x="0" y="106"/>
                        </a:moveTo>
                        <a:lnTo>
                          <a:pt x="2" y="240"/>
                        </a:lnTo>
                        <a:lnTo>
                          <a:pt x="306" y="110"/>
                        </a:lnTo>
                        <a:lnTo>
                          <a:pt x="300" y="0"/>
                        </a:lnTo>
                        <a:lnTo>
                          <a:pt x="0" y="106"/>
                        </a:lnTo>
                        <a:close/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369" name="AutoShape 977">
                    <a:extLst>
                      <a:ext uri="{FF2B5EF4-FFF2-40B4-BE49-F238E27FC236}">
                        <a16:creationId xmlns:a16="http://schemas.microsoft.com/office/drawing/2014/main" id="{FAE9DF47-F572-D940-8A6A-9FC8217838E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40" y="2675"/>
                    <a:ext cx="1196" cy="15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DDD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370" name="AutoShape 978">
                    <a:extLst>
                      <a:ext uri="{FF2B5EF4-FFF2-40B4-BE49-F238E27FC236}">
                        <a16:creationId xmlns:a16="http://schemas.microsoft.com/office/drawing/2014/main" id="{7DF6EDBD-2A83-554D-A91D-67671A04B61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10" y="2714"/>
                    <a:ext cx="1066" cy="79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chemeClr val="tx2"/>
                      </a:gs>
                      <a:gs pos="100000">
                        <a:schemeClr val="bg2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371" name="Oval 979">
                    <a:extLst>
                      <a:ext uri="{FF2B5EF4-FFF2-40B4-BE49-F238E27FC236}">
                        <a16:creationId xmlns:a16="http://schemas.microsoft.com/office/drawing/2014/main" id="{8441B067-66A2-6C43-B668-0D1BA4D3EE0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09" y="2382"/>
                    <a:ext cx="159" cy="142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372" name="Oval 980">
                    <a:extLst>
                      <a:ext uri="{FF2B5EF4-FFF2-40B4-BE49-F238E27FC236}">
                        <a16:creationId xmlns:a16="http://schemas.microsoft.com/office/drawing/2014/main" id="{AAC7B71E-CAA9-574A-BE01-631C69CD378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89" y="2382"/>
                    <a:ext cx="159" cy="14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180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14373" name="Oval 981">
                    <a:extLst>
                      <a:ext uri="{FF2B5EF4-FFF2-40B4-BE49-F238E27FC236}">
                        <a16:creationId xmlns:a16="http://schemas.microsoft.com/office/drawing/2014/main" id="{0AC76139-0DB7-4E42-93D1-FA881A242BB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58" y="2382"/>
                    <a:ext cx="159" cy="142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374" name="Rectangle 982">
                    <a:extLst>
                      <a:ext uri="{FF2B5EF4-FFF2-40B4-BE49-F238E27FC236}">
                        <a16:creationId xmlns:a16="http://schemas.microsoft.com/office/drawing/2014/main" id="{41C4199D-FC58-2F41-B023-81920F7EC72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67" y="1837"/>
                    <a:ext cx="80" cy="759"/>
                  </a:xfrm>
                  <a:prstGeom prst="rect">
                    <a:avLst/>
                  </a:prstGeom>
                  <a:solidFill>
                    <a:srgbClr val="29292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grpSp>
            <p:nvGrpSpPr>
              <p:cNvPr id="214033" name="Group 1106">
                <a:extLst>
                  <a:ext uri="{FF2B5EF4-FFF2-40B4-BE49-F238E27FC236}">
                    <a16:creationId xmlns:a16="http://schemas.microsoft.com/office/drawing/2014/main" id="{562E27AD-6755-E44D-ADCA-04A5AF65C7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21830" y="5776376"/>
                <a:ext cx="347753" cy="680208"/>
                <a:chOff x="7923189" y="2486663"/>
                <a:chExt cx="360362" cy="884586"/>
              </a:xfrm>
            </p:grpSpPr>
            <p:pic>
              <p:nvPicPr>
                <p:cNvPr id="214315" name="Picture 3">
                  <a:extLst>
                    <a:ext uri="{FF2B5EF4-FFF2-40B4-BE49-F238E27FC236}">
                      <a16:creationId xmlns:a16="http://schemas.microsoft.com/office/drawing/2014/main" id="{F42F32FB-8464-0B48-A658-9B67BE0E3B1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43984" y="2486663"/>
                  <a:ext cx="239567" cy="5365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214316" name="Group 950">
                  <a:extLst>
                    <a:ext uri="{FF2B5EF4-FFF2-40B4-BE49-F238E27FC236}">
                      <a16:creationId xmlns:a16="http://schemas.microsoft.com/office/drawing/2014/main" id="{6CBC9990-5503-CB48-8609-497DC748767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923189" y="2890236"/>
                  <a:ext cx="227012" cy="481013"/>
                  <a:chOff x="4140" y="429"/>
                  <a:chExt cx="1425" cy="2396"/>
                </a:xfrm>
              </p:grpSpPr>
              <p:sp>
                <p:nvSpPr>
                  <p:cNvPr id="214317" name="Freeform 951">
                    <a:extLst>
                      <a:ext uri="{FF2B5EF4-FFF2-40B4-BE49-F238E27FC236}">
                        <a16:creationId xmlns:a16="http://schemas.microsoft.com/office/drawing/2014/main" id="{2178C148-A896-DF40-B82E-E574CCB75E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68" y="433"/>
                    <a:ext cx="283" cy="2286"/>
                  </a:xfrm>
                  <a:custGeom>
                    <a:avLst/>
                    <a:gdLst>
                      <a:gd name="T0" fmla="*/ 3 w 354"/>
                      <a:gd name="T1" fmla="*/ 0 h 2742"/>
                      <a:gd name="T2" fmla="*/ 15 w 354"/>
                      <a:gd name="T3" fmla="*/ 27 h 2742"/>
                      <a:gd name="T4" fmla="*/ 15 w 354"/>
                      <a:gd name="T5" fmla="*/ 205 h 2742"/>
                      <a:gd name="T6" fmla="*/ 0 w 354"/>
                      <a:gd name="T7" fmla="*/ 215 h 2742"/>
                      <a:gd name="T8" fmla="*/ 3 w 354"/>
                      <a:gd name="T9" fmla="*/ 0 h 27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54"/>
                      <a:gd name="T16" fmla="*/ 0 h 2742"/>
                      <a:gd name="T17" fmla="*/ 354 w 354"/>
                      <a:gd name="T18" fmla="*/ 2742 h 274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54" h="2742">
                        <a:moveTo>
                          <a:pt x="63" y="0"/>
                        </a:moveTo>
                        <a:lnTo>
                          <a:pt x="354" y="339"/>
                        </a:lnTo>
                        <a:lnTo>
                          <a:pt x="346" y="2624"/>
                        </a:lnTo>
                        <a:lnTo>
                          <a:pt x="0" y="2742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DDDDDD"/>
                      </a:gs>
                      <a:gs pos="100000">
                        <a:srgbClr val="333333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318" name="Rectangle 952">
                    <a:extLst>
                      <a:ext uri="{FF2B5EF4-FFF2-40B4-BE49-F238E27FC236}">
                        <a16:creationId xmlns:a16="http://schemas.microsoft.com/office/drawing/2014/main" id="{2AB9AD34-EC8A-8246-95C3-0F410037E9D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10" y="429"/>
                    <a:ext cx="1046" cy="228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319" name="Freeform 953">
                    <a:extLst>
                      <a:ext uri="{FF2B5EF4-FFF2-40B4-BE49-F238E27FC236}">
                        <a16:creationId xmlns:a16="http://schemas.microsoft.com/office/drawing/2014/main" id="{FDC08048-D74C-0E4E-B651-BD8E768B66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21" y="570"/>
                    <a:ext cx="169" cy="2115"/>
                  </a:xfrm>
                  <a:custGeom>
                    <a:avLst/>
                    <a:gdLst>
                      <a:gd name="T0" fmla="*/ 2 w 211"/>
                      <a:gd name="T1" fmla="*/ 0 h 2537"/>
                      <a:gd name="T2" fmla="*/ 9 w 211"/>
                      <a:gd name="T3" fmla="*/ 18 h 2537"/>
                      <a:gd name="T4" fmla="*/ 2 w 211"/>
                      <a:gd name="T5" fmla="*/ 196 h 2537"/>
                      <a:gd name="T6" fmla="*/ 2 w 211"/>
                      <a:gd name="T7" fmla="*/ 0 h 253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1"/>
                      <a:gd name="T13" fmla="*/ 0 h 2537"/>
                      <a:gd name="T14" fmla="*/ 211 w 211"/>
                      <a:gd name="T15" fmla="*/ 2537 h 253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1" h="2537">
                        <a:moveTo>
                          <a:pt x="7" y="0"/>
                        </a:moveTo>
                        <a:cubicBezTo>
                          <a:pt x="7" y="0"/>
                          <a:pt x="57" y="28"/>
                          <a:pt x="211" y="218"/>
                        </a:cubicBezTo>
                        <a:cubicBezTo>
                          <a:pt x="0" y="1229"/>
                          <a:pt x="41" y="2537"/>
                          <a:pt x="7" y="2501"/>
                        </a:cubicBezTo>
                        <a:lnTo>
                          <a:pt x="7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808080"/>
                      </a:gs>
                      <a:gs pos="100000">
                        <a:srgbClr val="F8F8F8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320" name="Freeform 954">
                    <a:extLst>
                      <a:ext uri="{FF2B5EF4-FFF2-40B4-BE49-F238E27FC236}">
                        <a16:creationId xmlns:a16="http://schemas.microsoft.com/office/drawing/2014/main" id="{867A30B5-2444-0D4B-8F03-537F4ED510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84" y="1640"/>
                    <a:ext cx="263" cy="189"/>
                  </a:xfrm>
                  <a:custGeom>
                    <a:avLst/>
                    <a:gdLst>
                      <a:gd name="T0" fmla="*/ 2 w 328"/>
                      <a:gd name="T1" fmla="*/ 0 h 226"/>
                      <a:gd name="T2" fmla="*/ 14 w 328"/>
                      <a:gd name="T3" fmla="*/ 11 h 226"/>
                      <a:gd name="T4" fmla="*/ 14 w 328"/>
                      <a:gd name="T5" fmla="*/ 19 h 226"/>
                      <a:gd name="T6" fmla="*/ 0 w 328"/>
                      <a:gd name="T7" fmla="*/ 8 h 226"/>
                      <a:gd name="T8" fmla="*/ 2 w 328"/>
                      <a:gd name="T9" fmla="*/ 0 h 2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28"/>
                      <a:gd name="T16" fmla="*/ 0 h 226"/>
                      <a:gd name="T17" fmla="*/ 328 w 328"/>
                      <a:gd name="T18" fmla="*/ 226 h 22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28" h="226">
                        <a:moveTo>
                          <a:pt x="4" y="0"/>
                        </a:moveTo>
                        <a:cubicBezTo>
                          <a:pt x="60" y="10"/>
                          <a:pt x="182" y="74"/>
                          <a:pt x="328" y="128"/>
                        </a:cubicBezTo>
                        <a:cubicBezTo>
                          <a:pt x="326" y="162"/>
                          <a:pt x="326" y="158"/>
                          <a:pt x="326" y="226"/>
                        </a:cubicBezTo>
                        <a:cubicBezTo>
                          <a:pt x="326" y="226"/>
                          <a:pt x="169" y="155"/>
                          <a:pt x="0" y="100"/>
                        </a:cubicBezTo>
                        <a:cubicBezTo>
                          <a:pt x="0" y="48"/>
                          <a:pt x="4" y="17"/>
                          <a:pt x="4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321" name="Rectangle 955">
                    <a:extLst>
                      <a:ext uri="{FF2B5EF4-FFF2-40B4-BE49-F238E27FC236}">
                        <a16:creationId xmlns:a16="http://schemas.microsoft.com/office/drawing/2014/main" id="{EB4400A7-45E5-0045-BB0D-EFAC96A0BF5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10" y="690"/>
                    <a:ext cx="598" cy="4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14322" name="Group 956">
                    <a:extLst>
                      <a:ext uri="{FF2B5EF4-FFF2-40B4-BE49-F238E27FC236}">
                        <a16:creationId xmlns:a16="http://schemas.microsoft.com/office/drawing/2014/main" id="{9856D2DF-DE19-D94D-9C96-B439E3CBB55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49" y="668"/>
                    <a:ext cx="581" cy="145"/>
                    <a:chOff x="614" y="2568"/>
                    <a:chExt cx="725" cy="139"/>
                  </a:xfrm>
                </p:grpSpPr>
                <p:sp>
                  <p:nvSpPr>
                    <p:cNvPr id="214347" name="AutoShape 957">
                      <a:extLst>
                        <a:ext uri="{FF2B5EF4-FFF2-40B4-BE49-F238E27FC236}">
                          <a16:creationId xmlns:a16="http://schemas.microsoft.com/office/drawing/2014/main" id="{8C3DA82D-6870-8B44-AA3A-C4618DCFE87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3" y="2566"/>
                      <a:ext cx="721" cy="144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14348" name="AutoShape 958">
                      <a:extLst>
                        <a:ext uri="{FF2B5EF4-FFF2-40B4-BE49-F238E27FC236}">
                          <a16:creationId xmlns:a16="http://schemas.microsoft.com/office/drawing/2014/main" id="{46DA0F31-7656-E843-97D8-56168045E94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5" y="2581"/>
                      <a:ext cx="696" cy="114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214323" name="Rectangle 959">
                    <a:extLst>
                      <a:ext uri="{FF2B5EF4-FFF2-40B4-BE49-F238E27FC236}">
                        <a16:creationId xmlns:a16="http://schemas.microsoft.com/office/drawing/2014/main" id="{E3319123-202A-B443-8C0B-B5CAA67A2FB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20" y="1022"/>
                    <a:ext cx="598" cy="4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14324" name="Group 960">
                    <a:extLst>
                      <a:ext uri="{FF2B5EF4-FFF2-40B4-BE49-F238E27FC236}">
                        <a16:creationId xmlns:a16="http://schemas.microsoft.com/office/drawing/2014/main" id="{00A3A60D-A0EF-4A47-AC1F-6C74F8B6BB9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47" y="994"/>
                    <a:ext cx="581" cy="134"/>
                    <a:chOff x="614" y="2568"/>
                    <a:chExt cx="725" cy="139"/>
                  </a:xfrm>
                </p:grpSpPr>
                <p:sp>
                  <p:nvSpPr>
                    <p:cNvPr id="214345" name="AutoShape 961">
                      <a:extLst>
                        <a:ext uri="{FF2B5EF4-FFF2-40B4-BE49-F238E27FC236}">
                          <a16:creationId xmlns:a16="http://schemas.microsoft.com/office/drawing/2014/main" id="{62E0A668-8618-C041-B0A0-9B4EC49690C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5" y="2564"/>
                      <a:ext cx="721" cy="139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14346" name="AutoShape 962">
                      <a:extLst>
                        <a:ext uri="{FF2B5EF4-FFF2-40B4-BE49-F238E27FC236}">
                          <a16:creationId xmlns:a16="http://schemas.microsoft.com/office/drawing/2014/main" id="{7BC2E406-021B-F745-B66B-9EEA35852AD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8" y="2581"/>
                      <a:ext cx="696" cy="107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214325" name="Rectangle 963">
                    <a:extLst>
                      <a:ext uri="{FF2B5EF4-FFF2-40B4-BE49-F238E27FC236}">
                        <a16:creationId xmlns:a16="http://schemas.microsoft.com/office/drawing/2014/main" id="{5C516A9F-2F82-4A40-9D33-995214A6A31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20" y="1354"/>
                    <a:ext cx="598" cy="4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326" name="Rectangle 964">
                    <a:extLst>
                      <a:ext uri="{FF2B5EF4-FFF2-40B4-BE49-F238E27FC236}">
                        <a16:creationId xmlns:a16="http://schemas.microsoft.com/office/drawing/2014/main" id="{AF08D2E2-BEB7-A648-B619-FB1EDC9BC31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30" y="1655"/>
                    <a:ext cx="598" cy="4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14327" name="Group 965">
                    <a:extLst>
                      <a:ext uri="{FF2B5EF4-FFF2-40B4-BE49-F238E27FC236}">
                        <a16:creationId xmlns:a16="http://schemas.microsoft.com/office/drawing/2014/main" id="{F24A4FD4-8460-834A-9CC7-DAB519D2937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35" y="1627"/>
                    <a:ext cx="582" cy="151"/>
                    <a:chOff x="614" y="2568"/>
                    <a:chExt cx="725" cy="139"/>
                  </a:xfrm>
                </p:grpSpPr>
                <p:sp>
                  <p:nvSpPr>
                    <p:cNvPr id="214343" name="AutoShape 966">
                      <a:extLst>
                        <a:ext uri="{FF2B5EF4-FFF2-40B4-BE49-F238E27FC236}">
                          <a16:creationId xmlns:a16="http://schemas.microsoft.com/office/drawing/2014/main" id="{3608DBAF-534B-3C42-A0E4-8B45D8DEAFD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" y="2586"/>
                      <a:ext cx="720" cy="124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14344" name="AutoShape 967">
                      <a:extLst>
                        <a:ext uri="{FF2B5EF4-FFF2-40B4-BE49-F238E27FC236}">
                          <a16:creationId xmlns:a16="http://schemas.microsoft.com/office/drawing/2014/main" id="{D36DCB66-6143-7A41-A31C-E00959A634D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586"/>
                      <a:ext cx="695" cy="109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214328" name="Freeform 968">
                    <a:extLst>
                      <a:ext uri="{FF2B5EF4-FFF2-40B4-BE49-F238E27FC236}">
                        <a16:creationId xmlns:a16="http://schemas.microsoft.com/office/drawing/2014/main" id="{6BD46AB5-86D7-3441-8312-12E91003C3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88" y="1354"/>
                    <a:ext cx="263" cy="188"/>
                  </a:xfrm>
                  <a:custGeom>
                    <a:avLst/>
                    <a:gdLst>
                      <a:gd name="T0" fmla="*/ 2 w 328"/>
                      <a:gd name="T1" fmla="*/ 0 h 226"/>
                      <a:gd name="T2" fmla="*/ 14 w 328"/>
                      <a:gd name="T3" fmla="*/ 10 h 226"/>
                      <a:gd name="T4" fmla="*/ 14 w 328"/>
                      <a:gd name="T5" fmla="*/ 17 h 226"/>
                      <a:gd name="T6" fmla="*/ 0 w 328"/>
                      <a:gd name="T7" fmla="*/ 7 h 226"/>
                      <a:gd name="T8" fmla="*/ 2 w 328"/>
                      <a:gd name="T9" fmla="*/ 0 h 2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28"/>
                      <a:gd name="T16" fmla="*/ 0 h 226"/>
                      <a:gd name="T17" fmla="*/ 328 w 328"/>
                      <a:gd name="T18" fmla="*/ 226 h 22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28" h="226">
                        <a:moveTo>
                          <a:pt x="4" y="0"/>
                        </a:moveTo>
                        <a:cubicBezTo>
                          <a:pt x="60" y="10"/>
                          <a:pt x="182" y="74"/>
                          <a:pt x="328" y="128"/>
                        </a:cubicBezTo>
                        <a:cubicBezTo>
                          <a:pt x="326" y="162"/>
                          <a:pt x="326" y="158"/>
                          <a:pt x="326" y="226"/>
                        </a:cubicBezTo>
                        <a:cubicBezTo>
                          <a:pt x="326" y="226"/>
                          <a:pt x="169" y="155"/>
                          <a:pt x="0" y="100"/>
                        </a:cubicBezTo>
                        <a:cubicBezTo>
                          <a:pt x="0" y="48"/>
                          <a:pt x="4" y="17"/>
                          <a:pt x="4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grpSp>
                <p:nvGrpSpPr>
                  <p:cNvPr id="214329" name="Group 969">
                    <a:extLst>
                      <a:ext uri="{FF2B5EF4-FFF2-40B4-BE49-F238E27FC236}">
                        <a16:creationId xmlns:a16="http://schemas.microsoft.com/office/drawing/2014/main" id="{C77ED922-CFDA-974D-A7F4-1090113CC6D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39" y="1327"/>
                    <a:ext cx="582" cy="139"/>
                    <a:chOff x="614" y="2568"/>
                    <a:chExt cx="725" cy="139"/>
                  </a:xfrm>
                </p:grpSpPr>
                <p:sp>
                  <p:nvSpPr>
                    <p:cNvPr id="214341" name="AutoShape 970">
                      <a:extLst>
                        <a:ext uri="{FF2B5EF4-FFF2-40B4-BE49-F238E27FC236}">
                          <a16:creationId xmlns:a16="http://schemas.microsoft.com/office/drawing/2014/main" id="{745FCC9E-68BD-DB45-B46A-ACD76CD40DF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3" y="2571"/>
                      <a:ext cx="732" cy="134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14342" name="AutoShape 971">
                      <a:extLst>
                        <a:ext uri="{FF2B5EF4-FFF2-40B4-BE49-F238E27FC236}">
                          <a16:creationId xmlns:a16="http://schemas.microsoft.com/office/drawing/2014/main" id="{F6BB656D-ECAC-8A47-8B8B-E02F70AFB44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5" y="2587"/>
                      <a:ext cx="720" cy="103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214330" name="Rectangle 972">
                    <a:extLst>
                      <a:ext uri="{FF2B5EF4-FFF2-40B4-BE49-F238E27FC236}">
                        <a16:creationId xmlns:a16="http://schemas.microsoft.com/office/drawing/2014/main" id="{D2BB8B35-9867-AB49-A379-0B9BAB0B875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46" y="429"/>
                    <a:ext cx="70" cy="228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333333"/>
                      </a:gs>
                      <a:gs pos="50000">
                        <a:srgbClr val="DDDDDD"/>
                      </a:gs>
                      <a:gs pos="100000">
                        <a:srgbClr val="333333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331" name="Freeform 973">
                    <a:extLst>
                      <a:ext uri="{FF2B5EF4-FFF2-40B4-BE49-F238E27FC236}">
                        <a16:creationId xmlns:a16="http://schemas.microsoft.com/office/drawing/2014/main" id="{947EF44C-E7FB-D941-A6E7-DBC5FFB80A1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12" y="1007"/>
                    <a:ext cx="237" cy="213"/>
                  </a:xfrm>
                  <a:custGeom>
                    <a:avLst/>
                    <a:gdLst>
                      <a:gd name="T0" fmla="*/ 2 w 296"/>
                      <a:gd name="T1" fmla="*/ 0 h 256"/>
                      <a:gd name="T2" fmla="*/ 14 w 296"/>
                      <a:gd name="T3" fmla="*/ 10 h 256"/>
                      <a:gd name="T4" fmla="*/ 14 w 296"/>
                      <a:gd name="T5" fmla="*/ 19 h 256"/>
                      <a:gd name="T6" fmla="*/ 0 w 296"/>
                      <a:gd name="T7" fmla="*/ 7 h 256"/>
                      <a:gd name="T8" fmla="*/ 2 w 296"/>
                      <a:gd name="T9" fmla="*/ 0 h 25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96"/>
                      <a:gd name="T16" fmla="*/ 0 h 256"/>
                      <a:gd name="T17" fmla="*/ 296 w 296"/>
                      <a:gd name="T18" fmla="*/ 256 h 25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96" h="256">
                        <a:moveTo>
                          <a:pt x="4" y="0"/>
                        </a:moveTo>
                        <a:cubicBezTo>
                          <a:pt x="55" y="10"/>
                          <a:pt x="144" y="68"/>
                          <a:pt x="292" y="144"/>
                        </a:cubicBezTo>
                        <a:cubicBezTo>
                          <a:pt x="290" y="178"/>
                          <a:pt x="296" y="188"/>
                          <a:pt x="296" y="256"/>
                        </a:cubicBezTo>
                        <a:cubicBezTo>
                          <a:pt x="296" y="256"/>
                          <a:pt x="160" y="176"/>
                          <a:pt x="0" y="100"/>
                        </a:cubicBezTo>
                        <a:cubicBezTo>
                          <a:pt x="0" y="48"/>
                          <a:pt x="4" y="17"/>
                          <a:pt x="4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332" name="Freeform 974">
                    <a:extLst>
                      <a:ext uri="{FF2B5EF4-FFF2-40B4-BE49-F238E27FC236}">
                        <a16:creationId xmlns:a16="http://schemas.microsoft.com/office/drawing/2014/main" id="{FB77209D-0647-EC4B-80AB-246233712E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15" y="680"/>
                    <a:ext cx="244" cy="240"/>
                  </a:xfrm>
                  <a:custGeom>
                    <a:avLst/>
                    <a:gdLst>
                      <a:gd name="T0" fmla="*/ 0 w 304"/>
                      <a:gd name="T1" fmla="*/ 0 h 288"/>
                      <a:gd name="T2" fmla="*/ 14 w 304"/>
                      <a:gd name="T3" fmla="*/ 13 h 288"/>
                      <a:gd name="T4" fmla="*/ 13 w 304"/>
                      <a:gd name="T5" fmla="*/ 23 h 288"/>
                      <a:gd name="T6" fmla="*/ 2 w 304"/>
                      <a:gd name="T7" fmla="*/ 10 h 288"/>
                      <a:gd name="T8" fmla="*/ 0 w 304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04"/>
                      <a:gd name="T16" fmla="*/ 0 h 288"/>
                      <a:gd name="T17" fmla="*/ 304 w 304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04" h="288">
                        <a:moveTo>
                          <a:pt x="0" y="0"/>
                        </a:moveTo>
                        <a:cubicBezTo>
                          <a:pt x="51" y="10"/>
                          <a:pt x="148" y="76"/>
                          <a:pt x="304" y="164"/>
                        </a:cubicBezTo>
                        <a:cubicBezTo>
                          <a:pt x="302" y="198"/>
                          <a:pt x="284" y="220"/>
                          <a:pt x="284" y="288"/>
                        </a:cubicBezTo>
                        <a:cubicBezTo>
                          <a:pt x="284" y="288"/>
                          <a:pt x="163" y="179"/>
                          <a:pt x="8" y="124"/>
                        </a:cubicBezTo>
                        <a:cubicBezTo>
                          <a:pt x="8" y="72"/>
                          <a:pt x="0" y="17"/>
                          <a:pt x="0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333" name="Oval 975">
                    <a:extLst>
                      <a:ext uri="{FF2B5EF4-FFF2-40B4-BE49-F238E27FC236}">
                        <a16:creationId xmlns:a16="http://schemas.microsoft.com/office/drawing/2014/main" id="{8BBAEF00-A093-674D-9ED2-BE5889C1A6D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15" y="2611"/>
                    <a:ext cx="50" cy="95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334" name="Freeform 976">
                    <a:extLst>
                      <a:ext uri="{FF2B5EF4-FFF2-40B4-BE49-F238E27FC236}">
                        <a16:creationId xmlns:a16="http://schemas.microsoft.com/office/drawing/2014/main" id="{A7EB895B-1C36-1843-8303-EE5C25F9C7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02" y="2614"/>
                    <a:ext cx="245" cy="200"/>
                  </a:xfrm>
                  <a:custGeom>
                    <a:avLst/>
                    <a:gdLst>
                      <a:gd name="T0" fmla="*/ 0 w 306"/>
                      <a:gd name="T1" fmla="*/ 9 h 240"/>
                      <a:gd name="T2" fmla="*/ 2 w 306"/>
                      <a:gd name="T3" fmla="*/ 19 h 240"/>
                      <a:gd name="T4" fmla="*/ 14 w 306"/>
                      <a:gd name="T5" fmla="*/ 9 h 240"/>
                      <a:gd name="T6" fmla="*/ 14 w 306"/>
                      <a:gd name="T7" fmla="*/ 0 h 240"/>
                      <a:gd name="T8" fmla="*/ 0 w 306"/>
                      <a:gd name="T9" fmla="*/ 9 h 24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06"/>
                      <a:gd name="T16" fmla="*/ 0 h 240"/>
                      <a:gd name="T17" fmla="*/ 306 w 306"/>
                      <a:gd name="T18" fmla="*/ 240 h 24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06" h="240">
                        <a:moveTo>
                          <a:pt x="0" y="106"/>
                        </a:moveTo>
                        <a:lnTo>
                          <a:pt x="2" y="240"/>
                        </a:lnTo>
                        <a:lnTo>
                          <a:pt x="306" y="110"/>
                        </a:lnTo>
                        <a:lnTo>
                          <a:pt x="300" y="0"/>
                        </a:lnTo>
                        <a:lnTo>
                          <a:pt x="0" y="106"/>
                        </a:lnTo>
                        <a:close/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335" name="AutoShape 977">
                    <a:extLst>
                      <a:ext uri="{FF2B5EF4-FFF2-40B4-BE49-F238E27FC236}">
                        <a16:creationId xmlns:a16="http://schemas.microsoft.com/office/drawing/2014/main" id="{F6C40566-FE64-6242-846C-15891EDB666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40" y="2675"/>
                    <a:ext cx="1196" cy="15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DDD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336" name="AutoShape 978">
                    <a:extLst>
                      <a:ext uri="{FF2B5EF4-FFF2-40B4-BE49-F238E27FC236}">
                        <a16:creationId xmlns:a16="http://schemas.microsoft.com/office/drawing/2014/main" id="{C111FC36-945B-654A-88F4-25F66BA85D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10" y="2714"/>
                    <a:ext cx="1066" cy="79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chemeClr val="tx2"/>
                      </a:gs>
                      <a:gs pos="100000">
                        <a:schemeClr val="bg2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337" name="Oval 979">
                    <a:extLst>
                      <a:ext uri="{FF2B5EF4-FFF2-40B4-BE49-F238E27FC236}">
                        <a16:creationId xmlns:a16="http://schemas.microsoft.com/office/drawing/2014/main" id="{E0E7E586-A393-7448-99D9-6F14C809E77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09" y="2382"/>
                    <a:ext cx="159" cy="142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338" name="Oval 980">
                    <a:extLst>
                      <a:ext uri="{FF2B5EF4-FFF2-40B4-BE49-F238E27FC236}">
                        <a16:creationId xmlns:a16="http://schemas.microsoft.com/office/drawing/2014/main" id="{2AEC2383-9D45-AF4A-9F51-A0080D9C6FF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89" y="2382"/>
                    <a:ext cx="159" cy="14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180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14339" name="Oval 981">
                    <a:extLst>
                      <a:ext uri="{FF2B5EF4-FFF2-40B4-BE49-F238E27FC236}">
                        <a16:creationId xmlns:a16="http://schemas.microsoft.com/office/drawing/2014/main" id="{4F03E8D2-FC11-774C-8361-52627AAEF8E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58" y="2382"/>
                    <a:ext cx="159" cy="142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340" name="Rectangle 982">
                    <a:extLst>
                      <a:ext uri="{FF2B5EF4-FFF2-40B4-BE49-F238E27FC236}">
                        <a16:creationId xmlns:a16="http://schemas.microsoft.com/office/drawing/2014/main" id="{46EAB1AE-44DE-1340-A102-E14B10A1204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67" y="1837"/>
                    <a:ext cx="80" cy="759"/>
                  </a:xfrm>
                  <a:prstGeom prst="rect">
                    <a:avLst/>
                  </a:prstGeom>
                  <a:solidFill>
                    <a:srgbClr val="29292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grpSp>
            <p:nvGrpSpPr>
              <p:cNvPr id="214034" name="Group 1108">
                <a:extLst>
                  <a:ext uri="{FF2B5EF4-FFF2-40B4-BE49-F238E27FC236}">
                    <a16:creationId xmlns:a16="http://schemas.microsoft.com/office/drawing/2014/main" id="{F70C0498-38BC-2141-BB66-D60C8B9AF8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87291" y="3555216"/>
                <a:ext cx="347753" cy="680208"/>
                <a:chOff x="7923189" y="2486663"/>
                <a:chExt cx="360362" cy="884586"/>
              </a:xfrm>
            </p:grpSpPr>
            <p:pic>
              <p:nvPicPr>
                <p:cNvPr id="214281" name="Picture 3">
                  <a:extLst>
                    <a:ext uri="{FF2B5EF4-FFF2-40B4-BE49-F238E27FC236}">
                      <a16:creationId xmlns:a16="http://schemas.microsoft.com/office/drawing/2014/main" id="{D9B5CA07-11E4-D844-A9D5-933E5F3216D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43984" y="2486663"/>
                  <a:ext cx="239567" cy="5365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214282" name="Group 950">
                  <a:extLst>
                    <a:ext uri="{FF2B5EF4-FFF2-40B4-BE49-F238E27FC236}">
                      <a16:creationId xmlns:a16="http://schemas.microsoft.com/office/drawing/2014/main" id="{1B8FBFFB-B027-204E-AB45-0AB8A38EAEF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923189" y="2890236"/>
                  <a:ext cx="227012" cy="481013"/>
                  <a:chOff x="4140" y="429"/>
                  <a:chExt cx="1425" cy="2396"/>
                </a:xfrm>
              </p:grpSpPr>
              <p:sp>
                <p:nvSpPr>
                  <p:cNvPr id="214283" name="Freeform 951">
                    <a:extLst>
                      <a:ext uri="{FF2B5EF4-FFF2-40B4-BE49-F238E27FC236}">
                        <a16:creationId xmlns:a16="http://schemas.microsoft.com/office/drawing/2014/main" id="{B16C958D-1CFC-514B-BB6C-ACBAA1ABA5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68" y="433"/>
                    <a:ext cx="283" cy="2286"/>
                  </a:xfrm>
                  <a:custGeom>
                    <a:avLst/>
                    <a:gdLst>
                      <a:gd name="T0" fmla="*/ 3 w 354"/>
                      <a:gd name="T1" fmla="*/ 0 h 2742"/>
                      <a:gd name="T2" fmla="*/ 15 w 354"/>
                      <a:gd name="T3" fmla="*/ 27 h 2742"/>
                      <a:gd name="T4" fmla="*/ 15 w 354"/>
                      <a:gd name="T5" fmla="*/ 205 h 2742"/>
                      <a:gd name="T6" fmla="*/ 0 w 354"/>
                      <a:gd name="T7" fmla="*/ 215 h 2742"/>
                      <a:gd name="T8" fmla="*/ 3 w 354"/>
                      <a:gd name="T9" fmla="*/ 0 h 27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54"/>
                      <a:gd name="T16" fmla="*/ 0 h 2742"/>
                      <a:gd name="T17" fmla="*/ 354 w 354"/>
                      <a:gd name="T18" fmla="*/ 2742 h 274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54" h="2742">
                        <a:moveTo>
                          <a:pt x="63" y="0"/>
                        </a:moveTo>
                        <a:lnTo>
                          <a:pt x="354" y="339"/>
                        </a:lnTo>
                        <a:lnTo>
                          <a:pt x="346" y="2624"/>
                        </a:lnTo>
                        <a:lnTo>
                          <a:pt x="0" y="2742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DDDDDD"/>
                      </a:gs>
                      <a:gs pos="100000">
                        <a:srgbClr val="333333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284" name="Rectangle 952">
                    <a:extLst>
                      <a:ext uri="{FF2B5EF4-FFF2-40B4-BE49-F238E27FC236}">
                        <a16:creationId xmlns:a16="http://schemas.microsoft.com/office/drawing/2014/main" id="{855D8BDE-066E-5B4B-BA2B-6C3C6146E75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10" y="429"/>
                    <a:ext cx="1046" cy="228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285" name="Freeform 953">
                    <a:extLst>
                      <a:ext uri="{FF2B5EF4-FFF2-40B4-BE49-F238E27FC236}">
                        <a16:creationId xmlns:a16="http://schemas.microsoft.com/office/drawing/2014/main" id="{BEEC2EEF-8458-404A-943E-B1D55D46A8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21" y="570"/>
                    <a:ext cx="169" cy="2115"/>
                  </a:xfrm>
                  <a:custGeom>
                    <a:avLst/>
                    <a:gdLst>
                      <a:gd name="T0" fmla="*/ 2 w 211"/>
                      <a:gd name="T1" fmla="*/ 0 h 2537"/>
                      <a:gd name="T2" fmla="*/ 9 w 211"/>
                      <a:gd name="T3" fmla="*/ 18 h 2537"/>
                      <a:gd name="T4" fmla="*/ 2 w 211"/>
                      <a:gd name="T5" fmla="*/ 196 h 2537"/>
                      <a:gd name="T6" fmla="*/ 2 w 211"/>
                      <a:gd name="T7" fmla="*/ 0 h 253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1"/>
                      <a:gd name="T13" fmla="*/ 0 h 2537"/>
                      <a:gd name="T14" fmla="*/ 211 w 211"/>
                      <a:gd name="T15" fmla="*/ 2537 h 253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1" h="2537">
                        <a:moveTo>
                          <a:pt x="7" y="0"/>
                        </a:moveTo>
                        <a:cubicBezTo>
                          <a:pt x="7" y="0"/>
                          <a:pt x="57" y="28"/>
                          <a:pt x="211" y="218"/>
                        </a:cubicBezTo>
                        <a:cubicBezTo>
                          <a:pt x="0" y="1229"/>
                          <a:pt x="41" y="2537"/>
                          <a:pt x="7" y="2501"/>
                        </a:cubicBezTo>
                        <a:lnTo>
                          <a:pt x="7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808080"/>
                      </a:gs>
                      <a:gs pos="100000">
                        <a:srgbClr val="F8F8F8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286" name="Freeform 954">
                    <a:extLst>
                      <a:ext uri="{FF2B5EF4-FFF2-40B4-BE49-F238E27FC236}">
                        <a16:creationId xmlns:a16="http://schemas.microsoft.com/office/drawing/2014/main" id="{B30A4319-1109-334D-BF37-277D43D2CF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84" y="1640"/>
                    <a:ext cx="263" cy="189"/>
                  </a:xfrm>
                  <a:custGeom>
                    <a:avLst/>
                    <a:gdLst>
                      <a:gd name="T0" fmla="*/ 2 w 328"/>
                      <a:gd name="T1" fmla="*/ 0 h 226"/>
                      <a:gd name="T2" fmla="*/ 14 w 328"/>
                      <a:gd name="T3" fmla="*/ 11 h 226"/>
                      <a:gd name="T4" fmla="*/ 14 w 328"/>
                      <a:gd name="T5" fmla="*/ 19 h 226"/>
                      <a:gd name="T6" fmla="*/ 0 w 328"/>
                      <a:gd name="T7" fmla="*/ 8 h 226"/>
                      <a:gd name="T8" fmla="*/ 2 w 328"/>
                      <a:gd name="T9" fmla="*/ 0 h 2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28"/>
                      <a:gd name="T16" fmla="*/ 0 h 226"/>
                      <a:gd name="T17" fmla="*/ 328 w 328"/>
                      <a:gd name="T18" fmla="*/ 226 h 22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28" h="226">
                        <a:moveTo>
                          <a:pt x="4" y="0"/>
                        </a:moveTo>
                        <a:cubicBezTo>
                          <a:pt x="60" y="10"/>
                          <a:pt x="182" y="74"/>
                          <a:pt x="328" y="128"/>
                        </a:cubicBezTo>
                        <a:cubicBezTo>
                          <a:pt x="326" y="162"/>
                          <a:pt x="326" y="158"/>
                          <a:pt x="326" y="226"/>
                        </a:cubicBezTo>
                        <a:cubicBezTo>
                          <a:pt x="326" y="226"/>
                          <a:pt x="169" y="155"/>
                          <a:pt x="0" y="100"/>
                        </a:cubicBezTo>
                        <a:cubicBezTo>
                          <a:pt x="0" y="48"/>
                          <a:pt x="4" y="17"/>
                          <a:pt x="4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287" name="Rectangle 955">
                    <a:extLst>
                      <a:ext uri="{FF2B5EF4-FFF2-40B4-BE49-F238E27FC236}">
                        <a16:creationId xmlns:a16="http://schemas.microsoft.com/office/drawing/2014/main" id="{0D732EDA-9C0F-204E-8F90-702EEBE9ECF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10" y="690"/>
                    <a:ext cx="598" cy="4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14288" name="Group 956">
                    <a:extLst>
                      <a:ext uri="{FF2B5EF4-FFF2-40B4-BE49-F238E27FC236}">
                        <a16:creationId xmlns:a16="http://schemas.microsoft.com/office/drawing/2014/main" id="{98671E2D-DCB7-6547-92C0-F68C2AEE834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49" y="668"/>
                    <a:ext cx="581" cy="145"/>
                    <a:chOff x="614" y="2568"/>
                    <a:chExt cx="725" cy="139"/>
                  </a:xfrm>
                </p:grpSpPr>
                <p:sp>
                  <p:nvSpPr>
                    <p:cNvPr id="214313" name="AutoShape 957">
                      <a:extLst>
                        <a:ext uri="{FF2B5EF4-FFF2-40B4-BE49-F238E27FC236}">
                          <a16:creationId xmlns:a16="http://schemas.microsoft.com/office/drawing/2014/main" id="{9CCA385C-6A7C-8B4B-BC3D-BC64142B5BA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3" y="2566"/>
                      <a:ext cx="721" cy="144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14314" name="AutoShape 958">
                      <a:extLst>
                        <a:ext uri="{FF2B5EF4-FFF2-40B4-BE49-F238E27FC236}">
                          <a16:creationId xmlns:a16="http://schemas.microsoft.com/office/drawing/2014/main" id="{24514DE4-CCD3-3F4B-AC6F-7EC95430E07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5" y="2581"/>
                      <a:ext cx="696" cy="114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214289" name="Rectangle 959">
                    <a:extLst>
                      <a:ext uri="{FF2B5EF4-FFF2-40B4-BE49-F238E27FC236}">
                        <a16:creationId xmlns:a16="http://schemas.microsoft.com/office/drawing/2014/main" id="{6D5EB7DF-BDAB-384A-B2D9-8324CD7E6B1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20" y="1022"/>
                    <a:ext cx="598" cy="4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14290" name="Group 960">
                    <a:extLst>
                      <a:ext uri="{FF2B5EF4-FFF2-40B4-BE49-F238E27FC236}">
                        <a16:creationId xmlns:a16="http://schemas.microsoft.com/office/drawing/2014/main" id="{D438A003-9EE5-CB46-BEBF-3AF2FB10402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47" y="994"/>
                    <a:ext cx="581" cy="134"/>
                    <a:chOff x="614" y="2568"/>
                    <a:chExt cx="725" cy="139"/>
                  </a:xfrm>
                </p:grpSpPr>
                <p:sp>
                  <p:nvSpPr>
                    <p:cNvPr id="214311" name="AutoShape 961">
                      <a:extLst>
                        <a:ext uri="{FF2B5EF4-FFF2-40B4-BE49-F238E27FC236}">
                          <a16:creationId xmlns:a16="http://schemas.microsoft.com/office/drawing/2014/main" id="{B3B985D4-5F82-EA4F-AC67-2B86DB5EF8C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5" y="2564"/>
                      <a:ext cx="721" cy="139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14312" name="AutoShape 962">
                      <a:extLst>
                        <a:ext uri="{FF2B5EF4-FFF2-40B4-BE49-F238E27FC236}">
                          <a16:creationId xmlns:a16="http://schemas.microsoft.com/office/drawing/2014/main" id="{37C9C03C-01EA-7E4B-9ADA-2A7E3BD92A3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8" y="2581"/>
                      <a:ext cx="696" cy="107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214291" name="Rectangle 963">
                    <a:extLst>
                      <a:ext uri="{FF2B5EF4-FFF2-40B4-BE49-F238E27FC236}">
                        <a16:creationId xmlns:a16="http://schemas.microsoft.com/office/drawing/2014/main" id="{F3952861-15F2-0049-950D-07A34B23B0D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20" y="1354"/>
                    <a:ext cx="598" cy="4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292" name="Rectangle 964">
                    <a:extLst>
                      <a:ext uri="{FF2B5EF4-FFF2-40B4-BE49-F238E27FC236}">
                        <a16:creationId xmlns:a16="http://schemas.microsoft.com/office/drawing/2014/main" id="{1337134C-92C1-3541-B99B-34B74C2144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30" y="1655"/>
                    <a:ext cx="598" cy="4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14293" name="Group 965">
                    <a:extLst>
                      <a:ext uri="{FF2B5EF4-FFF2-40B4-BE49-F238E27FC236}">
                        <a16:creationId xmlns:a16="http://schemas.microsoft.com/office/drawing/2014/main" id="{1D1CAA59-A98B-5943-A8F0-EA82E85DDD3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35" y="1627"/>
                    <a:ext cx="582" cy="151"/>
                    <a:chOff x="614" y="2568"/>
                    <a:chExt cx="725" cy="139"/>
                  </a:xfrm>
                </p:grpSpPr>
                <p:sp>
                  <p:nvSpPr>
                    <p:cNvPr id="214309" name="AutoShape 966">
                      <a:extLst>
                        <a:ext uri="{FF2B5EF4-FFF2-40B4-BE49-F238E27FC236}">
                          <a16:creationId xmlns:a16="http://schemas.microsoft.com/office/drawing/2014/main" id="{01139F5F-7A7A-204C-8D7D-66C589FBF5F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" y="2586"/>
                      <a:ext cx="720" cy="124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14310" name="AutoShape 967">
                      <a:extLst>
                        <a:ext uri="{FF2B5EF4-FFF2-40B4-BE49-F238E27FC236}">
                          <a16:creationId xmlns:a16="http://schemas.microsoft.com/office/drawing/2014/main" id="{85CE6535-A25E-CA46-BFDF-C8CAD3781E8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586"/>
                      <a:ext cx="695" cy="109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214294" name="Freeform 968">
                    <a:extLst>
                      <a:ext uri="{FF2B5EF4-FFF2-40B4-BE49-F238E27FC236}">
                        <a16:creationId xmlns:a16="http://schemas.microsoft.com/office/drawing/2014/main" id="{DFDAA5DA-764D-AA4E-9940-19C68152DC2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88" y="1354"/>
                    <a:ext cx="263" cy="188"/>
                  </a:xfrm>
                  <a:custGeom>
                    <a:avLst/>
                    <a:gdLst>
                      <a:gd name="T0" fmla="*/ 2 w 328"/>
                      <a:gd name="T1" fmla="*/ 0 h 226"/>
                      <a:gd name="T2" fmla="*/ 14 w 328"/>
                      <a:gd name="T3" fmla="*/ 10 h 226"/>
                      <a:gd name="T4" fmla="*/ 14 w 328"/>
                      <a:gd name="T5" fmla="*/ 17 h 226"/>
                      <a:gd name="T6" fmla="*/ 0 w 328"/>
                      <a:gd name="T7" fmla="*/ 7 h 226"/>
                      <a:gd name="T8" fmla="*/ 2 w 328"/>
                      <a:gd name="T9" fmla="*/ 0 h 2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28"/>
                      <a:gd name="T16" fmla="*/ 0 h 226"/>
                      <a:gd name="T17" fmla="*/ 328 w 328"/>
                      <a:gd name="T18" fmla="*/ 226 h 22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28" h="226">
                        <a:moveTo>
                          <a:pt x="4" y="0"/>
                        </a:moveTo>
                        <a:cubicBezTo>
                          <a:pt x="60" y="10"/>
                          <a:pt x="182" y="74"/>
                          <a:pt x="328" y="128"/>
                        </a:cubicBezTo>
                        <a:cubicBezTo>
                          <a:pt x="326" y="162"/>
                          <a:pt x="326" y="158"/>
                          <a:pt x="326" y="226"/>
                        </a:cubicBezTo>
                        <a:cubicBezTo>
                          <a:pt x="326" y="226"/>
                          <a:pt x="169" y="155"/>
                          <a:pt x="0" y="100"/>
                        </a:cubicBezTo>
                        <a:cubicBezTo>
                          <a:pt x="0" y="48"/>
                          <a:pt x="4" y="17"/>
                          <a:pt x="4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grpSp>
                <p:nvGrpSpPr>
                  <p:cNvPr id="214295" name="Group 969">
                    <a:extLst>
                      <a:ext uri="{FF2B5EF4-FFF2-40B4-BE49-F238E27FC236}">
                        <a16:creationId xmlns:a16="http://schemas.microsoft.com/office/drawing/2014/main" id="{B4C44766-D2C2-854F-BEED-3781E5246B6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39" y="1327"/>
                    <a:ext cx="582" cy="139"/>
                    <a:chOff x="614" y="2568"/>
                    <a:chExt cx="725" cy="139"/>
                  </a:xfrm>
                </p:grpSpPr>
                <p:sp>
                  <p:nvSpPr>
                    <p:cNvPr id="214307" name="AutoShape 970">
                      <a:extLst>
                        <a:ext uri="{FF2B5EF4-FFF2-40B4-BE49-F238E27FC236}">
                          <a16:creationId xmlns:a16="http://schemas.microsoft.com/office/drawing/2014/main" id="{495C1CB4-5F42-C54C-B14D-78F7685E6A7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3" y="2571"/>
                      <a:ext cx="732" cy="134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14308" name="AutoShape 971">
                      <a:extLst>
                        <a:ext uri="{FF2B5EF4-FFF2-40B4-BE49-F238E27FC236}">
                          <a16:creationId xmlns:a16="http://schemas.microsoft.com/office/drawing/2014/main" id="{5542655F-C982-EA49-A7B2-601B28A0163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5" y="2587"/>
                      <a:ext cx="720" cy="103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214296" name="Rectangle 972">
                    <a:extLst>
                      <a:ext uri="{FF2B5EF4-FFF2-40B4-BE49-F238E27FC236}">
                        <a16:creationId xmlns:a16="http://schemas.microsoft.com/office/drawing/2014/main" id="{65C3E6EA-46AE-DB4D-AC08-6E49B425077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46" y="429"/>
                    <a:ext cx="70" cy="228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333333"/>
                      </a:gs>
                      <a:gs pos="50000">
                        <a:srgbClr val="DDDDDD"/>
                      </a:gs>
                      <a:gs pos="100000">
                        <a:srgbClr val="333333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297" name="Freeform 973">
                    <a:extLst>
                      <a:ext uri="{FF2B5EF4-FFF2-40B4-BE49-F238E27FC236}">
                        <a16:creationId xmlns:a16="http://schemas.microsoft.com/office/drawing/2014/main" id="{8621E977-E5BC-BB46-A79F-AABE570E8D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12" y="1007"/>
                    <a:ext cx="237" cy="213"/>
                  </a:xfrm>
                  <a:custGeom>
                    <a:avLst/>
                    <a:gdLst>
                      <a:gd name="T0" fmla="*/ 2 w 296"/>
                      <a:gd name="T1" fmla="*/ 0 h 256"/>
                      <a:gd name="T2" fmla="*/ 14 w 296"/>
                      <a:gd name="T3" fmla="*/ 10 h 256"/>
                      <a:gd name="T4" fmla="*/ 14 w 296"/>
                      <a:gd name="T5" fmla="*/ 19 h 256"/>
                      <a:gd name="T6" fmla="*/ 0 w 296"/>
                      <a:gd name="T7" fmla="*/ 7 h 256"/>
                      <a:gd name="T8" fmla="*/ 2 w 296"/>
                      <a:gd name="T9" fmla="*/ 0 h 25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96"/>
                      <a:gd name="T16" fmla="*/ 0 h 256"/>
                      <a:gd name="T17" fmla="*/ 296 w 296"/>
                      <a:gd name="T18" fmla="*/ 256 h 25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96" h="256">
                        <a:moveTo>
                          <a:pt x="4" y="0"/>
                        </a:moveTo>
                        <a:cubicBezTo>
                          <a:pt x="55" y="10"/>
                          <a:pt x="144" y="68"/>
                          <a:pt x="292" y="144"/>
                        </a:cubicBezTo>
                        <a:cubicBezTo>
                          <a:pt x="290" y="178"/>
                          <a:pt x="296" y="188"/>
                          <a:pt x="296" y="256"/>
                        </a:cubicBezTo>
                        <a:cubicBezTo>
                          <a:pt x="296" y="256"/>
                          <a:pt x="160" y="176"/>
                          <a:pt x="0" y="100"/>
                        </a:cubicBezTo>
                        <a:cubicBezTo>
                          <a:pt x="0" y="48"/>
                          <a:pt x="4" y="17"/>
                          <a:pt x="4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298" name="Freeform 974">
                    <a:extLst>
                      <a:ext uri="{FF2B5EF4-FFF2-40B4-BE49-F238E27FC236}">
                        <a16:creationId xmlns:a16="http://schemas.microsoft.com/office/drawing/2014/main" id="{1A197754-EF00-1D4F-83AB-8E146ED446A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15" y="680"/>
                    <a:ext cx="244" cy="240"/>
                  </a:xfrm>
                  <a:custGeom>
                    <a:avLst/>
                    <a:gdLst>
                      <a:gd name="T0" fmla="*/ 0 w 304"/>
                      <a:gd name="T1" fmla="*/ 0 h 288"/>
                      <a:gd name="T2" fmla="*/ 14 w 304"/>
                      <a:gd name="T3" fmla="*/ 13 h 288"/>
                      <a:gd name="T4" fmla="*/ 13 w 304"/>
                      <a:gd name="T5" fmla="*/ 23 h 288"/>
                      <a:gd name="T6" fmla="*/ 2 w 304"/>
                      <a:gd name="T7" fmla="*/ 10 h 288"/>
                      <a:gd name="T8" fmla="*/ 0 w 304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04"/>
                      <a:gd name="T16" fmla="*/ 0 h 288"/>
                      <a:gd name="T17" fmla="*/ 304 w 304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04" h="288">
                        <a:moveTo>
                          <a:pt x="0" y="0"/>
                        </a:moveTo>
                        <a:cubicBezTo>
                          <a:pt x="51" y="10"/>
                          <a:pt x="148" y="76"/>
                          <a:pt x="304" y="164"/>
                        </a:cubicBezTo>
                        <a:cubicBezTo>
                          <a:pt x="302" y="198"/>
                          <a:pt x="284" y="220"/>
                          <a:pt x="284" y="288"/>
                        </a:cubicBezTo>
                        <a:cubicBezTo>
                          <a:pt x="284" y="288"/>
                          <a:pt x="163" y="179"/>
                          <a:pt x="8" y="124"/>
                        </a:cubicBezTo>
                        <a:cubicBezTo>
                          <a:pt x="8" y="72"/>
                          <a:pt x="0" y="17"/>
                          <a:pt x="0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299" name="Oval 975">
                    <a:extLst>
                      <a:ext uri="{FF2B5EF4-FFF2-40B4-BE49-F238E27FC236}">
                        <a16:creationId xmlns:a16="http://schemas.microsoft.com/office/drawing/2014/main" id="{AAECB8C1-10EE-6247-BD90-4396B3C1DDD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15" y="2611"/>
                    <a:ext cx="50" cy="95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300" name="Freeform 976">
                    <a:extLst>
                      <a:ext uri="{FF2B5EF4-FFF2-40B4-BE49-F238E27FC236}">
                        <a16:creationId xmlns:a16="http://schemas.microsoft.com/office/drawing/2014/main" id="{53E2ECA1-6C18-E546-9549-DFCE7499CD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02" y="2614"/>
                    <a:ext cx="245" cy="200"/>
                  </a:xfrm>
                  <a:custGeom>
                    <a:avLst/>
                    <a:gdLst>
                      <a:gd name="T0" fmla="*/ 0 w 306"/>
                      <a:gd name="T1" fmla="*/ 9 h 240"/>
                      <a:gd name="T2" fmla="*/ 2 w 306"/>
                      <a:gd name="T3" fmla="*/ 19 h 240"/>
                      <a:gd name="T4" fmla="*/ 14 w 306"/>
                      <a:gd name="T5" fmla="*/ 9 h 240"/>
                      <a:gd name="T6" fmla="*/ 14 w 306"/>
                      <a:gd name="T7" fmla="*/ 0 h 240"/>
                      <a:gd name="T8" fmla="*/ 0 w 306"/>
                      <a:gd name="T9" fmla="*/ 9 h 24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06"/>
                      <a:gd name="T16" fmla="*/ 0 h 240"/>
                      <a:gd name="T17" fmla="*/ 306 w 306"/>
                      <a:gd name="T18" fmla="*/ 240 h 24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06" h="240">
                        <a:moveTo>
                          <a:pt x="0" y="106"/>
                        </a:moveTo>
                        <a:lnTo>
                          <a:pt x="2" y="240"/>
                        </a:lnTo>
                        <a:lnTo>
                          <a:pt x="306" y="110"/>
                        </a:lnTo>
                        <a:lnTo>
                          <a:pt x="300" y="0"/>
                        </a:lnTo>
                        <a:lnTo>
                          <a:pt x="0" y="106"/>
                        </a:lnTo>
                        <a:close/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301" name="AutoShape 977">
                    <a:extLst>
                      <a:ext uri="{FF2B5EF4-FFF2-40B4-BE49-F238E27FC236}">
                        <a16:creationId xmlns:a16="http://schemas.microsoft.com/office/drawing/2014/main" id="{F1577310-4D46-5740-A223-158BCE3AB4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40" y="2675"/>
                    <a:ext cx="1196" cy="15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DDD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302" name="AutoShape 978">
                    <a:extLst>
                      <a:ext uri="{FF2B5EF4-FFF2-40B4-BE49-F238E27FC236}">
                        <a16:creationId xmlns:a16="http://schemas.microsoft.com/office/drawing/2014/main" id="{CBF3119F-1F19-F445-BD50-4164055A6EF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10" y="2714"/>
                    <a:ext cx="1066" cy="79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chemeClr val="tx2"/>
                      </a:gs>
                      <a:gs pos="100000">
                        <a:schemeClr val="bg2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303" name="Oval 979">
                    <a:extLst>
                      <a:ext uri="{FF2B5EF4-FFF2-40B4-BE49-F238E27FC236}">
                        <a16:creationId xmlns:a16="http://schemas.microsoft.com/office/drawing/2014/main" id="{D777B7CD-0259-6F43-BA3C-87BC3A88D34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09" y="2382"/>
                    <a:ext cx="159" cy="142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304" name="Oval 980">
                    <a:extLst>
                      <a:ext uri="{FF2B5EF4-FFF2-40B4-BE49-F238E27FC236}">
                        <a16:creationId xmlns:a16="http://schemas.microsoft.com/office/drawing/2014/main" id="{1D8C2C36-0118-094E-9238-340D5CF139B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89" y="2382"/>
                    <a:ext cx="159" cy="14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180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14305" name="Oval 981">
                    <a:extLst>
                      <a:ext uri="{FF2B5EF4-FFF2-40B4-BE49-F238E27FC236}">
                        <a16:creationId xmlns:a16="http://schemas.microsoft.com/office/drawing/2014/main" id="{99A8DE58-5964-C847-9EBB-0B78A586335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58" y="2382"/>
                    <a:ext cx="159" cy="142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306" name="Rectangle 982">
                    <a:extLst>
                      <a:ext uri="{FF2B5EF4-FFF2-40B4-BE49-F238E27FC236}">
                        <a16:creationId xmlns:a16="http://schemas.microsoft.com/office/drawing/2014/main" id="{5AE7D441-BD12-D44B-9440-3222F193845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67" y="1837"/>
                    <a:ext cx="80" cy="759"/>
                  </a:xfrm>
                  <a:prstGeom prst="rect">
                    <a:avLst/>
                  </a:prstGeom>
                  <a:solidFill>
                    <a:srgbClr val="29292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grpSp>
            <p:nvGrpSpPr>
              <p:cNvPr id="214035" name="Group 1109">
                <a:extLst>
                  <a:ext uri="{FF2B5EF4-FFF2-40B4-BE49-F238E27FC236}">
                    <a16:creationId xmlns:a16="http://schemas.microsoft.com/office/drawing/2014/main" id="{BD7C6DE0-3252-4E40-9903-21988518C8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84012" y="5612511"/>
                <a:ext cx="347767" cy="680207"/>
                <a:chOff x="7923189" y="2486664"/>
                <a:chExt cx="360377" cy="884585"/>
              </a:xfrm>
            </p:grpSpPr>
            <p:pic>
              <p:nvPicPr>
                <p:cNvPr id="214247" name="Picture 3">
                  <a:extLst>
                    <a:ext uri="{FF2B5EF4-FFF2-40B4-BE49-F238E27FC236}">
                      <a16:creationId xmlns:a16="http://schemas.microsoft.com/office/drawing/2014/main" id="{3F2D2AB4-1BA5-BB43-9221-E023975688F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43998" y="2486664"/>
                  <a:ext cx="239568" cy="5365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214248" name="Group 950">
                  <a:extLst>
                    <a:ext uri="{FF2B5EF4-FFF2-40B4-BE49-F238E27FC236}">
                      <a16:creationId xmlns:a16="http://schemas.microsoft.com/office/drawing/2014/main" id="{F46F1394-53A7-1446-ABDC-01B370719AF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923189" y="2890236"/>
                  <a:ext cx="227012" cy="481013"/>
                  <a:chOff x="4140" y="429"/>
                  <a:chExt cx="1425" cy="2396"/>
                </a:xfrm>
              </p:grpSpPr>
              <p:sp>
                <p:nvSpPr>
                  <p:cNvPr id="214249" name="Freeform 951">
                    <a:extLst>
                      <a:ext uri="{FF2B5EF4-FFF2-40B4-BE49-F238E27FC236}">
                        <a16:creationId xmlns:a16="http://schemas.microsoft.com/office/drawing/2014/main" id="{30F7CC8B-4216-F746-B938-E98FBC8587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68" y="433"/>
                    <a:ext cx="283" cy="2286"/>
                  </a:xfrm>
                  <a:custGeom>
                    <a:avLst/>
                    <a:gdLst>
                      <a:gd name="T0" fmla="*/ 3 w 354"/>
                      <a:gd name="T1" fmla="*/ 0 h 2742"/>
                      <a:gd name="T2" fmla="*/ 15 w 354"/>
                      <a:gd name="T3" fmla="*/ 27 h 2742"/>
                      <a:gd name="T4" fmla="*/ 15 w 354"/>
                      <a:gd name="T5" fmla="*/ 205 h 2742"/>
                      <a:gd name="T6" fmla="*/ 0 w 354"/>
                      <a:gd name="T7" fmla="*/ 215 h 2742"/>
                      <a:gd name="T8" fmla="*/ 3 w 354"/>
                      <a:gd name="T9" fmla="*/ 0 h 27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54"/>
                      <a:gd name="T16" fmla="*/ 0 h 2742"/>
                      <a:gd name="T17" fmla="*/ 354 w 354"/>
                      <a:gd name="T18" fmla="*/ 2742 h 274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54" h="2742">
                        <a:moveTo>
                          <a:pt x="63" y="0"/>
                        </a:moveTo>
                        <a:lnTo>
                          <a:pt x="354" y="339"/>
                        </a:lnTo>
                        <a:lnTo>
                          <a:pt x="346" y="2624"/>
                        </a:lnTo>
                        <a:lnTo>
                          <a:pt x="0" y="2742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DDDDDD"/>
                      </a:gs>
                      <a:gs pos="100000">
                        <a:srgbClr val="333333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250" name="Rectangle 952">
                    <a:extLst>
                      <a:ext uri="{FF2B5EF4-FFF2-40B4-BE49-F238E27FC236}">
                        <a16:creationId xmlns:a16="http://schemas.microsoft.com/office/drawing/2014/main" id="{27D0F2A7-847F-9F46-9C4C-DD23AC8AF55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10" y="429"/>
                    <a:ext cx="1046" cy="228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251" name="Freeform 953">
                    <a:extLst>
                      <a:ext uri="{FF2B5EF4-FFF2-40B4-BE49-F238E27FC236}">
                        <a16:creationId xmlns:a16="http://schemas.microsoft.com/office/drawing/2014/main" id="{E97018FF-BA9A-6F42-8A87-934302EDBB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21" y="570"/>
                    <a:ext cx="169" cy="2115"/>
                  </a:xfrm>
                  <a:custGeom>
                    <a:avLst/>
                    <a:gdLst>
                      <a:gd name="T0" fmla="*/ 2 w 211"/>
                      <a:gd name="T1" fmla="*/ 0 h 2537"/>
                      <a:gd name="T2" fmla="*/ 9 w 211"/>
                      <a:gd name="T3" fmla="*/ 18 h 2537"/>
                      <a:gd name="T4" fmla="*/ 2 w 211"/>
                      <a:gd name="T5" fmla="*/ 196 h 2537"/>
                      <a:gd name="T6" fmla="*/ 2 w 211"/>
                      <a:gd name="T7" fmla="*/ 0 h 253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1"/>
                      <a:gd name="T13" fmla="*/ 0 h 2537"/>
                      <a:gd name="T14" fmla="*/ 211 w 211"/>
                      <a:gd name="T15" fmla="*/ 2537 h 253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1" h="2537">
                        <a:moveTo>
                          <a:pt x="7" y="0"/>
                        </a:moveTo>
                        <a:cubicBezTo>
                          <a:pt x="7" y="0"/>
                          <a:pt x="57" y="28"/>
                          <a:pt x="211" y="218"/>
                        </a:cubicBezTo>
                        <a:cubicBezTo>
                          <a:pt x="0" y="1229"/>
                          <a:pt x="41" y="2537"/>
                          <a:pt x="7" y="2501"/>
                        </a:cubicBezTo>
                        <a:lnTo>
                          <a:pt x="7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808080"/>
                      </a:gs>
                      <a:gs pos="100000">
                        <a:srgbClr val="F8F8F8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252" name="Freeform 954">
                    <a:extLst>
                      <a:ext uri="{FF2B5EF4-FFF2-40B4-BE49-F238E27FC236}">
                        <a16:creationId xmlns:a16="http://schemas.microsoft.com/office/drawing/2014/main" id="{B69E0878-750C-7146-85DE-F9B544C41C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84" y="1640"/>
                    <a:ext cx="263" cy="189"/>
                  </a:xfrm>
                  <a:custGeom>
                    <a:avLst/>
                    <a:gdLst>
                      <a:gd name="T0" fmla="*/ 2 w 328"/>
                      <a:gd name="T1" fmla="*/ 0 h 226"/>
                      <a:gd name="T2" fmla="*/ 14 w 328"/>
                      <a:gd name="T3" fmla="*/ 11 h 226"/>
                      <a:gd name="T4" fmla="*/ 14 w 328"/>
                      <a:gd name="T5" fmla="*/ 19 h 226"/>
                      <a:gd name="T6" fmla="*/ 0 w 328"/>
                      <a:gd name="T7" fmla="*/ 8 h 226"/>
                      <a:gd name="T8" fmla="*/ 2 w 328"/>
                      <a:gd name="T9" fmla="*/ 0 h 2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28"/>
                      <a:gd name="T16" fmla="*/ 0 h 226"/>
                      <a:gd name="T17" fmla="*/ 328 w 328"/>
                      <a:gd name="T18" fmla="*/ 226 h 22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28" h="226">
                        <a:moveTo>
                          <a:pt x="4" y="0"/>
                        </a:moveTo>
                        <a:cubicBezTo>
                          <a:pt x="60" y="10"/>
                          <a:pt x="182" y="74"/>
                          <a:pt x="328" y="128"/>
                        </a:cubicBezTo>
                        <a:cubicBezTo>
                          <a:pt x="326" y="162"/>
                          <a:pt x="326" y="158"/>
                          <a:pt x="326" y="226"/>
                        </a:cubicBezTo>
                        <a:cubicBezTo>
                          <a:pt x="326" y="226"/>
                          <a:pt x="169" y="155"/>
                          <a:pt x="0" y="100"/>
                        </a:cubicBezTo>
                        <a:cubicBezTo>
                          <a:pt x="0" y="48"/>
                          <a:pt x="4" y="17"/>
                          <a:pt x="4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253" name="Rectangle 955">
                    <a:extLst>
                      <a:ext uri="{FF2B5EF4-FFF2-40B4-BE49-F238E27FC236}">
                        <a16:creationId xmlns:a16="http://schemas.microsoft.com/office/drawing/2014/main" id="{038B6AC5-5B4B-4744-952B-E8F32B05561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10" y="690"/>
                    <a:ext cx="598" cy="4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14254" name="Group 956">
                    <a:extLst>
                      <a:ext uri="{FF2B5EF4-FFF2-40B4-BE49-F238E27FC236}">
                        <a16:creationId xmlns:a16="http://schemas.microsoft.com/office/drawing/2014/main" id="{3438A416-63C4-D140-AB4F-04B4ABB2DBE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49" y="668"/>
                    <a:ext cx="581" cy="145"/>
                    <a:chOff x="614" y="2568"/>
                    <a:chExt cx="725" cy="139"/>
                  </a:xfrm>
                </p:grpSpPr>
                <p:sp>
                  <p:nvSpPr>
                    <p:cNvPr id="214279" name="AutoShape 957">
                      <a:extLst>
                        <a:ext uri="{FF2B5EF4-FFF2-40B4-BE49-F238E27FC236}">
                          <a16:creationId xmlns:a16="http://schemas.microsoft.com/office/drawing/2014/main" id="{C03DC756-F0C9-1641-8B75-E2F9C6785C2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3" y="2566"/>
                      <a:ext cx="721" cy="144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14280" name="AutoShape 958">
                      <a:extLst>
                        <a:ext uri="{FF2B5EF4-FFF2-40B4-BE49-F238E27FC236}">
                          <a16:creationId xmlns:a16="http://schemas.microsoft.com/office/drawing/2014/main" id="{A3F72DB7-976D-7D4C-8F07-81E4EF4CFE4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5" y="2581"/>
                      <a:ext cx="696" cy="114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214255" name="Rectangle 959">
                    <a:extLst>
                      <a:ext uri="{FF2B5EF4-FFF2-40B4-BE49-F238E27FC236}">
                        <a16:creationId xmlns:a16="http://schemas.microsoft.com/office/drawing/2014/main" id="{2A0C55CF-ECBA-F444-8C14-F4194FC096A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20" y="1022"/>
                    <a:ext cx="598" cy="4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14256" name="Group 960">
                    <a:extLst>
                      <a:ext uri="{FF2B5EF4-FFF2-40B4-BE49-F238E27FC236}">
                        <a16:creationId xmlns:a16="http://schemas.microsoft.com/office/drawing/2014/main" id="{5D43141F-878B-FA45-AE01-2FCF77F23D6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47" y="994"/>
                    <a:ext cx="581" cy="134"/>
                    <a:chOff x="614" y="2568"/>
                    <a:chExt cx="725" cy="139"/>
                  </a:xfrm>
                </p:grpSpPr>
                <p:sp>
                  <p:nvSpPr>
                    <p:cNvPr id="214277" name="AutoShape 961">
                      <a:extLst>
                        <a:ext uri="{FF2B5EF4-FFF2-40B4-BE49-F238E27FC236}">
                          <a16:creationId xmlns:a16="http://schemas.microsoft.com/office/drawing/2014/main" id="{23C383DE-6D04-BE43-831A-344B4BD6E62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5" y="2564"/>
                      <a:ext cx="721" cy="139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14278" name="AutoShape 962">
                      <a:extLst>
                        <a:ext uri="{FF2B5EF4-FFF2-40B4-BE49-F238E27FC236}">
                          <a16:creationId xmlns:a16="http://schemas.microsoft.com/office/drawing/2014/main" id="{B5ABC2AD-33DD-7240-81BD-C9BA8565C87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8" y="2581"/>
                      <a:ext cx="696" cy="107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214257" name="Rectangle 963">
                    <a:extLst>
                      <a:ext uri="{FF2B5EF4-FFF2-40B4-BE49-F238E27FC236}">
                        <a16:creationId xmlns:a16="http://schemas.microsoft.com/office/drawing/2014/main" id="{043CB036-4E3C-B44D-B24F-B9A253343A0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20" y="1354"/>
                    <a:ext cx="598" cy="4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258" name="Rectangle 964">
                    <a:extLst>
                      <a:ext uri="{FF2B5EF4-FFF2-40B4-BE49-F238E27FC236}">
                        <a16:creationId xmlns:a16="http://schemas.microsoft.com/office/drawing/2014/main" id="{D795C394-CDDA-3E40-A284-29A662480A0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30" y="1655"/>
                    <a:ext cx="598" cy="4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14259" name="Group 965">
                    <a:extLst>
                      <a:ext uri="{FF2B5EF4-FFF2-40B4-BE49-F238E27FC236}">
                        <a16:creationId xmlns:a16="http://schemas.microsoft.com/office/drawing/2014/main" id="{9D91B674-F6F0-7E49-99A6-27D869EE2CC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35" y="1627"/>
                    <a:ext cx="582" cy="151"/>
                    <a:chOff x="614" y="2568"/>
                    <a:chExt cx="725" cy="139"/>
                  </a:xfrm>
                </p:grpSpPr>
                <p:sp>
                  <p:nvSpPr>
                    <p:cNvPr id="214275" name="AutoShape 966">
                      <a:extLst>
                        <a:ext uri="{FF2B5EF4-FFF2-40B4-BE49-F238E27FC236}">
                          <a16:creationId xmlns:a16="http://schemas.microsoft.com/office/drawing/2014/main" id="{170CD658-C7B9-B54E-9E18-A480204C2B8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" y="2586"/>
                      <a:ext cx="720" cy="124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14276" name="AutoShape 967">
                      <a:extLst>
                        <a:ext uri="{FF2B5EF4-FFF2-40B4-BE49-F238E27FC236}">
                          <a16:creationId xmlns:a16="http://schemas.microsoft.com/office/drawing/2014/main" id="{9D0D1939-2DE8-8444-A08E-6D1B8A19A09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586"/>
                      <a:ext cx="695" cy="109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214260" name="Freeform 968">
                    <a:extLst>
                      <a:ext uri="{FF2B5EF4-FFF2-40B4-BE49-F238E27FC236}">
                        <a16:creationId xmlns:a16="http://schemas.microsoft.com/office/drawing/2014/main" id="{DE816659-08C4-384F-B14C-F97EE5AB0A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88" y="1354"/>
                    <a:ext cx="263" cy="188"/>
                  </a:xfrm>
                  <a:custGeom>
                    <a:avLst/>
                    <a:gdLst>
                      <a:gd name="T0" fmla="*/ 2 w 328"/>
                      <a:gd name="T1" fmla="*/ 0 h 226"/>
                      <a:gd name="T2" fmla="*/ 14 w 328"/>
                      <a:gd name="T3" fmla="*/ 10 h 226"/>
                      <a:gd name="T4" fmla="*/ 14 w 328"/>
                      <a:gd name="T5" fmla="*/ 17 h 226"/>
                      <a:gd name="T6" fmla="*/ 0 w 328"/>
                      <a:gd name="T7" fmla="*/ 7 h 226"/>
                      <a:gd name="T8" fmla="*/ 2 w 328"/>
                      <a:gd name="T9" fmla="*/ 0 h 2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28"/>
                      <a:gd name="T16" fmla="*/ 0 h 226"/>
                      <a:gd name="T17" fmla="*/ 328 w 328"/>
                      <a:gd name="T18" fmla="*/ 226 h 22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28" h="226">
                        <a:moveTo>
                          <a:pt x="4" y="0"/>
                        </a:moveTo>
                        <a:cubicBezTo>
                          <a:pt x="60" y="10"/>
                          <a:pt x="182" y="74"/>
                          <a:pt x="328" y="128"/>
                        </a:cubicBezTo>
                        <a:cubicBezTo>
                          <a:pt x="326" y="162"/>
                          <a:pt x="326" y="158"/>
                          <a:pt x="326" y="226"/>
                        </a:cubicBezTo>
                        <a:cubicBezTo>
                          <a:pt x="326" y="226"/>
                          <a:pt x="169" y="155"/>
                          <a:pt x="0" y="100"/>
                        </a:cubicBezTo>
                        <a:cubicBezTo>
                          <a:pt x="0" y="48"/>
                          <a:pt x="4" y="17"/>
                          <a:pt x="4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grpSp>
                <p:nvGrpSpPr>
                  <p:cNvPr id="214261" name="Group 969">
                    <a:extLst>
                      <a:ext uri="{FF2B5EF4-FFF2-40B4-BE49-F238E27FC236}">
                        <a16:creationId xmlns:a16="http://schemas.microsoft.com/office/drawing/2014/main" id="{3C8A68F8-DBD8-584F-B0D8-5C98468056A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39" y="1327"/>
                    <a:ext cx="582" cy="139"/>
                    <a:chOff x="614" y="2568"/>
                    <a:chExt cx="725" cy="139"/>
                  </a:xfrm>
                </p:grpSpPr>
                <p:sp>
                  <p:nvSpPr>
                    <p:cNvPr id="214273" name="AutoShape 970">
                      <a:extLst>
                        <a:ext uri="{FF2B5EF4-FFF2-40B4-BE49-F238E27FC236}">
                          <a16:creationId xmlns:a16="http://schemas.microsoft.com/office/drawing/2014/main" id="{FB1BCEB9-9422-BF44-8BEA-50AD88931C9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3" y="2571"/>
                      <a:ext cx="732" cy="134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14274" name="AutoShape 971">
                      <a:extLst>
                        <a:ext uri="{FF2B5EF4-FFF2-40B4-BE49-F238E27FC236}">
                          <a16:creationId xmlns:a16="http://schemas.microsoft.com/office/drawing/2014/main" id="{8D97A07F-EFB1-D046-AD09-A980D46716F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5" y="2587"/>
                      <a:ext cx="720" cy="103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214262" name="Rectangle 972">
                    <a:extLst>
                      <a:ext uri="{FF2B5EF4-FFF2-40B4-BE49-F238E27FC236}">
                        <a16:creationId xmlns:a16="http://schemas.microsoft.com/office/drawing/2014/main" id="{8586505F-A0D8-4F49-A9C4-8BAC33F8435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46" y="429"/>
                    <a:ext cx="70" cy="228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333333"/>
                      </a:gs>
                      <a:gs pos="50000">
                        <a:srgbClr val="DDDDDD"/>
                      </a:gs>
                      <a:gs pos="100000">
                        <a:srgbClr val="333333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263" name="Freeform 973">
                    <a:extLst>
                      <a:ext uri="{FF2B5EF4-FFF2-40B4-BE49-F238E27FC236}">
                        <a16:creationId xmlns:a16="http://schemas.microsoft.com/office/drawing/2014/main" id="{E013C822-4F85-6147-9E5C-B1C9D003CD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12" y="1007"/>
                    <a:ext cx="237" cy="213"/>
                  </a:xfrm>
                  <a:custGeom>
                    <a:avLst/>
                    <a:gdLst>
                      <a:gd name="T0" fmla="*/ 2 w 296"/>
                      <a:gd name="T1" fmla="*/ 0 h 256"/>
                      <a:gd name="T2" fmla="*/ 14 w 296"/>
                      <a:gd name="T3" fmla="*/ 10 h 256"/>
                      <a:gd name="T4" fmla="*/ 14 w 296"/>
                      <a:gd name="T5" fmla="*/ 19 h 256"/>
                      <a:gd name="T6" fmla="*/ 0 w 296"/>
                      <a:gd name="T7" fmla="*/ 7 h 256"/>
                      <a:gd name="T8" fmla="*/ 2 w 296"/>
                      <a:gd name="T9" fmla="*/ 0 h 25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96"/>
                      <a:gd name="T16" fmla="*/ 0 h 256"/>
                      <a:gd name="T17" fmla="*/ 296 w 296"/>
                      <a:gd name="T18" fmla="*/ 256 h 25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96" h="256">
                        <a:moveTo>
                          <a:pt x="4" y="0"/>
                        </a:moveTo>
                        <a:cubicBezTo>
                          <a:pt x="55" y="10"/>
                          <a:pt x="144" y="68"/>
                          <a:pt x="292" y="144"/>
                        </a:cubicBezTo>
                        <a:cubicBezTo>
                          <a:pt x="290" y="178"/>
                          <a:pt x="296" y="188"/>
                          <a:pt x="296" y="256"/>
                        </a:cubicBezTo>
                        <a:cubicBezTo>
                          <a:pt x="296" y="256"/>
                          <a:pt x="160" y="176"/>
                          <a:pt x="0" y="100"/>
                        </a:cubicBezTo>
                        <a:cubicBezTo>
                          <a:pt x="0" y="48"/>
                          <a:pt x="4" y="17"/>
                          <a:pt x="4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264" name="Freeform 974">
                    <a:extLst>
                      <a:ext uri="{FF2B5EF4-FFF2-40B4-BE49-F238E27FC236}">
                        <a16:creationId xmlns:a16="http://schemas.microsoft.com/office/drawing/2014/main" id="{A346EED5-FA91-8D47-9788-44299ABF63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15" y="680"/>
                    <a:ext cx="244" cy="240"/>
                  </a:xfrm>
                  <a:custGeom>
                    <a:avLst/>
                    <a:gdLst>
                      <a:gd name="T0" fmla="*/ 0 w 304"/>
                      <a:gd name="T1" fmla="*/ 0 h 288"/>
                      <a:gd name="T2" fmla="*/ 14 w 304"/>
                      <a:gd name="T3" fmla="*/ 13 h 288"/>
                      <a:gd name="T4" fmla="*/ 13 w 304"/>
                      <a:gd name="T5" fmla="*/ 23 h 288"/>
                      <a:gd name="T6" fmla="*/ 2 w 304"/>
                      <a:gd name="T7" fmla="*/ 10 h 288"/>
                      <a:gd name="T8" fmla="*/ 0 w 304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04"/>
                      <a:gd name="T16" fmla="*/ 0 h 288"/>
                      <a:gd name="T17" fmla="*/ 304 w 304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04" h="288">
                        <a:moveTo>
                          <a:pt x="0" y="0"/>
                        </a:moveTo>
                        <a:cubicBezTo>
                          <a:pt x="51" y="10"/>
                          <a:pt x="148" y="76"/>
                          <a:pt x="304" y="164"/>
                        </a:cubicBezTo>
                        <a:cubicBezTo>
                          <a:pt x="302" y="198"/>
                          <a:pt x="284" y="220"/>
                          <a:pt x="284" y="288"/>
                        </a:cubicBezTo>
                        <a:cubicBezTo>
                          <a:pt x="284" y="288"/>
                          <a:pt x="163" y="179"/>
                          <a:pt x="8" y="124"/>
                        </a:cubicBezTo>
                        <a:cubicBezTo>
                          <a:pt x="8" y="72"/>
                          <a:pt x="0" y="17"/>
                          <a:pt x="0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265" name="Oval 975">
                    <a:extLst>
                      <a:ext uri="{FF2B5EF4-FFF2-40B4-BE49-F238E27FC236}">
                        <a16:creationId xmlns:a16="http://schemas.microsoft.com/office/drawing/2014/main" id="{393290E7-CB42-C948-8013-0E8963A354D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15" y="2611"/>
                    <a:ext cx="50" cy="95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266" name="Freeform 976">
                    <a:extLst>
                      <a:ext uri="{FF2B5EF4-FFF2-40B4-BE49-F238E27FC236}">
                        <a16:creationId xmlns:a16="http://schemas.microsoft.com/office/drawing/2014/main" id="{ED8B8816-994B-5A48-BEF0-FC9DE8FC47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02" y="2614"/>
                    <a:ext cx="245" cy="200"/>
                  </a:xfrm>
                  <a:custGeom>
                    <a:avLst/>
                    <a:gdLst>
                      <a:gd name="T0" fmla="*/ 0 w 306"/>
                      <a:gd name="T1" fmla="*/ 9 h 240"/>
                      <a:gd name="T2" fmla="*/ 2 w 306"/>
                      <a:gd name="T3" fmla="*/ 19 h 240"/>
                      <a:gd name="T4" fmla="*/ 14 w 306"/>
                      <a:gd name="T5" fmla="*/ 9 h 240"/>
                      <a:gd name="T6" fmla="*/ 14 w 306"/>
                      <a:gd name="T7" fmla="*/ 0 h 240"/>
                      <a:gd name="T8" fmla="*/ 0 w 306"/>
                      <a:gd name="T9" fmla="*/ 9 h 24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06"/>
                      <a:gd name="T16" fmla="*/ 0 h 240"/>
                      <a:gd name="T17" fmla="*/ 306 w 306"/>
                      <a:gd name="T18" fmla="*/ 240 h 24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06" h="240">
                        <a:moveTo>
                          <a:pt x="0" y="106"/>
                        </a:moveTo>
                        <a:lnTo>
                          <a:pt x="2" y="240"/>
                        </a:lnTo>
                        <a:lnTo>
                          <a:pt x="306" y="110"/>
                        </a:lnTo>
                        <a:lnTo>
                          <a:pt x="300" y="0"/>
                        </a:lnTo>
                        <a:lnTo>
                          <a:pt x="0" y="106"/>
                        </a:lnTo>
                        <a:close/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267" name="AutoShape 977">
                    <a:extLst>
                      <a:ext uri="{FF2B5EF4-FFF2-40B4-BE49-F238E27FC236}">
                        <a16:creationId xmlns:a16="http://schemas.microsoft.com/office/drawing/2014/main" id="{2C852A20-9251-5442-812B-A196A741C95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40" y="2675"/>
                    <a:ext cx="1196" cy="15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DDD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268" name="AutoShape 978">
                    <a:extLst>
                      <a:ext uri="{FF2B5EF4-FFF2-40B4-BE49-F238E27FC236}">
                        <a16:creationId xmlns:a16="http://schemas.microsoft.com/office/drawing/2014/main" id="{3BF9C5E9-768F-1D48-A3A6-3F953CB9C83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10" y="2714"/>
                    <a:ext cx="1066" cy="79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chemeClr val="tx2"/>
                      </a:gs>
                      <a:gs pos="100000">
                        <a:schemeClr val="bg2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269" name="Oval 979">
                    <a:extLst>
                      <a:ext uri="{FF2B5EF4-FFF2-40B4-BE49-F238E27FC236}">
                        <a16:creationId xmlns:a16="http://schemas.microsoft.com/office/drawing/2014/main" id="{41D90AAD-5CC6-344C-96C3-CDF11DD2B1A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09" y="2382"/>
                    <a:ext cx="159" cy="142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270" name="Oval 980">
                    <a:extLst>
                      <a:ext uri="{FF2B5EF4-FFF2-40B4-BE49-F238E27FC236}">
                        <a16:creationId xmlns:a16="http://schemas.microsoft.com/office/drawing/2014/main" id="{7C78DA05-C694-8549-9477-105F35663D0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89" y="2382"/>
                    <a:ext cx="159" cy="14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180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14271" name="Oval 981">
                    <a:extLst>
                      <a:ext uri="{FF2B5EF4-FFF2-40B4-BE49-F238E27FC236}">
                        <a16:creationId xmlns:a16="http://schemas.microsoft.com/office/drawing/2014/main" id="{0A0E3A35-E795-784E-BD1D-A242732BF1E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58" y="2382"/>
                    <a:ext cx="159" cy="142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272" name="Rectangle 982">
                    <a:extLst>
                      <a:ext uri="{FF2B5EF4-FFF2-40B4-BE49-F238E27FC236}">
                        <a16:creationId xmlns:a16="http://schemas.microsoft.com/office/drawing/2014/main" id="{5040276B-56B8-1B43-9A9F-F45035BAF2A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67" y="1837"/>
                    <a:ext cx="80" cy="759"/>
                  </a:xfrm>
                  <a:prstGeom prst="rect">
                    <a:avLst/>
                  </a:prstGeom>
                  <a:solidFill>
                    <a:srgbClr val="29292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grpSp>
            <p:nvGrpSpPr>
              <p:cNvPr id="214036" name="Group 1110">
                <a:extLst>
                  <a:ext uri="{FF2B5EF4-FFF2-40B4-BE49-F238E27FC236}">
                    <a16:creationId xmlns:a16="http://schemas.microsoft.com/office/drawing/2014/main" id="{E0EA3362-2671-794D-A564-3E5E1D8373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68038" y="3829780"/>
                <a:ext cx="347753" cy="680208"/>
                <a:chOff x="7923189" y="2486663"/>
                <a:chExt cx="360362" cy="884586"/>
              </a:xfrm>
            </p:grpSpPr>
            <p:pic>
              <p:nvPicPr>
                <p:cNvPr id="214213" name="Picture 3">
                  <a:extLst>
                    <a:ext uri="{FF2B5EF4-FFF2-40B4-BE49-F238E27FC236}">
                      <a16:creationId xmlns:a16="http://schemas.microsoft.com/office/drawing/2014/main" id="{EFDA35E0-A480-1747-83E5-5DDD66F5C1A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43984" y="2486663"/>
                  <a:ext cx="239567" cy="5365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214214" name="Group 950">
                  <a:extLst>
                    <a:ext uri="{FF2B5EF4-FFF2-40B4-BE49-F238E27FC236}">
                      <a16:creationId xmlns:a16="http://schemas.microsoft.com/office/drawing/2014/main" id="{0D93ECD9-CE3B-8844-B61B-020ECDCBEA3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923189" y="2890236"/>
                  <a:ext cx="227012" cy="481013"/>
                  <a:chOff x="4140" y="429"/>
                  <a:chExt cx="1425" cy="2396"/>
                </a:xfrm>
              </p:grpSpPr>
              <p:sp>
                <p:nvSpPr>
                  <p:cNvPr id="214215" name="Freeform 951">
                    <a:extLst>
                      <a:ext uri="{FF2B5EF4-FFF2-40B4-BE49-F238E27FC236}">
                        <a16:creationId xmlns:a16="http://schemas.microsoft.com/office/drawing/2014/main" id="{99FD6FE1-79D5-3D40-9D83-A4D62252F8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68" y="433"/>
                    <a:ext cx="283" cy="2286"/>
                  </a:xfrm>
                  <a:custGeom>
                    <a:avLst/>
                    <a:gdLst>
                      <a:gd name="T0" fmla="*/ 3 w 354"/>
                      <a:gd name="T1" fmla="*/ 0 h 2742"/>
                      <a:gd name="T2" fmla="*/ 15 w 354"/>
                      <a:gd name="T3" fmla="*/ 27 h 2742"/>
                      <a:gd name="T4" fmla="*/ 15 w 354"/>
                      <a:gd name="T5" fmla="*/ 205 h 2742"/>
                      <a:gd name="T6" fmla="*/ 0 w 354"/>
                      <a:gd name="T7" fmla="*/ 215 h 2742"/>
                      <a:gd name="T8" fmla="*/ 3 w 354"/>
                      <a:gd name="T9" fmla="*/ 0 h 27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54"/>
                      <a:gd name="T16" fmla="*/ 0 h 2742"/>
                      <a:gd name="T17" fmla="*/ 354 w 354"/>
                      <a:gd name="T18" fmla="*/ 2742 h 274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54" h="2742">
                        <a:moveTo>
                          <a:pt x="63" y="0"/>
                        </a:moveTo>
                        <a:lnTo>
                          <a:pt x="354" y="339"/>
                        </a:lnTo>
                        <a:lnTo>
                          <a:pt x="346" y="2624"/>
                        </a:lnTo>
                        <a:lnTo>
                          <a:pt x="0" y="2742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DDDDDD"/>
                      </a:gs>
                      <a:gs pos="100000">
                        <a:srgbClr val="333333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216" name="Rectangle 952">
                    <a:extLst>
                      <a:ext uri="{FF2B5EF4-FFF2-40B4-BE49-F238E27FC236}">
                        <a16:creationId xmlns:a16="http://schemas.microsoft.com/office/drawing/2014/main" id="{031FC58C-A032-BC4B-AF23-1A59001F85F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10" y="429"/>
                    <a:ext cx="1046" cy="228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217" name="Freeform 953">
                    <a:extLst>
                      <a:ext uri="{FF2B5EF4-FFF2-40B4-BE49-F238E27FC236}">
                        <a16:creationId xmlns:a16="http://schemas.microsoft.com/office/drawing/2014/main" id="{F63CD8B6-894C-114C-8570-CD1A2C5E40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21" y="570"/>
                    <a:ext cx="169" cy="2115"/>
                  </a:xfrm>
                  <a:custGeom>
                    <a:avLst/>
                    <a:gdLst>
                      <a:gd name="T0" fmla="*/ 2 w 211"/>
                      <a:gd name="T1" fmla="*/ 0 h 2537"/>
                      <a:gd name="T2" fmla="*/ 9 w 211"/>
                      <a:gd name="T3" fmla="*/ 18 h 2537"/>
                      <a:gd name="T4" fmla="*/ 2 w 211"/>
                      <a:gd name="T5" fmla="*/ 196 h 2537"/>
                      <a:gd name="T6" fmla="*/ 2 w 211"/>
                      <a:gd name="T7" fmla="*/ 0 h 253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1"/>
                      <a:gd name="T13" fmla="*/ 0 h 2537"/>
                      <a:gd name="T14" fmla="*/ 211 w 211"/>
                      <a:gd name="T15" fmla="*/ 2537 h 253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1" h="2537">
                        <a:moveTo>
                          <a:pt x="7" y="0"/>
                        </a:moveTo>
                        <a:cubicBezTo>
                          <a:pt x="7" y="0"/>
                          <a:pt x="57" y="28"/>
                          <a:pt x="211" y="218"/>
                        </a:cubicBezTo>
                        <a:cubicBezTo>
                          <a:pt x="0" y="1229"/>
                          <a:pt x="41" y="2537"/>
                          <a:pt x="7" y="2501"/>
                        </a:cubicBezTo>
                        <a:lnTo>
                          <a:pt x="7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808080"/>
                      </a:gs>
                      <a:gs pos="100000">
                        <a:srgbClr val="F8F8F8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218" name="Freeform 954">
                    <a:extLst>
                      <a:ext uri="{FF2B5EF4-FFF2-40B4-BE49-F238E27FC236}">
                        <a16:creationId xmlns:a16="http://schemas.microsoft.com/office/drawing/2014/main" id="{ED7AAAAB-AC35-CC46-B1A4-F050317914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84" y="1640"/>
                    <a:ext cx="263" cy="189"/>
                  </a:xfrm>
                  <a:custGeom>
                    <a:avLst/>
                    <a:gdLst>
                      <a:gd name="T0" fmla="*/ 2 w 328"/>
                      <a:gd name="T1" fmla="*/ 0 h 226"/>
                      <a:gd name="T2" fmla="*/ 14 w 328"/>
                      <a:gd name="T3" fmla="*/ 11 h 226"/>
                      <a:gd name="T4" fmla="*/ 14 w 328"/>
                      <a:gd name="T5" fmla="*/ 19 h 226"/>
                      <a:gd name="T6" fmla="*/ 0 w 328"/>
                      <a:gd name="T7" fmla="*/ 8 h 226"/>
                      <a:gd name="T8" fmla="*/ 2 w 328"/>
                      <a:gd name="T9" fmla="*/ 0 h 2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28"/>
                      <a:gd name="T16" fmla="*/ 0 h 226"/>
                      <a:gd name="T17" fmla="*/ 328 w 328"/>
                      <a:gd name="T18" fmla="*/ 226 h 22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28" h="226">
                        <a:moveTo>
                          <a:pt x="4" y="0"/>
                        </a:moveTo>
                        <a:cubicBezTo>
                          <a:pt x="60" y="10"/>
                          <a:pt x="182" y="74"/>
                          <a:pt x="328" y="128"/>
                        </a:cubicBezTo>
                        <a:cubicBezTo>
                          <a:pt x="326" y="162"/>
                          <a:pt x="326" y="158"/>
                          <a:pt x="326" y="226"/>
                        </a:cubicBezTo>
                        <a:cubicBezTo>
                          <a:pt x="326" y="226"/>
                          <a:pt x="169" y="155"/>
                          <a:pt x="0" y="100"/>
                        </a:cubicBezTo>
                        <a:cubicBezTo>
                          <a:pt x="0" y="48"/>
                          <a:pt x="4" y="17"/>
                          <a:pt x="4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219" name="Rectangle 955">
                    <a:extLst>
                      <a:ext uri="{FF2B5EF4-FFF2-40B4-BE49-F238E27FC236}">
                        <a16:creationId xmlns:a16="http://schemas.microsoft.com/office/drawing/2014/main" id="{D8FA0D83-0EA5-2C44-B565-243F44F6CD8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10" y="690"/>
                    <a:ext cx="598" cy="4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14220" name="Group 956">
                    <a:extLst>
                      <a:ext uri="{FF2B5EF4-FFF2-40B4-BE49-F238E27FC236}">
                        <a16:creationId xmlns:a16="http://schemas.microsoft.com/office/drawing/2014/main" id="{A22B9B84-74D0-B74B-8E8A-4F7DEB6822D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49" y="668"/>
                    <a:ext cx="581" cy="145"/>
                    <a:chOff x="614" y="2568"/>
                    <a:chExt cx="725" cy="139"/>
                  </a:xfrm>
                </p:grpSpPr>
                <p:sp>
                  <p:nvSpPr>
                    <p:cNvPr id="214245" name="AutoShape 957">
                      <a:extLst>
                        <a:ext uri="{FF2B5EF4-FFF2-40B4-BE49-F238E27FC236}">
                          <a16:creationId xmlns:a16="http://schemas.microsoft.com/office/drawing/2014/main" id="{2E7C66AB-0D0F-8E46-B278-F6DE867947E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3" y="2566"/>
                      <a:ext cx="721" cy="144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14246" name="AutoShape 958">
                      <a:extLst>
                        <a:ext uri="{FF2B5EF4-FFF2-40B4-BE49-F238E27FC236}">
                          <a16:creationId xmlns:a16="http://schemas.microsoft.com/office/drawing/2014/main" id="{C55EDC43-8BBA-EE46-8306-93E1443F576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5" y="2581"/>
                      <a:ext cx="696" cy="114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214221" name="Rectangle 959">
                    <a:extLst>
                      <a:ext uri="{FF2B5EF4-FFF2-40B4-BE49-F238E27FC236}">
                        <a16:creationId xmlns:a16="http://schemas.microsoft.com/office/drawing/2014/main" id="{1D9DDB42-2E03-414B-B88E-5AB8EF4F56C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20" y="1022"/>
                    <a:ext cx="598" cy="4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14222" name="Group 960">
                    <a:extLst>
                      <a:ext uri="{FF2B5EF4-FFF2-40B4-BE49-F238E27FC236}">
                        <a16:creationId xmlns:a16="http://schemas.microsoft.com/office/drawing/2014/main" id="{322E3063-9AF5-A043-AF94-FE372BE1A79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47" y="994"/>
                    <a:ext cx="581" cy="134"/>
                    <a:chOff x="614" y="2568"/>
                    <a:chExt cx="725" cy="139"/>
                  </a:xfrm>
                </p:grpSpPr>
                <p:sp>
                  <p:nvSpPr>
                    <p:cNvPr id="214243" name="AutoShape 961">
                      <a:extLst>
                        <a:ext uri="{FF2B5EF4-FFF2-40B4-BE49-F238E27FC236}">
                          <a16:creationId xmlns:a16="http://schemas.microsoft.com/office/drawing/2014/main" id="{7ECD3F4F-B7AC-2046-96D3-0B1F0C5B58B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5" y="2564"/>
                      <a:ext cx="721" cy="139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14244" name="AutoShape 962">
                      <a:extLst>
                        <a:ext uri="{FF2B5EF4-FFF2-40B4-BE49-F238E27FC236}">
                          <a16:creationId xmlns:a16="http://schemas.microsoft.com/office/drawing/2014/main" id="{2F3B911E-4FDA-494D-A32A-80933349ADE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8" y="2581"/>
                      <a:ext cx="696" cy="107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214223" name="Rectangle 963">
                    <a:extLst>
                      <a:ext uri="{FF2B5EF4-FFF2-40B4-BE49-F238E27FC236}">
                        <a16:creationId xmlns:a16="http://schemas.microsoft.com/office/drawing/2014/main" id="{9F13355F-0E8A-B84A-AAED-E3FA4EB9AFD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20" y="1354"/>
                    <a:ext cx="598" cy="4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224" name="Rectangle 964">
                    <a:extLst>
                      <a:ext uri="{FF2B5EF4-FFF2-40B4-BE49-F238E27FC236}">
                        <a16:creationId xmlns:a16="http://schemas.microsoft.com/office/drawing/2014/main" id="{7CBB4ED2-4455-4943-A14A-4B4B839407B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30" y="1655"/>
                    <a:ext cx="598" cy="4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14225" name="Group 965">
                    <a:extLst>
                      <a:ext uri="{FF2B5EF4-FFF2-40B4-BE49-F238E27FC236}">
                        <a16:creationId xmlns:a16="http://schemas.microsoft.com/office/drawing/2014/main" id="{8452BAA7-7B75-464F-B25F-6718996262A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35" y="1627"/>
                    <a:ext cx="582" cy="151"/>
                    <a:chOff x="614" y="2568"/>
                    <a:chExt cx="725" cy="139"/>
                  </a:xfrm>
                </p:grpSpPr>
                <p:sp>
                  <p:nvSpPr>
                    <p:cNvPr id="214241" name="AutoShape 966">
                      <a:extLst>
                        <a:ext uri="{FF2B5EF4-FFF2-40B4-BE49-F238E27FC236}">
                          <a16:creationId xmlns:a16="http://schemas.microsoft.com/office/drawing/2014/main" id="{8F31B0F9-E937-C944-B751-030D26C4DCE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" y="2586"/>
                      <a:ext cx="720" cy="124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14242" name="AutoShape 967">
                      <a:extLst>
                        <a:ext uri="{FF2B5EF4-FFF2-40B4-BE49-F238E27FC236}">
                          <a16:creationId xmlns:a16="http://schemas.microsoft.com/office/drawing/2014/main" id="{6732B217-60B5-5048-9634-52D6B9520A1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586"/>
                      <a:ext cx="695" cy="109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214226" name="Freeform 968">
                    <a:extLst>
                      <a:ext uri="{FF2B5EF4-FFF2-40B4-BE49-F238E27FC236}">
                        <a16:creationId xmlns:a16="http://schemas.microsoft.com/office/drawing/2014/main" id="{F203616D-CAF2-4448-8911-DCEB449560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88" y="1354"/>
                    <a:ext cx="263" cy="188"/>
                  </a:xfrm>
                  <a:custGeom>
                    <a:avLst/>
                    <a:gdLst>
                      <a:gd name="T0" fmla="*/ 2 w 328"/>
                      <a:gd name="T1" fmla="*/ 0 h 226"/>
                      <a:gd name="T2" fmla="*/ 14 w 328"/>
                      <a:gd name="T3" fmla="*/ 10 h 226"/>
                      <a:gd name="T4" fmla="*/ 14 w 328"/>
                      <a:gd name="T5" fmla="*/ 17 h 226"/>
                      <a:gd name="T6" fmla="*/ 0 w 328"/>
                      <a:gd name="T7" fmla="*/ 7 h 226"/>
                      <a:gd name="T8" fmla="*/ 2 w 328"/>
                      <a:gd name="T9" fmla="*/ 0 h 2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28"/>
                      <a:gd name="T16" fmla="*/ 0 h 226"/>
                      <a:gd name="T17" fmla="*/ 328 w 328"/>
                      <a:gd name="T18" fmla="*/ 226 h 22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28" h="226">
                        <a:moveTo>
                          <a:pt x="4" y="0"/>
                        </a:moveTo>
                        <a:cubicBezTo>
                          <a:pt x="60" y="10"/>
                          <a:pt x="182" y="74"/>
                          <a:pt x="328" y="128"/>
                        </a:cubicBezTo>
                        <a:cubicBezTo>
                          <a:pt x="326" y="162"/>
                          <a:pt x="326" y="158"/>
                          <a:pt x="326" y="226"/>
                        </a:cubicBezTo>
                        <a:cubicBezTo>
                          <a:pt x="326" y="226"/>
                          <a:pt x="169" y="155"/>
                          <a:pt x="0" y="100"/>
                        </a:cubicBezTo>
                        <a:cubicBezTo>
                          <a:pt x="0" y="48"/>
                          <a:pt x="4" y="17"/>
                          <a:pt x="4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grpSp>
                <p:nvGrpSpPr>
                  <p:cNvPr id="214227" name="Group 969">
                    <a:extLst>
                      <a:ext uri="{FF2B5EF4-FFF2-40B4-BE49-F238E27FC236}">
                        <a16:creationId xmlns:a16="http://schemas.microsoft.com/office/drawing/2014/main" id="{05564EDF-7B4A-2844-AD6E-7F9C05FF558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39" y="1327"/>
                    <a:ext cx="582" cy="139"/>
                    <a:chOff x="614" y="2568"/>
                    <a:chExt cx="725" cy="139"/>
                  </a:xfrm>
                </p:grpSpPr>
                <p:sp>
                  <p:nvSpPr>
                    <p:cNvPr id="214239" name="AutoShape 970">
                      <a:extLst>
                        <a:ext uri="{FF2B5EF4-FFF2-40B4-BE49-F238E27FC236}">
                          <a16:creationId xmlns:a16="http://schemas.microsoft.com/office/drawing/2014/main" id="{02160FA0-1DE9-4945-BFBE-27627AFBDB7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3" y="2571"/>
                      <a:ext cx="732" cy="134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14240" name="AutoShape 971">
                      <a:extLst>
                        <a:ext uri="{FF2B5EF4-FFF2-40B4-BE49-F238E27FC236}">
                          <a16:creationId xmlns:a16="http://schemas.microsoft.com/office/drawing/2014/main" id="{EB4515F3-BD6D-5F46-AAE2-E176AB54FA5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5" y="2587"/>
                      <a:ext cx="720" cy="103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214228" name="Rectangle 972">
                    <a:extLst>
                      <a:ext uri="{FF2B5EF4-FFF2-40B4-BE49-F238E27FC236}">
                        <a16:creationId xmlns:a16="http://schemas.microsoft.com/office/drawing/2014/main" id="{6A5893BF-7EAE-554E-B792-8F63EC7162E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46" y="429"/>
                    <a:ext cx="70" cy="228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333333"/>
                      </a:gs>
                      <a:gs pos="50000">
                        <a:srgbClr val="DDDDDD"/>
                      </a:gs>
                      <a:gs pos="100000">
                        <a:srgbClr val="333333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229" name="Freeform 973">
                    <a:extLst>
                      <a:ext uri="{FF2B5EF4-FFF2-40B4-BE49-F238E27FC236}">
                        <a16:creationId xmlns:a16="http://schemas.microsoft.com/office/drawing/2014/main" id="{550F2711-F50E-364D-BA80-2308C227B6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12" y="1007"/>
                    <a:ext cx="237" cy="213"/>
                  </a:xfrm>
                  <a:custGeom>
                    <a:avLst/>
                    <a:gdLst>
                      <a:gd name="T0" fmla="*/ 2 w 296"/>
                      <a:gd name="T1" fmla="*/ 0 h 256"/>
                      <a:gd name="T2" fmla="*/ 14 w 296"/>
                      <a:gd name="T3" fmla="*/ 10 h 256"/>
                      <a:gd name="T4" fmla="*/ 14 w 296"/>
                      <a:gd name="T5" fmla="*/ 19 h 256"/>
                      <a:gd name="T6" fmla="*/ 0 w 296"/>
                      <a:gd name="T7" fmla="*/ 7 h 256"/>
                      <a:gd name="T8" fmla="*/ 2 w 296"/>
                      <a:gd name="T9" fmla="*/ 0 h 25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96"/>
                      <a:gd name="T16" fmla="*/ 0 h 256"/>
                      <a:gd name="T17" fmla="*/ 296 w 296"/>
                      <a:gd name="T18" fmla="*/ 256 h 25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96" h="256">
                        <a:moveTo>
                          <a:pt x="4" y="0"/>
                        </a:moveTo>
                        <a:cubicBezTo>
                          <a:pt x="55" y="10"/>
                          <a:pt x="144" y="68"/>
                          <a:pt x="292" y="144"/>
                        </a:cubicBezTo>
                        <a:cubicBezTo>
                          <a:pt x="290" y="178"/>
                          <a:pt x="296" y="188"/>
                          <a:pt x="296" y="256"/>
                        </a:cubicBezTo>
                        <a:cubicBezTo>
                          <a:pt x="296" y="256"/>
                          <a:pt x="160" y="176"/>
                          <a:pt x="0" y="100"/>
                        </a:cubicBezTo>
                        <a:cubicBezTo>
                          <a:pt x="0" y="48"/>
                          <a:pt x="4" y="17"/>
                          <a:pt x="4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230" name="Freeform 974">
                    <a:extLst>
                      <a:ext uri="{FF2B5EF4-FFF2-40B4-BE49-F238E27FC236}">
                        <a16:creationId xmlns:a16="http://schemas.microsoft.com/office/drawing/2014/main" id="{30E35296-0424-574A-96B9-76E9B36D3C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15" y="680"/>
                    <a:ext cx="244" cy="240"/>
                  </a:xfrm>
                  <a:custGeom>
                    <a:avLst/>
                    <a:gdLst>
                      <a:gd name="T0" fmla="*/ 0 w 304"/>
                      <a:gd name="T1" fmla="*/ 0 h 288"/>
                      <a:gd name="T2" fmla="*/ 14 w 304"/>
                      <a:gd name="T3" fmla="*/ 13 h 288"/>
                      <a:gd name="T4" fmla="*/ 13 w 304"/>
                      <a:gd name="T5" fmla="*/ 23 h 288"/>
                      <a:gd name="T6" fmla="*/ 2 w 304"/>
                      <a:gd name="T7" fmla="*/ 10 h 288"/>
                      <a:gd name="T8" fmla="*/ 0 w 304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04"/>
                      <a:gd name="T16" fmla="*/ 0 h 288"/>
                      <a:gd name="T17" fmla="*/ 304 w 304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04" h="288">
                        <a:moveTo>
                          <a:pt x="0" y="0"/>
                        </a:moveTo>
                        <a:cubicBezTo>
                          <a:pt x="51" y="10"/>
                          <a:pt x="148" y="76"/>
                          <a:pt x="304" y="164"/>
                        </a:cubicBezTo>
                        <a:cubicBezTo>
                          <a:pt x="302" y="198"/>
                          <a:pt x="284" y="220"/>
                          <a:pt x="284" y="288"/>
                        </a:cubicBezTo>
                        <a:cubicBezTo>
                          <a:pt x="284" y="288"/>
                          <a:pt x="163" y="179"/>
                          <a:pt x="8" y="124"/>
                        </a:cubicBezTo>
                        <a:cubicBezTo>
                          <a:pt x="8" y="72"/>
                          <a:pt x="0" y="17"/>
                          <a:pt x="0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231" name="Oval 975">
                    <a:extLst>
                      <a:ext uri="{FF2B5EF4-FFF2-40B4-BE49-F238E27FC236}">
                        <a16:creationId xmlns:a16="http://schemas.microsoft.com/office/drawing/2014/main" id="{DAC188C4-DFDD-EE40-88E4-02DE1715F9C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15" y="2611"/>
                    <a:ext cx="50" cy="95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232" name="Freeform 976">
                    <a:extLst>
                      <a:ext uri="{FF2B5EF4-FFF2-40B4-BE49-F238E27FC236}">
                        <a16:creationId xmlns:a16="http://schemas.microsoft.com/office/drawing/2014/main" id="{48119049-DB4D-E346-A1F9-A3DE561D8A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02" y="2614"/>
                    <a:ext cx="245" cy="200"/>
                  </a:xfrm>
                  <a:custGeom>
                    <a:avLst/>
                    <a:gdLst>
                      <a:gd name="T0" fmla="*/ 0 w 306"/>
                      <a:gd name="T1" fmla="*/ 9 h 240"/>
                      <a:gd name="T2" fmla="*/ 2 w 306"/>
                      <a:gd name="T3" fmla="*/ 19 h 240"/>
                      <a:gd name="T4" fmla="*/ 14 w 306"/>
                      <a:gd name="T5" fmla="*/ 9 h 240"/>
                      <a:gd name="T6" fmla="*/ 14 w 306"/>
                      <a:gd name="T7" fmla="*/ 0 h 240"/>
                      <a:gd name="T8" fmla="*/ 0 w 306"/>
                      <a:gd name="T9" fmla="*/ 9 h 24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06"/>
                      <a:gd name="T16" fmla="*/ 0 h 240"/>
                      <a:gd name="T17" fmla="*/ 306 w 306"/>
                      <a:gd name="T18" fmla="*/ 240 h 24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06" h="240">
                        <a:moveTo>
                          <a:pt x="0" y="106"/>
                        </a:moveTo>
                        <a:lnTo>
                          <a:pt x="2" y="240"/>
                        </a:lnTo>
                        <a:lnTo>
                          <a:pt x="306" y="110"/>
                        </a:lnTo>
                        <a:lnTo>
                          <a:pt x="300" y="0"/>
                        </a:lnTo>
                        <a:lnTo>
                          <a:pt x="0" y="106"/>
                        </a:lnTo>
                        <a:close/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233" name="AutoShape 977">
                    <a:extLst>
                      <a:ext uri="{FF2B5EF4-FFF2-40B4-BE49-F238E27FC236}">
                        <a16:creationId xmlns:a16="http://schemas.microsoft.com/office/drawing/2014/main" id="{8138FBF8-EDB0-5D44-9DA0-F850E163B54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40" y="2675"/>
                    <a:ext cx="1196" cy="15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DDD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234" name="AutoShape 978">
                    <a:extLst>
                      <a:ext uri="{FF2B5EF4-FFF2-40B4-BE49-F238E27FC236}">
                        <a16:creationId xmlns:a16="http://schemas.microsoft.com/office/drawing/2014/main" id="{B463BF3C-484F-A947-AC9D-66A4C654B19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10" y="2714"/>
                    <a:ext cx="1066" cy="79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chemeClr val="tx2"/>
                      </a:gs>
                      <a:gs pos="100000">
                        <a:schemeClr val="bg2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235" name="Oval 979">
                    <a:extLst>
                      <a:ext uri="{FF2B5EF4-FFF2-40B4-BE49-F238E27FC236}">
                        <a16:creationId xmlns:a16="http://schemas.microsoft.com/office/drawing/2014/main" id="{16A80606-46DD-D34D-B008-97151B8B9FB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09" y="2382"/>
                    <a:ext cx="159" cy="142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236" name="Oval 980">
                    <a:extLst>
                      <a:ext uri="{FF2B5EF4-FFF2-40B4-BE49-F238E27FC236}">
                        <a16:creationId xmlns:a16="http://schemas.microsoft.com/office/drawing/2014/main" id="{80572A35-02F4-B24F-9D2D-AD99F7C7096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89" y="2382"/>
                    <a:ext cx="159" cy="14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180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14237" name="Oval 981">
                    <a:extLst>
                      <a:ext uri="{FF2B5EF4-FFF2-40B4-BE49-F238E27FC236}">
                        <a16:creationId xmlns:a16="http://schemas.microsoft.com/office/drawing/2014/main" id="{BE946F8F-2060-4144-A679-0205F2F9724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58" y="2382"/>
                    <a:ext cx="159" cy="142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238" name="Rectangle 982">
                    <a:extLst>
                      <a:ext uri="{FF2B5EF4-FFF2-40B4-BE49-F238E27FC236}">
                        <a16:creationId xmlns:a16="http://schemas.microsoft.com/office/drawing/2014/main" id="{1737D116-673D-6E47-9EBB-A5DD8FFA9E6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67" y="1837"/>
                    <a:ext cx="80" cy="759"/>
                  </a:xfrm>
                  <a:prstGeom prst="rect">
                    <a:avLst/>
                  </a:prstGeom>
                  <a:solidFill>
                    <a:srgbClr val="29292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grpSp>
            <p:nvGrpSpPr>
              <p:cNvPr id="214037" name="Group 1111">
                <a:extLst>
                  <a:ext uri="{FF2B5EF4-FFF2-40B4-BE49-F238E27FC236}">
                    <a16:creationId xmlns:a16="http://schemas.microsoft.com/office/drawing/2014/main" id="{BA8B1175-E425-D84B-939F-2EE0CF1128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22838" y="5630065"/>
                <a:ext cx="347753" cy="680208"/>
                <a:chOff x="7923189" y="2486663"/>
                <a:chExt cx="360362" cy="884586"/>
              </a:xfrm>
            </p:grpSpPr>
            <p:pic>
              <p:nvPicPr>
                <p:cNvPr id="214179" name="Picture 3">
                  <a:extLst>
                    <a:ext uri="{FF2B5EF4-FFF2-40B4-BE49-F238E27FC236}">
                      <a16:creationId xmlns:a16="http://schemas.microsoft.com/office/drawing/2014/main" id="{1FEB3C17-6747-1D43-984D-689E32A6935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43984" y="2486663"/>
                  <a:ext cx="239567" cy="5365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214180" name="Group 950">
                  <a:extLst>
                    <a:ext uri="{FF2B5EF4-FFF2-40B4-BE49-F238E27FC236}">
                      <a16:creationId xmlns:a16="http://schemas.microsoft.com/office/drawing/2014/main" id="{23B35498-E521-0546-89C1-60968DD3FC6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923189" y="2890236"/>
                  <a:ext cx="227012" cy="481013"/>
                  <a:chOff x="4140" y="429"/>
                  <a:chExt cx="1425" cy="2396"/>
                </a:xfrm>
              </p:grpSpPr>
              <p:sp>
                <p:nvSpPr>
                  <p:cNvPr id="214181" name="Freeform 951">
                    <a:extLst>
                      <a:ext uri="{FF2B5EF4-FFF2-40B4-BE49-F238E27FC236}">
                        <a16:creationId xmlns:a16="http://schemas.microsoft.com/office/drawing/2014/main" id="{08E94DF0-8577-6445-B0AF-01AC97C649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68" y="433"/>
                    <a:ext cx="283" cy="2286"/>
                  </a:xfrm>
                  <a:custGeom>
                    <a:avLst/>
                    <a:gdLst>
                      <a:gd name="T0" fmla="*/ 3 w 354"/>
                      <a:gd name="T1" fmla="*/ 0 h 2742"/>
                      <a:gd name="T2" fmla="*/ 15 w 354"/>
                      <a:gd name="T3" fmla="*/ 27 h 2742"/>
                      <a:gd name="T4" fmla="*/ 15 w 354"/>
                      <a:gd name="T5" fmla="*/ 205 h 2742"/>
                      <a:gd name="T6" fmla="*/ 0 w 354"/>
                      <a:gd name="T7" fmla="*/ 215 h 2742"/>
                      <a:gd name="T8" fmla="*/ 3 w 354"/>
                      <a:gd name="T9" fmla="*/ 0 h 27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54"/>
                      <a:gd name="T16" fmla="*/ 0 h 2742"/>
                      <a:gd name="T17" fmla="*/ 354 w 354"/>
                      <a:gd name="T18" fmla="*/ 2742 h 274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54" h="2742">
                        <a:moveTo>
                          <a:pt x="63" y="0"/>
                        </a:moveTo>
                        <a:lnTo>
                          <a:pt x="354" y="339"/>
                        </a:lnTo>
                        <a:lnTo>
                          <a:pt x="346" y="2624"/>
                        </a:lnTo>
                        <a:lnTo>
                          <a:pt x="0" y="2742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DDDDDD"/>
                      </a:gs>
                      <a:gs pos="100000">
                        <a:srgbClr val="333333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182" name="Rectangle 952">
                    <a:extLst>
                      <a:ext uri="{FF2B5EF4-FFF2-40B4-BE49-F238E27FC236}">
                        <a16:creationId xmlns:a16="http://schemas.microsoft.com/office/drawing/2014/main" id="{6478F327-39A4-9947-97F6-0D117EFD7C1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10" y="429"/>
                    <a:ext cx="1046" cy="228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183" name="Freeform 953">
                    <a:extLst>
                      <a:ext uri="{FF2B5EF4-FFF2-40B4-BE49-F238E27FC236}">
                        <a16:creationId xmlns:a16="http://schemas.microsoft.com/office/drawing/2014/main" id="{061C29F7-E904-8A4B-A359-E3F72FB92D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21" y="570"/>
                    <a:ext cx="169" cy="2115"/>
                  </a:xfrm>
                  <a:custGeom>
                    <a:avLst/>
                    <a:gdLst>
                      <a:gd name="T0" fmla="*/ 2 w 211"/>
                      <a:gd name="T1" fmla="*/ 0 h 2537"/>
                      <a:gd name="T2" fmla="*/ 9 w 211"/>
                      <a:gd name="T3" fmla="*/ 18 h 2537"/>
                      <a:gd name="T4" fmla="*/ 2 w 211"/>
                      <a:gd name="T5" fmla="*/ 196 h 2537"/>
                      <a:gd name="T6" fmla="*/ 2 w 211"/>
                      <a:gd name="T7" fmla="*/ 0 h 253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1"/>
                      <a:gd name="T13" fmla="*/ 0 h 2537"/>
                      <a:gd name="T14" fmla="*/ 211 w 211"/>
                      <a:gd name="T15" fmla="*/ 2537 h 253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1" h="2537">
                        <a:moveTo>
                          <a:pt x="7" y="0"/>
                        </a:moveTo>
                        <a:cubicBezTo>
                          <a:pt x="7" y="0"/>
                          <a:pt x="57" y="28"/>
                          <a:pt x="211" y="218"/>
                        </a:cubicBezTo>
                        <a:cubicBezTo>
                          <a:pt x="0" y="1229"/>
                          <a:pt x="41" y="2537"/>
                          <a:pt x="7" y="2501"/>
                        </a:cubicBezTo>
                        <a:lnTo>
                          <a:pt x="7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808080"/>
                      </a:gs>
                      <a:gs pos="100000">
                        <a:srgbClr val="F8F8F8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184" name="Freeform 954">
                    <a:extLst>
                      <a:ext uri="{FF2B5EF4-FFF2-40B4-BE49-F238E27FC236}">
                        <a16:creationId xmlns:a16="http://schemas.microsoft.com/office/drawing/2014/main" id="{BA7EA17B-D6C2-6140-9513-F3674BCB2B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84" y="1640"/>
                    <a:ext cx="263" cy="189"/>
                  </a:xfrm>
                  <a:custGeom>
                    <a:avLst/>
                    <a:gdLst>
                      <a:gd name="T0" fmla="*/ 2 w 328"/>
                      <a:gd name="T1" fmla="*/ 0 h 226"/>
                      <a:gd name="T2" fmla="*/ 14 w 328"/>
                      <a:gd name="T3" fmla="*/ 11 h 226"/>
                      <a:gd name="T4" fmla="*/ 14 w 328"/>
                      <a:gd name="T5" fmla="*/ 19 h 226"/>
                      <a:gd name="T6" fmla="*/ 0 w 328"/>
                      <a:gd name="T7" fmla="*/ 8 h 226"/>
                      <a:gd name="T8" fmla="*/ 2 w 328"/>
                      <a:gd name="T9" fmla="*/ 0 h 2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28"/>
                      <a:gd name="T16" fmla="*/ 0 h 226"/>
                      <a:gd name="T17" fmla="*/ 328 w 328"/>
                      <a:gd name="T18" fmla="*/ 226 h 22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28" h="226">
                        <a:moveTo>
                          <a:pt x="4" y="0"/>
                        </a:moveTo>
                        <a:cubicBezTo>
                          <a:pt x="60" y="10"/>
                          <a:pt x="182" y="74"/>
                          <a:pt x="328" y="128"/>
                        </a:cubicBezTo>
                        <a:cubicBezTo>
                          <a:pt x="326" y="162"/>
                          <a:pt x="326" y="158"/>
                          <a:pt x="326" y="226"/>
                        </a:cubicBezTo>
                        <a:cubicBezTo>
                          <a:pt x="326" y="226"/>
                          <a:pt x="169" y="155"/>
                          <a:pt x="0" y="100"/>
                        </a:cubicBezTo>
                        <a:cubicBezTo>
                          <a:pt x="0" y="48"/>
                          <a:pt x="4" y="17"/>
                          <a:pt x="4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185" name="Rectangle 955">
                    <a:extLst>
                      <a:ext uri="{FF2B5EF4-FFF2-40B4-BE49-F238E27FC236}">
                        <a16:creationId xmlns:a16="http://schemas.microsoft.com/office/drawing/2014/main" id="{D95A874D-CF24-8D47-A058-33DDBF5D630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10" y="690"/>
                    <a:ext cx="598" cy="4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14186" name="Group 956">
                    <a:extLst>
                      <a:ext uri="{FF2B5EF4-FFF2-40B4-BE49-F238E27FC236}">
                        <a16:creationId xmlns:a16="http://schemas.microsoft.com/office/drawing/2014/main" id="{8131C192-2589-6440-8E29-F03A2C352FC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49" y="668"/>
                    <a:ext cx="581" cy="145"/>
                    <a:chOff x="614" y="2568"/>
                    <a:chExt cx="725" cy="139"/>
                  </a:xfrm>
                </p:grpSpPr>
                <p:sp>
                  <p:nvSpPr>
                    <p:cNvPr id="214211" name="AutoShape 957">
                      <a:extLst>
                        <a:ext uri="{FF2B5EF4-FFF2-40B4-BE49-F238E27FC236}">
                          <a16:creationId xmlns:a16="http://schemas.microsoft.com/office/drawing/2014/main" id="{47117A86-D817-334F-9541-7AAB2B9531B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3" y="2566"/>
                      <a:ext cx="721" cy="144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14212" name="AutoShape 958">
                      <a:extLst>
                        <a:ext uri="{FF2B5EF4-FFF2-40B4-BE49-F238E27FC236}">
                          <a16:creationId xmlns:a16="http://schemas.microsoft.com/office/drawing/2014/main" id="{75975386-D157-384B-94A8-C321606433F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5" y="2581"/>
                      <a:ext cx="696" cy="114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214187" name="Rectangle 959">
                    <a:extLst>
                      <a:ext uri="{FF2B5EF4-FFF2-40B4-BE49-F238E27FC236}">
                        <a16:creationId xmlns:a16="http://schemas.microsoft.com/office/drawing/2014/main" id="{A29932F6-E290-A846-90CD-02AA2772F67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20" y="1022"/>
                    <a:ext cx="598" cy="4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14188" name="Group 960">
                    <a:extLst>
                      <a:ext uri="{FF2B5EF4-FFF2-40B4-BE49-F238E27FC236}">
                        <a16:creationId xmlns:a16="http://schemas.microsoft.com/office/drawing/2014/main" id="{362A096B-3949-EB4D-BE3C-097B702874C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47" y="994"/>
                    <a:ext cx="581" cy="134"/>
                    <a:chOff x="614" y="2568"/>
                    <a:chExt cx="725" cy="139"/>
                  </a:xfrm>
                </p:grpSpPr>
                <p:sp>
                  <p:nvSpPr>
                    <p:cNvPr id="214209" name="AutoShape 961">
                      <a:extLst>
                        <a:ext uri="{FF2B5EF4-FFF2-40B4-BE49-F238E27FC236}">
                          <a16:creationId xmlns:a16="http://schemas.microsoft.com/office/drawing/2014/main" id="{FEC6C540-0FF7-AD49-92C4-BE8E5EE978E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5" y="2564"/>
                      <a:ext cx="721" cy="139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14210" name="AutoShape 962">
                      <a:extLst>
                        <a:ext uri="{FF2B5EF4-FFF2-40B4-BE49-F238E27FC236}">
                          <a16:creationId xmlns:a16="http://schemas.microsoft.com/office/drawing/2014/main" id="{166F1C44-6FB5-F149-8948-199FB115394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8" y="2581"/>
                      <a:ext cx="696" cy="107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214189" name="Rectangle 963">
                    <a:extLst>
                      <a:ext uri="{FF2B5EF4-FFF2-40B4-BE49-F238E27FC236}">
                        <a16:creationId xmlns:a16="http://schemas.microsoft.com/office/drawing/2014/main" id="{ECF196B6-6F25-5440-A010-AD7A0B8D9D3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20" y="1354"/>
                    <a:ext cx="598" cy="4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190" name="Rectangle 964">
                    <a:extLst>
                      <a:ext uri="{FF2B5EF4-FFF2-40B4-BE49-F238E27FC236}">
                        <a16:creationId xmlns:a16="http://schemas.microsoft.com/office/drawing/2014/main" id="{77B35688-C77F-344F-AB3F-A6F4E6264D4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30" y="1655"/>
                    <a:ext cx="598" cy="4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14191" name="Group 965">
                    <a:extLst>
                      <a:ext uri="{FF2B5EF4-FFF2-40B4-BE49-F238E27FC236}">
                        <a16:creationId xmlns:a16="http://schemas.microsoft.com/office/drawing/2014/main" id="{47268B81-33CE-D445-A3A5-3DBAFE2CC02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35" y="1627"/>
                    <a:ext cx="582" cy="151"/>
                    <a:chOff x="614" y="2568"/>
                    <a:chExt cx="725" cy="139"/>
                  </a:xfrm>
                </p:grpSpPr>
                <p:sp>
                  <p:nvSpPr>
                    <p:cNvPr id="214207" name="AutoShape 966">
                      <a:extLst>
                        <a:ext uri="{FF2B5EF4-FFF2-40B4-BE49-F238E27FC236}">
                          <a16:creationId xmlns:a16="http://schemas.microsoft.com/office/drawing/2014/main" id="{CB628C6D-6752-D84D-A5D3-9564D76B8D8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" y="2586"/>
                      <a:ext cx="720" cy="124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14208" name="AutoShape 967">
                      <a:extLst>
                        <a:ext uri="{FF2B5EF4-FFF2-40B4-BE49-F238E27FC236}">
                          <a16:creationId xmlns:a16="http://schemas.microsoft.com/office/drawing/2014/main" id="{B0AE644C-65F0-234A-96AB-4BC17E4597F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586"/>
                      <a:ext cx="695" cy="109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214192" name="Freeform 968">
                    <a:extLst>
                      <a:ext uri="{FF2B5EF4-FFF2-40B4-BE49-F238E27FC236}">
                        <a16:creationId xmlns:a16="http://schemas.microsoft.com/office/drawing/2014/main" id="{E5B01CF2-B1EE-584B-8B3F-38D5E2C471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88" y="1354"/>
                    <a:ext cx="263" cy="188"/>
                  </a:xfrm>
                  <a:custGeom>
                    <a:avLst/>
                    <a:gdLst>
                      <a:gd name="T0" fmla="*/ 2 w 328"/>
                      <a:gd name="T1" fmla="*/ 0 h 226"/>
                      <a:gd name="T2" fmla="*/ 14 w 328"/>
                      <a:gd name="T3" fmla="*/ 10 h 226"/>
                      <a:gd name="T4" fmla="*/ 14 w 328"/>
                      <a:gd name="T5" fmla="*/ 17 h 226"/>
                      <a:gd name="T6" fmla="*/ 0 w 328"/>
                      <a:gd name="T7" fmla="*/ 7 h 226"/>
                      <a:gd name="T8" fmla="*/ 2 w 328"/>
                      <a:gd name="T9" fmla="*/ 0 h 2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28"/>
                      <a:gd name="T16" fmla="*/ 0 h 226"/>
                      <a:gd name="T17" fmla="*/ 328 w 328"/>
                      <a:gd name="T18" fmla="*/ 226 h 22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28" h="226">
                        <a:moveTo>
                          <a:pt x="4" y="0"/>
                        </a:moveTo>
                        <a:cubicBezTo>
                          <a:pt x="60" y="10"/>
                          <a:pt x="182" y="74"/>
                          <a:pt x="328" y="128"/>
                        </a:cubicBezTo>
                        <a:cubicBezTo>
                          <a:pt x="326" y="162"/>
                          <a:pt x="326" y="158"/>
                          <a:pt x="326" y="226"/>
                        </a:cubicBezTo>
                        <a:cubicBezTo>
                          <a:pt x="326" y="226"/>
                          <a:pt x="169" y="155"/>
                          <a:pt x="0" y="100"/>
                        </a:cubicBezTo>
                        <a:cubicBezTo>
                          <a:pt x="0" y="48"/>
                          <a:pt x="4" y="17"/>
                          <a:pt x="4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grpSp>
                <p:nvGrpSpPr>
                  <p:cNvPr id="214193" name="Group 969">
                    <a:extLst>
                      <a:ext uri="{FF2B5EF4-FFF2-40B4-BE49-F238E27FC236}">
                        <a16:creationId xmlns:a16="http://schemas.microsoft.com/office/drawing/2014/main" id="{5BF7EB12-62E8-AC45-8853-C34E95569A4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39" y="1327"/>
                    <a:ext cx="582" cy="139"/>
                    <a:chOff x="614" y="2568"/>
                    <a:chExt cx="725" cy="139"/>
                  </a:xfrm>
                </p:grpSpPr>
                <p:sp>
                  <p:nvSpPr>
                    <p:cNvPr id="214205" name="AutoShape 970">
                      <a:extLst>
                        <a:ext uri="{FF2B5EF4-FFF2-40B4-BE49-F238E27FC236}">
                          <a16:creationId xmlns:a16="http://schemas.microsoft.com/office/drawing/2014/main" id="{1FB0F958-6832-D648-BC36-08D082F461B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3" y="2571"/>
                      <a:ext cx="732" cy="134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14206" name="AutoShape 971">
                      <a:extLst>
                        <a:ext uri="{FF2B5EF4-FFF2-40B4-BE49-F238E27FC236}">
                          <a16:creationId xmlns:a16="http://schemas.microsoft.com/office/drawing/2014/main" id="{59BE2CCD-3701-E848-89FC-FD1AAEE4982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5" y="2587"/>
                      <a:ext cx="720" cy="103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214194" name="Rectangle 972">
                    <a:extLst>
                      <a:ext uri="{FF2B5EF4-FFF2-40B4-BE49-F238E27FC236}">
                        <a16:creationId xmlns:a16="http://schemas.microsoft.com/office/drawing/2014/main" id="{6CA56672-9C95-1244-81AF-D4623F3CC5C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46" y="429"/>
                    <a:ext cx="70" cy="228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333333"/>
                      </a:gs>
                      <a:gs pos="50000">
                        <a:srgbClr val="DDDDDD"/>
                      </a:gs>
                      <a:gs pos="100000">
                        <a:srgbClr val="333333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195" name="Freeform 973">
                    <a:extLst>
                      <a:ext uri="{FF2B5EF4-FFF2-40B4-BE49-F238E27FC236}">
                        <a16:creationId xmlns:a16="http://schemas.microsoft.com/office/drawing/2014/main" id="{B13706D0-11B2-0444-AFD6-047A869053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12" y="1007"/>
                    <a:ext cx="237" cy="213"/>
                  </a:xfrm>
                  <a:custGeom>
                    <a:avLst/>
                    <a:gdLst>
                      <a:gd name="T0" fmla="*/ 2 w 296"/>
                      <a:gd name="T1" fmla="*/ 0 h 256"/>
                      <a:gd name="T2" fmla="*/ 14 w 296"/>
                      <a:gd name="T3" fmla="*/ 10 h 256"/>
                      <a:gd name="T4" fmla="*/ 14 w 296"/>
                      <a:gd name="T5" fmla="*/ 19 h 256"/>
                      <a:gd name="T6" fmla="*/ 0 w 296"/>
                      <a:gd name="T7" fmla="*/ 7 h 256"/>
                      <a:gd name="T8" fmla="*/ 2 w 296"/>
                      <a:gd name="T9" fmla="*/ 0 h 25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96"/>
                      <a:gd name="T16" fmla="*/ 0 h 256"/>
                      <a:gd name="T17" fmla="*/ 296 w 296"/>
                      <a:gd name="T18" fmla="*/ 256 h 25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96" h="256">
                        <a:moveTo>
                          <a:pt x="4" y="0"/>
                        </a:moveTo>
                        <a:cubicBezTo>
                          <a:pt x="55" y="10"/>
                          <a:pt x="144" y="68"/>
                          <a:pt x="292" y="144"/>
                        </a:cubicBezTo>
                        <a:cubicBezTo>
                          <a:pt x="290" y="178"/>
                          <a:pt x="296" y="188"/>
                          <a:pt x="296" y="256"/>
                        </a:cubicBezTo>
                        <a:cubicBezTo>
                          <a:pt x="296" y="256"/>
                          <a:pt x="160" y="176"/>
                          <a:pt x="0" y="100"/>
                        </a:cubicBezTo>
                        <a:cubicBezTo>
                          <a:pt x="0" y="48"/>
                          <a:pt x="4" y="17"/>
                          <a:pt x="4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196" name="Freeform 974">
                    <a:extLst>
                      <a:ext uri="{FF2B5EF4-FFF2-40B4-BE49-F238E27FC236}">
                        <a16:creationId xmlns:a16="http://schemas.microsoft.com/office/drawing/2014/main" id="{07AB1749-E19F-CF42-911E-4A64483161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15" y="680"/>
                    <a:ext cx="244" cy="240"/>
                  </a:xfrm>
                  <a:custGeom>
                    <a:avLst/>
                    <a:gdLst>
                      <a:gd name="T0" fmla="*/ 0 w 304"/>
                      <a:gd name="T1" fmla="*/ 0 h 288"/>
                      <a:gd name="T2" fmla="*/ 14 w 304"/>
                      <a:gd name="T3" fmla="*/ 13 h 288"/>
                      <a:gd name="T4" fmla="*/ 13 w 304"/>
                      <a:gd name="T5" fmla="*/ 23 h 288"/>
                      <a:gd name="T6" fmla="*/ 2 w 304"/>
                      <a:gd name="T7" fmla="*/ 10 h 288"/>
                      <a:gd name="T8" fmla="*/ 0 w 304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04"/>
                      <a:gd name="T16" fmla="*/ 0 h 288"/>
                      <a:gd name="T17" fmla="*/ 304 w 304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04" h="288">
                        <a:moveTo>
                          <a:pt x="0" y="0"/>
                        </a:moveTo>
                        <a:cubicBezTo>
                          <a:pt x="51" y="10"/>
                          <a:pt x="148" y="76"/>
                          <a:pt x="304" y="164"/>
                        </a:cubicBezTo>
                        <a:cubicBezTo>
                          <a:pt x="302" y="198"/>
                          <a:pt x="284" y="220"/>
                          <a:pt x="284" y="288"/>
                        </a:cubicBezTo>
                        <a:cubicBezTo>
                          <a:pt x="284" y="288"/>
                          <a:pt x="163" y="179"/>
                          <a:pt x="8" y="124"/>
                        </a:cubicBezTo>
                        <a:cubicBezTo>
                          <a:pt x="8" y="72"/>
                          <a:pt x="0" y="17"/>
                          <a:pt x="0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197" name="Oval 975">
                    <a:extLst>
                      <a:ext uri="{FF2B5EF4-FFF2-40B4-BE49-F238E27FC236}">
                        <a16:creationId xmlns:a16="http://schemas.microsoft.com/office/drawing/2014/main" id="{AA96B409-D688-F44A-95E4-0F36DC6CB11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15" y="2611"/>
                    <a:ext cx="50" cy="95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198" name="Freeform 976">
                    <a:extLst>
                      <a:ext uri="{FF2B5EF4-FFF2-40B4-BE49-F238E27FC236}">
                        <a16:creationId xmlns:a16="http://schemas.microsoft.com/office/drawing/2014/main" id="{6549F840-4754-EC41-B041-1C85E2EB29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02" y="2614"/>
                    <a:ext cx="245" cy="200"/>
                  </a:xfrm>
                  <a:custGeom>
                    <a:avLst/>
                    <a:gdLst>
                      <a:gd name="T0" fmla="*/ 0 w 306"/>
                      <a:gd name="T1" fmla="*/ 9 h 240"/>
                      <a:gd name="T2" fmla="*/ 2 w 306"/>
                      <a:gd name="T3" fmla="*/ 19 h 240"/>
                      <a:gd name="T4" fmla="*/ 14 w 306"/>
                      <a:gd name="T5" fmla="*/ 9 h 240"/>
                      <a:gd name="T6" fmla="*/ 14 w 306"/>
                      <a:gd name="T7" fmla="*/ 0 h 240"/>
                      <a:gd name="T8" fmla="*/ 0 w 306"/>
                      <a:gd name="T9" fmla="*/ 9 h 24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06"/>
                      <a:gd name="T16" fmla="*/ 0 h 240"/>
                      <a:gd name="T17" fmla="*/ 306 w 306"/>
                      <a:gd name="T18" fmla="*/ 240 h 24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06" h="240">
                        <a:moveTo>
                          <a:pt x="0" y="106"/>
                        </a:moveTo>
                        <a:lnTo>
                          <a:pt x="2" y="240"/>
                        </a:lnTo>
                        <a:lnTo>
                          <a:pt x="306" y="110"/>
                        </a:lnTo>
                        <a:lnTo>
                          <a:pt x="300" y="0"/>
                        </a:lnTo>
                        <a:lnTo>
                          <a:pt x="0" y="106"/>
                        </a:lnTo>
                        <a:close/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199" name="AutoShape 977">
                    <a:extLst>
                      <a:ext uri="{FF2B5EF4-FFF2-40B4-BE49-F238E27FC236}">
                        <a16:creationId xmlns:a16="http://schemas.microsoft.com/office/drawing/2014/main" id="{3B353989-207B-C645-99F0-07CF9042DE7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40" y="2675"/>
                    <a:ext cx="1196" cy="15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DDD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200" name="AutoShape 978">
                    <a:extLst>
                      <a:ext uri="{FF2B5EF4-FFF2-40B4-BE49-F238E27FC236}">
                        <a16:creationId xmlns:a16="http://schemas.microsoft.com/office/drawing/2014/main" id="{F5F4E4A0-367C-0941-BC3C-81C5B33C521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10" y="2714"/>
                    <a:ext cx="1066" cy="79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chemeClr val="tx2"/>
                      </a:gs>
                      <a:gs pos="100000">
                        <a:schemeClr val="bg2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201" name="Oval 979">
                    <a:extLst>
                      <a:ext uri="{FF2B5EF4-FFF2-40B4-BE49-F238E27FC236}">
                        <a16:creationId xmlns:a16="http://schemas.microsoft.com/office/drawing/2014/main" id="{2E6130EB-EE2D-7840-9F52-4D103CB17ED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09" y="2382"/>
                    <a:ext cx="159" cy="142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202" name="Oval 980">
                    <a:extLst>
                      <a:ext uri="{FF2B5EF4-FFF2-40B4-BE49-F238E27FC236}">
                        <a16:creationId xmlns:a16="http://schemas.microsoft.com/office/drawing/2014/main" id="{5F41D37B-C581-674A-9C3F-DA43B4E0F43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89" y="2382"/>
                    <a:ext cx="159" cy="14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180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14203" name="Oval 981">
                    <a:extLst>
                      <a:ext uri="{FF2B5EF4-FFF2-40B4-BE49-F238E27FC236}">
                        <a16:creationId xmlns:a16="http://schemas.microsoft.com/office/drawing/2014/main" id="{62F64EAA-B456-4B41-9D8D-1708CC5E1D4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58" y="2382"/>
                    <a:ext cx="159" cy="142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204" name="Rectangle 982">
                    <a:extLst>
                      <a:ext uri="{FF2B5EF4-FFF2-40B4-BE49-F238E27FC236}">
                        <a16:creationId xmlns:a16="http://schemas.microsoft.com/office/drawing/2014/main" id="{0C705601-C34A-8D41-88A4-CB94683BFFD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67" y="1837"/>
                    <a:ext cx="80" cy="759"/>
                  </a:xfrm>
                  <a:prstGeom prst="rect">
                    <a:avLst/>
                  </a:prstGeom>
                  <a:solidFill>
                    <a:srgbClr val="29292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grpSp>
            <p:nvGrpSpPr>
              <p:cNvPr id="214038" name="Group 1115">
                <a:extLst>
                  <a:ext uri="{FF2B5EF4-FFF2-40B4-BE49-F238E27FC236}">
                    <a16:creationId xmlns:a16="http://schemas.microsoft.com/office/drawing/2014/main" id="{4DFB69DA-BAAD-9A48-BD3D-483052EE79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07615" y="4368892"/>
                <a:ext cx="990551" cy="731635"/>
                <a:chOff x="7707615" y="4368892"/>
                <a:chExt cx="990551" cy="731635"/>
              </a:xfrm>
            </p:grpSpPr>
            <p:pic>
              <p:nvPicPr>
                <p:cNvPr id="214079" name="Picture 1159">
                  <a:extLst>
                    <a:ext uri="{FF2B5EF4-FFF2-40B4-BE49-F238E27FC236}">
                      <a16:creationId xmlns:a16="http://schemas.microsoft.com/office/drawing/2014/main" id="{50E8E4CB-E3CC-C74D-86CE-2064AE7F66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71833" y="4640202"/>
                  <a:ext cx="822008" cy="4603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14080" name="Group 249">
                  <a:extLst>
                    <a:ext uri="{FF2B5EF4-FFF2-40B4-BE49-F238E27FC236}">
                      <a16:creationId xmlns:a16="http://schemas.microsoft.com/office/drawing/2014/main" id="{B89AF370-2CE6-1645-B1E4-E8B03E09D24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7707615" y="4368892"/>
                  <a:ext cx="225953" cy="395900"/>
                  <a:chOff x="4140" y="429"/>
                  <a:chExt cx="1425" cy="2396"/>
                </a:xfrm>
              </p:grpSpPr>
              <p:sp>
                <p:nvSpPr>
                  <p:cNvPr id="214147" name="Freeform 250">
                    <a:extLst>
                      <a:ext uri="{FF2B5EF4-FFF2-40B4-BE49-F238E27FC236}">
                        <a16:creationId xmlns:a16="http://schemas.microsoft.com/office/drawing/2014/main" id="{2F624669-37A5-3A49-A2C9-2799DC801C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68" y="433"/>
                    <a:ext cx="283" cy="2286"/>
                  </a:xfrm>
                  <a:custGeom>
                    <a:avLst/>
                    <a:gdLst>
                      <a:gd name="T0" fmla="*/ 9 w 354"/>
                      <a:gd name="T1" fmla="*/ 0 h 2742"/>
                      <a:gd name="T2" fmla="*/ 47 w 354"/>
                      <a:gd name="T3" fmla="*/ 66 h 2742"/>
                      <a:gd name="T4" fmla="*/ 46 w 354"/>
                      <a:gd name="T5" fmla="*/ 510 h 2742"/>
                      <a:gd name="T6" fmla="*/ 0 w 354"/>
                      <a:gd name="T7" fmla="*/ 534 h 2742"/>
                      <a:gd name="T8" fmla="*/ 9 w 354"/>
                      <a:gd name="T9" fmla="*/ 0 h 27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54" h="2742">
                        <a:moveTo>
                          <a:pt x="63" y="0"/>
                        </a:moveTo>
                        <a:lnTo>
                          <a:pt x="354" y="339"/>
                        </a:lnTo>
                        <a:lnTo>
                          <a:pt x="346" y="2624"/>
                        </a:lnTo>
                        <a:lnTo>
                          <a:pt x="0" y="2742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DDDDDD"/>
                      </a:gs>
                      <a:gs pos="100000">
                        <a:srgbClr val="333333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229" name="Rectangle 251">
                    <a:extLst>
                      <a:ext uri="{FF2B5EF4-FFF2-40B4-BE49-F238E27FC236}">
                        <a16:creationId xmlns:a16="http://schemas.microsoft.com/office/drawing/2014/main" id="{CC105735-31A2-4F4C-AD87-F2619C34147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04" y="433"/>
                    <a:ext cx="1051" cy="227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14149" name="Freeform 252">
                    <a:extLst>
                      <a:ext uri="{FF2B5EF4-FFF2-40B4-BE49-F238E27FC236}">
                        <a16:creationId xmlns:a16="http://schemas.microsoft.com/office/drawing/2014/main" id="{F6E758EA-1538-E949-A9B3-54EFD83103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21" y="570"/>
                    <a:ext cx="169" cy="2115"/>
                  </a:xfrm>
                  <a:custGeom>
                    <a:avLst/>
                    <a:gdLst>
                      <a:gd name="T0" fmla="*/ 2 w 211"/>
                      <a:gd name="T1" fmla="*/ 0 h 2537"/>
                      <a:gd name="T2" fmla="*/ 29 w 211"/>
                      <a:gd name="T3" fmla="*/ 43 h 2537"/>
                      <a:gd name="T4" fmla="*/ 2 w 211"/>
                      <a:gd name="T5" fmla="*/ 486 h 2537"/>
                      <a:gd name="T6" fmla="*/ 2 w 211"/>
                      <a:gd name="T7" fmla="*/ 0 h 253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11" h="2537">
                        <a:moveTo>
                          <a:pt x="7" y="0"/>
                        </a:moveTo>
                        <a:cubicBezTo>
                          <a:pt x="7" y="0"/>
                          <a:pt x="57" y="28"/>
                          <a:pt x="211" y="218"/>
                        </a:cubicBezTo>
                        <a:cubicBezTo>
                          <a:pt x="0" y="1229"/>
                          <a:pt x="41" y="2537"/>
                          <a:pt x="7" y="2501"/>
                        </a:cubicBezTo>
                        <a:lnTo>
                          <a:pt x="7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808080"/>
                      </a:gs>
                      <a:gs pos="100000">
                        <a:srgbClr val="F8F8F8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150" name="Freeform 253">
                    <a:extLst>
                      <a:ext uri="{FF2B5EF4-FFF2-40B4-BE49-F238E27FC236}">
                        <a16:creationId xmlns:a16="http://schemas.microsoft.com/office/drawing/2014/main" id="{CCD407AA-2F19-BA40-A839-66E1777D20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84" y="1640"/>
                    <a:ext cx="263" cy="189"/>
                  </a:xfrm>
                  <a:custGeom>
                    <a:avLst/>
                    <a:gdLst>
                      <a:gd name="T0" fmla="*/ 2 w 328"/>
                      <a:gd name="T1" fmla="*/ 0 h 226"/>
                      <a:gd name="T2" fmla="*/ 45 w 328"/>
                      <a:gd name="T3" fmla="*/ 25 h 226"/>
                      <a:gd name="T4" fmla="*/ 45 w 328"/>
                      <a:gd name="T5" fmla="*/ 45 h 226"/>
                      <a:gd name="T6" fmla="*/ 0 w 328"/>
                      <a:gd name="T7" fmla="*/ 19 h 226"/>
                      <a:gd name="T8" fmla="*/ 2 w 328"/>
                      <a:gd name="T9" fmla="*/ 0 h 2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28" h="226">
                        <a:moveTo>
                          <a:pt x="4" y="0"/>
                        </a:moveTo>
                        <a:cubicBezTo>
                          <a:pt x="60" y="10"/>
                          <a:pt x="182" y="74"/>
                          <a:pt x="328" y="128"/>
                        </a:cubicBezTo>
                        <a:cubicBezTo>
                          <a:pt x="326" y="162"/>
                          <a:pt x="326" y="158"/>
                          <a:pt x="326" y="226"/>
                        </a:cubicBezTo>
                        <a:cubicBezTo>
                          <a:pt x="326" y="226"/>
                          <a:pt x="169" y="155"/>
                          <a:pt x="0" y="100"/>
                        </a:cubicBezTo>
                        <a:cubicBezTo>
                          <a:pt x="0" y="48"/>
                          <a:pt x="4" y="17"/>
                          <a:pt x="4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232" name="Rectangle 254">
                    <a:extLst>
                      <a:ext uri="{FF2B5EF4-FFF2-40B4-BE49-F238E27FC236}">
                        <a16:creationId xmlns:a16="http://schemas.microsoft.com/office/drawing/2014/main" id="{B2DF4BFF-0454-EC44-8E1D-37BDFF0C118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14" y="692"/>
                    <a:ext cx="601" cy="48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grpSp>
                <p:nvGrpSpPr>
                  <p:cNvPr id="214152" name="Group 255">
                    <a:extLst>
                      <a:ext uri="{FF2B5EF4-FFF2-40B4-BE49-F238E27FC236}">
                        <a16:creationId xmlns:a16="http://schemas.microsoft.com/office/drawing/2014/main" id="{8C8216E1-3782-2742-AA0B-4FF9577EC4C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49" y="668"/>
                    <a:ext cx="581" cy="145"/>
                    <a:chOff x="614" y="2568"/>
                    <a:chExt cx="725" cy="139"/>
                  </a:xfrm>
                </p:grpSpPr>
                <p:sp>
                  <p:nvSpPr>
                    <p:cNvPr id="1258" name="AutoShape 256">
                      <a:extLst>
                        <a:ext uri="{FF2B5EF4-FFF2-40B4-BE49-F238E27FC236}">
                          <a16:creationId xmlns:a16="http://schemas.microsoft.com/office/drawing/2014/main" id="{F9B49C0A-BC21-B747-AE0E-77DAF55E11B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46" y="2591"/>
                      <a:ext cx="725" cy="120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259" name="AutoShape 257">
                      <a:extLst>
                        <a:ext uri="{FF2B5EF4-FFF2-40B4-BE49-F238E27FC236}">
                          <a16:creationId xmlns:a16="http://schemas.microsoft.com/office/drawing/2014/main" id="{6FD3DAE2-E5AA-C243-AFFE-94D2349143D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59" y="2591"/>
                      <a:ext cx="700" cy="101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1234" name="Rectangle 258">
                    <a:extLst>
                      <a:ext uri="{FF2B5EF4-FFF2-40B4-BE49-F238E27FC236}">
                        <a16:creationId xmlns:a16="http://schemas.microsoft.com/office/drawing/2014/main" id="{F48C0022-D3FB-8C40-80A5-FCC23438BDB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24" y="1019"/>
                    <a:ext cx="601" cy="48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grpSp>
                <p:nvGrpSpPr>
                  <p:cNvPr id="214154" name="Group 259">
                    <a:extLst>
                      <a:ext uri="{FF2B5EF4-FFF2-40B4-BE49-F238E27FC236}">
                        <a16:creationId xmlns:a16="http://schemas.microsoft.com/office/drawing/2014/main" id="{E88FF6DA-9880-8148-BAA6-00CF1550FB8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47" y="994"/>
                    <a:ext cx="581" cy="134"/>
                    <a:chOff x="614" y="2568"/>
                    <a:chExt cx="725" cy="139"/>
                  </a:xfrm>
                </p:grpSpPr>
                <p:sp>
                  <p:nvSpPr>
                    <p:cNvPr id="1256" name="AutoShape 260">
                      <a:extLst>
                        <a:ext uri="{FF2B5EF4-FFF2-40B4-BE49-F238E27FC236}">
                          <a16:creationId xmlns:a16="http://schemas.microsoft.com/office/drawing/2014/main" id="{9F58CA83-1DA3-7E4A-BD71-BF0042EA332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1" y="2594"/>
                      <a:ext cx="725" cy="140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257" name="AutoShape 261">
                      <a:extLst>
                        <a:ext uri="{FF2B5EF4-FFF2-40B4-BE49-F238E27FC236}">
                          <a16:creationId xmlns:a16="http://schemas.microsoft.com/office/drawing/2014/main" id="{D06D0BE5-5581-7F4F-A45D-8928C4D933D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4" y="2614"/>
                      <a:ext cx="687" cy="100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1236" name="Rectangle 262">
                    <a:extLst>
                      <a:ext uri="{FF2B5EF4-FFF2-40B4-BE49-F238E27FC236}">
                        <a16:creationId xmlns:a16="http://schemas.microsoft.com/office/drawing/2014/main" id="{7D284F23-BACC-5C44-A06F-6FBC578C16A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24" y="1365"/>
                    <a:ext cx="591" cy="38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237" name="Rectangle 263">
                    <a:extLst>
                      <a:ext uri="{FF2B5EF4-FFF2-40B4-BE49-F238E27FC236}">
                        <a16:creationId xmlns:a16="http://schemas.microsoft.com/office/drawing/2014/main" id="{CE77B14C-D862-BC4F-B328-CE89B7D5BE8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34" y="1653"/>
                    <a:ext cx="591" cy="48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grpSp>
                <p:nvGrpSpPr>
                  <p:cNvPr id="214157" name="Group 264">
                    <a:extLst>
                      <a:ext uri="{FF2B5EF4-FFF2-40B4-BE49-F238E27FC236}">
                        <a16:creationId xmlns:a16="http://schemas.microsoft.com/office/drawing/2014/main" id="{FBD83023-C0D9-D449-B164-E4AA1003AE6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35" y="1627"/>
                    <a:ext cx="582" cy="151"/>
                    <a:chOff x="614" y="2568"/>
                    <a:chExt cx="725" cy="139"/>
                  </a:xfrm>
                </p:grpSpPr>
                <p:sp>
                  <p:nvSpPr>
                    <p:cNvPr id="1254" name="AutoShape 265">
                      <a:extLst>
                        <a:ext uri="{FF2B5EF4-FFF2-40B4-BE49-F238E27FC236}">
                          <a16:creationId xmlns:a16="http://schemas.microsoft.com/office/drawing/2014/main" id="{13A75ABA-7087-8040-8375-84CDE62BFD9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4" y="2592"/>
                      <a:ext cx="711" cy="115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255" name="AutoShape 266">
                      <a:extLst>
                        <a:ext uri="{FF2B5EF4-FFF2-40B4-BE49-F238E27FC236}">
                          <a16:creationId xmlns:a16="http://schemas.microsoft.com/office/drawing/2014/main" id="{07545E68-2238-424A-8C73-53BD07E9A17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6" y="2610"/>
                      <a:ext cx="674" cy="80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214158" name="Freeform 267">
                    <a:extLst>
                      <a:ext uri="{FF2B5EF4-FFF2-40B4-BE49-F238E27FC236}">
                        <a16:creationId xmlns:a16="http://schemas.microsoft.com/office/drawing/2014/main" id="{27C7992D-9847-2044-9386-4B2280D490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88" y="1354"/>
                    <a:ext cx="263" cy="188"/>
                  </a:xfrm>
                  <a:custGeom>
                    <a:avLst/>
                    <a:gdLst>
                      <a:gd name="T0" fmla="*/ 2 w 328"/>
                      <a:gd name="T1" fmla="*/ 0 h 226"/>
                      <a:gd name="T2" fmla="*/ 45 w 328"/>
                      <a:gd name="T3" fmla="*/ 24 h 226"/>
                      <a:gd name="T4" fmla="*/ 45 w 328"/>
                      <a:gd name="T5" fmla="*/ 43 h 226"/>
                      <a:gd name="T6" fmla="*/ 0 w 328"/>
                      <a:gd name="T7" fmla="*/ 18 h 226"/>
                      <a:gd name="T8" fmla="*/ 2 w 328"/>
                      <a:gd name="T9" fmla="*/ 0 h 2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28" h="226">
                        <a:moveTo>
                          <a:pt x="4" y="0"/>
                        </a:moveTo>
                        <a:cubicBezTo>
                          <a:pt x="60" y="10"/>
                          <a:pt x="182" y="74"/>
                          <a:pt x="328" y="128"/>
                        </a:cubicBezTo>
                        <a:cubicBezTo>
                          <a:pt x="326" y="162"/>
                          <a:pt x="326" y="158"/>
                          <a:pt x="326" y="226"/>
                        </a:cubicBezTo>
                        <a:cubicBezTo>
                          <a:pt x="326" y="226"/>
                          <a:pt x="169" y="155"/>
                          <a:pt x="0" y="100"/>
                        </a:cubicBezTo>
                        <a:cubicBezTo>
                          <a:pt x="0" y="48"/>
                          <a:pt x="4" y="17"/>
                          <a:pt x="4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grpSp>
                <p:nvGrpSpPr>
                  <p:cNvPr id="214159" name="Group 268">
                    <a:extLst>
                      <a:ext uri="{FF2B5EF4-FFF2-40B4-BE49-F238E27FC236}">
                        <a16:creationId xmlns:a16="http://schemas.microsoft.com/office/drawing/2014/main" id="{B1276E39-A21C-7445-BDE6-51DC4A71331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39" y="1327"/>
                    <a:ext cx="582" cy="139"/>
                    <a:chOff x="614" y="2568"/>
                    <a:chExt cx="725" cy="139"/>
                  </a:xfrm>
                </p:grpSpPr>
                <p:sp>
                  <p:nvSpPr>
                    <p:cNvPr id="1252" name="AutoShape 269">
                      <a:extLst>
                        <a:ext uri="{FF2B5EF4-FFF2-40B4-BE49-F238E27FC236}">
                          <a16:creationId xmlns:a16="http://schemas.microsoft.com/office/drawing/2014/main" id="{A5F68AD4-D6B2-7449-B149-3E5AD63DAC6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46" y="2568"/>
                      <a:ext cx="698" cy="16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253" name="AutoShape 270">
                      <a:extLst>
                        <a:ext uri="{FF2B5EF4-FFF2-40B4-BE49-F238E27FC236}">
                          <a16:creationId xmlns:a16="http://schemas.microsoft.com/office/drawing/2014/main" id="{3BF60827-E304-3547-B13D-AE3427C61A1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59" y="2587"/>
                      <a:ext cx="661" cy="115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1241" name="Rectangle 271">
                    <a:extLst>
                      <a:ext uri="{FF2B5EF4-FFF2-40B4-BE49-F238E27FC236}">
                        <a16:creationId xmlns:a16="http://schemas.microsoft.com/office/drawing/2014/main" id="{E879B029-5EA9-6D45-9DEA-D7284353579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55" y="433"/>
                    <a:ext cx="60" cy="228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333333"/>
                      </a:gs>
                      <a:gs pos="50000">
                        <a:srgbClr val="DDDDDD"/>
                      </a:gs>
                      <a:gs pos="100000">
                        <a:srgbClr val="333333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14161" name="Freeform 272">
                    <a:extLst>
                      <a:ext uri="{FF2B5EF4-FFF2-40B4-BE49-F238E27FC236}">
                        <a16:creationId xmlns:a16="http://schemas.microsoft.com/office/drawing/2014/main" id="{39A00B6E-FF1F-794A-830B-C155EFE745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12" y="1007"/>
                    <a:ext cx="237" cy="213"/>
                  </a:xfrm>
                  <a:custGeom>
                    <a:avLst/>
                    <a:gdLst>
                      <a:gd name="T0" fmla="*/ 2 w 296"/>
                      <a:gd name="T1" fmla="*/ 0 h 256"/>
                      <a:gd name="T2" fmla="*/ 40 w 296"/>
                      <a:gd name="T3" fmla="*/ 27 h 256"/>
                      <a:gd name="T4" fmla="*/ 40 w 296"/>
                      <a:gd name="T5" fmla="*/ 49 h 256"/>
                      <a:gd name="T6" fmla="*/ 0 w 296"/>
                      <a:gd name="T7" fmla="*/ 18 h 256"/>
                      <a:gd name="T8" fmla="*/ 2 w 296"/>
                      <a:gd name="T9" fmla="*/ 0 h 25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96" h="256">
                        <a:moveTo>
                          <a:pt x="4" y="0"/>
                        </a:moveTo>
                        <a:cubicBezTo>
                          <a:pt x="55" y="10"/>
                          <a:pt x="144" y="68"/>
                          <a:pt x="292" y="144"/>
                        </a:cubicBezTo>
                        <a:cubicBezTo>
                          <a:pt x="290" y="178"/>
                          <a:pt x="296" y="188"/>
                          <a:pt x="296" y="256"/>
                        </a:cubicBezTo>
                        <a:cubicBezTo>
                          <a:pt x="296" y="256"/>
                          <a:pt x="160" y="176"/>
                          <a:pt x="0" y="100"/>
                        </a:cubicBezTo>
                        <a:cubicBezTo>
                          <a:pt x="0" y="48"/>
                          <a:pt x="4" y="17"/>
                          <a:pt x="4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162" name="Freeform 273">
                    <a:extLst>
                      <a:ext uri="{FF2B5EF4-FFF2-40B4-BE49-F238E27FC236}">
                        <a16:creationId xmlns:a16="http://schemas.microsoft.com/office/drawing/2014/main" id="{2F2EFD3C-B4EF-324B-B4F7-82EDCD53CA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15" y="680"/>
                    <a:ext cx="244" cy="240"/>
                  </a:xfrm>
                  <a:custGeom>
                    <a:avLst/>
                    <a:gdLst>
                      <a:gd name="T0" fmla="*/ 0 w 304"/>
                      <a:gd name="T1" fmla="*/ 0 h 288"/>
                      <a:gd name="T2" fmla="*/ 42 w 304"/>
                      <a:gd name="T3" fmla="*/ 32 h 288"/>
                      <a:gd name="T4" fmla="*/ 39 w 304"/>
                      <a:gd name="T5" fmla="*/ 57 h 288"/>
                      <a:gd name="T6" fmla="*/ 2 w 304"/>
                      <a:gd name="T7" fmla="*/ 24 h 288"/>
                      <a:gd name="T8" fmla="*/ 0 w 304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04" h="288">
                        <a:moveTo>
                          <a:pt x="0" y="0"/>
                        </a:moveTo>
                        <a:cubicBezTo>
                          <a:pt x="51" y="10"/>
                          <a:pt x="148" y="76"/>
                          <a:pt x="304" y="164"/>
                        </a:cubicBezTo>
                        <a:cubicBezTo>
                          <a:pt x="302" y="198"/>
                          <a:pt x="284" y="220"/>
                          <a:pt x="284" y="288"/>
                        </a:cubicBezTo>
                        <a:cubicBezTo>
                          <a:pt x="284" y="288"/>
                          <a:pt x="163" y="179"/>
                          <a:pt x="8" y="124"/>
                        </a:cubicBezTo>
                        <a:cubicBezTo>
                          <a:pt x="8" y="72"/>
                          <a:pt x="0" y="17"/>
                          <a:pt x="0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244" name="Oval 274">
                    <a:extLst>
                      <a:ext uri="{FF2B5EF4-FFF2-40B4-BE49-F238E27FC236}">
                        <a16:creationId xmlns:a16="http://schemas.microsoft.com/office/drawing/2014/main" id="{C87DDD84-03F8-BD41-811E-61DAEBB6730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16" y="2614"/>
                    <a:ext cx="50" cy="96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14164" name="Freeform 275">
                    <a:extLst>
                      <a:ext uri="{FF2B5EF4-FFF2-40B4-BE49-F238E27FC236}">
                        <a16:creationId xmlns:a16="http://schemas.microsoft.com/office/drawing/2014/main" id="{132D611E-4758-864E-9D45-1CF22D0B26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02" y="2614"/>
                    <a:ext cx="245" cy="200"/>
                  </a:xfrm>
                  <a:custGeom>
                    <a:avLst/>
                    <a:gdLst>
                      <a:gd name="T0" fmla="*/ 0 w 306"/>
                      <a:gd name="T1" fmla="*/ 21 h 240"/>
                      <a:gd name="T2" fmla="*/ 2 w 306"/>
                      <a:gd name="T3" fmla="*/ 48 h 240"/>
                      <a:gd name="T4" fmla="*/ 42 w 306"/>
                      <a:gd name="T5" fmla="*/ 22 h 240"/>
                      <a:gd name="T6" fmla="*/ 40 w 306"/>
                      <a:gd name="T7" fmla="*/ 0 h 240"/>
                      <a:gd name="T8" fmla="*/ 0 w 306"/>
                      <a:gd name="T9" fmla="*/ 21 h 24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06" h="240">
                        <a:moveTo>
                          <a:pt x="0" y="106"/>
                        </a:moveTo>
                        <a:lnTo>
                          <a:pt x="2" y="240"/>
                        </a:lnTo>
                        <a:lnTo>
                          <a:pt x="306" y="110"/>
                        </a:lnTo>
                        <a:lnTo>
                          <a:pt x="300" y="0"/>
                        </a:lnTo>
                        <a:lnTo>
                          <a:pt x="0" y="106"/>
                        </a:lnTo>
                        <a:close/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246" name="AutoShape 276">
                    <a:extLst>
                      <a:ext uri="{FF2B5EF4-FFF2-40B4-BE49-F238E27FC236}">
                        <a16:creationId xmlns:a16="http://schemas.microsoft.com/office/drawing/2014/main" id="{3EE82EF2-0FDA-9345-A14C-03D6CD07DFA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44" y="2681"/>
                    <a:ext cx="1202" cy="14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DDD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247" name="AutoShape 277">
                    <a:extLst>
                      <a:ext uri="{FF2B5EF4-FFF2-40B4-BE49-F238E27FC236}">
                        <a16:creationId xmlns:a16="http://schemas.microsoft.com/office/drawing/2014/main" id="{27AD91C4-16E1-7842-A4A0-B6DA0C6E137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04" y="2710"/>
                    <a:ext cx="1071" cy="86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chemeClr val="tx2"/>
                      </a:gs>
                      <a:gs pos="100000">
                        <a:schemeClr val="bg2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248" name="Oval 278">
                    <a:extLst>
                      <a:ext uri="{FF2B5EF4-FFF2-40B4-BE49-F238E27FC236}">
                        <a16:creationId xmlns:a16="http://schemas.microsoft.com/office/drawing/2014/main" id="{F65F8F1B-1351-5840-B148-D2F4D86F224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14" y="2383"/>
                    <a:ext cx="160" cy="144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249" name="Oval 279">
                    <a:extLst>
                      <a:ext uri="{FF2B5EF4-FFF2-40B4-BE49-F238E27FC236}">
                        <a16:creationId xmlns:a16="http://schemas.microsoft.com/office/drawing/2014/main" id="{3CD0C763-E769-EF46-8C3E-EE584B3FE66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85" y="2383"/>
                    <a:ext cx="160" cy="144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FF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250" name="Oval 280">
                    <a:extLst>
                      <a:ext uri="{FF2B5EF4-FFF2-40B4-BE49-F238E27FC236}">
                        <a16:creationId xmlns:a16="http://schemas.microsoft.com/office/drawing/2014/main" id="{0953445F-00D5-2148-8D73-8ED661251C5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65" y="2383"/>
                    <a:ext cx="160" cy="135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251" name="Rectangle 281">
                    <a:extLst>
                      <a:ext uri="{FF2B5EF4-FFF2-40B4-BE49-F238E27FC236}">
                        <a16:creationId xmlns:a16="http://schemas.microsoft.com/office/drawing/2014/main" id="{515222B0-18C3-3C4D-AB52-E811B42A2CB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65" y="1836"/>
                    <a:ext cx="80" cy="759"/>
                  </a:xfrm>
                  <a:prstGeom prst="rect">
                    <a:avLst/>
                  </a:prstGeom>
                  <a:solidFill>
                    <a:srgbClr val="29292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grpSp>
              <p:nvGrpSpPr>
                <p:cNvPr id="214081" name="Group 249">
                  <a:extLst>
                    <a:ext uri="{FF2B5EF4-FFF2-40B4-BE49-F238E27FC236}">
                      <a16:creationId xmlns:a16="http://schemas.microsoft.com/office/drawing/2014/main" id="{AD9C4E65-61DF-184B-B8BB-B9ADD27A3C6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7939866" y="4369199"/>
                  <a:ext cx="225953" cy="395900"/>
                  <a:chOff x="4140" y="429"/>
                  <a:chExt cx="1425" cy="2396"/>
                </a:xfrm>
              </p:grpSpPr>
              <p:sp>
                <p:nvSpPr>
                  <p:cNvPr id="214115" name="Freeform 250">
                    <a:extLst>
                      <a:ext uri="{FF2B5EF4-FFF2-40B4-BE49-F238E27FC236}">
                        <a16:creationId xmlns:a16="http://schemas.microsoft.com/office/drawing/2014/main" id="{673CED4F-91E2-E441-B3ED-98E4922832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68" y="433"/>
                    <a:ext cx="283" cy="2286"/>
                  </a:xfrm>
                  <a:custGeom>
                    <a:avLst/>
                    <a:gdLst>
                      <a:gd name="T0" fmla="*/ 9 w 354"/>
                      <a:gd name="T1" fmla="*/ 0 h 2742"/>
                      <a:gd name="T2" fmla="*/ 47 w 354"/>
                      <a:gd name="T3" fmla="*/ 66 h 2742"/>
                      <a:gd name="T4" fmla="*/ 46 w 354"/>
                      <a:gd name="T5" fmla="*/ 510 h 2742"/>
                      <a:gd name="T6" fmla="*/ 0 w 354"/>
                      <a:gd name="T7" fmla="*/ 534 h 2742"/>
                      <a:gd name="T8" fmla="*/ 9 w 354"/>
                      <a:gd name="T9" fmla="*/ 0 h 27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54" h="2742">
                        <a:moveTo>
                          <a:pt x="63" y="0"/>
                        </a:moveTo>
                        <a:lnTo>
                          <a:pt x="354" y="339"/>
                        </a:lnTo>
                        <a:lnTo>
                          <a:pt x="346" y="2624"/>
                        </a:lnTo>
                        <a:lnTo>
                          <a:pt x="0" y="2742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DDDDDD"/>
                      </a:gs>
                      <a:gs pos="100000">
                        <a:srgbClr val="333333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197" name="Rectangle 251">
                    <a:extLst>
                      <a:ext uri="{FF2B5EF4-FFF2-40B4-BE49-F238E27FC236}">
                        <a16:creationId xmlns:a16="http://schemas.microsoft.com/office/drawing/2014/main" id="{75993676-AB81-824A-9A1C-5A09BAC4C96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07" y="431"/>
                    <a:ext cx="1051" cy="2306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14117" name="Freeform 252">
                    <a:extLst>
                      <a:ext uri="{FF2B5EF4-FFF2-40B4-BE49-F238E27FC236}">
                        <a16:creationId xmlns:a16="http://schemas.microsoft.com/office/drawing/2014/main" id="{91ADBF7B-6872-8B4C-A754-0ABC066E2E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21" y="570"/>
                    <a:ext cx="169" cy="2115"/>
                  </a:xfrm>
                  <a:custGeom>
                    <a:avLst/>
                    <a:gdLst>
                      <a:gd name="T0" fmla="*/ 2 w 211"/>
                      <a:gd name="T1" fmla="*/ 0 h 2537"/>
                      <a:gd name="T2" fmla="*/ 29 w 211"/>
                      <a:gd name="T3" fmla="*/ 43 h 2537"/>
                      <a:gd name="T4" fmla="*/ 2 w 211"/>
                      <a:gd name="T5" fmla="*/ 486 h 2537"/>
                      <a:gd name="T6" fmla="*/ 2 w 211"/>
                      <a:gd name="T7" fmla="*/ 0 h 253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11" h="2537">
                        <a:moveTo>
                          <a:pt x="7" y="0"/>
                        </a:moveTo>
                        <a:cubicBezTo>
                          <a:pt x="7" y="0"/>
                          <a:pt x="57" y="28"/>
                          <a:pt x="211" y="218"/>
                        </a:cubicBezTo>
                        <a:cubicBezTo>
                          <a:pt x="0" y="1229"/>
                          <a:pt x="41" y="2537"/>
                          <a:pt x="7" y="2501"/>
                        </a:cubicBezTo>
                        <a:lnTo>
                          <a:pt x="7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808080"/>
                      </a:gs>
                      <a:gs pos="100000">
                        <a:srgbClr val="F8F8F8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118" name="Freeform 253">
                    <a:extLst>
                      <a:ext uri="{FF2B5EF4-FFF2-40B4-BE49-F238E27FC236}">
                        <a16:creationId xmlns:a16="http://schemas.microsoft.com/office/drawing/2014/main" id="{23D84E5E-0866-9C4C-B2EF-56E68C552B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84" y="1640"/>
                    <a:ext cx="263" cy="189"/>
                  </a:xfrm>
                  <a:custGeom>
                    <a:avLst/>
                    <a:gdLst>
                      <a:gd name="T0" fmla="*/ 2 w 328"/>
                      <a:gd name="T1" fmla="*/ 0 h 226"/>
                      <a:gd name="T2" fmla="*/ 45 w 328"/>
                      <a:gd name="T3" fmla="*/ 25 h 226"/>
                      <a:gd name="T4" fmla="*/ 45 w 328"/>
                      <a:gd name="T5" fmla="*/ 45 h 226"/>
                      <a:gd name="T6" fmla="*/ 0 w 328"/>
                      <a:gd name="T7" fmla="*/ 19 h 226"/>
                      <a:gd name="T8" fmla="*/ 2 w 328"/>
                      <a:gd name="T9" fmla="*/ 0 h 2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28" h="226">
                        <a:moveTo>
                          <a:pt x="4" y="0"/>
                        </a:moveTo>
                        <a:cubicBezTo>
                          <a:pt x="60" y="10"/>
                          <a:pt x="182" y="74"/>
                          <a:pt x="328" y="128"/>
                        </a:cubicBezTo>
                        <a:cubicBezTo>
                          <a:pt x="326" y="162"/>
                          <a:pt x="326" y="158"/>
                          <a:pt x="326" y="226"/>
                        </a:cubicBezTo>
                        <a:cubicBezTo>
                          <a:pt x="326" y="226"/>
                          <a:pt x="169" y="155"/>
                          <a:pt x="0" y="100"/>
                        </a:cubicBezTo>
                        <a:cubicBezTo>
                          <a:pt x="0" y="48"/>
                          <a:pt x="4" y="17"/>
                          <a:pt x="4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200" name="Rectangle 254">
                    <a:extLst>
                      <a:ext uri="{FF2B5EF4-FFF2-40B4-BE49-F238E27FC236}">
                        <a16:creationId xmlns:a16="http://schemas.microsoft.com/office/drawing/2014/main" id="{9A434B60-238E-0643-AC33-FEA29F475BA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07" y="700"/>
                    <a:ext cx="601" cy="38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grpSp>
                <p:nvGrpSpPr>
                  <p:cNvPr id="214120" name="Group 255">
                    <a:extLst>
                      <a:ext uri="{FF2B5EF4-FFF2-40B4-BE49-F238E27FC236}">
                        <a16:creationId xmlns:a16="http://schemas.microsoft.com/office/drawing/2014/main" id="{12E7DC11-1190-114A-B96D-576D29F69FC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49" y="668"/>
                    <a:ext cx="581" cy="145"/>
                    <a:chOff x="614" y="2568"/>
                    <a:chExt cx="725" cy="139"/>
                  </a:xfrm>
                </p:grpSpPr>
                <p:sp>
                  <p:nvSpPr>
                    <p:cNvPr id="1226" name="AutoShape 256">
                      <a:extLst>
                        <a:ext uri="{FF2B5EF4-FFF2-40B4-BE49-F238E27FC236}">
                          <a16:creationId xmlns:a16="http://schemas.microsoft.com/office/drawing/2014/main" id="{83BC1DE0-BDAC-D544-BEDB-2A05FC1B8C4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" y="2571"/>
                      <a:ext cx="725" cy="13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227" name="AutoShape 257">
                      <a:extLst>
                        <a:ext uri="{FF2B5EF4-FFF2-40B4-BE49-F238E27FC236}">
                          <a16:creationId xmlns:a16="http://schemas.microsoft.com/office/drawing/2014/main" id="{16D6180E-2B62-344C-93D5-97058AE5A21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5" y="2590"/>
                      <a:ext cx="700" cy="101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1202" name="Rectangle 258">
                    <a:extLst>
                      <a:ext uri="{FF2B5EF4-FFF2-40B4-BE49-F238E27FC236}">
                        <a16:creationId xmlns:a16="http://schemas.microsoft.com/office/drawing/2014/main" id="{F26E7221-E4F7-A245-94A6-5A1B1DF46BA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27" y="1027"/>
                    <a:ext cx="591" cy="38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grpSp>
                <p:nvGrpSpPr>
                  <p:cNvPr id="214122" name="Group 259">
                    <a:extLst>
                      <a:ext uri="{FF2B5EF4-FFF2-40B4-BE49-F238E27FC236}">
                        <a16:creationId xmlns:a16="http://schemas.microsoft.com/office/drawing/2014/main" id="{47E8B446-09EE-DD47-AE46-2496760FEB8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47" y="994"/>
                    <a:ext cx="581" cy="134"/>
                    <a:chOff x="614" y="2568"/>
                    <a:chExt cx="725" cy="139"/>
                  </a:xfrm>
                </p:grpSpPr>
                <p:sp>
                  <p:nvSpPr>
                    <p:cNvPr id="1224" name="AutoShape 260">
                      <a:extLst>
                        <a:ext uri="{FF2B5EF4-FFF2-40B4-BE49-F238E27FC236}">
                          <a16:creationId xmlns:a16="http://schemas.microsoft.com/office/drawing/2014/main" id="{D9D2AAC1-6753-474C-8CDC-C808A7C01B9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5" y="2572"/>
                      <a:ext cx="725" cy="149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225" name="AutoShape 261">
                      <a:extLst>
                        <a:ext uri="{FF2B5EF4-FFF2-40B4-BE49-F238E27FC236}">
                          <a16:creationId xmlns:a16="http://schemas.microsoft.com/office/drawing/2014/main" id="{ECCF6C55-96D8-D94C-A3CF-CC1EFAEBCE3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7" y="2592"/>
                      <a:ext cx="687" cy="100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1204" name="Rectangle 262">
                    <a:extLst>
                      <a:ext uri="{FF2B5EF4-FFF2-40B4-BE49-F238E27FC236}">
                        <a16:creationId xmlns:a16="http://schemas.microsoft.com/office/drawing/2014/main" id="{B2AEB8B8-E5B7-CA40-9DD7-7012075227D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17" y="1363"/>
                    <a:ext cx="591" cy="48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205" name="Rectangle 263">
                    <a:extLst>
                      <a:ext uri="{FF2B5EF4-FFF2-40B4-BE49-F238E27FC236}">
                        <a16:creationId xmlns:a16="http://schemas.microsoft.com/office/drawing/2014/main" id="{5845A26A-1A11-0740-A0FB-AB7AE08D22D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27" y="1680"/>
                    <a:ext cx="601" cy="48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grpSp>
                <p:nvGrpSpPr>
                  <p:cNvPr id="214125" name="Group 264">
                    <a:extLst>
                      <a:ext uri="{FF2B5EF4-FFF2-40B4-BE49-F238E27FC236}">
                        <a16:creationId xmlns:a16="http://schemas.microsoft.com/office/drawing/2014/main" id="{BF6180F3-243C-D446-AA4E-BD3A8C0C770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35" y="1627"/>
                    <a:ext cx="582" cy="151"/>
                    <a:chOff x="614" y="2568"/>
                    <a:chExt cx="725" cy="139"/>
                  </a:xfrm>
                </p:grpSpPr>
                <p:sp>
                  <p:nvSpPr>
                    <p:cNvPr id="1222" name="AutoShape 265">
                      <a:extLst>
                        <a:ext uri="{FF2B5EF4-FFF2-40B4-BE49-F238E27FC236}">
                          <a16:creationId xmlns:a16="http://schemas.microsoft.com/office/drawing/2014/main" id="{3CFC6F1D-C44B-F443-BEE4-4C7D11D2609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7" y="2590"/>
                      <a:ext cx="711" cy="142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223" name="AutoShape 266">
                      <a:extLst>
                        <a:ext uri="{FF2B5EF4-FFF2-40B4-BE49-F238E27FC236}">
                          <a16:creationId xmlns:a16="http://schemas.microsoft.com/office/drawing/2014/main" id="{0F37A8D3-6F5C-FC4A-92B0-1DB10A71C74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608"/>
                      <a:ext cx="674" cy="106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214126" name="Freeform 267">
                    <a:extLst>
                      <a:ext uri="{FF2B5EF4-FFF2-40B4-BE49-F238E27FC236}">
                        <a16:creationId xmlns:a16="http://schemas.microsoft.com/office/drawing/2014/main" id="{10223E50-119B-E240-A820-947E0C51B4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88" y="1354"/>
                    <a:ext cx="263" cy="188"/>
                  </a:xfrm>
                  <a:custGeom>
                    <a:avLst/>
                    <a:gdLst>
                      <a:gd name="T0" fmla="*/ 2 w 328"/>
                      <a:gd name="T1" fmla="*/ 0 h 226"/>
                      <a:gd name="T2" fmla="*/ 45 w 328"/>
                      <a:gd name="T3" fmla="*/ 24 h 226"/>
                      <a:gd name="T4" fmla="*/ 45 w 328"/>
                      <a:gd name="T5" fmla="*/ 43 h 226"/>
                      <a:gd name="T6" fmla="*/ 0 w 328"/>
                      <a:gd name="T7" fmla="*/ 18 h 226"/>
                      <a:gd name="T8" fmla="*/ 2 w 328"/>
                      <a:gd name="T9" fmla="*/ 0 h 2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28" h="226">
                        <a:moveTo>
                          <a:pt x="4" y="0"/>
                        </a:moveTo>
                        <a:cubicBezTo>
                          <a:pt x="60" y="10"/>
                          <a:pt x="182" y="74"/>
                          <a:pt x="328" y="128"/>
                        </a:cubicBezTo>
                        <a:cubicBezTo>
                          <a:pt x="326" y="162"/>
                          <a:pt x="326" y="158"/>
                          <a:pt x="326" y="226"/>
                        </a:cubicBezTo>
                        <a:cubicBezTo>
                          <a:pt x="326" y="226"/>
                          <a:pt x="169" y="155"/>
                          <a:pt x="0" y="100"/>
                        </a:cubicBezTo>
                        <a:cubicBezTo>
                          <a:pt x="0" y="48"/>
                          <a:pt x="4" y="17"/>
                          <a:pt x="4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grpSp>
                <p:nvGrpSpPr>
                  <p:cNvPr id="214127" name="Group 268">
                    <a:extLst>
                      <a:ext uri="{FF2B5EF4-FFF2-40B4-BE49-F238E27FC236}">
                        <a16:creationId xmlns:a16="http://schemas.microsoft.com/office/drawing/2014/main" id="{9D18F655-B523-884C-89D2-EFF399338EC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39" y="1327"/>
                    <a:ext cx="582" cy="139"/>
                    <a:chOff x="614" y="2568"/>
                    <a:chExt cx="725" cy="139"/>
                  </a:xfrm>
                </p:grpSpPr>
                <p:sp>
                  <p:nvSpPr>
                    <p:cNvPr id="1220" name="AutoShape 269">
                      <a:extLst>
                        <a:ext uri="{FF2B5EF4-FFF2-40B4-BE49-F238E27FC236}">
                          <a16:creationId xmlns:a16="http://schemas.microsoft.com/office/drawing/2014/main" id="{D38A90E1-1AC6-064D-9345-B72D2409095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" y="2595"/>
                      <a:ext cx="761" cy="115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221" name="AutoShape 270">
                      <a:extLst>
                        <a:ext uri="{FF2B5EF4-FFF2-40B4-BE49-F238E27FC236}">
                          <a16:creationId xmlns:a16="http://schemas.microsoft.com/office/drawing/2014/main" id="{825EDA84-2C27-A346-BE0D-C7F7A4E1967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5" y="2614"/>
                      <a:ext cx="723" cy="86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1209" name="Rectangle 271">
                    <a:extLst>
                      <a:ext uri="{FF2B5EF4-FFF2-40B4-BE49-F238E27FC236}">
                        <a16:creationId xmlns:a16="http://schemas.microsoft.com/office/drawing/2014/main" id="{91CE908C-9855-7B46-955C-EC71735DB7E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48" y="431"/>
                    <a:ext cx="70" cy="231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333333"/>
                      </a:gs>
                      <a:gs pos="50000">
                        <a:srgbClr val="DDDDDD"/>
                      </a:gs>
                      <a:gs pos="100000">
                        <a:srgbClr val="333333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14129" name="Freeform 272">
                    <a:extLst>
                      <a:ext uri="{FF2B5EF4-FFF2-40B4-BE49-F238E27FC236}">
                        <a16:creationId xmlns:a16="http://schemas.microsoft.com/office/drawing/2014/main" id="{BA20AD08-D7F7-9F4B-B41D-11E97E0528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12" y="1007"/>
                    <a:ext cx="237" cy="213"/>
                  </a:xfrm>
                  <a:custGeom>
                    <a:avLst/>
                    <a:gdLst>
                      <a:gd name="T0" fmla="*/ 2 w 296"/>
                      <a:gd name="T1" fmla="*/ 0 h 256"/>
                      <a:gd name="T2" fmla="*/ 40 w 296"/>
                      <a:gd name="T3" fmla="*/ 27 h 256"/>
                      <a:gd name="T4" fmla="*/ 40 w 296"/>
                      <a:gd name="T5" fmla="*/ 49 h 256"/>
                      <a:gd name="T6" fmla="*/ 0 w 296"/>
                      <a:gd name="T7" fmla="*/ 18 h 256"/>
                      <a:gd name="T8" fmla="*/ 2 w 296"/>
                      <a:gd name="T9" fmla="*/ 0 h 25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96" h="256">
                        <a:moveTo>
                          <a:pt x="4" y="0"/>
                        </a:moveTo>
                        <a:cubicBezTo>
                          <a:pt x="55" y="10"/>
                          <a:pt x="144" y="68"/>
                          <a:pt x="292" y="144"/>
                        </a:cubicBezTo>
                        <a:cubicBezTo>
                          <a:pt x="290" y="178"/>
                          <a:pt x="296" y="188"/>
                          <a:pt x="296" y="256"/>
                        </a:cubicBezTo>
                        <a:cubicBezTo>
                          <a:pt x="296" y="256"/>
                          <a:pt x="160" y="176"/>
                          <a:pt x="0" y="100"/>
                        </a:cubicBezTo>
                        <a:cubicBezTo>
                          <a:pt x="0" y="48"/>
                          <a:pt x="4" y="17"/>
                          <a:pt x="4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130" name="Freeform 273">
                    <a:extLst>
                      <a:ext uri="{FF2B5EF4-FFF2-40B4-BE49-F238E27FC236}">
                        <a16:creationId xmlns:a16="http://schemas.microsoft.com/office/drawing/2014/main" id="{D552793D-3DDB-B14A-BB16-E841863E60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15" y="680"/>
                    <a:ext cx="244" cy="240"/>
                  </a:xfrm>
                  <a:custGeom>
                    <a:avLst/>
                    <a:gdLst>
                      <a:gd name="T0" fmla="*/ 0 w 304"/>
                      <a:gd name="T1" fmla="*/ 0 h 288"/>
                      <a:gd name="T2" fmla="*/ 42 w 304"/>
                      <a:gd name="T3" fmla="*/ 32 h 288"/>
                      <a:gd name="T4" fmla="*/ 39 w 304"/>
                      <a:gd name="T5" fmla="*/ 57 h 288"/>
                      <a:gd name="T6" fmla="*/ 2 w 304"/>
                      <a:gd name="T7" fmla="*/ 24 h 288"/>
                      <a:gd name="T8" fmla="*/ 0 w 304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04" h="288">
                        <a:moveTo>
                          <a:pt x="0" y="0"/>
                        </a:moveTo>
                        <a:cubicBezTo>
                          <a:pt x="51" y="10"/>
                          <a:pt x="148" y="76"/>
                          <a:pt x="304" y="164"/>
                        </a:cubicBezTo>
                        <a:cubicBezTo>
                          <a:pt x="302" y="198"/>
                          <a:pt x="284" y="220"/>
                          <a:pt x="284" y="288"/>
                        </a:cubicBezTo>
                        <a:cubicBezTo>
                          <a:pt x="284" y="288"/>
                          <a:pt x="163" y="179"/>
                          <a:pt x="8" y="124"/>
                        </a:cubicBezTo>
                        <a:cubicBezTo>
                          <a:pt x="8" y="72"/>
                          <a:pt x="0" y="17"/>
                          <a:pt x="0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212" name="Oval 274">
                    <a:extLst>
                      <a:ext uri="{FF2B5EF4-FFF2-40B4-BE49-F238E27FC236}">
                        <a16:creationId xmlns:a16="http://schemas.microsoft.com/office/drawing/2014/main" id="{9B6DE668-6C9D-E940-846B-EC939FB11C1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19" y="2641"/>
                    <a:ext cx="50" cy="96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14132" name="Freeform 275">
                    <a:extLst>
                      <a:ext uri="{FF2B5EF4-FFF2-40B4-BE49-F238E27FC236}">
                        <a16:creationId xmlns:a16="http://schemas.microsoft.com/office/drawing/2014/main" id="{2A4DEF12-35F1-E644-BBA6-F7A81889DE7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02" y="2614"/>
                    <a:ext cx="245" cy="200"/>
                  </a:xfrm>
                  <a:custGeom>
                    <a:avLst/>
                    <a:gdLst>
                      <a:gd name="T0" fmla="*/ 0 w 306"/>
                      <a:gd name="T1" fmla="*/ 21 h 240"/>
                      <a:gd name="T2" fmla="*/ 2 w 306"/>
                      <a:gd name="T3" fmla="*/ 48 h 240"/>
                      <a:gd name="T4" fmla="*/ 42 w 306"/>
                      <a:gd name="T5" fmla="*/ 22 h 240"/>
                      <a:gd name="T6" fmla="*/ 40 w 306"/>
                      <a:gd name="T7" fmla="*/ 0 h 240"/>
                      <a:gd name="T8" fmla="*/ 0 w 306"/>
                      <a:gd name="T9" fmla="*/ 21 h 24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06" h="240">
                        <a:moveTo>
                          <a:pt x="0" y="106"/>
                        </a:moveTo>
                        <a:lnTo>
                          <a:pt x="2" y="240"/>
                        </a:lnTo>
                        <a:lnTo>
                          <a:pt x="306" y="110"/>
                        </a:lnTo>
                        <a:lnTo>
                          <a:pt x="300" y="0"/>
                        </a:lnTo>
                        <a:lnTo>
                          <a:pt x="0" y="106"/>
                        </a:lnTo>
                        <a:close/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214" name="AutoShape 276">
                    <a:extLst>
                      <a:ext uri="{FF2B5EF4-FFF2-40B4-BE49-F238E27FC236}">
                        <a16:creationId xmlns:a16="http://schemas.microsoft.com/office/drawing/2014/main" id="{C903B965-B61F-5B46-8001-2DB553ADE47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37" y="2708"/>
                    <a:ext cx="1202" cy="14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DDD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215" name="AutoShape 277">
                    <a:extLst>
                      <a:ext uri="{FF2B5EF4-FFF2-40B4-BE49-F238E27FC236}">
                        <a16:creationId xmlns:a16="http://schemas.microsoft.com/office/drawing/2014/main" id="{0ED95705-893D-844E-9EE2-785F6A30C78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07" y="2737"/>
                    <a:ext cx="1071" cy="86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chemeClr val="tx2"/>
                      </a:gs>
                      <a:gs pos="100000">
                        <a:schemeClr val="bg2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216" name="Oval 278">
                    <a:extLst>
                      <a:ext uri="{FF2B5EF4-FFF2-40B4-BE49-F238E27FC236}">
                        <a16:creationId xmlns:a16="http://schemas.microsoft.com/office/drawing/2014/main" id="{493F1A0B-79DC-BC4F-AA67-E738E3B612F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07" y="2410"/>
                    <a:ext cx="160" cy="144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217" name="Oval 279">
                    <a:extLst>
                      <a:ext uri="{FF2B5EF4-FFF2-40B4-BE49-F238E27FC236}">
                        <a16:creationId xmlns:a16="http://schemas.microsoft.com/office/drawing/2014/main" id="{77F6B016-6A32-6945-A9A9-09881FD1844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87" y="2410"/>
                    <a:ext cx="160" cy="144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FF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218" name="Oval 280">
                    <a:extLst>
                      <a:ext uri="{FF2B5EF4-FFF2-40B4-BE49-F238E27FC236}">
                        <a16:creationId xmlns:a16="http://schemas.microsoft.com/office/drawing/2014/main" id="{C59500A7-42F9-3C47-8FCF-B0DF661E20F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58" y="2410"/>
                    <a:ext cx="160" cy="135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219" name="Rectangle 281">
                    <a:extLst>
                      <a:ext uri="{FF2B5EF4-FFF2-40B4-BE49-F238E27FC236}">
                        <a16:creationId xmlns:a16="http://schemas.microsoft.com/office/drawing/2014/main" id="{927A856B-99CC-6244-83E4-9E70C8FA6FC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68" y="1863"/>
                    <a:ext cx="80" cy="759"/>
                  </a:xfrm>
                  <a:prstGeom prst="rect">
                    <a:avLst/>
                  </a:prstGeom>
                  <a:solidFill>
                    <a:srgbClr val="29292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grpSp>
              <p:nvGrpSpPr>
                <p:cNvPr id="214082" name="Group 249">
                  <a:extLst>
                    <a:ext uri="{FF2B5EF4-FFF2-40B4-BE49-F238E27FC236}">
                      <a16:creationId xmlns:a16="http://schemas.microsoft.com/office/drawing/2014/main" id="{E1FEF8BD-B69F-2B4A-B7A3-A1994312802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8472213" y="4384408"/>
                  <a:ext cx="225953" cy="395900"/>
                  <a:chOff x="4140" y="429"/>
                  <a:chExt cx="1425" cy="2396"/>
                </a:xfrm>
              </p:grpSpPr>
              <p:sp>
                <p:nvSpPr>
                  <p:cNvPr id="214083" name="Freeform 250">
                    <a:extLst>
                      <a:ext uri="{FF2B5EF4-FFF2-40B4-BE49-F238E27FC236}">
                        <a16:creationId xmlns:a16="http://schemas.microsoft.com/office/drawing/2014/main" id="{6C6DD94B-9B54-724D-B103-04D0F521D93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68" y="433"/>
                    <a:ext cx="283" cy="2286"/>
                  </a:xfrm>
                  <a:custGeom>
                    <a:avLst/>
                    <a:gdLst>
                      <a:gd name="T0" fmla="*/ 9 w 354"/>
                      <a:gd name="T1" fmla="*/ 0 h 2742"/>
                      <a:gd name="T2" fmla="*/ 47 w 354"/>
                      <a:gd name="T3" fmla="*/ 66 h 2742"/>
                      <a:gd name="T4" fmla="*/ 46 w 354"/>
                      <a:gd name="T5" fmla="*/ 510 h 2742"/>
                      <a:gd name="T6" fmla="*/ 0 w 354"/>
                      <a:gd name="T7" fmla="*/ 534 h 2742"/>
                      <a:gd name="T8" fmla="*/ 9 w 354"/>
                      <a:gd name="T9" fmla="*/ 0 h 27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54" h="2742">
                        <a:moveTo>
                          <a:pt x="63" y="0"/>
                        </a:moveTo>
                        <a:lnTo>
                          <a:pt x="354" y="339"/>
                        </a:lnTo>
                        <a:lnTo>
                          <a:pt x="346" y="2624"/>
                        </a:lnTo>
                        <a:lnTo>
                          <a:pt x="0" y="2742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DDDDDD"/>
                      </a:gs>
                      <a:gs pos="100000">
                        <a:srgbClr val="333333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165" name="Rectangle 251">
                    <a:extLst>
                      <a:ext uri="{FF2B5EF4-FFF2-40B4-BE49-F238E27FC236}">
                        <a16:creationId xmlns:a16="http://schemas.microsoft.com/office/drawing/2014/main" id="{D152ED00-804A-5F4C-9F67-947C841E0FA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00" y="454"/>
                    <a:ext cx="1051" cy="225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14085" name="Freeform 252">
                    <a:extLst>
                      <a:ext uri="{FF2B5EF4-FFF2-40B4-BE49-F238E27FC236}">
                        <a16:creationId xmlns:a16="http://schemas.microsoft.com/office/drawing/2014/main" id="{4E7DC649-4944-F049-81DF-B82F34F42C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21" y="570"/>
                    <a:ext cx="169" cy="2115"/>
                  </a:xfrm>
                  <a:custGeom>
                    <a:avLst/>
                    <a:gdLst>
                      <a:gd name="T0" fmla="*/ 2 w 211"/>
                      <a:gd name="T1" fmla="*/ 0 h 2537"/>
                      <a:gd name="T2" fmla="*/ 29 w 211"/>
                      <a:gd name="T3" fmla="*/ 43 h 2537"/>
                      <a:gd name="T4" fmla="*/ 2 w 211"/>
                      <a:gd name="T5" fmla="*/ 486 h 2537"/>
                      <a:gd name="T6" fmla="*/ 2 w 211"/>
                      <a:gd name="T7" fmla="*/ 0 h 253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11" h="2537">
                        <a:moveTo>
                          <a:pt x="7" y="0"/>
                        </a:moveTo>
                        <a:cubicBezTo>
                          <a:pt x="7" y="0"/>
                          <a:pt x="57" y="28"/>
                          <a:pt x="211" y="218"/>
                        </a:cubicBezTo>
                        <a:cubicBezTo>
                          <a:pt x="0" y="1229"/>
                          <a:pt x="41" y="2537"/>
                          <a:pt x="7" y="2501"/>
                        </a:cubicBezTo>
                        <a:lnTo>
                          <a:pt x="7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808080"/>
                      </a:gs>
                      <a:gs pos="100000">
                        <a:srgbClr val="F8F8F8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086" name="Freeform 253">
                    <a:extLst>
                      <a:ext uri="{FF2B5EF4-FFF2-40B4-BE49-F238E27FC236}">
                        <a16:creationId xmlns:a16="http://schemas.microsoft.com/office/drawing/2014/main" id="{92A778CB-6053-7B44-81C5-DEFCC2EB07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84" y="1640"/>
                    <a:ext cx="263" cy="189"/>
                  </a:xfrm>
                  <a:custGeom>
                    <a:avLst/>
                    <a:gdLst>
                      <a:gd name="T0" fmla="*/ 2 w 328"/>
                      <a:gd name="T1" fmla="*/ 0 h 226"/>
                      <a:gd name="T2" fmla="*/ 45 w 328"/>
                      <a:gd name="T3" fmla="*/ 25 h 226"/>
                      <a:gd name="T4" fmla="*/ 45 w 328"/>
                      <a:gd name="T5" fmla="*/ 45 h 226"/>
                      <a:gd name="T6" fmla="*/ 0 w 328"/>
                      <a:gd name="T7" fmla="*/ 19 h 226"/>
                      <a:gd name="T8" fmla="*/ 2 w 328"/>
                      <a:gd name="T9" fmla="*/ 0 h 2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28" h="226">
                        <a:moveTo>
                          <a:pt x="4" y="0"/>
                        </a:moveTo>
                        <a:cubicBezTo>
                          <a:pt x="60" y="10"/>
                          <a:pt x="182" y="74"/>
                          <a:pt x="328" y="128"/>
                        </a:cubicBezTo>
                        <a:cubicBezTo>
                          <a:pt x="326" y="162"/>
                          <a:pt x="326" y="158"/>
                          <a:pt x="326" y="226"/>
                        </a:cubicBezTo>
                        <a:cubicBezTo>
                          <a:pt x="326" y="226"/>
                          <a:pt x="169" y="155"/>
                          <a:pt x="0" y="100"/>
                        </a:cubicBezTo>
                        <a:cubicBezTo>
                          <a:pt x="0" y="48"/>
                          <a:pt x="4" y="17"/>
                          <a:pt x="4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168" name="Rectangle 254">
                    <a:extLst>
                      <a:ext uri="{FF2B5EF4-FFF2-40B4-BE49-F238E27FC236}">
                        <a16:creationId xmlns:a16="http://schemas.microsoft.com/office/drawing/2014/main" id="{CAA479F9-29C4-7242-91ED-2F3F0CCB85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10" y="714"/>
                    <a:ext cx="601" cy="48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grpSp>
                <p:nvGrpSpPr>
                  <p:cNvPr id="214088" name="Group 255">
                    <a:extLst>
                      <a:ext uri="{FF2B5EF4-FFF2-40B4-BE49-F238E27FC236}">
                        <a16:creationId xmlns:a16="http://schemas.microsoft.com/office/drawing/2014/main" id="{445F507A-FBCC-6F4D-AD7B-11FE3C09ADB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49" y="668"/>
                    <a:ext cx="581" cy="145"/>
                    <a:chOff x="614" y="2568"/>
                    <a:chExt cx="725" cy="139"/>
                  </a:xfrm>
                </p:grpSpPr>
                <p:sp>
                  <p:nvSpPr>
                    <p:cNvPr id="1194" name="AutoShape 256">
                      <a:extLst>
                        <a:ext uri="{FF2B5EF4-FFF2-40B4-BE49-F238E27FC236}">
                          <a16:creationId xmlns:a16="http://schemas.microsoft.com/office/drawing/2014/main" id="{A2E5EB75-6A07-224C-B21A-066976EEAFB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6" y="2594"/>
                      <a:ext cx="725" cy="13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195" name="AutoShape 257">
                      <a:extLst>
                        <a:ext uri="{FF2B5EF4-FFF2-40B4-BE49-F238E27FC236}">
                          <a16:creationId xmlns:a16="http://schemas.microsoft.com/office/drawing/2014/main" id="{A46E1B8A-5C2A-8245-8EC2-F81F20084DA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9" y="2612"/>
                      <a:ext cx="700" cy="101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1170" name="Rectangle 258">
                    <a:extLst>
                      <a:ext uri="{FF2B5EF4-FFF2-40B4-BE49-F238E27FC236}">
                        <a16:creationId xmlns:a16="http://schemas.microsoft.com/office/drawing/2014/main" id="{044B877B-B434-F84A-90DD-4DF72E8757F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20" y="1041"/>
                    <a:ext cx="601" cy="48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grpSp>
                <p:nvGrpSpPr>
                  <p:cNvPr id="214090" name="Group 259">
                    <a:extLst>
                      <a:ext uri="{FF2B5EF4-FFF2-40B4-BE49-F238E27FC236}">
                        <a16:creationId xmlns:a16="http://schemas.microsoft.com/office/drawing/2014/main" id="{89F0A4FE-98F2-504F-8C6E-937B433CE3E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47" y="994"/>
                    <a:ext cx="581" cy="134"/>
                    <a:chOff x="614" y="2568"/>
                    <a:chExt cx="725" cy="139"/>
                  </a:xfrm>
                </p:grpSpPr>
                <p:sp>
                  <p:nvSpPr>
                    <p:cNvPr id="1192" name="AutoShape 260">
                      <a:extLst>
                        <a:ext uri="{FF2B5EF4-FFF2-40B4-BE49-F238E27FC236}">
                          <a16:creationId xmlns:a16="http://schemas.microsoft.com/office/drawing/2014/main" id="{E47AEDE0-9091-054E-ABD5-E029C0D1C8C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81" y="2596"/>
                      <a:ext cx="725" cy="140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193" name="AutoShape 261">
                      <a:extLst>
                        <a:ext uri="{FF2B5EF4-FFF2-40B4-BE49-F238E27FC236}">
                          <a16:creationId xmlns:a16="http://schemas.microsoft.com/office/drawing/2014/main" id="{7F0FA98A-E9A9-C646-A354-FEE8958FDCB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94" y="2616"/>
                      <a:ext cx="687" cy="100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1172" name="Rectangle 262">
                    <a:extLst>
                      <a:ext uri="{FF2B5EF4-FFF2-40B4-BE49-F238E27FC236}">
                        <a16:creationId xmlns:a16="http://schemas.microsoft.com/office/drawing/2014/main" id="{014587C5-71A9-C142-B61E-4352FEDE3CC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20" y="1367"/>
                    <a:ext cx="591" cy="38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173" name="Rectangle 263">
                    <a:extLst>
                      <a:ext uri="{FF2B5EF4-FFF2-40B4-BE49-F238E27FC236}">
                        <a16:creationId xmlns:a16="http://schemas.microsoft.com/office/drawing/2014/main" id="{E851AF14-12B2-AF48-B7D9-289EEB668BE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30" y="1655"/>
                    <a:ext cx="591" cy="48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grpSp>
                <p:nvGrpSpPr>
                  <p:cNvPr id="214093" name="Group 264">
                    <a:extLst>
                      <a:ext uri="{FF2B5EF4-FFF2-40B4-BE49-F238E27FC236}">
                        <a16:creationId xmlns:a16="http://schemas.microsoft.com/office/drawing/2014/main" id="{A7B4B7C4-CAB9-0F4E-A43C-FA233FC7355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35" y="1627"/>
                    <a:ext cx="582" cy="151"/>
                    <a:chOff x="614" y="2568"/>
                    <a:chExt cx="725" cy="139"/>
                  </a:xfrm>
                </p:grpSpPr>
                <p:sp>
                  <p:nvSpPr>
                    <p:cNvPr id="1190" name="AutoShape 265">
                      <a:extLst>
                        <a:ext uri="{FF2B5EF4-FFF2-40B4-BE49-F238E27FC236}">
                          <a16:creationId xmlns:a16="http://schemas.microsoft.com/office/drawing/2014/main" id="{EB276D22-CCAD-D141-BB8F-24F759BD939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9" y="2594"/>
                      <a:ext cx="686" cy="115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191" name="AutoShape 266">
                      <a:extLst>
                        <a:ext uri="{FF2B5EF4-FFF2-40B4-BE49-F238E27FC236}">
                          <a16:creationId xmlns:a16="http://schemas.microsoft.com/office/drawing/2014/main" id="{38B3299D-A360-804E-AC5D-9E4C5298784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1" y="2612"/>
                      <a:ext cx="649" cy="80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214094" name="Freeform 267">
                    <a:extLst>
                      <a:ext uri="{FF2B5EF4-FFF2-40B4-BE49-F238E27FC236}">
                        <a16:creationId xmlns:a16="http://schemas.microsoft.com/office/drawing/2014/main" id="{5E89C246-5742-394D-8F8A-8A5380DFFA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88" y="1354"/>
                    <a:ext cx="263" cy="188"/>
                  </a:xfrm>
                  <a:custGeom>
                    <a:avLst/>
                    <a:gdLst>
                      <a:gd name="T0" fmla="*/ 2 w 328"/>
                      <a:gd name="T1" fmla="*/ 0 h 226"/>
                      <a:gd name="T2" fmla="*/ 45 w 328"/>
                      <a:gd name="T3" fmla="*/ 24 h 226"/>
                      <a:gd name="T4" fmla="*/ 45 w 328"/>
                      <a:gd name="T5" fmla="*/ 43 h 226"/>
                      <a:gd name="T6" fmla="*/ 0 w 328"/>
                      <a:gd name="T7" fmla="*/ 18 h 226"/>
                      <a:gd name="T8" fmla="*/ 2 w 328"/>
                      <a:gd name="T9" fmla="*/ 0 h 2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28" h="226">
                        <a:moveTo>
                          <a:pt x="4" y="0"/>
                        </a:moveTo>
                        <a:cubicBezTo>
                          <a:pt x="60" y="10"/>
                          <a:pt x="182" y="74"/>
                          <a:pt x="328" y="128"/>
                        </a:cubicBezTo>
                        <a:cubicBezTo>
                          <a:pt x="326" y="162"/>
                          <a:pt x="326" y="158"/>
                          <a:pt x="326" y="226"/>
                        </a:cubicBezTo>
                        <a:cubicBezTo>
                          <a:pt x="326" y="226"/>
                          <a:pt x="169" y="155"/>
                          <a:pt x="0" y="100"/>
                        </a:cubicBezTo>
                        <a:cubicBezTo>
                          <a:pt x="0" y="48"/>
                          <a:pt x="4" y="17"/>
                          <a:pt x="4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grpSp>
                <p:nvGrpSpPr>
                  <p:cNvPr id="214095" name="Group 268">
                    <a:extLst>
                      <a:ext uri="{FF2B5EF4-FFF2-40B4-BE49-F238E27FC236}">
                        <a16:creationId xmlns:a16="http://schemas.microsoft.com/office/drawing/2014/main" id="{E379AACD-7C07-C94D-985C-76EE2903DB8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39" y="1327"/>
                    <a:ext cx="582" cy="139"/>
                    <a:chOff x="614" y="2568"/>
                    <a:chExt cx="725" cy="139"/>
                  </a:xfrm>
                </p:grpSpPr>
                <p:sp>
                  <p:nvSpPr>
                    <p:cNvPr id="1188" name="AutoShape 269">
                      <a:extLst>
                        <a:ext uri="{FF2B5EF4-FFF2-40B4-BE49-F238E27FC236}">
                          <a16:creationId xmlns:a16="http://schemas.microsoft.com/office/drawing/2014/main" id="{4A3B309D-457D-334F-BFDE-6398F70DE53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6" y="2570"/>
                      <a:ext cx="723" cy="16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189" name="AutoShape 270">
                      <a:extLst>
                        <a:ext uri="{FF2B5EF4-FFF2-40B4-BE49-F238E27FC236}">
                          <a16:creationId xmlns:a16="http://schemas.microsoft.com/office/drawing/2014/main" id="{0771364B-A220-BA49-984F-823FEFEC142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9" y="2589"/>
                      <a:ext cx="686" cy="135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1177" name="Rectangle 271">
                    <a:extLst>
                      <a:ext uri="{FF2B5EF4-FFF2-40B4-BE49-F238E27FC236}">
                        <a16:creationId xmlns:a16="http://schemas.microsoft.com/office/drawing/2014/main" id="{2AE483D8-DDD8-7B4B-92C0-A5E8BCAD268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51" y="454"/>
                    <a:ext cx="60" cy="226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333333"/>
                      </a:gs>
                      <a:gs pos="50000">
                        <a:srgbClr val="DDDDDD"/>
                      </a:gs>
                      <a:gs pos="100000">
                        <a:srgbClr val="333333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14097" name="Freeform 272">
                    <a:extLst>
                      <a:ext uri="{FF2B5EF4-FFF2-40B4-BE49-F238E27FC236}">
                        <a16:creationId xmlns:a16="http://schemas.microsoft.com/office/drawing/2014/main" id="{EA40F5AB-D215-9241-9C12-CA469CAC15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12" y="1007"/>
                    <a:ext cx="237" cy="213"/>
                  </a:xfrm>
                  <a:custGeom>
                    <a:avLst/>
                    <a:gdLst>
                      <a:gd name="T0" fmla="*/ 2 w 296"/>
                      <a:gd name="T1" fmla="*/ 0 h 256"/>
                      <a:gd name="T2" fmla="*/ 40 w 296"/>
                      <a:gd name="T3" fmla="*/ 27 h 256"/>
                      <a:gd name="T4" fmla="*/ 40 w 296"/>
                      <a:gd name="T5" fmla="*/ 49 h 256"/>
                      <a:gd name="T6" fmla="*/ 0 w 296"/>
                      <a:gd name="T7" fmla="*/ 18 h 256"/>
                      <a:gd name="T8" fmla="*/ 2 w 296"/>
                      <a:gd name="T9" fmla="*/ 0 h 25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96" h="256">
                        <a:moveTo>
                          <a:pt x="4" y="0"/>
                        </a:moveTo>
                        <a:cubicBezTo>
                          <a:pt x="55" y="10"/>
                          <a:pt x="144" y="68"/>
                          <a:pt x="292" y="144"/>
                        </a:cubicBezTo>
                        <a:cubicBezTo>
                          <a:pt x="290" y="178"/>
                          <a:pt x="296" y="188"/>
                          <a:pt x="296" y="256"/>
                        </a:cubicBezTo>
                        <a:cubicBezTo>
                          <a:pt x="296" y="256"/>
                          <a:pt x="160" y="176"/>
                          <a:pt x="0" y="100"/>
                        </a:cubicBezTo>
                        <a:cubicBezTo>
                          <a:pt x="0" y="48"/>
                          <a:pt x="4" y="17"/>
                          <a:pt x="4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098" name="Freeform 273">
                    <a:extLst>
                      <a:ext uri="{FF2B5EF4-FFF2-40B4-BE49-F238E27FC236}">
                        <a16:creationId xmlns:a16="http://schemas.microsoft.com/office/drawing/2014/main" id="{56FA7D18-7960-4B4A-B6A9-2E2A8E25F9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15" y="680"/>
                    <a:ext cx="244" cy="240"/>
                  </a:xfrm>
                  <a:custGeom>
                    <a:avLst/>
                    <a:gdLst>
                      <a:gd name="T0" fmla="*/ 0 w 304"/>
                      <a:gd name="T1" fmla="*/ 0 h 288"/>
                      <a:gd name="T2" fmla="*/ 42 w 304"/>
                      <a:gd name="T3" fmla="*/ 32 h 288"/>
                      <a:gd name="T4" fmla="*/ 39 w 304"/>
                      <a:gd name="T5" fmla="*/ 57 h 288"/>
                      <a:gd name="T6" fmla="*/ 2 w 304"/>
                      <a:gd name="T7" fmla="*/ 24 h 288"/>
                      <a:gd name="T8" fmla="*/ 0 w 304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04" h="288">
                        <a:moveTo>
                          <a:pt x="0" y="0"/>
                        </a:moveTo>
                        <a:cubicBezTo>
                          <a:pt x="51" y="10"/>
                          <a:pt x="148" y="76"/>
                          <a:pt x="304" y="164"/>
                        </a:cubicBezTo>
                        <a:cubicBezTo>
                          <a:pt x="302" y="198"/>
                          <a:pt x="284" y="220"/>
                          <a:pt x="284" y="288"/>
                        </a:cubicBezTo>
                        <a:cubicBezTo>
                          <a:pt x="284" y="288"/>
                          <a:pt x="163" y="179"/>
                          <a:pt x="8" y="124"/>
                        </a:cubicBezTo>
                        <a:cubicBezTo>
                          <a:pt x="8" y="72"/>
                          <a:pt x="0" y="17"/>
                          <a:pt x="0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180" name="Oval 274">
                    <a:extLst>
                      <a:ext uri="{FF2B5EF4-FFF2-40B4-BE49-F238E27FC236}">
                        <a16:creationId xmlns:a16="http://schemas.microsoft.com/office/drawing/2014/main" id="{D642E981-DF82-0C42-BBED-97A77E08F9B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12" y="2616"/>
                    <a:ext cx="50" cy="96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14100" name="Freeform 275">
                    <a:extLst>
                      <a:ext uri="{FF2B5EF4-FFF2-40B4-BE49-F238E27FC236}">
                        <a16:creationId xmlns:a16="http://schemas.microsoft.com/office/drawing/2014/main" id="{C79C8204-530E-8446-83B4-2D91B12F21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02" y="2614"/>
                    <a:ext cx="245" cy="200"/>
                  </a:xfrm>
                  <a:custGeom>
                    <a:avLst/>
                    <a:gdLst>
                      <a:gd name="T0" fmla="*/ 0 w 306"/>
                      <a:gd name="T1" fmla="*/ 21 h 240"/>
                      <a:gd name="T2" fmla="*/ 2 w 306"/>
                      <a:gd name="T3" fmla="*/ 48 h 240"/>
                      <a:gd name="T4" fmla="*/ 42 w 306"/>
                      <a:gd name="T5" fmla="*/ 22 h 240"/>
                      <a:gd name="T6" fmla="*/ 40 w 306"/>
                      <a:gd name="T7" fmla="*/ 0 h 240"/>
                      <a:gd name="T8" fmla="*/ 0 w 306"/>
                      <a:gd name="T9" fmla="*/ 21 h 24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06" h="240">
                        <a:moveTo>
                          <a:pt x="0" y="106"/>
                        </a:moveTo>
                        <a:lnTo>
                          <a:pt x="2" y="240"/>
                        </a:lnTo>
                        <a:lnTo>
                          <a:pt x="306" y="110"/>
                        </a:lnTo>
                        <a:lnTo>
                          <a:pt x="300" y="0"/>
                        </a:lnTo>
                        <a:lnTo>
                          <a:pt x="0" y="106"/>
                        </a:lnTo>
                        <a:close/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182" name="AutoShape 276">
                    <a:extLst>
                      <a:ext uri="{FF2B5EF4-FFF2-40B4-BE49-F238E27FC236}">
                        <a16:creationId xmlns:a16="http://schemas.microsoft.com/office/drawing/2014/main" id="{03F9637C-E44D-9F4D-860B-1E2AA010702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40" y="2683"/>
                    <a:ext cx="1202" cy="14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DDD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183" name="AutoShape 277">
                    <a:extLst>
                      <a:ext uri="{FF2B5EF4-FFF2-40B4-BE49-F238E27FC236}">
                        <a16:creationId xmlns:a16="http://schemas.microsoft.com/office/drawing/2014/main" id="{EA3BBA60-3224-2047-86D9-06DFBA12B00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00" y="2712"/>
                    <a:ext cx="1071" cy="86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chemeClr val="tx2"/>
                      </a:gs>
                      <a:gs pos="100000">
                        <a:schemeClr val="bg2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184" name="Oval 278">
                    <a:extLst>
                      <a:ext uri="{FF2B5EF4-FFF2-40B4-BE49-F238E27FC236}">
                        <a16:creationId xmlns:a16="http://schemas.microsoft.com/office/drawing/2014/main" id="{623D936A-0C3A-C94E-84CC-B85DF407240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10" y="2386"/>
                    <a:ext cx="160" cy="144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185" name="Oval 279">
                    <a:extLst>
                      <a:ext uri="{FF2B5EF4-FFF2-40B4-BE49-F238E27FC236}">
                        <a16:creationId xmlns:a16="http://schemas.microsoft.com/office/drawing/2014/main" id="{0A29A2B4-B4A7-5246-9336-08E6557D5F6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80" y="2386"/>
                    <a:ext cx="160" cy="144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FF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186" name="Oval 280">
                    <a:extLst>
                      <a:ext uri="{FF2B5EF4-FFF2-40B4-BE49-F238E27FC236}">
                        <a16:creationId xmlns:a16="http://schemas.microsoft.com/office/drawing/2014/main" id="{E64558FD-05BF-0040-9E67-A179B5CA760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61" y="2386"/>
                    <a:ext cx="160" cy="135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187" name="Rectangle 281">
                    <a:extLst>
                      <a:ext uri="{FF2B5EF4-FFF2-40B4-BE49-F238E27FC236}">
                        <a16:creationId xmlns:a16="http://schemas.microsoft.com/office/drawing/2014/main" id="{772C72E6-8047-244F-8A95-5C9B6B5D7D7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61" y="1838"/>
                    <a:ext cx="80" cy="759"/>
                  </a:xfrm>
                  <a:prstGeom prst="rect">
                    <a:avLst/>
                  </a:prstGeom>
                  <a:solidFill>
                    <a:srgbClr val="29292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</p:grpSp>
          <p:grpSp>
            <p:nvGrpSpPr>
              <p:cNvPr id="214039" name="Group 1116">
                <a:extLst>
                  <a:ext uri="{FF2B5EF4-FFF2-40B4-BE49-F238E27FC236}">
                    <a16:creationId xmlns:a16="http://schemas.microsoft.com/office/drawing/2014/main" id="{B8C14143-DCA1-654C-8DCE-ED2409BF94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186941" y="5734675"/>
                <a:ext cx="347753" cy="680208"/>
                <a:chOff x="7923189" y="2486663"/>
                <a:chExt cx="360362" cy="884586"/>
              </a:xfrm>
            </p:grpSpPr>
            <p:pic>
              <p:nvPicPr>
                <p:cNvPr id="214045" name="Picture 3">
                  <a:extLst>
                    <a:ext uri="{FF2B5EF4-FFF2-40B4-BE49-F238E27FC236}">
                      <a16:creationId xmlns:a16="http://schemas.microsoft.com/office/drawing/2014/main" id="{0A3F3008-3662-7B40-B84E-65389A6AD8A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43984" y="2486663"/>
                  <a:ext cx="239567" cy="5365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214046" name="Group 950">
                  <a:extLst>
                    <a:ext uri="{FF2B5EF4-FFF2-40B4-BE49-F238E27FC236}">
                      <a16:creationId xmlns:a16="http://schemas.microsoft.com/office/drawing/2014/main" id="{4E619532-DA9A-F144-9F11-37BECA893D2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923189" y="2890236"/>
                  <a:ext cx="227012" cy="481013"/>
                  <a:chOff x="4140" y="429"/>
                  <a:chExt cx="1425" cy="2396"/>
                </a:xfrm>
              </p:grpSpPr>
              <p:sp>
                <p:nvSpPr>
                  <p:cNvPr id="214047" name="Freeform 951">
                    <a:extLst>
                      <a:ext uri="{FF2B5EF4-FFF2-40B4-BE49-F238E27FC236}">
                        <a16:creationId xmlns:a16="http://schemas.microsoft.com/office/drawing/2014/main" id="{6960FE6E-07BD-904A-8195-480724B5BB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68" y="433"/>
                    <a:ext cx="283" cy="2286"/>
                  </a:xfrm>
                  <a:custGeom>
                    <a:avLst/>
                    <a:gdLst>
                      <a:gd name="T0" fmla="*/ 3 w 354"/>
                      <a:gd name="T1" fmla="*/ 0 h 2742"/>
                      <a:gd name="T2" fmla="*/ 15 w 354"/>
                      <a:gd name="T3" fmla="*/ 27 h 2742"/>
                      <a:gd name="T4" fmla="*/ 15 w 354"/>
                      <a:gd name="T5" fmla="*/ 205 h 2742"/>
                      <a:gd name="T6" fmla="*/ 0 w 354"/>
                      <a:gd name="T7" fmla="*/ 215 h 2742"/>
                      <a:gd name="T8" fmla="*/ 3 w 354"/>
                      <a:gd name="T9" fmla="*/ 0 h 27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54"/>
                      <a:gd name="T16" fmla="*/ 0 h 2742"/>
                      <a:gd name="T17" fmla="*/ 354 w 354"/>
                      <a:gd name="T18" fmla="*/ 2742 h 274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54" h="2742">
                        <a:moveTo>
                          <a:pt x="63" y="0"/>
                        </a:moveTo>
                        <a:lnTo>
                          <a:pt x="354" y="339"/>
                        </a:lnTo>
                        <a:lnTo>
                          <a:pt x="346" y="2624"/>
                        </a:lnTo>
                        <a:lnTo>
                          <a:pt x="0" y="2742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DDDDDD"/>
                      </a:gs>
                      <a:gs pos="100000">
                        <a:srgbClr val="333333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048" name="Rectangle 952">
                    <a:extLst>
                      <a:ext uri="{FF2B5EF4-FFF2-40B4-BE49-F238E27FC236}">
                        <a16:creationId xmlns:a16="http://schemas.microsoft.com/office/drawing/2014/main" id="{3B1D2C2F-8018-294F-9CBB-E77AE60E17D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10" y="429"/>
                    <a:ext cx="1046" cy="228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049" name="Freeform 953">
                    <a:extLst>
                      <a:ext uri="{FF2B5EF4-FFF2-40B4-BE49-F238E27FC236}">
                        <a16:creationId xmlns:a16="http://schemas.microsoft.com/office/drawing/2014/main" id="{BB5E198D-A550-A648-9D68-B6F27B60DA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21" y="570"/>
                    <a:ext cx="169" cy="2115"/>
                  </a:xfrm>
                  <a:custGeom>
                    <a:avLst/>
                    <a:gdLst>
                      <a:gd name="T0" fmla="*/ 2 w 211"/>
                      <a:gd name="T1" fmla="*/ 0 h 2537"/>
                      <a:gd name="T2" fmla="*/ 9 w 211"/>
                      <a:gd name="T3" fmla="*/ 18 h 2537"/>
                      <a:gd name="T4" fmla="*/ 2 w 211"/>
                      <a:gd name="T5" fmla="*/ 196 h 2537"/>
                      <a:gd name="T6" fmla="*/ 2 w 211"/>
                      <a:gd name="T7" fmla="*/ 0 h 253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1"/>
                      <a:gd name="T13" fmla="*/ 0 h 2537"/>
                      <a:gd name="T14" fmla="*/ 211 w 211"/>
                      <a:gd name="T15" fmla="*/ 2537 h 253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1" h="2537">
                        <a:moveTo>
                          <a:pt x="7" y="0"/>
                        </a:moveTo>
                        <a:cubicBezTo>
                          <a:pt x="7" y="0"/>
                          <a:pt x="57" y="28"/>
                          <a:pt x="211" y="218"/>
                        </a:cubicBezTo>
                        <a:cubicBezTo>
                          <a:pt x="0" y="1229"/>
                          <a:pt x="41" y="2537"/>
                          <a:pt x="7" y="2501"/>
                        </a:cubicBezTo>
                        <a:lnTo>
                          <a:pt x="7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808080"/>
                      </a:gs>
                      <a:gs pos="100000">
                        <a:srgbClr val="F8F8F8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050" name="Freeform 954">
                    <a:extLst>
                      <a:ext uri="{FF2B5EF4-FFF2-40B4-BE49-F238E27FC236}">
                        <a16:creationId xmlns:a16="http://schemas.microsoft.com/office/drawing/2014/main" id="{5C43B8CA-C34F-1C41-A88E-DD2FA2EB7B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84" y="1640"/>
                    <a:ext cx="263" cy="189"/>
                  </a:xfrm>
                  <a:custGeom>
                    <a:avLst/>
                    <a:gdLst>
                      <a:gd name="T0" fmla="*/ 2 w 328"/>
                      <a:gd name="T1" fmla="*/ 0 h 226"/>
                      <a:gd name="T2" fmla="*/ 14 w 328"/>
                      <a:gd name="T3" fmla="*/ 11 h 226"/>
                      <a:gd name="T4" fmla="*/ 14 w 328"/>
                      <a:gd name="T5" fmla="*/ 19 h 226"/>
                      <a:gd name="T6" fmla="*/ 0 w 328"/>
                      <a:gd name="T7" fmla="*/ 8 h 226"/>
                      <a:gd name="T8" fmla="*/ 2 w 328"/>
                      <a:gd name="T9" fmla="*/ 0 h 2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28"/>
                      <a:gd name="T16" fmla="*/ 0 h 226"/>
                      <a:gd name="T17" fmla="*/ 328 w 328"/>
                      <a:gd name="T18" fmla="*/ 226 h 22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28" h="226">
                        <a:moveTo>
                          <a:pt x="4" y="0"/>
                        </a:moveTo>
                        <a:cubicBezTo>
                          <a:pt x="60" y="10"/>
                          <a:pt x="182" y="74"/>
                          <a:pt x="328" y="128"/>
                        </a:cubicBezTo>
                        <a:cubicBezTo>
                          <a:pt x="326" y="162"/>
                          <a:pt x="326" y="158"/>
                          <a:pt x="326" y="226"/>
                        </a:cubicBezTo>
                        <a:cubicBezTo>
                          <a:pt x="326" y="226"/>
                          <a:pt x="169" y="155"/>
                          <a:pt x="0" y="100"/>
                        </a:cubicBezTo>
                        <a:cubicBezTo>
                          <a:pt x="0" y="48"/>
                          <a:pt x="4" y="17"/>
                          <a:pt x="4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051" name="Rectangle 955">
                    <a:extLst>
                      <a:ext uri="{FF2B5EF4-FFF2-40B4-BE49-F238E27FC236}">
                        <a16:creationId xmlns:a16="http://schemas.microsoft.com/office/drawing/2014/main" id="{04846432-A280-B247-8725-27464F71F2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10" y="690"/>
                    <a:ext cx="598" cy="4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14052" name="Group 956">
                    <a:extLst>
                      <a:ext uri="{FF2B5EF4-FFF2-40B4-BE49-F238E27FC236}">
                        <a16:creationId xmlns:a16="http://schemas.microsoft.com/office/drawing/2014/main" id="{A4D8F4B7-F8AF-7E46-941A-D29CAA60508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49" y="668"/>
                    <a:ext cx="581" cy="145"/>
                    <a:chOff x="614" y="2568"/>
                    <a:chExt cx="725" cy="139"/>
                  </a:xfrm>
                </p:grpSpPr>
                <p:sp>
                  <p:nvSpPr>
                    <p:cNvPr id="214077" name="AutoShape 957">
                      <a:extLst>
                        <a:ext uri="{FF2B5EF4-FFF2-40B4-BE49-F238E27FC236}">
                          <a16:creationId xmlns:a16="http://schemas.microsoft.com/office/drawing/2014/main" id="{93755C3C-EF9B-7A4D-A274-DCDF1A8B0AD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3" y="2566"/>
                      <a:ext cx="721" cy="144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14078" name="AutoShape 958">
                      <a:extLst>
                        <a:ext uri="{FF2B5EF4-FFF2-40B4-BE49-F238E27FC236}">
                          <a16:creationId xmlns:a16="http://schemas.microsoft.com/office/drawing/2014/main" id="{B54DE606-5ECF-0248-BFE0-88FE7FCCBF5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5" y="2581"/>
                      <a:ext cx="696" cy="114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214053" name="Rectangle 959">
                    <a:extLst>
                      <a:ext uri="{FF2B5EF4-FFF2-40B4-BE49-F238E27FC236}">
                        <a16:creationId xmlns:a16="http://schemas.microsoft.com/office/drawing/2014/main" id="{C3BCE5E0-9487-5A4E-ABFE-79A17D94E76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20" y="1022"/>
                    <a:ext cx="598" cy="4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14054" name="Group 960">
                    <a:extLst>
                      <a:ext uri="{FF2B5EF4-FFF2-40B4-BE49-F238E27FC236}">
                        <a16:creationId xmlns:a16="http://schemas.microsoft.com/office/drawing/2014/main" id="{16A24A4F-4DD5-4044-B2C8-9DFF3E5E6A5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47" y="994"/>
                    <a:ext cx="581" cy="134"/>
                    <a:chOff x="614" y="2568"/>
                    <a:chExt cx="725" cy="139"/>
                  </a:xfrm>
                </p:grpSpPr>
                <p:sp>
                  <p:nvSpPr>
                    <p:cNvPr id="214075" name="AutoShape 961">
                      <a:extLst>
                        <a:ext uri="{FF2B5EF4-FFF2-40B4-BE49-F238E27FC236}">
                          <a16:creationId xmlns:a16="http://schemas.microsoft.com/office/drawing/2014/main" id="{D8BA30B2-292A-9A4B-92D6-8E4490992C6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5" y="2564"/>
                      <a:ext cx="721" cy="139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14076" name="AutoShape 962">
                      <a:extLst>
                        <a:ext uri="{FF2B5EF4-FFF2-40B4-BE49-F238E27FC236}">
                          <a16:creationId xmlns:a16="http://schemas.microsoft.com/office/drawing/2014/main" id="{D9EC9440-7441-DC48-B3CC-9A11CA847F9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8" y="2581"/>
                      <a:ext cx="696" cy="107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214055" name="Rectangle 963">
                    <a:extLst>
                      <a:ext uri="{FF2B5EF4-FFF2-40B4-BE49-F238E27FC236}">
                        <a16:creationId xmlns:a16="http://schemas.microsoft.com/office/drawing/2014/main" id="{3D683B79-7B8D-E64C-B98B-BAF30539ED9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20" y="1354"/>
                    <a:ext cx="598" cy="4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056" name="Rectangle 964">
                    <a:extLst>
                      <a:ext uri="{FF2B5EF4-FFF2-40B4-BE49-F238E27FC236}">
                        <a16:creationId xmlns:a16="http://schemas.microsoft.com/office/drawing/2014/main" id="{C471F2B1-C5AA-4049-8625-56C1408E8A1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30" y="1655"/>
                    <a:ext cx="598" cy="4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14057" name="Group 965">
                    <a:extLst>
                      <a:ext uri="{FF2B5EF4-FFF2-40B4-BE49-F238E27FC236}">
                        <a16:creationId xmlns:a16="http://schemas.microsoft.com/office/drawing/2014/main" id="{4E686480-68CE-4442-89FA-1C13F7E9144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35" y="1627"/>
                    <a:ext cx="582" cy="151"/>
                    <a:chOff x="614" y="2568"/>
                    <a:chExt cx="725" cy="139"/>
                  </a:xfrm>
                </p:grpSpPr>
                <p:sp>
                  <p:nvSpPr>
                    <p:cNvPr id="214073" name="AutoShape 966">
                      <a:extLst>
                        <a:ext uri="{FF2B5EF4-FFF2-40B4-BE49-F238E27FC236}">
                          <a16:creationId xmlns:a16="http://schemas.microsoft.com/office/drawing/2014/main" id="{9BEEE153-BD65-FA4C-BB45-1CA788F74DF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" y="2586"/>
                      <a:ext cx="720" cy="124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14074" name="AutoShape 967">
                      <a:extLst>
                        <a:ext uri="{FF2B5EF4-FFF2-40B4-BE49-F238E27FC236}">
                          <a16:creationId xmlns:a16="http://schemas.microsoft.com/office/drawing/2014/main" id="{7E86C9A3-9996-9D4E-8D76-A9A4DACB4ED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2586"/>
                      <a:ext cx="695" cy="109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214058" name="Freeform 968">
                    <a:extLst>
                      <a:ext uri="{FF2B5EF4-FFF2-40B4-BE49-F238E27FC236}">
                        <a16:creationId xmlns:a16="http://schemas.microsoft.com/office/drawing/2014/main" id="{9F6A8C45-80AA-D74A-9A78-5C7AA162E7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88" y="1354"/>
                    <a:ext cx="263" cy="188"/>
                  </a:xfrm>
                  <a:custGeom>
                    <a:avLst/>
                    <a:gdLst>
                      <a:gd name="T0" fmla="*/ 2 w 328"/>
                      <a:gd name="T1" fmla="*/ 0 h 226"/>
                      <a:gd name="T2" fmla="*/ 14 w 328"/>
                      <a:gd name="T3" fmla="*/ 10 h 226"/>
                      <a:gd name="T4" fmla="*/ 14 w 328"/>
                      <a:gd name="T5" fmla="*/ 17 h 226"/>
                      <a:gd name="T6" fmla="*/ 0 w 328"/>
                      <a:gd name="T7" fmla="*/ 7 h 226"/>
                      <a:gd name="T8" fmla="*/ 2 w 328"/>
                      <a:gd name="T9" fmla="*/ 0 h 2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28"/>
                      <a:gd name="T16" fmla="*/ 0 h 226"/>
                      <a:gd name="T17" fmla="*/ 328 w 328"/>
                      <a:gd name="T18" fmla="*/ 226 h 22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28" h="226">
                        <a:moveTo>
                          <a:pt x="4" y="0"/>
                        </a:moveTo>
                        <a:cubicBezTo>
                          <a:pt x="60" y="10"/>
                          <a:pt x="182" y="74"/>
                          <a:pt x="328" y="128"/>
                        </a:cubicBezTo>
                        <a:cubicBezTo>
                          <a:pt x="326" y="162"/>
                          <a:pt x="326" y="158"/>
                          <a:pt x="326" y="226"/>
                        </a:cubicBezTo>
                        <a:cubicBezTo>
                          <a:pt x="326" y="226"/>
                          <a:pt x="169" y="155"/>
                          <a:pt x="0" y="100"/>
                        </a:cubicBezTo>
                        <a:cubicBezTo>
                          <a:pt x="0" y="48"/>
                          <a:pt x="4" y="17"/>
                          <a:pt x="4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grpSp>
                <p:nvGrpSpPr>
                  <p:cNvPr id="214059" name="Group 969">
                    <a:extLst>
                      <a:ext uri="{FF2B5EF4-FFF2-40B4-BE49-F238E27FC236}">
                        <a16:creationId xmlns:a16="http://schemas.microsoft.com/office/drawing/2014/main" id="{5FE67C07-D133-5B47-A520-60D808A959C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739" y="1327"/>
                    <a:ext cx="582" cy="139"/>
                    <a:chOff x="614" y="2568"/>
                    <a:chExt cx="725" cy="139"/>
                  </a:xfrm>
                </p:grpSpPr>
                <p:sp>
                  <p:nvSpPr>
                    <p:cNvPr id="214071" name="AutoShape 970">
                      <a:extLst>
                        <a:ext uri="{FF2B5EF4-FFF2-40B4-BE49-F238E27FC236}">
                          <a16:creationId xmlns:a16="http://schemas.microsoft.com/office/drawing/2014/main" id="{5BDE554E-9599-5F4B-8FBA-5D717302DFB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3" y="2571"/>
                      <a:ext cx="732" cy="134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14072" name="AutoShape 971">
                      <a:extLst>
                        <a:ext uri="{FF2B5EF4-FFF2-40B4-BE49-F238E27FC236}">
                          <a16:creationId xmlns:a16="http://schemas.microsoft.com/office/drawing/2014/main" id="{54AE06AA-20CF-FC4D-A7E8-D315D9B27BF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5" y="2587"/>
                      <a:ext cx="720" cy="103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00FF"/>
                        </a:gs>
                        <a:gs pos="50000">
                          <a:srgbClr val="99CCFF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ZapfDingbats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pt-BR" altLang="pt-BR" sz="24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214060" name="Rectangle 972">
                    <a:extLst>
                      <a:ext uri="{FF2B5EF4-FFF2-40B4-BE49-F238E27FC236}">
                        <a16:creationId xmlns:a16="http://schemas.microsoft.com/office/drawing/2014/main" id="{530B0D31-F08E-4940-A553-D0CB6D3FDC8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46" y="429"/>
                    <a:ext cx="70" cy="228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333333"/>
                      </a:gs>
                      <a:gs pos="50000">
                        <a:srgbClr val="DDDDDD"/>
                      </a:gs>
                      <a:gs pos="100000">
                        <a:srgbClr val="333333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061" name="Freeform 973">
                    <a:extLst>
                      <a:ext uri="{FF2B5EF4-FFF2-40B4-BE49-F238E27FC236}">
                        <a16:creationId xmlns:a16="http://schemas.microsoft.com/office/drawing/2014/main" id="{E6EF79A9-FBCE-D244-91E4-334434AE5C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12" y="1007"/>
                    <a:ext cx="237" cy="213"/>
                  </a:xfrm>
                  <a:custGeom>
                    <a:avLst/>
                    <a:gdLst>
                      <a:gd name="T0" fmla="*/ 2 w 296"/>
                      <a:gd name="T1" fmla="*/ 0 h 256"/>
                      <a:gd name="T2" fmla="*/ 14 w 296"/>
                      <a:gd name="T3" fmla="*/ 10 h 256"/>
                      <a:gd name="T4" fmla="*/ 14 w 296"/>
                      <a:gd name="T5" fmla="*/ 19 h 256"/>
                      <a:gd name="T6" fmla="*/ 0 w 296"/>
                      <a:gd name="T7" fmla="*/ 7 h 256"/>
                      <a:gd name="T8" fmla="*/ 2 w 296"/>
                      <a:gd name="T9" fmla="*/ 0 h 25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96"/>
                      <a:gd name="T16" fmla="*/ 0 h 256"/>
                      <a:gd name="T17" fmla="*/ 296 w 296"/>
                      <a:gd name="T18" fmla="*/ 256 h 25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96" h="256">
                        <a:moveTo>
                          <a:pt x="4" y="0"/>
                        </a:moveTo>
                        <a:cubicBezTo>
                          <a:pt x="55" y="10"/>
                          <a:pt x="144" y="68"/>
                          <a:pt x="292" y="144"/>
                        </a:cubicBezTo>
                        <a:cubicBezTo>
                          <a:pt x="290" y="178"/>
                          <a:pt x="296" y="188"/>
                          <a:pt x="296" y="256"/>
                        </a:cubicBezTo>
                        <a:cubicBezTo>
                          <a:pt x="296" y="256"/>
                          <a:pt x="160" y="176"/>
                          <a:pt x="0" y="100"/>
                        </a:cubicBezTo>
                        <a:cubicBezTo>
                          <a:pt x="0" y="48"/>
                          <a:pt x="4" y="17"/>
                          <a:pt x="4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062" name="Freeform 974">
                    <a:extLst>
                      <a:ext uri="{FF2B5EF4-FFF2-40B4-BE49-F238E27FC236}">
                        <a16:creationId xmlns:a16="http://schemas.microsoft.com/office/drawing/2014/main" id="{08F2FA30-3465-5B43-87C3-449DF524FB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15" y="680"/>
                    <a:ext cx="244" cy="240"/>
                  </a:xfrm>
                  <a:custGeom>
                    <a:avLst/>
                    <a:gdLst>
                      <a:gd name="T0" fmla="*/ 0 w 304"/>
                      <a:gd name="T1" fmla="*/ 0 h 288"/>
                      <a:gd name="T2" fmla="*/ 14 w 304"/>
                      <a:gd name="T3" fmla="*/ 13 h 288"/>
                      <a:gd name="T4" fmla="*/ 13 w 304"/>
                      <a:gd name="T5" fmla="*/ 23 h 288"/>
                      <a:gd name="T6" fmla="*/ 2 w 304"/>
                      <a:gd name="T7" fmla="*/ 10 h 288"/>
                      <a:gd name="T8" fmla="*/ 0 w 304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04"/>
                      <a:gd name="T16" fmla="*/ 0 h 288"/>
                      <a:gd name="T17" fmla="*/ 304 w 304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04" h="288">
                        <a:moveTo>
                          <a:pt x="0" y="0"/>
                        </a:moveTo>
                        <a:cubicBezTo>
                          <a:pt x="51" y="10"/>
                          <a:pt x="148" y="76"/>
                          <a:pt x="304" y="164"/>
                        </a:cubicBezTo>
                        <a:cubicBezTo>
                          <a:pt x="302" y="198"/>
                          <a:pt x="284" y="220"/>
                          <a:pt x="284" y="288"/>
                        </a:cubicBezTo>
                        <a:cubicBezTo>
                          <a:pt x="284" y="288"/>
                          <a:pt x="163" y="179"/>
                          <a:pt x="8" y="124"/>
                        </a:cubicBezTo>
                        <a:cubicBezTo>
                          <a:pt x="8" y="72"/>
                          <a:pt x="0" y="17"/>
                          <a:pt x="0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29292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063" name="Oval 975">
                    <a:extLst>
                      <a:ext uri="{FF2B5EF4-FFF2-40B4-BE49-F238E27FC236}">
                        <a16:creationId xmlns:a16="http://schemas.microsoft.com/office/drawing/2014/main" id="{C4A54E2B-7955-CC42-A7BB-34207C34EE8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15" y="2611"/>
                    <a:ext cx="50" cy="95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064" name="Freeform 976">
                    <a:extLst>
                      <a:ext uri="{FF2B5EF4-FFF2-40B4-BE49-F238E27FC236}">
                        <a16:creationId xmlns:a16="http://schemas.microsoft.com/office/drawing/2014/main" id="{343B0361-00BD-454C-99F8-1EE14F4DDF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02" y="2614"/>
                    <a:ext cx="245" cy="200"/>
                  </a:xfrm>
                  <a:custGeom>
                    <a:avLst/>
                    <a:gdLst>
                      <a:gd name="T0" fmla="*/ 0 w 306"/>
                      <a:gd name="T1" fmla="*/ 9 h 240"/>
                      <a:gd name="T2" fmla="*/ 2 w 306"/>
                      <a:gd name="T3" fmla="*/ 19 h 240"/>
                      <a:gd name="T4" fmla="*/ 14 w 306"/>
                      <a:gd name="T5" fmla="*/ 9 h 240"/>
                      <a:gd name="T6" fmla="*/ 14 w 306"/>
                      <a:gd name="T7" fmla="*/ 0 h 240"/>
                      <a:gd name="T8" fmla="*/ 0 w 306"/>
                      <a:gd name="T9" fmla="*/ 9 h 24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06"/>
                      <a:gd name="T16" fmla="*/ 0 h 240"/>
                      <a:gd name="T17" fmla="*/ 306 w 306"/>
                      <a:gd name="T18" fmla="*/ 240 h 24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06" h="240">
                        <a:moveTo>
                          <a:pt x="0" y="106"/>
                        </a:moveTo>
                        <a:lnTo>
                          <a:pt x="2" y="240"/>
                        </a:lnTo>
                        <a:lnTo>
                          <a:pt x="306" y="110"/>
                        </a:lnTo>
                        <a:lnTo>
                          <a:pt x="300" y="0"/>
                        </a:lnTo>
                        <a:lnTo>
                          <a:pt x="0" y="106"/>
                        </a:lnTo>
                        <a:close/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065" name="AutoShape 977">
                    <a:extLst>
                      <a:ext uri="{FF2B5EF4-FFF2-40B4-BE49-F238E27FC236}">
                        <a16:creationId xmlns:a16="http://schemas.microsoft.com/office/drawing/2014/main" id="{540F300E-FAC5-7749-9758-AA0737AD1B6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40" y="2675"/>
                    <a:ext cx="1196" cy="15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DDD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066" name="AutoShape 978">
                    <a:extLst>
                      <a:ext uri="{FF2B5EF4-FFF2-40B4-BE49-F238E27FC236}">
                        <a16:creationId xmlns:a16="http://schemas.microsoft.com/office/drawing/2014/main" id="{D69C8850-05B7-4346-BDED-802C583365E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10" y="2714"/>
                    <a:ext cx="1066" cy="79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chemeClr val="tx2"/>
                      </a:gs>
                      <a:gs pos="100000">
                        <a:schemeClr val="bg2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067" name="Oval 979">
                    <a:extLst>
                      <a:ext uri="{FF2B5EF4-FFF2-40B4-BE49-F238E27FC236}">
                        <a16:creationId xmlns:a16="http://schemas.microsoft.com/office/drawing/2014/main" id="{3794893C-4C48-E442-8537-505A0A76529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09" y="2382"/>
                    <a:ext cx="159" cy="142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068" name="Oval 980">
                    <a:extLst>
                      <a:ext uri="{FF2B5EF4-FFF2-40B4-BE49-F238E27FC236}">
                        <a16:creationId xmlns:a16="http://schemas.microsoft.com/office/drawing/2014/main" id="{FACD07B2-604A-1E4E-A15C-0C488A4D916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89" y="2382"/>
                    <a:ext cx="159" cy="14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180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14069" name="Oval 981">
                    <a:extLst>
                      <a:ext uri="{FF2B5EF4-FFF2-40B4-BE49-F238E27FC236}">
                        <a16:creationId xmlns:a16="http://schemas.microsoft.com/office/drawing/2014/main" id="{18980D33-289D-8A43-8B20-DECC9C87BC4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58" y="2382"/>
                    <a:ext cx="159" cy="142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4070" name="Rectangle 982">
                    <a:extLst>
                      <a:ext uri="{FF2B5EF4-FFF2-40B4-BE49-F238E27FC236}">
                        <a16:creationId xmlns:a16="http://schemas.microsoft.com/office/drawing/2014/main" id="{6F499CD3-7408-EC4E-80BC-C5D9B3616C5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67" y="1837"/>
                    <a:ext cx="80" cy="759"/>
                  </a:xfrm>
                  <a:prstGeom prst="rect">
                    <a:avLst/>
                  </a:prstGeom>
                  <a:solidFill>
                    <a:srgbClr val="29292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grpSp>
            <p:nvGrpSpPr>
              <p:cNvPr id="214040" name="Group 1117">
                <a:extLst>
                  <a:ext uri="{FF2B5EF4-FFF2-40B4-BE49-F238E27FC236}">
                    <a16:creationId xmlns:a16="http://schemas.microsoft.com/office/drawing/2014/main" id="{4745BE38-3792-8E42-856D-841D6F5F97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9215" y="4827099"/>
                <a:ext cx="875523" cy="506826"/>
                <a:chOff x="439215" y="4827099"/>
                <a:chExt cx="875523" cy="506826"/>
              </a:xfrm>
            </p:grpSpPr>
            <p:grpSp>
              <p:nvGrpSpPr>
                <p:cNvPr id="214041" name="Group 418">
                  <a:extLst>
                    <a:ext uri="{FF2B5EF4-FFF2-40B4-BE49-F238E27FC236}">
                      <a16:creationId xmlns:a16="http://schemas.microsoft.com/office/drawing/2014/main" id="{1BB366B5-5501-4643-90AA-2A69ABEDD88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9215" y="4827099"/>
                  <a:ext cx="875523" cy="506826"/>
                  <a:chOff x="2889" y="1631"/>
                  <a:chExt cx="980" cy="743"/>
                </a:xfrm>
              </p:grpSpPr>
              <p:sp>
                <p:nvSpPr>
                  <p:cNvPr id="214043" name="Rectangle 419">
                    <a:extLst>
                      <a:ext uri="{FF2B5EF4-FFF2-40B4-BE49-F238E27FC236}">
                        <a16:creationId xmlns:a16="http://schemas.microsoft.com/office/drawing/2014/main" id="{6C6BCF9A-DB04-144D-AA3A-6DC3011CB34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46" y="1841"/>
                    <a:ext cx="663" cy="533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5000"/>
                      <a:buFont typeface="ZapfDingbats" charset="2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pt-BR" altLang="pt-BR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25" name="AutoShape 420">
                    <a:extLst>
                      <a:ext uri="{FF2B5EF4-FFF2-40B4-BE49-F238E27FC236}">
                        <a16:creationId xmlns:a16="http://schemas.microsoft.com/office/drawing/2014/main" id="{ABCD0505-AC0C-5E4A-9DAE-52213A5EAEB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89" y="1630"/>
                    <a:ext cx="976" cy="254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spcBef>
                        <a:spcPct val="0"/>
                      </a:spcBef>
                      <a:buClrTx/>
                      <a:buSzTx/>
                      <a:buFontTx/>
                      <a:buNone/>
                      <a:defRPr/>
                    </a:pPr>
                    <a:endParaRPr lang="en-US" sz="2400">
                      <a:solidFill>
                        <a:srgbClr val="00CCFF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pic>
              <p:nvPicPr>
                <p:cNvPr id="214042" name="Picture 1119">
                  <a:extLst>
                    <a:ext uri="{FF2B5EF4-FFF2-40B4-BE49-F238E27FC236}">
                      <a16:creationId xmlns:a16="http://schemas.microsoft.com/office/drawing/2014/main" id="{E388C2AD-1C01-394A-A758-0EE802CFB8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3109" y="5014480"/>
                  <a:ext cx="405029" cy="2908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19CC655-6D4F-7848-B498-9D962EEA0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4450" y="4205288"/>
            <a:ext cx="9037638" cy="25034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>
              <a:solidFill>
                <a:srgbClr val="00000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55547F9-FA08-1343-9B58-84E709C4B48C}"/>
              </a:ext>
            </a:extLst>
          </p:cNvPr>
          <p:cNvGrpSpPr>
            <a:grpSpLocks/>
          </p:cNvGrpSpPr>
          <p:nvPr/>
        </p:nvGrpSpPr>
        <p:grpSpPr bwMode="auto">
          <a:xfrm>
            <a:off x="401638" y="4171945"/>
            <a:ext cx="8074025" cy="461665"/>
            <a:chOff x="379080" y="5456397"/>
            <a:chExt cx="8074239" cy="46295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6DAB78-25B8-1440-B300-7C4851188869}"/>
                </a:ext>
              </a:extLst>
            </p:cNvPr>
            <p:cNvSpPr/>
            <p:nvPr/>
          </p:nvSpPr>
          <p:spPr>
            <a:xfrm>
              <a:off x="379080" y="5489828"/>
              <a:ext cx="8074239" cy="421866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  <p:txBody>
            <a:bodyPr anchor="ctr"/>
            <a:lstStyle/>
            <a:p>
              <a:pPr algn="ctr"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pt-BR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4029" name="TextBox 17">
              <a:extLst>
                <a:ext uri="{FF2B5EF4-FFF2-40B4-BE49-F238E27FC236}">
                  <a16:creationId xmlns:a16="http://schemas.microsoft.com/office/drawing/2014/main" id="{6E96FBFB-25A0-5C44-A6B9-870BDF3CDE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1801" y="5456397"/>
              <a:ext cx="6962347" cy="462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pt-BR" altLang="pt-BR" sz="2400" dirty="0">
                  <a:solidFill>
                    <a:srgbClr val="000000"/>
                  </a:solidFill>
                </a:rPr>
                <a:t>comunicação Internet host-host como um serviço</a:t>
              </a:r>
            </a:p>
          </p:txBody>
        </p:sp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DBB4C6-AE31-DB43-B920-BBCD9D7D8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107" y="4797425"/>
            <a:ext cx="8258118" cy="1820863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pt-BR" altLang="pt-BR" sz="2400" i="1" dirty="0">
                <a:solidFill>
                  <a:srgbClr val="990000"/>
                </a:solidFill>
                <a:ea typeface="ＭＳ Ｐゴシック" panose="020B0600070205080204" pitchFamily="34" charset="-128"/>
              </a:rPr>
              <a:t>desafios: </a:t>
            </a:r>
            <a:r>
              <a:rPr lang="pt-BR" altLang="pt-BR" sz="2400" dirty="0">
                <a:ea typeface="ＭＳ Ｐゴシック" panose="020B0600070205080204" pitchFamily="34" charset="-128"/>
              </a:rPr>
              <a:t>convivendo com uma Internet congestionada</a:t>
            </a:r>
          </a:p>
          <a:p>
            <a:pPr lvl="1"/>
            <a:r>
              <a:rPr lang="pt-BR" altLang="pt-BR" sz="2000" dirty="0">
                <a:ea typeface="Arial" panose="020B0604020202020204" pitchFamily="34" charset="0"/>
              </a:rPr>
              <a:t>de qual nó CDN se deve recuperar o conteúdo?</a:t>
            </a:r>
          </a:p>
          <a:p>
            <a:pPr lvl="1"/>
            <a:r>
              <a:rPr lang="pt-BR" altLang="pt-BR" sz="2000" dirty="0">
                <a:ea typeface="Arial" panose="020B0604020202020204" pitchFamily="34" charset="0"/>
              </a:rPr>
              <a:t>comportamento do usuário na presença de congestionamento?</a:t>
            </a:r>
          </a:p>
          <a:p>
            <a:pPr lvl="1"/>
            <a:r>
              <a:rPr lang="pt-BR" altLang="pt-BR" sz="2000" dirty="0">
                <a:ea typeface="Arial" panose="020B0604020202020204" pitchFamily="34" charset="0"/>
              </a:rPr>
              <a:t>que conteúdo colocar em cada nó CDN?</a:t>
            </a:r>
          </a:p>
        </p:txBody>
      </p:sp>
      <p:pic>
        <p:nvPicPr>
          <p:cNvPr id="214025" name="Picture 12" descr="underline_base">
            <a:extLst>
              <a:ext uri="{FF2B5EF4-FFF2-40B4-BE49-F238E27FC236}">
                <a16:creationId xmlns:a16="http://schemas.microsoft.com/office/drawing/2014/main" id="{B48E5203-8DF0-294E-A5C2-5020105326FE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904875"/>
            <a:ext cx="831056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7F7FBA-76FF-2943-B151-1656295C0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3675" y="1866900"/>
            <a:ext cx="427873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4400" i="1" dirty="0">
                <a:solidFill>
                  <a:srgbClr val="000099"/>
                </a:solidFill>
                <a:latin typeface="Gill Sans MT" panose="020B0502020104020203" pitchFamily="34" charset="77"/>
              </a:rPr>
              <a:t>“</a:t>
            </a:r>
            <a:r>
              <a:rPr lang="pt-BR" altLang="pt-BR" sz="4400" i="1" dirty="0">
                <a:solidFill>
                  <a:srgbClr val="000099"/>
                </a:solidFill>
                <a:latin typeface="Gill Sans MT" panose="020B0502020104020203" pitchFamily="34" charset="77"/>
              </a:rPr>
              <a:t>por cima de tudo</a:t>
            </a:r>
            <a:r>
              <a:rPr lang="pt-BR" altLang="en-US" sz="4400" i="1" dirty="0">
                <a:solidFill>
                  <a:srgbClr val="000099"/>
                </a:solidFill>
                <a:latin typeface="Gill Sans MT" panose="020B0502020104020203" pitchFamily="34" charset="77"/>
              </a:rPr>
              <a:t>”</a:t>
            </a:r>
            <a:endParaRPr lang="pt-BR" altLang="pt-BR" sz="4400" i="1" dirty="0">
              <a:solidFill>
                <a:srgbClr val="000099"/>
              </a:solidFill>
              <a:latin typeface="Gill Sans MT" panose="020B0502020104020203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F6333E-F683-AD42-9187-3BE362873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0174" y="6406974"/>
            <a:ext cx="2733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pt-BR" altLang="pt-BR" i="1" dirty="0">
                <a:solidFill>
                  <a:srgbClr val="FF0000"/>
                </a:solidFill>
              </a:rPr>
              <a:t>mais .. no capítulo 7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40AE140-36EB-6D4A-89D2-0716F38CD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61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build="p"/>
      <p:bldP spid="10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Freeform 1287">
            <a:extLst>
              <a:ext uri="{FF2B5EF4-FFF2-40B4-BE49-F238E27FC236}">
                <a16:creationId xmlns:a16="http://schemas.microsoft.com/office/drawing/2014/main" id="{169CA4DE-2EF9-A24F-AFC7-F3E422B41F43}"/>
              </a:ext>
            </a:extLst>
          </p:cNvPr>
          <p:cNvSpPr>
            <a:spLocks/>
          </p:cNvSpPr>
          <p:nvPr/>
        </p:nvSpPr>
        <p:spPr bwMode="auto">
          <a:xfrm rot="5400000">
            <a:off x="-230981" y="4423569"/>
            <a:ext cx="2554288" cy="1422400"/>
          </a:xfrm>
          <a:custGeom>
            <a:avLst/>
            <a:gdLst>
              <a:gd name="T0" fmla="*/ 2147483647 w 10000"/>
              <a:gd name="T1" fmla="*/ 362723237 h 10000"/>
              <a:gd name="T2" fmla="*/ 2147483647 w 10000"/>
              <a:gd name="T3" fmla="*/ 2147483647 h 10000"/>
              <a:gd name="T4" fmla="*/ 2147483647 w 10000"/>
              <a:gd name="T5" fmla="*/ 2147483647 h 10000"/>
              <a:gd name="T6" fmla="*/ 2147483647 w 10000"/>
              <a:gd name="T7" fmla="*/ 2147483647 h 10000"/>
              <a:gd name="T8" fmla="*/ 2132822051 w 10000"/>
              <a:gd name="T9" fmla="*/ 2147483647 h 10000"/>
              <a:gd name="T10" fmla="*/ 1482993304 w 10000"/>
              <a:gd name="T11" fmla="*/ 2147483647 h 10000"/>
              <a:gd name="T12" fmla="*/ 2147483647 w 10000"/>
              <a:gd name="T13" fmla="*/ 2147483647 h 10000"/>
              <a:gd name="T14" fmla="*/ 2147483647 w 10000"/>
              <a:gd name="T15" fmla="*/ 2147483647 h 10000"/>
              <a:gd name="T16" fmla="*/ 2147483647 w 10000"/>
              <a:gd name="T17" fmla="*/ 2147483647 h 10000"/>
              <a:gd name="T18" fmla="*/ 2147483647 w 10000"/>
              <a:gd name="T19" fmla="*/ 2147483647 h 10000"/>
              <a:gd name="T20" fmla="*/ 2147483647 w 10000"/>
              <a:gd name="T21" fmla="*/ 2147483647 h 10000"/>
              <a:gd name="T22" fmla="*/ 2147483647 w 10000"/>
              <a:gd name="T23" fmla="*/ 2147483647 h 10000"/>
              <a:gd name="T24" fmla="*/ 2147483647 w 10000"/>
              <a:gd name="T25" fmla="*/ 2147483647 h 10000"/>
              <a:gd name="T26" fmla="*/ 2147483647 w 10000"/>
              <a:gd name="T27" fmla="*/ 2147483647 h 10000"/>
              <a:gd name="T28" fmla="*/ 2147483647 w 10000"/>
              <a:gd name="T29" fmla="*/ 2147483647 h 10000"/>
              <a:gd name="T30" fmla="*/ 2147483647 w 10000"/>
              <a:gd name="T31" fmla="*/ 621796755 h 10000"/>
              <a:gd name="T32" fmla="*/ 2147483647 w 10000"/>
              <a:gd name="T33" fmla="*/ 14385158 h 10000"/>
              <a:gd name="T34" fmla="*/ 2147483647 w 10000"/>
              <a:gd name="T35" fmla="*/ 362723237 h 100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000" h="10000">
                <a:moveTo>
                  <a:pt x="6270" y="126"/>
                </a:moveTo>
                <a:cubicBezTo>
                  <a:pt x="5642" y="245"/>
                  <a:pt x="4469" y="528"/>
                  <a:pt x="3738" y="756"/>
                </a:cubicBezTo>
                <a:cubicBezTo>
                  <a:pt x="3007" y="984"/>
                  <a:pt x="2405" y="1322"/>
                  <a:pt x="1887" y="1495"/>
                </a:cubicBezTo>
                <a:cubicBezTo>
                  <a:pt x="1369" y="1668"/>
                  <a:pt x="1195" y="1105"/>
                  <a:pt x="629" y="1793"/>
                </a:cubicBezTo>
                <a:cubicBezTo>
                  <a:pt x="63" y="2481"/>
                  <a:pt x="218" y="3574"/>
                  <a:pt x="128" y="4417"/>
                </a:cubicBezTo>
                <a:cubicBezTo>
                  <a:pt x="39" y="5260"/>
                  <a:pt x="-87" y="6368"/>
                  <a:pt x="89" y="6848"/>
                </a:cubicBezTo>
                <a:cubicBezTo>
                  <a:pt x="265" y="7328"/>
                  <a:pt x="491" y="7223"/>
                  <a:pt x="1207" y="7298"/>
                </a:cubicBezTo>
                <a:cubicBezTo>
                  <a:pt x="1924" y="7374"/>
                  <a:pt x="3641" y="7133"/>
                  <a:pt x="4406" y="7298"/>
                </a:cubicBezTo>
                <a:cubicBezTo>
                  <a:pt x="5171" y="7463"/>
                  <a:pt x="5298" y="7868"/>
                  <a:pt x="5779" y="8288"/>
                </a:cubicBezTo>
                <a:cubicBezTo>
                  <a:pt x="6260" y="8709"/>
                  <a:pt x="6848" y="9549"/>
                  <a:pt x="7290" y="9819"/>
                </a:cubicBezTo>
                <a:cubicBezTo>
                  <a:pt x="7731" y="10089"/>
                  <a:pt x="8124" y="10014"/>
                  <a:pt x="8448" y="9879"/>
                </a:cubicBezTo>
                <a:cubicBezTo>
                  <a:pt x="8771" y="9744"/>
                  <a:pt x="9056" y="9549"/>
                  <a:pt x="9252" y="9008"/>
                </a:cubicBezTo>
                <a:cubicBezTo>
                  <a:pt x="9448" y="8469"/>
                  <a:pt x="9537" y="7418"/>
                  <a:pt x="9644" y="6639"/>
                </a:cubicBezTo>
                <a:cubicBezTo>
                  <a:pt x="9752" y="5858"/>
                  <a:pt x="9851" y="5168"/>
                  <a:pt x="9899" y="4327"/>
                </a:cubicBezTo>
                <a:cubicBezTo>
                  <a:pt x="9949" y="3486"/>
                  <a:pt x="10076" y="2256"/>
                  <a:pt x="9939" y="1566"/>
                </a:cubicBezTo>
                <a:cubicBezTo>
                  <a:pt x="9802" y="876"/>
                  <a:pt x="9478" y="471"/>
                  <a:pt x="9075" y="216"/>
                </a:cubicBezTo>
                <a:cubicBezTo>
                  <a:pt x="8674" y="-39"/>
                  <a:pt x="7997" y="20"/>
                  <a:pt x="7525" y="5"/>
                </a:cubicBezTo>
                <a:cubicBezTo>
                  <a:pt x="7055" y="-9"/>
                  <a:pt x="6898" y="5"/>
                  <a:pt x="6270" y="126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16066" name="Freeform 1287">
            <a:extLst>
              <a:ext uri="{FF2B5EF4-FFF2-40B4-BE49-F238E27FC236}">
                <a16:creationId xmlns:a16="http://schemas.microsoft.com/office/drawing/2014/main" id="{FAF6DA16-4B36-2745-810C-7BABE24D0C09}"/>
              </a:ext>
            </a:extLst>
          </p:cNvPr>
          <p:cNvSpPr>
            <a:spLocks/>
          </p:cNvSpPr>
          <p:nvPr/>
        </p:nvSpPr>
        <p:spPr bwMode="auto">
          <a:xfrm>
            <a:off x="2822575" y="5299075"/>
            <a:ext cx="3467100" cy="1422400"/>
          </a:xfrm>
          <a:custGeom>
            <a:avLst/>
            <a:gdLst>
              <a:gd name="T0" fmla="*/ 2147483647 w 10000"/>
              <a:gd name="T1" fmla="*/ 362723237 h 10000"/>
              <a:gd name="T2" fmla="*/ 2147483647 w 10000"/>
              <a:gd name="T3" fmla="*/ 2147483647 h 10000"/>
              <a:gd name="T4" fmla="*/ 2147483647 w 10000"/>
              <a:gd name="T5" fmla="*/ 2147483647 h 10000"/>
              <a:gd name="T6" fmla="*/ 2147483647 w 10000"/>
              <a:gd name="T7" fmla="*/ 2147483647 h 10000"/>
              <a:gd name="T8" fmla="*/ 2147483647 w 10000"/>
              <a:gd name="T9" fmla="*/ 2147483647 h 10000"/>
              <a:gd name="T10" fmla="*/ 2147483647 w 10000"/>
              <a:gd name="T11" fmla="*/ 2147483647 h 10000"/>
              <a:gd name="T12" fmla="*/ 2147483647 w 10000"/>
              <a:gd name="T13" fmla="*/ 2147483647 h 10000"/>
              <a:gd name="T14" fmla="*/ 2147483647 w 10000"/>
              <a:gd name="T15" fmla="*/ 2147483647 h 10000"/>
              <a:gd name="T16" fmla="*/ 2147483647 w 10000"/>
              <a:gd name="T17" fmla="*/ 2147483647 h 10000"/>
              <a:gd name="T18" fmla="*/ 2147483647 w 10000"/>
              <a:gd name="T19" fmla="*/ 2147483647 h 10000"/>
              <a:gd name="T20" fmla="*/ 2147483647 w 10000"/>
              <a:gd name="T21" fmla="*/ 2147483647 h 10000"/>
              <a:gd name="T22" fmla="*/ 2147483647 w 10000"/>
              <a:gd name="T23" fmla="*/ 2147483647 h 10000"/>
              <a:gd name="T24" fmla="*/ 2147483647 w 10000"/>
              <a:gd name="T25" fmla="*/ 2147483647 h 10000"/>
              <a:gd name="T26" fmla="*/ 2147483647 w 10000"/>
              <a:gd name="T27" fmla="*/ 2147483647 h 10000"/>
              <a:gd name="T28" fmla="*/ 2147483647 w 10000"/>
              <a:gd name="T29" fmla="*/ 2147483647 h 10000"/>
              <a:gd name="T30" fmla="*/ 2147483647 w 10000"/>
              <a:gd name="T31" fmla="*/ 621796755 h 10000"/>
              <a:gd name="T32" fmla="*/ 2147483647 w 10000"/>
              <a:gd name="T33" fmla="*/ 14385158 h 10000"/>
              <a:gd name="T34" fmla="*/ 2147483647 w 10000"/>
              <a:gd name="T35" fmla="*/ 362723237 h 100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000" h="10000">
                <a:moveTo>
                  <a:pt x="6270" y="126"/>
                </a:moveTo>
                <a:cubicBezTo>
                  <a:pt x="5642" y="245"/>
                  <a:pt x="4469" y="528"/>
                  <a:pt x="3738" y="756"/>
                </a:cubicBezTo>
                <a:cubicBezTo>
                  <a:pt x="3007" y="984"/>
                  <a:pt x="2405" y="1322"/>
                  <a:pt x="1887" y="1495"/>
                </a:cubicBezTo>
                <a:cubicBezTo>
                  <a:pt x="1369" y="1668"/>
                  <a:pt x="1195" y="1105"/>
                  <a:pt x="629" y="1793"/>
                </a:cubicBezTo>
                <a:cubicBezTo>
                  <a:pt x="63" y="2481"/>
                  <a:pt x="218" y="3574"/>
                  <a:pt x="128" y="4417"/>
                </a:cubicBezTo>
                <a:cubicBezTo>
                  <a:pt x="39" y="5260"/>
                  <a:pt x="-87" y="6368"/>
                  <a:pt x="89" y="6848"/>
                </a:cubicBezTo>
                <a:cubicBezTo>
                  <a:pt x="265" y="7328"/>
                  <a:pt x="491" y="7223"/>
                  <a:pt x="1207" y="7298"/>
                </a:cubicBezTo>
                <a:cubicBezTo>
                  <a:pt x="1924" y="7374"/>
                  <a:pt x="3641" y="7133"/>
                  <a:pt x="4406" y="7298"/>
                </a:cubicBezTo>
                <a:cubicBezTo>
                  <a:pt x="5171" y="7463"/>
                  <a:pt x="5298" y="7868"/>
                  <a:pt x="5779" y="8288"/>
                </a:cubicBezTo>
                <a:cubicBezTo>
                  <a:pt x="6260" y="8709"/>
                  <a:pt x="6848" y="9549"/>
                  <a:pt x="7290" y="9819"/>
                </a:cubicBezTo>
                <a:cubicBezTo>
                  <a:pt x="7731" y="10089"/>
                  <a:pt x="8124" y="10014"/>
                  <a:pt x="8448" y="9879"/>
                </a:cubicBezTo>
                <a:cubicBezTo>
                  <a:pt x="8771" y="9744"/>
                  <a:pt x="9056" y="9549"/>
                  <a:pt x="9252" y="9008"/>
                </a:cubicBezTo>
                <a:cubicBezTo>
                  <a:pt x="9448" y="8469"/>
                  <a:pt x="9537" y="7418"/>
                  <a:pt x="9644" y="6639"/>
                </a:cubicBezTo>
                <a:cubicBezTo>
                  <a:pt x="9752" y="5858"/>
                  <a:pt x="9851" y="5168"/>
                  <a:pt x="9899" y="4327"/>
                </a:cubicBezTo>
                <a:cubicBezTo>
                  <a:pt x="9949" y="3486"/>
                  <a:pt x="10076" y="2256"/>
                  <a:pt x="9939" y="1566"/>
                </a:cubicBezTo>
                <a:cubicBezTo>
                  <a:pt x="9802" y="876"/>
                  <a:pt x="9478" y="471"/>
                  <a:pt x="9075" y="216"/>
                </a:cubicBezTo>
                <a:cubicBezTo>
                  <a:pt x="8674" y="-39"/>
                  <a:pt x="7997" y="20"/>
                  <a:pt x="7525" y="5"/>
                </a:cubicBezTo>
                <a:cubicBezTo>
                  <a:pt x="7055" y="-9"/>
                  <a:pt x="6898" y="5"/>
                  <a:pt x="6270" y="126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16067" name="Rectangle 2">
            <a:extLst>
              <a:ext uri="{FF2B5EF4-FFF2-40B4-BE49-F238E27FC236}">
                <a16:creationId xmlns:a16="http://schemas.microsoft.com/office/drawing/2014/main" id="{FCE54612-A49D-CA45-B6D7-4E6B56417A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950" y="228600"/>
            <a:ext cx="8470900" cy="871538"/>
          </a:xfrm>
        </p:spPr>
        <p:txBody>
          <a:bodyPr/>
          <a:lstStyle/>
          <a:p>
            <a:r>
              <a:rPr lang="pt-BR" altLang="pt-BR" sz="4000" dirty="0">
                <a:ea typeface="ＭＳ Ｐゴシック" panose="020B0600070205080204" pitchFamily="34" charset="-128"/>
              </a:rPr>
              <a:t>acesso a conteúdo CDN: detalhes</a:t>
            </a:r>
          </a:p>
        </p:txBody>
      </p:sp>
      <p:grpSp>
        <p:nvGrpSpPr>
          <p:cNvPr id="216068" name="Group 249">
            <a:extLst>
              <a:ext uri="{FF2B5EF4-FFF2-40B4-BE49-F238E27FC236}">
                <a16:creationId xmlns:a16="http://schemas.microsoft.com/office/drawing/2014/main" id="{EEA34DE6-A2A0-3E4C-859B-59D77AE0B777}"/>
              </a:ext>
            </a:extLst>
          </p:cNvPr>
          <p:cNvGrpSpPr>
            <a:grpSpLocks/>
          </p:cNvGrpSpPr>
          <p:nvPr/>
        </p:nvGrpSpPr>
        <p:grpSpPr bwMode="auto">
          <a:xfrm>
            <a:off x="938213" y="4070350"/>
            <a:ext cx="460375" cy="638175"/>
            <a:chOff x="4140" y="429"/>
            <a:chExt cx="1425" cy="2396"/>
          </a:xfrm>
        </p:grpSpPr>
        <p:sp>
          <p:nvSpPr>
            <p:cNvPr id="216245" name="Freeform 250">
              <a:extLst>
                <a:ext uri="{FF2B5EF4-FFF2-40B4-BE49-F238E27FC236}">
                  <a16:creationId xmlns:a16="http://schemas.microsoft.com/office/drawing/2014/main" id="{2B90759E-8A57-0144-B89D-0D5D10497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17 w 354"/>
                <a:gd name="T1" fmla="*/ 0 h 2742"/>
                <a:gd name="T2" fmla="*/ 93 w 354"/>
                <a:gd name="T3" fmla="*/ 114 h 2742"/>
                <a:gd name="T4" fmla="*/ 91 w 354"/>
                <a:gd name="T5" fmla="*/ 881 h 2742"/>
                <a:gd name="T6" fmla="*/ 0 w 354"/>
                <a:gd name="T7" fmla="*/ 921 h 2742"/>
                <a:gd name="T8" fmla="*/ 17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Rectangle 251">
              <a:extLst>
                <a:ext uri="{FF2B5EF4-FFF2-40B4-BE49-F238E27FC236}">
                  <a16:creationId xmlns:a16="http://schemas.microsoft.com/office/drawing/2014/main" id="{716FF82A-1815-A644-8E30-76E21DEB6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4" y="429"/>
              <a:ext cx="1047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216247" name="Freeform 252">
              <a:extLst>
                <a:ext uri="{FF2B5EF4-FFF2-40B4-BE49-F238E27FC236}">
                  <a16:creationId xmlns:a16="http://schemas.microsoft.com/office/drawing/2014/main" id="{90F9378C-3432-FB4B-9904-CD64FC134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56 w 211"/>
                <a:gd name="T3" fmla="*/ 73 h 2537"/>
                <a:gd name="T4" fmla="*/ 2 w 211"/>
                <a:gd name="T5" fmla="*/ 839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6248" name="Freeform 253">
              <a:extLst>
                <a:ext uri="{FF2B5EF4-FFF2-40B4-BE49-F238E27FC236}">
                  <a16:creationId xmlns:a16="http://schemas.microsoft.com/office/drawing/2014/main" id="{CE1FFC5B-7BD4-1F44-ACE2-BE61F4DB0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87 w 328"/>
                <a:gd name="T3" fmla="*/ 43 h 226"/>
                <a:gd name="T4" fmla="*/ 87 w 328"/>
                <a:gd name="T5" fmla="*/ 77 h 226"/>
                <a:gd name="T6" fmla="*/ 0 w 328"/>
                <a:gd name="T7" fmla="*/ 34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Rectangle 254">
              <a:extLst>
                <a:ext uri="{FF2B5EF4-FFF2-40B4-BE49-F238E27FC236}">
                  <a16:creationId xmlns:a16="http://schemas.microsoft.com/office/drawing/2014/main" id="{6725F868-FE0C-DC4D-A927-C81FA7CDF6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691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216250" name="Group 255">
              <a:extLst>
                <a:ext uri="{FF2B5EF4-FFF2-40B4-BE49-F238E27FC236}">
                  <a16:creationId xmlns:a16="http://schemas.microsoft.com/office/drawing/2014/main" id="{7A28F7B3-2D6A-B545-9869-4105D369CA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41" name="AutoShape 256">
                <a:extLst>
                  <a:ext uri="{FF2B5EF4-FFF2-40B4-BE49-F238E27FC236}">
                    <a16:creationId xmlns:a16="http://schemas.microsoft.com/office/drawing/2014/main" id="{1F23546E-2333-6D45-AC25-F1E91A91D1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" y="2567"/>
                <a:ext cx="724" cy="126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 sz="180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2" name="AutoShape 257">
                <a:extLst>
                  <a:ext uri="{FF2B5EF4-FFF2-40B4-BE49-F238E27FC236}">
                    <a16:creationId xmlns:a16="http://schemas.microsoft.com/office/drawing/2014/main" id="{910844AD-4048-5446-A95F-18976D7F4D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3" y="2585"/>
                <a:ext cx="687" cy="1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 sz="180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17" name="Rectangle 258">
              <a:extLst>
                <a:ext uri="{FF2B5EF4-FFF2-40B4-BE49-F238E27FC236}">
                  <a16:creationId xmlns:a16="http://schemas.microsoft.com/office/drawing/2014/main" id="{465FB02C-BC35-894C-A292-AB692449C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1019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216252" name="Group 259">
              <a:extLst>
                <a:ext uri="{FF2B5EF4-FFF2-40B4-BE49-F238E27FC236}">
                  <a16:creationId xmlns:a16="http://schemas.microsoft.com/office/drawing/2014/main" id="{87F1DA5B-8F53-164B-9802-5D1EFD50C7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39" name="AutoShape 260">
                <a:extLst>
                  <a:ext uri="{FF2B5EF4-FFF2-40B4-BE49-F238E27FC236}">
                    <a16:creationId xmlns:a16="http://schemas.microsoft.com/office/drawing/2014/main" id="{104A66AC-D2CC-1545-B745-062071B4E3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2569"/>
                <a:ext cx="724" cy="136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 sz="180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0" name="AutoShape 261">
                <a:extLst>
                  <a:ext uri="{FF2B5EF4-FFF2-40B4-BE49-F238E27FC236}">
                    <a16:creationId xmlns:a16="http://schemas.microsoft.com/office/drawing/2014/main" id="{1FE3AA60-FFAD-E74C-95FA-1AE922D52E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" y="2588"/>
                <a:ext cx="693" cy="9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 sz="180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19" name="Rectangle 262">
              <a:extLst>
                <a:ext uri="{FF2B5EF4-FFF2-40B4-BE49-F238E27FC236}">
                  <a16:creationId xmlns:a16="http://schemas.microsoft.com/office/drawing/2014/main" id="{C43996E3-2CE3-5741-B51D-E9AF661890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9" y="1359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20" name="Rectangle 263">
              <a:extLst>
                <a:ext uri="{FF2B5EF4-FFF2-40B4-BE49-F238E27FC236}">
                  <a16:creationId xmlns:a16="http://schemas.microsoft.com/office/drawing/2014/main" id="{FDD8FD43-8E24-3141-881C-3870433CA9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8" y="1657"/>
              <a:ext cx="595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216255" name="Group 264">
              <a:extLst>
                <a:ext uri="{FF2B5EF4-FFF2-40B4-BE49-F238E27FC236}">
                  <a16:creationId xmlns:a16="http://schemas.microsoft.com/office/drawing/2014/main" id="{5EF36BB0-ED2A-7E47-B776-2B2A143D4B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37" name="AutoShape 265">
                <a:extLst>
                  <a:ext uri="{FF2B5EF4-FFF2-40B4-BE49-F238E27FC236}">
                    <a16:creationId xmlns:a16="http://schemas.microsoft.com/office/drawing/2014/main" id="{E385350F-D11B-0B4C-86DB-D78B0A761F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2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 sz="180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8" name="AutoShape 266">
                <a:extLst>
                  <a:ext uri="{FF2B5EF4-FFF2-40B4-BE49-F238E27FC236}">
                    <a16:creationId xmlns:a16="http://schemas.microsoft.com/office/drawing/2014/main" id="{4CB28AB1-4C8F-9541-AC9B-FAD0EBFD8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" y="2584"/>
                <a:ext cx="698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 sz="180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216256" name="Freeform 267">
              <a:extLst>
                <a:ext uri="{FF2B5EF4-FFF2-40B4-BE49-F238E27FC236}">
                  <a16:creationId xmlns:a16="http://schemas.microsoft.com/office/drawing/2014/main" id="{8FFBE502-EA0E-8141-80E4-ABD132F7E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87 w 328"/>
                <a:gd name="T3" fmla="*/ 42 h 226"/>
                <a:gd name="T4" fmla="*/ 87 w 328"/>
                <a:gd name="T5" fmla="*/ 75 h 226"/>
                <a:gd name="T6" fmla="*/ 0 w 328"/>
                <a:gd name="T7" fmla="*/ 32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6257" name="Group 268">
              <a:extLst>
                <a:ext uri="{FF2B5EF4-FFF2-40B4-BE49-F238E27FC236}">
                  <a16:creationId xmlns:a16="http://schemas.microsoft.com/office/drawing/2014/main" id="{980133A8-9099-0C45-BE20-AD96429237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35" name="AutoShape 269">
                <a:extLst>
                  <a:ext uri="{FF2B5EF4-FFF2-40B4-BE49-F238E27FC236}">
                    <a16:creationId xmlns:a16="http://schemas.microsoft.com/office/drawing/2014/main" id="{297D85CD-8C4C-B347-A365-F927AEE957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" y="2570"/>
                <a:ext cx="722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 sz="180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6" name="AutoShape 270">
                <a:extLst>
                  <a:ext uri="{FF2B5EF4-FFF2-40B4-BE49-F238E27FC236}">
                    <a16:creationId xmlns:a16="http://schemas.microsoft.com/office/drawing/2014/main" id="{2C28DD38-FD0F-C842-848D-6BB3227D5E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3" y="2588"/>
                <a:ext cx="686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 sz="180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24" name="Rectangle 271">
              <a:extLst>
                <a:ext uri="{FF2B5EF4-FFF2-40B4-BE49-F238E27FC236}">
                  <a16:creationId xmlns:a16="http://schemas.microsoft.com/office/drawing/2014/main" id="{97FEA438-9F63-5E4D-8ECA-F9C951DE3E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6" y="429"/>
              <a:ext cx="69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216259" name="Freeform 272">
              <a:extLst>
                <a:ext uri="{FF2B5EF4-FFF2-40B4-BE49-F238E27FC236}">
                  <a16:creationId xmlns:a16="http://schemas.microsoft.com/office/drawing/2014/main" id="{F783F946-9C44-6141-A9CD-C8EB58AA4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77 w 296"/>
                <a:gd name="T3" fmla="*/ 47 h 256"/>
                <a:gd name="T4" fmla="*/ 78 w 296"/>
                <a:gd name="T5" fmla="*/ 85 h 256"/>
                <a:gd name="T6" fmla="*/ 0 w 296"/>
                <a:gd name="T7" fmla="*/ 32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6260" name="Freeform 273">
              <a:extLst>
                <a:ext uri="{FF2B5EF4-FFF2-40B4-BE49-F238E27FC236}">
                  <a16:creationId xmlns:a16="http://schemas.microsoft.com/office/drawing/2014/main" id="{653AC949-DE6B-4049-9CB4-4C911B80C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81 w 304"/>
                <a:gd name="T3" fmla="*/ 55 h 288"/>
                <a:gd name="T4" fmla="*/ 76 w 304"/>
                <a:gd name="T5" fmla="*/ 97 h 288"/>
                <a:gd name="T6" fmla="*/ 2 w 304"/>
                <a:gd name="T7" fmla="*/ 42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Oval 274">
              <a:extLst>
                <a:ext uri="{FF2B5EF4-FFF2-40B4-BE49-F238E27FC236}">
                  <a16:creationId xmlns:a16="http://schemas.microsoft.com/office/drawing/2014/main" id="{B687F3A9-B71E-3445-9968-4B4307371B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6" y="2610"/>
              <a:ext cx="49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216262" name="Freeform 275">
              <a:extLst>
                <a:ext uri="{FF2B5EF4-FFF2-40B4-BE49-F238E27FC236}">
                  <a16:creationId xmlns:a16="http://schemas.microsoft.com/office/drawing/2014/main" id="{D9123F16-208E-FD42-A7FA-9B4BD5BED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36 h 240"/>
                <a:gd name="T2" fmla="*/ 2 w 306"/>
                <a:gd name="T3" fmla="*/ 81 h 240"/>
                <a:gd name="T4" fmla="*/ 81 w 306"/>
                <a:gd name="T5" fmla="*/ 37 h 240"/>
                <a:gd name="T6" fmla="*/ 78 w 306"/>
                <a:gd name="T7" fmla="*/ 0 h 240"/>
                <a:gd name="T8" fmla="*/ 0 w 306"/>
                <a:gd name="T9" fmla="*/ 36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AutoShape 276">
              <a:extLst>
                <a:ext uri="{FF2B5EF4-FFF2-40B4-BE49-F238E27FC236}">
                  <a16:creationId xmlns:a16="http://schemas.microsoft.com/office/drawing/2014/main" id="{EED895C2-ED2D-D145-95B1-43061D261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82"/>
              <a:ext cx="1199" cy="143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30" name="AutoShape 277">
              <a:extLst>
                <a:ext uri="{FF2B5EF4-FFF2-40B4-BE49-F238E27FC236}">
                  <a16:creationId xmlns:a16="http://schemas.microsoft.com/office/drawing/2014/main" id="{261167D1-E869-B74B-A43C-5D015940C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4" y="2712"/>
              <a:ext cx="1071" cy="7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31" name="Oval 278">
              <a:extLst>
                <a:ext uri="{FF2B5EF4-FFF2-40B4-BE49-F238E27FC236}">
                  <a16:creationId xmlns:a16="http://schemas.microsoft.com/office/drawing/2014/main" id="{BED10893-2F8D-FA45-A2EB-81F77A448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7" y="2384"/>
              <a:ext cx="162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32" name="Oval 279">
              <a:extLst>
                <a:ext uri="{FF2B5EF4-FFF2-40B4-BE49-F238E27FC236}">
                  <a16:creationId xmlns:a16="http://schemas.microsoft.com/office/drawing/2014/main" id="{66E5F1F6-5BF0-CF42-B7F4-DF04C67D2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4" y="2384"/>
              <a:ext cx="162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Font typeface="ZapfDingbats" charset="0"/>
                <a:buNone/>
                <a:defRPr/>
              </a:pPr>
              <a:endParaRPr lang="en-US" sz="1800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3" name="Oval 280">
              <a:extLst>
                <a:ext uri="{FF2B5EF4-FFF2-40B4-BE49-F238E27FC236}">
                  <a16:creationId xmlns:a16="http://schemas.microsoft.com/office/drawing/2014/main" id="{6EB9D5DE-59DE-A94A-B287-A608FC0E2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1" y="2378"/>
              <a:ext cx="157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34" name="Rectangle 281">
              <a:extLst>
                <a:ext uri="{FF2B5EF4-FFF2-40B4-BE49-F238E27FC236}">
                  <a16:creationId xmlns:a16="http://schemas.microsoft.com/office/drawing/2014/main" id="{7734BECB-CA89-094E-91F9-4C2D6B6D9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" y="1836"/>
              <a:ext cx="84" cy="763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</p:grpSp>
      <p:pic>
        <p:nvPicPr>
          <p:cNvPr id="216069" name="Picture 15" descr="underline_base">
            <a:extLst>
              <a:ext uri="{FF2B5EF4-FFF2-40B4-BE49-F238E27FC236}">
                <a16:creationId xmlns:a16="http://schemas.microsoft.com/office/drawing/2014/main" id="{63A4D096-695F-6049-B720-DAAAE5CBFE9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939800"/>
            <a:ext cx="7769225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5921E9-5BB3-654F-B82D-C510B4EB2CA4}"/>
              </a:ext>
            </a:extLst>
          </p:cNvPr>
          <p:cNvSpPr txBox="1"/>
          <p:nvPr/>
        </p:nvSpPr>
        <p:spPr>
          <a:xfrm>
            <a:off x="509588" y="1252538"/>
            <a:ext cx="8510663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ZapfDingbats" charset="0"/>
              <a:buNone/>
              <a:defRPr/>
            </a:pPr>
            <a:r>
              <a:rPr lang="pt-BR" sz="2400" dirty="0">
                <a:latin typeface="+mn-lt"/>
                <a:ea typeface="ＭＳ Ｐゴシック" charset="0"/>
              </a:rPr>
              <a:t>Bob (cliente) solicita o vídeo </a:t>
            </a:r>
            <a:r>
              <a:rPr lang="pt-BR" sz="2000" dirty="0" err="1">
                <a:latin typeface="+mn-lt"/>
                <a:ea typeface="ＭＳ Ｐゴシック" charset="0"/>
              </a:rPr>
              <a:t>http</a:t>
            </a:r>
            <a:r>
              <a:rPr lang="pt-BR" sz="2000" dirty="0">
                <a:latin typeface="+mn-lt"/>
                <a:ea typeface="ＭＳ Ｐゴシック" charset="0"/>
              </a:rPr>
              <a:t>://</a:t>
            </a:r>
            <a:r>
              <a:rPr lang="pt-BR" sz="2000" dirty="0" err="1">
                <a:latin typeface="+mn-lt"/>
                <a:ea typeface="ＭＳ Ｐゴシック" charset="0"/>
              </a:rPr>
              <a:t>netcinema.com</a:t>
            </a:r>
            <a:r>
              <a:rPr lang="pt-BR" sz="2400" dirty="0">
                <a:latin typeface="+mn-lt"/>
                <a:ea typeface="ＭＳ Ｐゴシック" charset="0"/>
              </a:rPr>
              <a:t>/</a:t>
            </a:r>
            <a:r>
              <a:rPr lang="pt-BR" sz="2000" dirty="0">
                <a:latin typeface="+mn-lt"/>
                <a:ea typeface="ＭＳ Ｐゴシック" charset="0"/>
              </a:rPr>
              <a:t>6Y7B23V</a:t>
            </a:r>
          </a:p>
          <a:p>
            <a:pPr marL="457200" indent="-230188">
              <a:buClr>
                <a:schemeClr val="accent6"/>
              </a:buClr>
              <a:buFont typeface="Wingdings" charset="2"/>
              <a:buChar char="§"/>
              <a:defRPr/>
            </a:pPr>
            <a:r>
              <a:rPr lang="pt-BR" sz="2000" dirty="0">
                <a:latin typeface="+mn-lt"/>
                <a:ea typeface="ＭＳ Ｐゴシック" charset="0"/>
              </a:rPr>
              <a:t>vídeo armazenado na CDN em </a:t>
            </a:r>
            <a:r>
              <a:rPr lang="pt-BR" sz="2000" dirty="0" err="1">
                <a:latin typeface="+mn-lt"/>
                <a:ea typeface="ＭＳ Ｐゴシック" charset="0"/>
              </a:rPr>
              <a:t>http</a:t>
            </a:r>
            <a:r>
              <a:rPr lang="pt-BR" sz="2000" dirty="0">
                <a:latin typeface="+mn-lt"/>
                <a:ea typeface="ＭＳ Ｐゴシック" charset="0"/>
              </a:rPr>
              <a:t>://</a:t>
            </a:r>
            <a:r>
              <a:rPr lang="pt-BR" sz="2000" dirty="0" err="1">
                <a:latin typeface="+mn-lt"/>
                <a:ea typeface="ＭＳ Ｐゴシック" charset="0"/>
              </a:rPr>
              <a:t>KingCDN.com</a:t>
            </a:r>
            <a:r>
              <a:rPr lang="pt-BR" sz="2000" dirty="0">
                <a:latin typeface="+mn-lt"/>
                <a:ea typeface="ＭＳ Ｐゴシック" charset="0"/>
              </a:rPr>
              <a:t>/NetC6y&amp;B23V</a:t>
            </a:r>
            <a:endParaRPr lang="pt-BR" dirty="0">
              <a:latin typeface="+mn-lt"/>
              <a:ea typeface="ＭＳ Ｐゴシック" charset="0"/>
            </a:endParaRPr>
          </a:p>
        </p:txBody>
      </p:sp>
      <p:sp>
        <p:nvSpPr>
          <p:cNvPr id="216071" name="TextBox 4">
            <a:extLst>
              <a:ext uri="{FF2B5EF4-FFF2-40B4-BE49-F238E27FC236}">
                <a16:creationId xmlns:a16="http://schemas.microsoft.com/office/drawing/2014/main" id="{D3737867-C525-2F4F-BD84-4DF52B89A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4645025"/>
            <a:ext cx="1504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pt-BR" sz="1800">
                <a:latin typeface="Arial Narrow" panose="020B0604020202020204" pitchFamily="34" charset="0"/>
              </a:rPr>
              <a:t>netcinema.com</a:t>
            </a:r>
            <a:endParaRPr lang="en-US" altLang="pt-BR" sz="1800" i="1">
              <a:latin typeface="Arial Narrow" panose="020B0604020202020204" pitchFamily="34" charset="0"/>
            </a:endParaRPr>
          </a:p>
        </p:txBody>
      </p:sp>
      <p:grpSp>
        <p:nvGrpSpPr>
          <p:cNvPr id="216072" name="Group 542">
            <a:extLst>
              <a:ext uri="{FF2B5EF4-FFF2-40B4-BE49-F238E27FC236}">
                <a16:creationId xmlns:a16="http://schemas.microsoft.com/office/drawing/2014/main" id="{44FF31C5-FDF9-5F41-B4B5-C0E807593B89}"/>
              </a:ext>
            </a:extLst>
          </p:cNvPr>
          <p:cNvGrpSpPr>
            <a:grpSpLocks/>
          </p:cNvGrpSpPr>
          <p:nvPr/>
        </p:nvGrpSpPr>
        <p:grpSpPr bwMode="auto">
          <a:xfrm>
            <a:off x="3009900" y="2457450"/>
            <a:ext cx="963613" cy="835025"/>
            <a:chOff x="-44" y="1473"/>
            <a:chExt cx="981" cy="1105"/>
          </a:xfrm>
        </p:grpSpPr>
        <p:pic>
          <p:nvPicPr>
            <p:cNvPr id="216243" name="Picture 529" descr="desktop_computer_stylized_medium">
              <a:extLst>
                <a:ext uri="{FF2B5EF4-FFF2-40B4-BE49-F238E27FC236}">
                  <a16:creationId xmlns:a16="http://schemas.microsoft.com/office/drawing/2014/main" id="{F9C6264E-642C-A543-90D5-F9D89945BE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6244" name="Freeform 530">
              <a:extLst>
                <a:ext uri="{FF2B5EF4-FFF2-40B4-BE49-F238E27FC236}">
                  <a16:creationId xmlns:a16="http://schemas.microsoft.com/office/drawing/2014/main" id="{F7BF7152-1B03-B948-AADD-288FA20F0CD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216073" name="Group 249">
            <a:extLst>
              <a:ext uri="{FF2B5EF4-FFF2-40B4-BE49-F238E27FC236}">
                <a16:creationId xmlns:a16="http://schemas.microsoft.com/office/drawing/2014/main" id="{F76D7374-B5BB-2246-AD58-8A79C13D9D6E}"/>
              </a:ext>
            </a:extLst>
          </p:cNvPr>
          <p:cNvGrpSpPr>
            <a:grpSpLocks/>
          </p:cNvGrpSpPr>
          <p:nvPr/>
        </p:nvGrpSpPr>
        <p:grpSpPr bwMode="auto">
          <a:xfrm>
            <a:off x="3235325" y="5616575"/>
            <a:ext cx="377825" cy="636588"/>
            <a:chOff x="4140" y="429"/>
            <a:chExt cx="1425" cy="2396"/>
          </a:xfrm>
        </p:grpSpPr>
        <p:sp>
          <p:nvSpPr>
            <p:cNvPr id="216211" name="Freeform 250">
              <a:extLst>
                <a:ext uri="{FF2B5EF4-FFF2-40B4-BE49-F238E27FC236}">
                  <a16:creationId xmlns:a16="http://schemas.microsoft.com/office/drawing/2014/main" id="{33D10D64-9753-C141-952B-3391F9DCE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17 w 354"/>
                <a:gd name="T1" fmla="*/ 0 h 2742"/>
                <a:gd name="T2" fmla="*/ 93 w 354"/>
                <a:gd name="T3" fmla="*/ 114 h 2742"/>
                <a:gd name="T4" fmla="*/ 91 w 354"/>
                <a:gd name="T5" fmla="*/ 881 h 2742"/>
                <a:gd name="T6" fmla="*/ 0 w 354"/>
                <a:gd name="T7" fmla="*/ 921 h 2742"/>
                <a:gd name="T8" fmla="*/ 17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3" name="Rectangle 251">
              <a:extLst>
                <a:ext uri="{FF2B5EF4-FFF2-40B4-BE49-F238E27FC236}">
                  <a16:creationId xmlns:a16="http://schemas.microsoft.com/office/drawing/2014/main" id="{B48FA359-078C-F846-9E69-51A221A431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6" y="429"/>
              <a:ext cx="1048" cy="2282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216213" name="Freeform 252">
              <a:extLst>
                <a:ext uri="{FF2B5EF4-FFF2-40B4-BE49-F238E27FC236}">
                  <a16:creationId xmlns:a16="http://schemas.microsoft.com/office/drawing/2014/main" id="{7468C9CE-F9CE-094E-B694-69EA1E566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56 w 211"/>
                <a:gd name="T3" fmla="*/ 73 h 2537"/>
                <a:gd name="T4" fmla="*/ 2 w 211"/>
                <a:gd name="T5" fmla="*/ 839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6214" name="Freeform 253">
              <a:extLst>
                <a:ext uri="{FF2B5EF4-FFF2-40B4-BE49-F238E27FC236}">
                  <a16:creationId xmlns:a16="http://schemas.microsoft.com/office/drawing/2014/main" id="{EB5A40A8-20B9-504B-A078-249356FBC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87 w 328"/>
                <a:gd name="T3" fmla="*/ 43 h 226"/>
                <a:gd name="T4" fmla="*/ 87 w 328"/>
                <a:gd name="T5" fmla="*/ 77 h 226"/>
                <a:gd name="T6" fmla="*/ 0 w 328"/>
                <a:gd name="T7" fmla="*/ 34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6" name="Rectangle 254">
              <a:extLst>
                <a:ext uri="{FF2B5EF4-FFF2-40B4-BE49-F238E27FC236}">
                  <a16:creationId xmlns:a16="http://schemas.microsoft.com/office/drawing/2014/main" id="{DEF37E9E-F939-3B45-BCD1-62A1E7D130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2" y="692"/>
              <a:ext cx="599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216216" name="Group 255">
              <a:extLst>
                <a:ext uri="{FF2B5EF4-FFF2-40B4-BE49-F238E27FC236}">
                  <a16:creationId xmlns:a16="http://schemas.microsoft.com/office/drawing/2014/main" id="{613C0E7A-342C-A04B-A3BC-582A110041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82" name="AutoShape 256">
                <a:extLst>
                  <a:ext uri="{FF2B5EF4-FFF2-40B4-BE49-F238E27FC236}">
                    <a16:creationId xmlns:a16="http://schemas.microsoft.com/office/drawing/2014/main" id="{A89EA6C4-F415-8B42-AA1E-51E086FD6A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3" name="AutoShape 257">
                <a:extLst>
                  <a:ext uri="{FF2B5EF4-FFF2-40B4-BE49-F238E27FC236}">
                    <a16:creationId xmlns:a16="http://schemas.microsoft.com/office/drawing/2014/main" id="{DD297874-068B-E548-A37A-ADC3287180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9" y="2585"/>
                <a:ext cx="687" cy="1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58" name="Rectangle 258">
              <a:extLst>
                <a:ext uri="{FF2B5EF4-FFF2-40B4-BE49-F238E27FC236}">
                  <a16:creationId xmlns:a16="http://schemas.microsoft.com/office/drawing/2014/main" id="{3880F16B-303C-6C41-9275-25CFD2276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1021"/>
              <a:ext cx="593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216218" name="Group 259">
              <a:extLst>
                <a:ext uri="{FF2B5EF4-FFF2-40B4-BE49-F238E27FC236}">
                  <a16:creationId xmlns:a16="http://schemas.microsoft.com/office/drawing/2014/main" id="{F6611CAA-58CA-924D-A888-F061A6FF27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80" name="AutoShape 260">
                <a:extLst>
                  <a:ext uri="{FF2B5EF4-FFF2-40B4-BE49-F238E27FC236}">
                    <a16:creationId xmlns:a16="http://schemas.microsoft.com/office/drawing/2014/main" id="{2F2296AE-5AF3-9C42-A77C-DCB7B1D7EA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" y="2571"/>
                <a:ext cx="725" cy="136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1" name="AutoShape 261">
                <a:extLst>
                  <a:ext uri="{FF2B5EF4-FFF2-40B4-BE49-F238E27FC236}">
                    <a16:creationId xmlns:a16="http://schemas.microsoft.com/office/drawing/2014/main" id="{ECED6338-99D0-C143-B3D8-9CBA242A39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" y="2589"/>
                <a:ext cx="695" cy="9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60" name="Rectangle 262">
              <a:extLst>
                <a:ext uri="{FF2B5EF4-FFF2-40B4-BE49-F238E27FC236}">
                  <a16:creationId xmlns:a16="http://schemas.microsoft.com/office/drawing/2014/main" id="{9D219260-FCE5-B14B-804D-530FF735F1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8" y="1355"/>
              <a:ext cx="593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61" name="Rectangle 263">
              <a:extLst>
                <a:ext uri="{FF2B5EF4-FFF2-40B4-BE49-F238E27FC236}">
                  <a16:creationId xmlns:a16="http://schemas.microsoft.com/office/drawing/2014/main" id="{314F760F-04DB-F148-89CF-82E5491DBC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0" y="1654"/>
              <a:ext cx="593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216221" name="Group 264">
              <a:extLst>
                <a:ext uri="{FF2B5EF4-FFF2-40B4-BE49-F238E27FC236}">
                  <a16:creationId xmlns:a16="http://schemas.microsoft.com/office/drawing/2014/main" id="{E0496FB6-E96B-014B-A4C2-FE51980AE2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78" name="AutoShape 265">
                <a:extLst>
                  <a:ext uri="{FF2B5EF4-FFF2-40B4-BE49-F238E27FC236}">
                    <a16:creationId xmlns:a16="http://schemas.microsoft.com/office/drawing/2014/main" id="{7C3BF563-3EC7-4045-A609-5C377E04E2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" y="2576"/>
                <a:ext cx="723" cy="13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79" name="AutoShape 266">
                <a:extLst>
                  <a:ext uri="{FF2B5EF4-FFF2-40B4-BE49-F238E27FC236}">
                    <a16:creationId xmlns:a16="http://schemas.microsoft.com/office/drawing/2014/main" id="{5307B7C3-EDB7-7543-90D4-56AE223A13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" y="2587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216222" name="Freeform 267">
              <a:extLst>
                <a:ext uri="{FF2B5EF4-FFF2-40B4-BE49-F238E27FC236}">
                  <a16:creationId xmlns:a16="http://schemas.microsoft.com/office/drawing/2014/main" id="{4E8944EC-2855-194E-B06C-3FEF500A7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87 w 328"/>
                <a:gd name="T3" fmla="*/ 42 h 226"/>
                <a:gd name="T4" fmla="*/ 87 w 328"/>
                <a:gd name="T5" fmla="*/ 75 h 226"/>
                <a:gd name="T6" fmla="*/ 0 w 328"/>
                <a:gd name="T7" fmla="*/ 32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6223" name="Group 268">
              <a:extLst>
                <a:ext uri="{FF2B5EF4-FFF2-40B4-BE49-F238E27FC236}">
                  <a16:creationId xmlns:a16="http://schemas.microsoft.com/office/drawing/2014/main" id="{2D077058-9875-1442-A3E0-BB0298EF8B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76" name="AutoShape 269">
                <a:extLst>
                  <a:ext uri="{FF2B5EF4-FFF2-40B4-BE49-F238E27FC236}">
                    <a16:creationId xmlns:a16="http://schemas.microsoft.com/office/drawing/2014/main" id="{BBF5D83C-9A68-A648-ADA5-13636F95C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" y="2566"/>
                <a:ext cx="723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77" name="AutoShape 270">
                <a:extLst>
                  <a:ext uri="{FF2B5EF4-FFF2-40B4-BE49-F238E27FC236}">
                    <a16:creationId xmlns:a16="http://schemas.microsoft.com/office/drawing/2014/main" id="{4536EF44-3CC5-9341-BE66-E7E62CF88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6" y="2584"/>
                <a:ext cx="686" cy="11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65" name="Rectangle 271">
              <a:extLst>
                <a:ext uri="{FF2B5EF4-FFF2-40B4-BE49-F238E27FC236}">
                  <a16:creationId xmlns:a16="http://schemas.microsoft.com/office/drawing/2014/main" id="{5ECE346A-CB16-FF4B-8BAA-823FBE977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429"/>
              <a:ext cx="66" cy="2288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216225" name="Freeform 272">
              <a:extLst>
                <a:ext uri="{FF2B5EF4-FFF2-40B4-BE49-F238E27FC236}">
                  <a16:creationId xmlns:a16="http://schemas.microsoft.com/office/drawing/2014/main" id="{168ABC45-B962-984D-AEA0-BE02044F0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77 w 296"/>
                <a:gd name="T3" fmla="*/ 47 h 256"/>
                <a:gd name="T4" fmla="*/ 78 w 296"/>
                <a:gd name="T5" fmla="*/ 85 h 256"/>
                <a:gd name="T6" fmla="*/ 0 w 296"/>
                <a:gd name="T7" fmla="*/ 32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6226" name="Freeform 273">
              <a:extLst>
                <a:ext uri="{FF2B5EF4-FFF2-40B4-BE49-F238E27FC236}">
                  <a16:creationId xmlns:a16="http://schemas.microsoft.com/office/drawing/2014/main" id="{5C1A3B4A-F7DC-F34E-9D5C-2DA480C29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81 w 304"/>
                <a:gd name="T3" fmla="*/ 55 h 288"/>
                <a:gd name="T4" fmla="*/ 76 w 304"/>
                <a:gd name="T5" fmla="*/ 97 h 288"/>
                <a:gd name="T6" fmla="*/ 2 w 304"/>
                <a:gd name="T7" fmla="*/ 42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8" name="Oval 274">
              <a:extLst>
                <a:ext uri="{FF2B5EF4-FFF2-40B4-BE49-F238E27FC236}">
                  <a16:creationId xmlns:a16="http://schemas.microsoft.com/office/drawing/2014/main" id="{D424AD58-959B-CB49-873F-508F694784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7" y="2610"/>
              <a:ext cx="48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216228" name="Freeform 275">
              <a:extLst>
                <a:ext uri="{FF2B5EF4-FFF2-40B4-BE49-F238E27FC236}">
                  <a16:creationId xmlns:a16="http://schemas.microsoft.com/office/drawing/2014/main" id="{D26B0E82-0E40-A544-8A7F-74ED42BDD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36 h 240"/>
                <a:gd name="T2" fmla="*/ 2 w 306"/>
                <a:gd name="T3" fmla="*/ 81 h 240"/>
                <a:gd name="T4" fmla="*/ 81 w 306"/>
                <a:gd name="T5" fmla="*/ 37 h 240"/>
                <a:gd name="T6" fmla="*/ 78 w 306"/>
                <a:gd name="T7" fmla="*/ 0 h 240"/>
                <a:gd name="T8" fmla="*/ 0 w 306"/>
                <a:gd name="T9" fmla="*/ 36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0" name="AutoShape 276">
              <a:extLst>
                <a:ext uri="{FF2B5EF4-FFF2-40B4-BE49-F238E27FC236}">
                  <a16:creationId xmlns:a16="http://schemas.microsoft.com/office/drawing/2014/main" id="{19FD8685-65A4-8447-B518-A9398ABC7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82"/>
              <a:ext cx="1203" cy="143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71" name="AutoShape 277">
              <a:extLst>
                <a:ext uri="{FF2B5EF4-FFF2-40B4-BE49-F238E27FC236}">
                  <a16:creationId xmlns:a16="http://schemas.microsoft.com/office/drawing/2014/main" id="{1C432DD7-E0C7-F44B-BAAA-C0F924DC9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6" y="2711"/>
              <a:ext cx="1072" cy="7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72" name="Oval 278">
              <a:extLst>
                <a:ext uri="{FF2B5EF4-FFF2-40B4-BE49-F238E27FC236}">
                  <a16:creationId xmlns:a16="http://schemas.microsoft.com/office/drawing/2014/main" id="{F723E3C2-29EB-9249-9821-A1B4D3177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8" y="2383"/>
              <a:ext cx="162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73" name="Oval 279">
              <a:extLst>
                <a:ext uri="{FF2B5EF4-FFF2-40B4-BE49-F238E27FC236}">
                  <a16:creationId xmlns:a16="http://schemas.microsoft.com/office/drawing/2014/main" id="{E5346962-0AEA-D549-B1BA-1F6B472F68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7" y="2383"/>
              <a:ext cx="162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Font typeface="ZapfDingbats" charset="0"/>
                <a:buNone/>
                <a:defRPr/>
              </a:pPr>
              <a:endParaRPr lang="en-US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74" name="Oval 280">
              <a:extLst>
                <a:ext uri="{FF2B5EF4-FFF2-40B4-BE49-F238E27FC236}">
                  <a16:creationId xmlns:a16="http://schemas.microsoft.com/office/drawing/2014/main" id="{C2D1CE26-D337-904E-A3C2-BEBB0C08F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1" y="2383"/>
              <a:ext cx="156" cy="137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75" name="Rectangle 281">
              <a:extLst>
                <a:ext uri="{FF2B5EF4-FFF2-40B4-BE49-F238E27FC236}">
                  <a16:creationId xmlns:a16="http://schemas.microsoft.com/office/drawing/2014/main" id="{A31AE404-46FA-144C-9070-C9202341F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1833"/>
              <a:ext cx="84" cy="765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216074" name="Group 249">
            <a:extLst>
              <a:ext uri="{FF2B5EF4-FFF2-40B4-BE49-F238E27FC236}">
                <a16:creationId xmlns:a16="http://schemas.microsoft.com/office/drawing/2014/main" id="{69184470-D3F4-EF48-9687-3D591E1C3F9E}"/>
              </a:ext>
            </a:extLst>
          </p:cNvPr>
          <p:cNvGrpSpPr>
            <a:grpSpLocks/>
          </p:cNvGrpSpPr>
          <p:nvPr/>
        </p:nvGrpSpPr>
        <p:grpSpPr bwMode="auto">
          <a:xfrm>
            <a:off x="1042988" y="5335588"/>
            <a:ext cx="420687" cy="636587"/>
            <a:chOff x="4140" y="429"/>
            <a:chExt cx="1425" cy="2396"/>
          </a:xfrm>
        </p:grpSpPr>
        <p:sp>
          <p:nvSpPr>
            <p:cNvPr id="216179" name="Freeform 250">
              <a:extLst>
                <a:ext uri="{FF2B5EF4-FFF2-40B4-BE49-F238E27FC236}">
                  <a16:creationId xmlns:a16="http://schemas.microsoft.com/office/drawing/2014/main" id="{FF39F088-6DFA-264C-B274-BBA95C3AE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17 w 354"/>
                <a:gd name="T1" fmla="*/ 0 h 2742"/>
                <a:gd name="T2" fmla="*/ 93 w 354"/>
                <a:gd name="T3" fmla="*/ 114 h 2742"/>
                <a:gd name="T4" fmla="*/ 91 w 354"/>
                <a:gd name="T5" fmla="*/ 881 h 2742"/>
                <a:gd name="T6" fmla="*/ 0 w 354"/>
                <a:gd name="T7" fmla="*/ 921 h 2742"/>
                <a:gd name="T8" fmla="*/ 17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6" name="Rectangle 251">
              <a:extLst>
                <a:ext uri="{FF2B5EF4-FFF2-40B4-BE49-F238E27FC236}">
                  <a16:creationId xmlns:a16="http://schemas.microsoft.com/office/drawing/2014/main" id="{C7759C2F-F13C-AF43-B605-4F8E8C41E6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5" y="429"/>
              <a:ext cx="1049" cy="2282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216181" name="Freeform 252">
              <a:extLst>
                <a:ext uri="{FF2B5EF4-FFF2-40B4-BE49-F238E27FC236}">
                  <a16:creationId xmlns:a16="http://schemas.microsoft.com/office/drawing/2014/main" id="{09707A4B-A94B-C543-8C12-1A3215B4D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56 w 211"/>
                <a:gd name="T3" fmla="*/ 73 h 2537"/>
                <a:gd name="T4" fmla="*/ 2 w 211"/>
                <a:gd name="T5" fmla="*/ 839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6182" name="Freeform 253">
              <a:extLst>
                <a:ext uri="{FF2B5EF4-FFF2-40B4-BE49-F238E27FC236}">
                  <a16:creationId xmlns:a16="http://schemas.microsoft.com/office/drawing/2014/main" id="{29A6850E-556B-6246-84E4-7098C80F7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87 w 328"/>
                <a:gd name="T3" fmla="*/ 43 h 226"/>
                <a:gd name="T4" fmla="*/ 87 w 328"/>
                <a:gd name="T5" fmla="*/ 77 h 226"/>
                <a:gd name="T6" fmla="*/ 0 w 328"/>
                <a:gd name="T7" fmla="*/ 34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9" name="Rectangle 254">
              <a:extLst>
                <a:ext uri="{FF2B5EF4-FFF2-40B4-BE49-F238E27FC236}">
                  <a16:creationId xmlns:a16="http://schemas.microsoft.com/office/drawing/2014/main" id="{16142D0E-E63A-BE42-800E-32F28BF42A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5" y="692"/>
              <a:ext cx="592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216184" name="Group 255">
              <a:extLst>
                <a:ext uri="{FF2B5EF4-FFF2-40B4-BE49-F238E27FC236}">
                  <a16:creationId xmlns:a16="http://schemas.microsoft.com/office/drawing/2014/main" id="{3E61D1DC-277A-9D4D-AF6A-EE7F896446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15" name="AutoShape 256">
                <a:extLst>
                  <a:ext uri="{FF2B5EF4-FFF2-40B4-BE49-F238E27FC236}">
                    <a16:creationId xmlns:a16="http://schemas.microsoft.com/office/drawing/2014/main" id="{72227F03-2D0A-6B42-96D3-1A33780F98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2568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 sz="180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6" name="AutoShape 257">
                <a:extLst>
                  <a:ext uri="{FF2B5EF4-FFF2-40B4-BE49-F238E27FC236}">
                    <a16:creationId xmlns:a16="http://schemas.microsoft.com/office/drawing/2014/main" id="{897DA6A2-0BF6-9841-8EA1-C1FBC776B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" y="2585"/>
                <a:ext cx="684" cy="1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 sz="180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91" name="Rectangle 258">
              <a:extLst>
                <a:ext uri="{FF2B5EF4-FFF2-40B4-BE49-F238E27FC236}">
                  <a16:creationId xmlns:a16="http://schemas.microsoft.com/office/drawing/2014/main" id="{56342C9A-BE3B-D44A-805E-5691931AB8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" y="1021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216186" name="Group 259">
              <a:extLst>
                <a:ext uri="{FF2B5EF4-FFF2-40B4-BE49-F238E27FC236}">
                  <a16:creationId xmlns:a16="http://schemas.microsoft.com/office/drawing/2014/main" id="{F5F3AFF0-6A95-3C45-BD12-07CAC30BF0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13" name="AutoShape 260">
                <a:extLst>
                  <a:ext uri="{FF2B5EF4-FFF2-40B4-BE49-F238E27FC236}">
                    <a16:creationId xmlns:a16="http://schemas.microsoft.com/office/drawing/2014/main" id="{4F86AA1C-66CC-8144-A95B-1F050387B6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" y="2571"/>
                <a:ext cx="725" cy="136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 sz="180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4" name="AutoShape 261">
                <a:extLst>
                  <a:ext uri="{FF2B5EF4-FFF2-40B4-BE49-F238E27FC236}">
                    <a16:creationId xmlns:a16="http://schemas.microsoft.com/office/drawing/2014/main" id="{D605ABEF-1B9B-384B-9DF9-7656F33FE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" y="2589"/>
                <a:ext cx="698" cy="9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 sz="180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93" name="Rectangle 262">
              <a:extLst>
                <a:ext uri="{FF2B5EF4-FFF2-40B4-BE49-F238E27FC236}">
                  <a16:creationId xmlns:a16="http://schemas.microsoft.com/office/drawing/2014/main" id="{D71D7207-AA0D-644F-A021-D00067F7E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" y="1355"/>
              <a:ext cx="592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94" name="Rectangle 263">
              <a:extLst>
                <a:ext uri="{FF2B5EF4-FFF2-40B4-BE49-F238E27FC236}">
                  <a16:creationId xmlns:a16="http://schemas.microsoft.com/office/drawing/2014/main" id="{DEE10CBF-F333-E848-81D1-28ACD2A38F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6" y="1654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216189" name="Group 264">
              <a:extLst>
                <a:ext uri="{FF2B5EF4-FFF2-40B4-BE49-F238E27FC236}">
                  <a16:creationId xmlns:a16="http://schemas.microsoft.com/office/drawing/2014/main" id="{111C6AF8-49C9-D34E-9F50-38D79016BC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11" name="AutoShape 265">
                <a:extLst>
                  <a:ext uri="{FF2B5EF4-FFF2-40B4-BE49-F238E27FC236}">
                    <a16:creationId xmlns:a16="http://schemas.microsoft.com/office/drawing/2014/main" id="{E778BBFD-F89D-BB47-A42C-96E2FAB649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" y="2576"/>
                <a:ext cx="717" cy="13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 sz="180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2" name="AutoShape 266">
                <a:extLst>
                  <a:ext uri="{FF2B5EF4-FFF2-40B4-BE49-F238E27FC236}">
                    <a16:creationId xmlns:a16="http://schemas.microsoft.com/office/drawing/2014/main" id="{58D74CBA-788B-7D4D-8E25-35945EACE0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" y="2587"/>
                <a:ext cx="683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 sz="180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216190" name="Freeform 267">
              <a:extLst>
                <a:ext uri="{FF2B5EF4-FFF2-40B4-BE49-F238E27FC236}">
                  <a16:creationId xmlns:a16="http://schemas.microsoft.com/office/drawing/2014/main" id="{24F376A3-2FF2-B947-A6CB-3F7651AA9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87 w 328"/>
                <a:gd name="T3" fmla="*/ 42 h 226"/>
                <a:gd name="T4" fmla="*/ 87 w 328"/>
                <a:gd name="T5" fmla="*/ 75 h 226"/>
                <a:gd name="T6" fmla="*/ 0 w 328"/>
                <a:gd name="T7" fmla="*/ 32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6191" name="Group 268">
              <a:extLst>
                <a:ext uri="{FF2B5EF4-FFF2-40B4-BE49-F238E27FC236}">
                  <a16:creationId xmlns:a16="http://schemas.microsoft.com/office/drawing/2014/main" id="{43D78F65-26C4-934F-8467-6C75FD02E6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09" name="AutoShape 269">
                <a:extLst>
                  <a:ext uri="{FF2B5EF4-FFF2-40B4-BE49-F238E27FC236}">
                    <a16:creationId xmlns:a16="http://schemas.microsoft.com/office/drawing/2014/main" id="{606F9664-DD2B-314F-A510-3304E97B6E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30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 sz="180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0" name="AutoShape 270">
                <a:extLst>
                  <a:ext uri="{FF2B5EF4-FFF2-40B4-BE49-F238E27FC236}">
                    <a16:creationId xmlns:a16="http://schemas.microsoft.com/office/drawing/2014/main" id="{6CFD6C18-2872-A345-848F-86F4A9F201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" y="2584"/>
                <a:ext cx="690" cy="11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 sz="180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98" name="Rectangle 271">
              <a:extLst>
                <a:ext uri="{FF2B5EF4-FFF2-40B4-BE49-F238E27FC236}">
                  <a16:creationId xmlns:a16="http://schemas.microsoft.com/office/drawing/2014/main" id="{726B1583-47BF-7749-B911-829880E065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429"/>
              <a:ext cx="70" cy="2288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216193" name="Freeform 272">
              <a:extLst>
                <a:ext uri="{FF2B5EF4-FFF2-40B4-BE49-F238E27FC236}">
                  <a16:creationId xmlns:a16="http://schemas.microsoft.com/office/drawing/2014/main" id="{3443BF6D-1FD0-7745-9762-F130443768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77 w 296"/>
                <a:gd name="T3" fmla="*/ 47 h 256"/>
                <a:gd name="T4" fmla="*/ 78 w 296"/>
                <a:gd name="T5" fmla="*/ 85 h 256"/>
                <a:gd name="T6" fmla="*/ 0 w 296"/>
                <a:gd name="T7" fmla="*/ 32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6194" name="Freeform 273">
              <a:extLst>
                <a:ext uri="{FF2B5EF4-FFF2-40B4-BE49-F238E27FC236}">
                  <a16:creationId xmlns:a16="http://schemas.microsoft.com/office/drawing/2014/main" id="{B0ADB4C8-BF8D-6D49-8FDB-4055EC270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81 w 304"/>
                <a:gd name="T3" fmla="*/ 55 h 288"/>
                <a:gd name="T4" fmla="*/ 76 w 304"/>
                <a:gd name="T5" fmla="*/ 97 h 288"/>
                <a:gd name="T6" fmla="*/ 2 w 304"/>
                <a:gd name="T7" fmla="*/ 42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" name="Oval 274">
              <a:extLst>
                <a:ext uri="{FF2B5EF4-FFF2-40B4-BE49-F238E27FC236}">
                  <a16:creationId xmlns:a16="http://schemas.microsoft.com/office/drawing/2014/main" id="{F554309C-53AF-9F41-A71E-11746C5873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7" y="2610"/>
              <a:ext cx="48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216196" name="Freeform 275">
              <a:extLst>
                <a:ext uri="{FF2B5EF4-FFF2-40B4-BE49-F238E27FC236}">
                  <a16:creationId xmlns:a16="http://schemas.microsoft.com/office/drawing/2014/main" id="{6145B70F-3CE3-FD41-A532-63EB04995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36 h 240"/>
                <a:gd name="T2" fmla="*/ 2 w 306"/>
                <a:gd name="T3" fmla="*/ 81 h 240"/>
                <a:gd name="T4" fmla="*/ 81 w 306"/>
                <a:gd name="T5" fmla="*/ 37 h 240"/>
                <a:gd name="T6" fmla="*/ 78 w 306"/>
                <a:gd name="T7" fmla="*/ 0 h 240"/>
                <a:gd name="T8" fmla="*/ 0 w 306"/>
                <a:gd name="T9" fmla="*/ 36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3" name="AutoShape 276">
              <a:extLst>
                <a:ext uri="{FF2B5EF4-FFF2-40B4-BE49-F238E27FC236}">
                  <a16:creationId xmlns:a16="http://schemas.microsoft.com/office/drawing/2014/main" id="{1B8105B3-B01B-AF40-B235-289279AB3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82"/>
              <a:ext cx="1199" cy="143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104" name="AutoShape 277">
              <a:extLst>
                <a:ext uri="{FF2B5EF4-FFF2-40B4-BE49-F238E27FC236}">
                  <a16:creationId xmlns:a16="http://schemas.microsoft.com/office/drawing/2014/main" id="{47393228-AF49-3F45-908E-56EF760C6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5" y="2711"/>
              <a:ext cx="1070" cy="7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105" name="Oval 278">
              <a:extLst>
                <a:ext uri="{FF2B5EF4-FFF2-40B4-BE49-F238E27FC236}">
                  <a16:creationId xmlns:a16="http://schemas.microsoft.com/office/drawing/2014/main" id="{909BE708-322E-7747-A0F1-51A7B42DF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7" y="2383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106" name="Oval 279">
              <a:extLst>
                <a:ext uri="{FF2B5EF4-FFF2-40B4-BE49-F238E27FC236}">
                  <a16:creationId xmlns:a16="http://schemas.microsoft.com/office/drawing/2014/main" id="{14C4F04E-F957-5243-85DA-D322A9271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4" y="2383"/>
              <a:ext cx="161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Font typeface="ZapfDingbats" charset="0"/>
                <a:buNone/>
                <a:defRPr/>
              </a:pPr>
              <a:endParaRPr lang="en-US" sz="1800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7" name="Oval 280">
              <a:extLst>
                <a:ext uri="{FF2B5EF4-FFF2-40B4-BE49-F238E27FC236}">
                  <a16:creationId xmlns:a16="http://schemas.microsoft.com/office/drawing/2014/main" id="{BD9948A2-6917-7645-9961-960E85183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2" y="2383"/>
              <a:ext cx="156" cy="137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108" name="Rectangle 281">
              <a:extLst>
                <a:ext uri="{FF2B5EF4-FFF2-40B4-BE49-F238E27FC236}">
                  <a16:creationId xmlns:a16="http://schemas.microsoft.com/office/drawing/2014/main" id="{FAD7B050-E2B2-8540-B090-DB08327087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0" y="1833"/>
              <a:ext cx="86" cy="765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216075" name="Group 249">
            <a:extLst>
              <a:ext uri="{FF2B5EF4-FFF2-40B4-BE49-F238E27FC236}">
                <a16:creationId xmlns:a16="http://schemas.microsoft.com/office/drawing/2014/main" id="{47BAAB06-43F7-5143-A2AE-B71A0B2AA608}"/>
              </a:ext>
            </a:extLst>
          </p:cNvPr>
          <p:cNvGrpSpPr>
            <a:grpSpLocks/>
          </p:cNvGrpSpPr>
          <p:nvPr/>
        </p:nvGrpSpPr>
        <p:grpSpPr bwMode="auto">
          <a:xfrm>
            <a:off x="5453063" y="5548313"/>
            <a:ext cx="344487" cy="638175"/>
            <a:chOff x="4140" y="429"/>
            <a:chExt cx="1425" cy="2396"/>
          </a:xfrm>
        </p:grpSpPr>
        <p:sp>
          <p:nvSpPr>
            <p:cNvPr id="216147" name="Freeform 250">
              <a:extLst>
                <a:ext uri="{FF2B5EF4-FFF2-40B4-BE49-F238E27FC236}">
                  <a16:creationId xmlns:a16="http://schemas.microsoft.com/office/drawing/2014/main" id="{E6E2CC12-6CE9-8F47-B122-17DBF051B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17 w 354"/>
                <a:gd name="T1" fmla="*/ 0 h 2742"/>
                <a:gd name="T2" fmla="*/ 93 w 354"/>
                <a:gd name="T3" fmla="*/ 114 h 2742"/>
                <a:gd name="T4" fmla="*/ 91 w 354"/>
                <a:gd name="T5" fmla="*/ 881 h 2742"/>
                <a:gd name="T6" fmla="*/ 0 w 354"/>
                <a:gd name="T7" fmla="*/ 921 h 2742"/>
                <a:gd name="T8" fmla="*/ 17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9" name="Rectangle 251">
              <a:extLst>
                <a:ext uri="{FF2B5EF4-FFF2-40B4-BE49-F238E27FC236}">
                  <a16:creationId xmlns:a16="http://schemas.microsoft.com/office/drawing/2014/main" id="{550E2A59-6C43-8D41-8F76-855F2AAD3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6" y="429"/>
              <a:ext cx="1044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216149" name="Freeform 252">
              <a:extLst>
                <a:ext uri="{FF2B5EF4-FFF2-40B4-BE49-F238E27FC236}">
                  <a16:creationId xmlns:a16="http://schemas.microsoft.com/office/drawing/2014/main" id="{6DCC6F0E-9740-2B4D-BFDE-E2B3349CE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56 w 211"/>
                <a:gd name="T3" fmla="*/ 73 h 2537"/>
                <a:gd name="T4" fmla="*/ 2 w 211"/>
                <a:gd name="T5" fmla="*/ 839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6150" name="Freeform 253">
              <a:extLst>
                <a:ext uri="{FF2B5EF4-FFF2-40B4-BE49-F238E27FC236}">
                  <a16:creationId xmlns:a16="http://schemas.microsoft.com/office/drawing/2014/main" id="{03FEEA9B-FD82-D049-9A99-09158AF40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87 w 328"/>
                <a:gd name="T3" fmla="*/ 43 h 226"/>
                <a:gd name="T4" fmla="*/ 87 w 328"/>
                <a:gd name="T5" fmla="*/ 77 h 226"/>
                <a:gd name="T6" fmla="*/ 0 w 328"/>
                <a:gd name="T7" fmla="*/ 34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2" name="Rectangle 254">
              <a:extLst>
                <a:ext uri="{FF2B5EF4-FFF2-40B4-BE49-F238E27FC236}">
                  <a16:creationId xmlns:a16="http://schemas.microsoft.com/office/drawing/2014/main" id="{2D678806-DC23-0F44-A5C6-3F645EAC6C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2" y="691"/>
              <a:ext cx="59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216152" name="Group 255">
              <a:extLst>
                <a:ext uri="{FF2B5EF4-FFF2-40B4-BE49-F238E27FC236}">
                  <a16:creationId xmlns:a16="http://schemas.microsoft.com/office/drawing/2014/main" id="{B3291380-F557-5A46-AAC1-CF275C3DCB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48" name="AutoShape 256">
                <a:extLst>
                  <a:ext uri="{FF2B5EF4-FFF2-40B4-BE49-F238E27FC236}">
                    <a16:creationId xmlns:a16="http://schemas.microsoft.com/office/drawing/2014/main" id="{81F7F66B-3FB5-B04F-84BC-555D1B6E71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" y="2567"/>
                <a:ext cx="721" cy="126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9" name="AutoShape 257">
                <a:extLst>
                  <a:ext uri="{FF2B5EF4-FFF2-40B4-BE49-F238E27FC236}">
                    <a16:creationId xmlns:a16="http://schemas.microsoft.com/office/drawing/2014/main" id="{4BB03A53-F25A-9B43-B94F-626C6FE9F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3" y="2585"/>
                <a:ext cx="688" cy="1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124" name="Rectangle 258">
              <a:extLst>
                <a:ext uri="{FF2B5EF4-FFF2-40B4-BE49-F238E27FC236}">
                  <a16:creationId xmlns:a16="http://schemas.microsoft.com/office/drawing/2014/main" id="{D31B3378-0B21-8545-B14F-504DFF194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5" y="1019"/>
              <a:ext cx="591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216154" name="Group 259">
              <a:extLst>
                <a:ext uri="{FF2B5EF4-FFF2-40B4-BE49-F238E27FC236}">
                  <a16:creationId xmlns:a16="http://schemas.microsoft.com/office/drawing/2014/main" id="{6076D995-8E06-9F48-8395-5F9FB6EC6A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46" name="AutoShape 260">
                <a:extLst>
                  <a:ext uri="{FF2B5EF4-FFF2-40B4-BE49-F238E27FC236}">
                    <a16:creationId xmlns:a16="http://schemas.microsoft.com/office/drawing/2014/main" id="{69FAA2B7-AF75-884C-94EA-CA9DEA4230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" y="2569"/>
                <a:ext cx="729" cy="136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7" name="AutoShape 261">
                <a:extLst>
                  <a:ext uri="{FF2B5EF4-FFF2-40B4-BE49-F238E27FC236}">
                    <a16:creationId xmlns:a16="http://schemas.microsoft.com/office/drawing/2014/main" id="{A9DD05FB-F846-B84B-8542-26313E435A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" y="2588"/>
                <a:ext cx="697" cy="9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126" name="Rectangle 262">
              <a:extLst>
                <a:ext uri="{FF2B5EF4-FFF2-40B4-BE49-F238E27FC236}">
                  <a16:creationId xmlns:a16="http://schemas.microsoft.com/office/drawing/2014/main" id="{21A61A97-00D2-5443-9E5C-9AA5C74FB5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9" y="1359"/>
              <a:ext cx="591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27" name="Rectangle 263">
              <a:extLst>
                <a:ext uri="{FF2B5EF4-FFF2-40B4-BE49-F238E27FC236}">
                  <a16:creationId xmlns:a16="http://schemas.microsoft.com/office/drawing/2014/main" id="{221A09BF-A8EF-1E43-A992-7AE0F6117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5" y="1657"/>
              <a:ext cx="598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216157" name="Group 264">
              <a:extLst>
                <a:ext uri="{FF2B5EF4-FFF2-40B4-BE49-F238E27FC236}">
                  <a16:creationId xmlns:a16="http://schemas.microsoft.com/office/drawing/2014/main" id="{C9CB10CF-4A44-B044-B211-19A281E52B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44" name="AutoShape 265">
                <a:extLst>
                  <a:ext uri="{FF2B5EF4-FFF2-40B4-BE49-F238E27FC236}">
                    <a16:creationId xmlns:a16="http://schemas.microsoft.com/office/drawing/2014/main" id="{853C8941-8F06-E642-A083-FCE199F95E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2568"/>
                <a:ext cx="712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5" name="AutoShape 266">
                <a:extLst>
                  <a:ext uri="{FF2B5EF4-FFF2-40B4-BE49-F238E27FC236}">
                    <a16:creationId xmlns:a16="http://schemas.microsoft.com/office/drawing/2014/main" id="{0FC85FA6-97F7-8F4F-B1C6-289EC72A1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" y="2584"/>
                <a:ext cx="679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216158" name="Freeform 267">
              <a:extLst>
                <a:ext uri="{FF2B5EF4-FFF2-40B4-BE49-F238E27FC236}">
                  <a16:creationId xmlns:a16="http://schemas.microsoft.com/office/drawing/2014/main" id="{CB032A85-36F2-3648-9257-83914AEB7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87 w 328"/>
                <a:gd name="T3" fmla="*/ 42 h 226"/>
                <a:gd name="T4" fmla="*/ 87 w 328"/>
                <a:gd name="T5" fmla="*/ 75 h 226"/>
                <a:gd name="T6" fmla="*/ 0 w 328"/>
                <a:gd name="T7" fmla="*/ 32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6159" name="Group 268">
              <a:extLst>
                <a:ext uri="{FF2B5EF4-FFF2-40B4-BE49-F238E27FC236}">
                  <a16:creationId xmlns:a16="http://schemas.microsoft.com/office/drawing/2014/main" id="{85649BCA-272C-964D-BB6A-DC64537719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42" name="AutoShape 269">
                <a:extLst>
                  <a:ext uri="{FF2B5EF4-FFF2-40B4-BE49-F238E27FC236}">
                    <a16:creationId xmlns:a16="http://schemas.microsoft.com/office/drawing/2014/main" id="{504ACC29-1561-EB43-9E81-BB31469933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2570"/>
                <a:ext cx="728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3" name="AutoShape 270">
                <a:extLst>
                  <a:ext uri="{FF2B5EF4-FFF2-40B4-BE49-F238E27FC236}">
                    <a16:creationId xmlns:a16="http://schemas.microsoft.com/office/drawing/2014/main" id="{4D745FE3-7EBC-EC4F-9B8F-F13D9D5489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" y="2588"/>
                <a:ext cx="695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131" name="Rectangle 271">
              <a:extLst>
                <a:ext uri="{FF2B5EF4-FFF2-40B4-BE49-F238E27FC236}">
                  <a16:creationId xmlns:a16="http://schemas.microsoft.com/office/drawing/2014/main" id="{FF10BFE4-C409-F243-890A-780AB580C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0" y="429"/>
              <a:ext cx="66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216161" name="Freeform 272">
              <a:extLst>
                <a:ext uri="{FF2B5EF4-FFF2-40B4-BE49-F238E27FC236}">
                  <a16:creationId xmlns:a16="http://schemas.microsoft.com/office/drawing/2014/main" id="{7966C9C7-B509-574F-A467-D2F5159A3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77 w 296"/>
                <a:gd name="T3" fmla="*/ 47 h 256"/>
                <a:gd name="T4" fmla="*/ 78 w 296"/>
                <a:gd name="T5" fmla="*/ 85 h 256"/>
                <a:gd name="T6" fmla="*/ 0 w 296"/>
                <a:gd name="T7" fmla="*/ 32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6162" name="Freeform 273">
              <a:extLst>
                <a:ext uri="{FF2B5EF4-FFF2-40B4-BE49-F238E27FC236}">
                  <a16:creationId xmlns:a16="http://schemas.microsoft.com/office/drawing/2014/main" id="{C3D629E9-6836-204F-9CB4-584B24547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81 w 304"/>
                <a:gd name="T3" fmla="*/ 55 h 288"/>
                <a:gd name="T4" fmla="*/ 76 w 304"/>
                <a:gd name="T5" fmla="*/ 97 h 288"/>
                <a:gd name="T6" fmla="*/ 2 w 304"/>
                <a:gd name="T7" fmla="*/ 42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4" name="Oval 274">
              <a:extLst>
                <a:ext uri="{FF2B5EF4-FFF2-40B4-BE49-F238E27FC236}">
                  <a16:creationId xmlns:a16="http://schemas.microsoft.com/office/drawing/2014/main" id="{876A18B4-E980-4546-B215-D52919E9C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9" y="2610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216164" name="Freeform 275">
              <a:extLst>
                <a:ext uri="{FF2B5EF4-FFF2-40B4-BE49-F238E27FC236}">
                  <a16:creationId xmlns:a16="http://schemas.microsoft.com/office/drawing/2014/main" id="{B5026C72-6F0A-8A41-A64B-80DF9EFE2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36 h 240"/>
                <a:gd name="T2" fmla="*/ 2 w 306"/>
                <a:gd name="T3" fmla="*/ 81 h 240"/>
                <a:gd name="T4" fmla="*/ 81 w 306"/>
                <a:gd name="T5" fmla="*/ 37 h 240"/>
                <a:gd name="T6" fmla="*/ 78 w 306"/>
                <a:gd name="T7" fmla="*/ 0 h 240"/>
                <a:gd name="T8" fmla="*/ 0 w 306"/>
                <a:gd name="T9" fmla="*/ 36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6" name="AutoShape 276">
              <a:extLst>
                <a:ext uri="{FF2B5EF4-FFF2-40B4-BE49-F238E27FC236}">
                  <a16:creationId xmlns:a16="http://schemas.microsoft.com/office/drawing/2014/main" id="{06E51DCE-8774-D84B-8698-039AB7B899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82"/>
              <a:ext cx="1202" cy="143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37" name="AutoShape 277">
              <a:extLst>
                <a:ext uri="{FF2B5EF4-FFF2-40B4-BE49-F238E27FC236}">
                  <a16:creationId xmlns:a16="http://schemas.microsoft.com/office/drawing/2014/main" id="{598CEBD5-66E6-4E4C-994B-264D8F3EF9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6" y="2712"/>
              <a:ext cx="1070" cy="7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38" name="Oval 278">
              <a:extLst>
                <a:ext uri="{FF2B5EF4-FFF2-40B4-BE49-F238E27FC236}">
                  <a16:creationId xmlns:a16="http://schemas.microsoft.com/office/drawing/2014/main" id="{E52D1F18-E672-314E-97D8-DC006847E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4" y="2384"/>
              <a:ext cx="164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39" name="Oval 279">
              <a:extLst>
                <a:ext uri="{FF2B5EF4-FFF2-40B4-BE49-F238E27FC236}">
                  <a16:creationId xmlns:a16="http://schemas.microsoft.com/office/drawing/2014/main" id="{BB7500F2-FFA5-8641-9299-B0F5DBE024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8" y="2384"/>
              <a:ext cx="158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Font typeface="ZapfDingbats" charset="0"/>
                <a:buNone/>
                <a:defRPr/>
              </a:pPr>
              <a:endParaRPr lang="en-US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0" name="Oval 280">
              <a:extLst>
                <a:ext uri="{FF2B5EF4-FFF2-40B4-BE49-F238E27FC236}">
                  <a16:creationId xmlns:a16="http://schemas.microsoft.com/office/drawing/2014/main" id="{6BFDA765-D2BE-7349-8ABC-5B8313E5B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9" y="2378"/>
              <a:ext cx="158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41" name="Rectangle 281">
              <a:extLst>
                <a:ext uri="{FF2B5EF4-FFF2-40B4-BE49-F238E27FC236}">
                  <a16:creationId xmlns:a16="http://schemas.microsoft.com/office/drawing/2014/main" id="{F52E53B5-BFAF-D842-9882-57618322FD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9" y="1836"/>
              <a:ext cx="85" cy="763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216076" name="Group 249">
            <a:extLst>
              <a:ext uri="{FF2B5EF4-FFF2-40B4-BE49-F238E27FC236}">
                <a16:creationId xmlns:a16="http://schemas.microsoft.com/office/drawing/2014/main" id="{B9BFF68E-6AE7-574A-BD51-35CF69B90F3C}"/>
              </a:ext>
            </a:extLst>
          </p:cNvPr>
          <p:cNvGrpSpPr>
            <a:grpSpLocks/>
          </p:cNvGrpSpPr>
          <p:nvPr/>
        </p:nvGrpSpPr>
        <p:grpSpPr bwMode="auto">
          <a:xfrm>
            <a:off x="4722813" y="3789363"/>
            <a:ext cx="342900" cy="636587"/>
            <a:chOff x="4140" y="429"/>
            <a:chExt cx="1425" cy="2396"/>
          </a:xfrm>
        </p:grpSpPr>
        <p:sp>
          <p:nvSpPr>
            <p:cNvPr id="216115" name="Freeform 250">
              <a:extLst>
                <a:ext uri="{FF2B5EF4-FFF2-40B4-BE49-F238E27FC236}">
                  <a16:creationId xmlns:a16="http://schemas.microsoft.com/office/drawing/2014/main" id="{73547A1C-B7A7-7A41-A306-24BD5F21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17 w 354"/>
                <a:gd name="T1" fmla="*/ 0 h 2742"/>
                <a:gd name="T2" fmla="*/ 93 w 354"/>
                <a:gd name="T3" fmla="*/ 114 h 2742"/>
                <a:gd name="T4" fmla="*/ 91 w 354"/>
                <a:gd name="T5" fmla="*/ 881 h 2742"/>
                <a:gd name="T6" fmla="*/ 0 w 354"/>
                <a:gd name="T7" fmla="*/ 921 h 2742"/>
                <a:gd name="T8" fmla="*/ 17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2" name="Rectangle 251">
              <a:extLst>
                <a:ext uri="{FF2B5EF4-FFF2-40B4-BE49-F238E27FC236}">
                  <a16:creationId xmlns:a16="http://schemas.microsoft.com/office/drawing/2014/main" id="{D0A40F89-A1AC-374A-A69A-7E4656E75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6" y="429"/>
              <a:ext cx="1049" cy="2282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216117" name="Freeform 252">
              <a:extLst>
                <a:ext uri="{FF2B5EF4-FFF2-40B4-BE49-F238E27FC236}">
                  <a16:creationId xmlns:a16="http://schemas.microsoft.com/office/drawing/2014/main" id="{1F950557-6961-2F43-8368-E75F13347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56 w 211"/>
                <a:gd name="T3" fmla="*/ 73 h 2537"/>
                <a:gd name="T4" fmla="*/ 2 w 211"/>
                <a:gd name="T5" fmla="*/ 839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6118" name="Freeform 253">
              <a:extLst>
                <a:ext uri="{FF2B5EF4-FFF2-40B4-BE49-F238E27FC236}">
                  <a16:creationId xmlns:a16="http://schemas.microsoft.com/office/drawing/2014/main" id="{4F0AF9A5-5519-2E4F-98B1-3841FA549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87 w 328"/>
                <a:gd name="T3" fmla="*/ 43 h 226"/>
                <a:gd name="T4" fmla="*/ 87 w 328"/>
                <a:gd name="T5" fmla="*/ 77 h 226"/>
                <a:gd name="T6" fmla="*/ 0 w 328"/>
                <a:gd name="T7" fmla="*/ 34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5" name="Rectangle 254">
              <a:extLst>
                <a:ext uri="{FF2B5EF4-FFF2-40B4-BE49-F238E27FC236}">
                  <a16:creationId xmlns:a16="http://schemas.microsoft.com/office/drawing/2014/main" id="{C7B341CE-B04E-D243-82BF-1679E21AD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3" y="692"/>
              <a:ext cx="594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216120" name="Group 255">
              <a:extLst>
                <a:ext uri="{FF2B5EF4-FFF2-40B4-BE49-F238E27FC236}">
                  <a16:creationId xmlns:a16="http://schemas.microsoft.com/office/drawing/2014/main" id="{0DEE8834-1670-004B-8BE7-4B95C4B428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81" name="AutoShape 256">
                <a:extLst>
                  <a:ext uri="{FF2B5EF4-FFF2-40B4-BE49-F238E27FC236}">
                    <a16:creationId xmlns:a16="http://schemas.microsoft.com/office/drawing/2014/main" id="{1D3B8667-489F-4D4F-B182-474B662032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" y="2568"/>
                <a:ext cx="724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 sz="180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2" name="AutoShape 257">
                <a:extLst>
                  <a:ext uri="{FF2B5EF4-FFF2-40B4-BE49-F238E27FC236}">
                    <a16:creationId xmlns:a16="http://schemas.microsoft.com/office/drawing/2014/main" id="{6C24696E-D8E4-FB4B-9F00-41731777A8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" y="2585"/>
                <a:ext cx="692" cy="1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 sz="180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157" name="Rectangle 258">
              <a:extLst>
                <a:ext uri="{FF2B5EF4-FFF2-40B4-BE49-F238E27FC236}">
                  <a16:creationId xmlns:a16="http://schemas.microsoft.com/office/drawing/2014/main" id="{F1375EC8-B5A2-B940-B227-97A35E6C8B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6" y="1021"/>
              <a:ext cx="594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216122" name="Group 259">
              <a:extLst>
                <a:ext uri="{FF2B5EF4-FFF2-40B4-BE49-F238E27FC236}">
                  <a16:creationId xmlns:a16="http://schemas.microsoft.com/office/drawing/2014/main" id="{11F5C83C-B013-A746-87B3-83ED14EF68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79" name="AutoShape 260">
                <a:extLst>
                  <a:ext uri="{FF2B5EF4-FFF2-40B4-BE49-F238E27FC236}">
                    <a16:creationId xmlns:a16="http://schemas.microsoft.com/office/drawing/2014/main" id="{406593DA-B099-FE43-9964-146BB2BA8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" y="2571"/>
                <a:ext cx="724" cy="136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 sz="180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0" name="AutoShape 261">
                <a:extLst>
                  <a:ext uri="{FF2B5EF4-FFF2-40B4-BE49-F238E27FC236}">
                    <a16:creationId xmlns:a16="http://schemas.microsoft.com/office/drawing/2014/main" id="{550F7D2E-975D-294C-ADB8-C51A3E2672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" y="2589"/>
                <a:ext cx="692" cy="9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 sz="180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159" name="Rectangle 262">
              <a:extLst>
                <a:ext uri="{FF2B5EF4-FFF2-40B4-BE49-F238E27FC236}">
                  <a16:creationId xmlns:a16="http://schemas.microsoft.com/office/drawing/2014/main" id="{BD1F8198-B2DB-944D-8B94-D1D507CF5F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9" y="1355"/>
              <a:ext cx="594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160" name="Rectangle 263">
              <a:extLst>
                <a:ext uri="{FF2B5EF4-FFF2-40B4-BE49-F238E27FC236}">
                  <a16:creationId xmlns:a16="http://schemas.microsoft.com/office/drawing/2014/main" id="{BA79BA00-9DA4-3D4F-944A-5D48B3385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6" y="1654"/>
              <a:ext cx="600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216125" name="Group 264">
              <a:extLst>
                <a:ext uri="{FF2B5EF4-FFF2-40B4-BE49-F238E27FC236}">
                  <a16:creationId xmlns:a16="http://schemas.microsoft.com/office/drawing/2014/main" id="{215A63A6-146A-6641-BCFD-9AB75369C1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77" name="AutoShape 265">
                <a:extLst>
                  <a:ext uri="{FF2B5EF4-FFF2-40B4-BE49-F238E27FC236}">
                    <a16:creationId xmlns:a16="http://schemas.microsoft.com/office/drawing/2014/main" id="{2EDA769A-7F1D-6341-A1BD-E5C9400C57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2576"/>
                <a:ext cx="715" cy="13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 sz="180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8" name="AutoShape 266">
                <a:extLst>
                  <a:ext uri="{FF2B5EF4-FFF2-40B4-BE49-F238E27FC236}">
                    <a16:creationId xmlns:a16="http://schemas.microsoft.com/office/drawing/2014/main" id="{1AF5BBFA-F173-7A44-8909-C8642CF23F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" y="2587"/>
                <a:ext cx="682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 sz="180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216126" name="Freeform 267">
              <a:extLst>
                <a:ext uri="{FF2B5EF4-FFF2-40B4-BE49-F238E27FC236}">
                  <a16:creationId xmlns:a16="http://schemas.microsoft.com/office/drawing/2014/main" id="{268BFE77-EEC0-DA41-AC3E-19509C3D7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87 w 328"/>
                <a:gd name="T3" fmla="*/ 42 h 226"/>
                <a:gd name="T4" fmla="*/ 87 w 328"/>
                <a:gd name="T5" fmla="*/ 75 h 226"/>
                <a:gd name="T6" fmla="*/ 0 w 328"/>
                <a:gd name="T7" fmla="*/ 32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6127" name="Group 268">
              <a:extLst>
                <a:ext uri="{FF2B5EF4-FFF2-40B4-BE49-F238E27FC236}">
                  <a16:creationId xmlns:a16="http://schemas.microsoft.com/office/drawing/2014/main" id="{9D28533B-9A5D-794D-A27D-4250BC7AA4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75" name="AutoShape 269">
                <a:extLst>
                  <a:ext uri="{FF2B5EF4-FFF2-40B4-BE49-F238E27FC236}">
                    <a16:creationId xmlns:a16="http://schemas.microsoft.com/office/drawing/2014/main" id="{5B79A527-6967-CA4B-9BE4-BCD932BFDB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 sz="180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6" name="AutoShape 270">
                <a:extLst>
                  <a:ext uri="{FF2B5EF4-FFF2-40B4-BE49-F238E27FC236}">
                    <a16:creationId xmlns:a16="http://schemas.microsoft.com/office/drawing/2014/main" id="{379435B2-CE04-7044-8667-127098F81A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" y="2584"/>
                <a:ext cx="690" cy="11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 sz="180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164" name="Rectangle 271">
              <a:extLst>
                <a:ext uri="{FF2B5EF4-FFF2-40B4-BE49-F238E27FC236}">
                  <a16:creationId xmlns:a16="http://schemas.microsoft.com/office/drawing/2014/main" id="{BD2434C1-1529-394A-8A7A-EA569253C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429"/>
              <a:ext cx="66" cy="2288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216129" name="Freeform 272">
              <a:extLst>
                <a:ext uri="{FF2B5EF4-FFF2-40B4-BE49-F238E27FC236}">
                  <a16:creationId xmlns:a16="http://schemas.microsoft.com/office/drawing/2014/main" id="{A0CCBC93-12C7-8C43-85E2-D83B7212E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77 w 296"/>
                <a:gd name="T3" fmla="*/ 47 h 256"/>
                <a:gd name="T4" fmla="*/ 78 w 296"/>
                <a:gd name="T5" fmla="*/ 85 h 256"/>
                <a:gd name="T6" fmla="*/ 0 w 296"/>
                <a:gd name="T7" fmla="*/ 32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6130" name="Freeform 273">
              <a:extLst>
                <a:ext uri="{FF2B5EF4-FFF2-40B4-BE49-F238E27FC236}">
                  <a16:creationId xmlns:a16="http://schemas.microsoft.com/office/drawing/2014/main" id="{2DD8205F-6400-924B-90BD-70F764AFC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81 w 304"/>
                <a:gd name="T3" fmla="*/ 55 h 288"/>
                <a:gd name="T4" fmla="*/ 76 w 304"/>
                <a:gd name="T5" fmla="*/ 97 h 288"/>
                <a:gd name="T6" fmla="*/ 2 w 304"/>
                <a:gd name="T7" fmla="*/ 42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" name="Oval 274">
              <a:extLst>
                <a:ext uri="{FF2B5EF4-FFF2-40B4-BE49-F238E27FC236}">
                  <a16:creationId xmlns:a16="http://schemas.microsoft.com/office/drawing/2014/main" id="{3A58DE15-F1D2-FD4E-953D-26A34F715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9" y="2610"/>
              <a:ext cx="46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216132" name="Freeform 275">
              <a:extLst>
                <a:ext uri="{FF2B5EF4-FFF2-40B4-BE49-F238E27FC236}">
                  <a16:creationId xmlns:a16="http://schemas.microsoft.com/office/drawing/2014/main" id="{E8D9E01E-D6E6-9942-8BD5-16BFBAD3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36 h 240"/>
                <a:gd name="T2" fmla="*/ 2 w 306"/>
                <a:gd name="T3" fmla="*/ 81 h 240"/>
                <a:gd name="T4" fmla="*/ 81 w 306"/>
                <a:gd name="T5" fmla="*/ 37 h 240"/>
                <a:gd name="T6" fmla="*/ 78 w 306"/>
                <a:gd name="T7" fmla="*/ 0 h 240"/>
                <a:gd name="T8" fmla="*/ 0 w 306"/>
                <a:gd name="T9" fmla="*/ 36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9" name="AutoShape 276">
              <a:extLst>
                <a:ext uri="{FF2B5EF4-FFF2-40B4-BE49-F238E27FC236}">
                  <a16:creationId xmlns:a16="http://schemas.microsoft.com/office/drawing/2014/main" id="{57DD6A8D-9966-4248-9F48-5B55CC692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82"/>
              <a:ext cx="1201" cy="143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170" name="AutoShape 277">
              <a:extLst>
                <a:ext uri="{FF2B5EF4-FFF2-40B4-BE49-F238E27FC236}">
                  <a16:creationId xmlns:a16="http://schemas.microsoft.com/office/drawing/2014/main" id="{4440AD55-B196-4345-B9D4-45191E3BF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6" y="2711"/>
              <a:ext cx="1069" cy="7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171" name="Oval 278">
              <a:extLst>
                <a:ext uri="{FF2B5EF4-FFF2-40B4-BE49-F238E27FC236}">
                  <a16:creationId xmlns:a16="http://schemas.microsoft.com/office/drawing/2014/main" id="{FC8A99FA-89A9-284A-8C09-DDFE1F0BE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5" y="2383"/>
              <a:ext cx="165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172" name="Oval 279">
              <a:extLst>
                <a:ext uri="{FF2B5EF4-FFF2-40B4-BE49-F238E27FC236}">
                  <a16:creationId xmlns:a16="http://schemas.microsoft.com/office/drawing/2014/main" id="{8ECEED63-398E-0B41-BC9C-8854E062E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" y="2383"/>
              <a:ext cx="165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Font typeface="ZapfDingbats" charset="0"/>
                <a:buNone/>
                <a:defRPr/>
              </a:pPr>
              <a:endParaRPr lang="en-US" sz="1800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73" name="Oval 280">
              <a:extLst>
                <a:ext uri="{FF2B5EF4-FFF2-40B4-BE49-F238E27FC236}">
                  <a16:creationId xmlns:a16="http://schemas.microsoft.com/office/drawing/2014/main" id="{E5176AAC-366F-2440-A5EA-09315CAF3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1" y="2383"/>
              <a:ext cx="158" cy="137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174" name="Rectangle 281">
              <a:extLst>
                <a:ext uri="{FF2B5EF4-FFF2-40B4-BE49-F238E27FC236}">
                  <a16:creationId xmlns:a16="http://schemas.microsoft.com/office/drawing/2014/main" id="{6D6B977C-C423-FE42-9C79-E3E9F54783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" y="1833"/>
              <a:ext cx="79" cy="765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216077" name="TextBox 182">
            <a:extLst>
              <a:ext uri="{FF2B5EF4-FFF2-40B4-BE49-F238E27FC236}">
                <a16:creationId xmlns:a16="http://schemas.microsoft.com/office/drawing/2014/main" id="{26C57EB1-8C56-8A46-B0D3-07F17CC32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9713" y="6191250"/>
            <a:ext cx="1420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pt-BR" sz="1800">
                <a:latin typeface="Arial Narrow" panose="020B0604020202020204" pitchFamily="34" charset="0"/>
              </a:rPr>
              <a:t>KingCDN.com</a:t>
            </a:r>
            <a:endParaRPr lang="en-US" altLang="pt-BR" sz="1800" i="1">
              <a:latin typeface="Arial Narrow" panose="020B0604020202020204" pitchFamily="34" charset="0"/>
            </a:endParaRPr>
          </a:p>
        </p:txBody>
      </p:sp>
      <p:pic>
        <p:nvPicPr>
          <p:cNvPr id="216078" name="Picture 7" descr="Bob">
            <a:extLst>
              <a:ext uri="{FF2B5EF4-FFF2-40B4-BE49-F238E27FC236}">
                <a16:creationId xmlns:a16="http://schemas.microsoft.com/office/drawing/2014/main" id="{3D341C53-8AA0-EE49-B735-01CF1C37D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38" y="2392363"/>
            <a:ext cx="53340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45" name="Group 61444">
            <a:extLst>
              <a:ext uri="{FF2B5EF4-FFF2-40B4-BE49-F238E27FC236}">
                <a16:creationId xmlns:a16="http://schemas.microsoft.com/office/drawing/2014/main" id="{164D532B-8B39-0C48-9B3F-25FA4AAB7051}"/>
              </a:ext>
            </a:extLst>
          </p:cNvPr>
          <p:cNvGrpSpPr>
            <a:grpSpLocks/>
          </p:cNvGrpSpPr>
          <p:nvPr/>
        </p:nvGrpSpPr>
        <p:grpSpPr bwMode="auto">
          <a:xfrm>
            <a:off x="1490663" y="3036888"/>
            <a:ext cx="1628775" cy="1063625"/>
            <a:chOff x="1490926" y="3037262"/>
            <a:chExt cx="1628976" cy="1063042"/>
          </a:xfrm>
        </p:grpSpPr>
        <p:cxnSp>
          <p:nvCxnSpPr>
            <p:cNvPr id="216111" name="Straight Arrow Connector 44">
              <a:extLst>
                <a:ext uri="{FF2B5EF4-FFF2-40B4-BE49-F238E27FC236}">
                  <a16:creationId xmlns:a16="http://schemas.microsoft.com/office/drawing/2014/main" id="{0660191A-9BA9-C94B-BAF9-D6AB627D4CD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490926" y="3037262"/>
              <a:ext cx="1628976" cy="106304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16112" name="Group 61441">
              <a:extLst>
                <a:ext uri="{FF2B5EF4-FFF2-40B4-BE49-F238E27FC236}">
                  <a16:creationId xmlns:a16="http://schemas.microsoft.com/office/drawing/2014/main" id="{6AC1C353-8E1C-9B4C-8829-670E2D80CA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56927" y="3410016"/>
              <a:ext cx="317511" cy="345125"/>
              <a:chOff x="7454630" y="3313376"/>
              <a:chExt cx="317511" cy="345125"/>
            </a:xfrm>
          </p:grpSpPr>
          <p:sp>
            <p:nvSpPr>
              <p:cNvPr id="216113" name="Oval 61440">
                <a:extLst>
                  <a:ext uri="{FF2B5EF4-FFF2-40B4-BE49-F238E27FC236}">
                    <a16:creationId xmlns:a16="http://schemas.microsoft.com/office/drawing/2014/main" id="{C9381524-1F20-B648-A05E-49AC251774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68434" y="3354794"/>
                <a:ext cx="303707" cy="30370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pt-BR" altLang="pt-BR" sz="1800"/>
              </a:p>
            </p:txBody>
          </p:sp>
          <p:sp>
            <p:nvSpPr>
              <p:cNvPr id="216114" name="TextBox 61439">
                <a:extLst>
                  <a:ext uri="{FF2B5EF4-FFF2-40B4-BE49-F238E27FC236}">
                    <a16:creationId xmlns:a16="http://schemas.microsoft.com/office/drawing/2014/main" id="{9D709408-86BA-CA49-B6AA-CA36EE70D1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54630" y="3313376"/>
                <a:ext cx="298817" cy="338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pt-BR" sz="1600"/>
                  <a:t>1</a:t>
                </a:r>
              </a:p>
            </p:txBody>
          </p:sp>
        </p:grpSp>
      </p:grpSp>
      <p:sp>
        <p:nvSpPr>
          <p:cNvPr id="61443" name="TextBox 61442">
            <a:extLst>
              <a:ext uri="{FF2B5EF4-FFF2-40B4-BE49-F238E27FC236}">
                <a16:creationId xmlns:a16="http://schemas.microsoft.com/office/drawing/2014/main" id="{A568FE6E-8895-E444-A321-9BE0D74A7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2462213"/>
            <a:ext cx="2862263" cy="85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200"/>
              </a:spcBef>
            </a:pPr>
            <a:r>
              <a:rPr lang="pt-BR" altLang="pt-BR" sz="1600" dirty="0">
                <a:latin typeface="Arial Narrow" panose="020B0604020202020204" pitchFamily="34" charset="0"/>
              </a:rPr>
              <a:t>1. Bob recebe URL para o vídeo </a:t>
            </a:r>
            <a:r>
              <a:rPr lang="pt-BR" altLang="pt-BR" sz="1600" dirty="0" err="1">
                <a:latin typeface="Arial Narrow" panose="020B0604020202020204" pitchFamily="34" charset="0"/>
              </a:rPr>
              <a:t>http</a:t>
            </a:r>
            <a:r>
              <a:rPr lang="pt-BR" altLang="pt-BR" sz="1600" dirty="0">
                <a:latin typeface="Arial Narrow" panose="020B0604020202020204" pitchFamily="34" charset="0"/>
              </a:rPr>
              <a:t>://</a:t>
            </a:r>
            <a:r>
              <a:rPr lang="pt-BR" altLang="pt-BR" sz="1600" dirty="0" err="1">
                <a:latin typeface="Arial Narrow" panose="020B0604020202020204" pitchFamily="34" charset="0"/>
              </a:rPr>
              <a:t>netcinema.com</a:t>
            </a:r>
            <a:r>
              <a:rPr lang="pt-BR" altLang="pt-BR" sz="1600" dirty="0">
                <a:latin typeface="Arial Narrow" panose="020B0604020202020204" pitchFamily="34" charset="0"/>
              </a:rPr>
              <a:t>/6Y7B23V</a:t>
            </a:r>
          </a:p>
          <a:p>
            <a:pPr>
              <a:spcBef>
                <a:spcPts val="200"/>
              </a:spcBef>
            </a:pPr>
            <a:r>
              <a:rPr lang="pt-BR" altLang="pt-BR" sz="1600" dirty="0">
                <a:latin typeface="Arial Narrow" panose="020B0604020202020204" pitchFamily="34" charset="0"/>
              </a:rPr>
              <a:t>da página web </a:t>
            </a:r>
            <a:r>
              <a:rPr lang="pt-BR" altLang="pt-BR" sz="1600" dirty="0" err="1">
                <a:latin typeface="Arial Narrow" panose="020B0604020202020204" pitchFamily="34" charset="0"/>
              </a:rPr>
              <a:t>netcinema.com</a:t>
            </a:r>
            <a:endParaRPr lang="pt-BR" altLang="pt-BR" sz="1600" dirty="0">
              <a:latin typeface="Arial Narrow" panose="020B0604020202020204" pitchFamily="34" charset="0"/>
            </a:endParaRPr>
          </a:p>
        </p:txBody>
      </p:sp>
      <p:grpSp>
        <p:nvGrpSpPr>
          <p:cNvPr id="61448" name="Group 61447">
            <a:extLst>
              <a:ext uri="{FF2B5EF4-FFF2-40B4-BE49-F238E27FC236}">
                <a16:creationId xmlns:a16="http://schemas.microsoft.com/office/drawing/2014/main" id="{A2AACD2E-8D62-DE42-8175-1947ADD64529}"/>
              </a:ext>
            </a:extLst>
          </p:cNvPr>
          <p:cNvGrpSpPr>
            <a:grpSpLocks/>
          </p:cNvGrpSpPr>
          <p:nvPr/>
        </p:nvGrpSpPr>
        <p:grpSpPr bwMode="auto">
          <a:xfrm>
            <a:off x="3919538" y="3225800"/>
            <a:ext cx="714375" cy="684213"/>
            <a:chOff x="3924463" y="3239045"/>
            <a:chExt cx="713539" cy="684908"/>
          </a:xfrm>
        </p:grpSpPr>
        <p:cxnSp>
          <p:nvCxnSpPr>
            <p:cNvPr id="216107" name="Straight Arrow Connector 193">
              <a:extLst>
                <a:ext uri="{FF2B5EF4-FFF2-40B4-BE49-F238E27FC236}">
                  <a16:creationId xmlns:a16="http://schemas.microsoft.com/office/drawing/2014/main" id="{B666A13D-9478-384D-94DC-8A9039D1467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24463" y="3239045"/>
              <a:ext cx="713539" cy="68490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16108" name="Group 194">
              <a:extLst>
                <a:ext uri="{FF2B5EF4-FFF2-40B4-BE49-F238E27FC236}">
                  <a16:creationId xmlns:a16="http://schemas.microsoft.com/office/drawing/2014/main" id="{7C0E398B-1F8B-7440-A773-F639540026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61324" y="3293627"/>
              <a:ext cx="322117" cy="358925"/>
              <a:chOff x="7408615" y="3244352"/>
              <a:chExt cx="322117" cy="358925"/>
            </a:xfrm>
          </p:grpSpPr>
          <p:sp>
            <p:nvSpPr>
              <p:cNvPr id="216109" name="Oval 195">
                <a:extLst>
                  <a:ext uri="{FF2B5EF4-FFF2-40B4-BE49-F238E27FC236}">
                    <a16:creationId xmlns:a16="http://schemas.microsoft.com/office/drawing/2014/main" id="{93817E83-0EB0-D545-A320-9E6A461747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27025" y="3299570"/>
                <a:ext cx="303707" cy="303707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pt-BR" altLang="pt-BR" sz="1800"/>
              </a:p>
            </p:txBody>
          </p:sp>
          <p:sp>
            <p:nvSpPr>
              <p:cNvPr id="216110" name="TextBox 196">
                <a:extLst>
                  <a:ext uri="{FF2B5EF4-FFF2-40B4-BE49-F238E27FC236}">
                    <a16:creationId xmlns:a16="http://schemas.microsoft.com/office/drawing/2014/main" id="{00DF65A8-0302-3346-8565-6AC92A1CF6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08615" y="3244352"/>
                <a:ext cx="298431" cy="3388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pt-BR" sz="1600"/>
                  <a:t>2</a:t>
                </a:r>
              </a:p>
            </p:txBody>
          </p:sp>
        </p:grpSp>
      </p:grpSp>
      <p:sp>
        <p:nvSpPr>
          <p:cNvPr id="201" name="TextBox 200">
            <a:extLst>
              <a:ext uri="{FF2B5EF4-FFF2-40B4-BE49-F238E27FC236}">
                <a16:creationId xmlns:a16="http://schemas.microsoft.com/office/drawing/2014/main" id="{2B55E3D6-4B4F-B848-8518-856828F00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975" y="2981325"/>
            <a:ext cx="3849688" cy="50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1600"/>
              </a:lnSpc>
            </a:pPr>
            <a:r>
              <a:rPr lang="pt-BR" altLang="pt-BR" sz="1600" dirty="0">
                <a:latin typeface="Arial Narrow" panose="020B0604020202020204" pitchFamily="34" charset="0"/>
              </a:rPr>
              <a:t>2. resolve </a:t>
            </a:r>
            <a:r>
              <a:rPr lang="pt-BR" altLang="pt-BR" sz="1600" dirty="0" err="1">
                <a:latin typeface="Arial Narrow" panose="020B0604020202020204" pitchFamily="34" charset="0"/>
              </a:rPr>
              <a:t>http</a:t>
            </a:r>
            <a:r>
              <a:rPr lang="pt-BR" altLang="pt-BR" sz="1600" dirty="0">
                <a:latin typeface="Arial Narrow" panose="020B0604020202020204" pitchFamily="34" charset="0"/>
              </a:rPr>
              <a:t>://</a:t>
            </a:r>
            <a:r>
              <a:rPr lang="pt-BR" altLang="pt-BR" sz="1600" dirty="0" err="1">
                <a:latin typeface="Arial Narrow" panose="020B0604020202020204" pitchFamily="34" charset="0"/>
              </a:rPr>
              <a:t>netcinema.com</a:t>
            </a:r>
            <a:r>
              <a:rPr lang="pt-BR" altLang="pt-BR" sz="1600" dirty="0">
                <a:latin typeface="Arial Narrow" panose="020B0604020202020204" pitchFamily="34" charset="0"/>
              </a:rPr>
              <a:t>/6Y7B23V</a:t>
            </a:r>
          </a:p>
          <a:p>
            <a:pPr>
              <a:lnSpc>
                <a:spcPts val="1600"/>
              </a:lnSpc>
            </a:pPr>
            <a:r>
              <a:rPr lang="pt-BR" altLang="pt-BR" sz="1600" dirty="0">
                <a:latin typeface="Arial Narrow" panose="020B0604020202020204" pitchFamily="34" charset="0"/>
              </a:rPr>
              <a:t>através do DNS local de Bob</a:t>
            </a:r>
          </a:p>
        </p:txBody>
      </p:sp>
      <p:sp>
        <p:nvSpPr>
          <p:cNvPr id="216083" name="TextBox 201">
            <a:extLst>
              <a:ext uri="{FF2B5EF4-FFF2-40B4-BE49-F238E27FC236}">
                <a16:creationId xmlns:a16="http://schemas.microsoft.com/office/drawing/2014/main" id="{2162EA92-796C-ED4D-9418-306A35C23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59" y="5927725"/>
            <a:ext cx="1944763" cy="50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pt-BR" altLang="pt-BR" sz="1800" dirty="0">
                <a:latin typeface="Arial Narrow" panose="020B0604020202020204" pitchFamily="34" charset="0"/>
              </a:rPr>
              <a:t>DNS com autoridade</a:t>
            </a:r>
          </a:p>
          <a:p>
            <a:pPr algn="ctr">
              <a:lnSpc>
                <a:spcPts val="1600"/>
              </a:lnSpc>
            </a:pPr>
            <a:r>
              <a:rPr lang="pt-BR" altLang="pt-BR" sz="1800" dirty="0">
                <a:latin typeface="Arial Narrow" panose="020B0604020202020204" pitchFamily="34" charset="0"/>
              </a:rPr>
              <a:t>de </a:t>
            </a:r>
            <a:r>
              <a:rPr lang="pt-BR" altLang="pt-BR" sz="1800" dirty="0" err="1">
                <a:latin typeface="Arial Narrow" panose="020B0604020202020204" pitchFamily="34" charset="0"/>
              </a:rPr>
              <a:t>netcinema</a:t>
            </a:r>
            <a:endParaRPr lang="pt-BR" altLang="pt-BR" sz="1800" dirty="0">
              <a:latin typeface="Arial Narrow" panose="020B0604020202020204" pitchFamily="34" charset="0"/>
            </a:endParaRPr>
          </a:p>
        </p:txBody>
      </p:sp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5A4D3A50-4AE4-E84B-9E53-6E7DEE14AA2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2900" y="4159250"/>
            <a:ext cx="3100388" cy="13763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9" name="Straight Arrow Connector 208">
            <a:extLst>
              <a:ext uri="{FF2B5EF4-FFF2-40B4-BE49-F238E27FC236}">
                <a16:creationId xmlns:a16="http://schemas.microsoft.com/office/drawing/2014/main" id="{88B5374D-DA64-E14A-AFDD-336DF0D1AD6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593850" y="4268788"/>
            <a:ext cx="3100388" cy="13763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1655BC6B-68EB-6944-A70A-54C0B253E1D1}"/>
              </a:ext>
            </a:extLst>
          </p:cNvPr>
          <p:cNvGrpSpPr>
            <a:grpSpLocks/>
          </p:cNvGrpSpPr>
          <p:nvPr/>
        </p:nvGrpSpPr>
        <p:grpSpPr bwMode="auto">
          <a:xfrm>
            <a:off x="1838325" y="5218113"/>
            <a:ext cx="317500" cy="344487"/>
            <a:chOff x="7454630" y="3313376"/>
            <a:chExt cx="317511" cy="345125"/>
          </a:xfrm>
        </p:grpSpPr>
        <p:sp>
          <p:nvSpPr>
            <p:cNvPr id="216105" name="Oval 205">
              <a:extLst>
                <a:ext uri="{FF2B5EF4-FFF2-40B4-BE49-F238E27FC236}">
                  <a16:creationId xmlns:a16="http://schemas.microsoft.com/office/drawing/2014/main" id="{99F2B737-0ED3-7A47-821F-56DDADBAF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8434" y="3354794"/>
              <a:ext cx="303707" cy="30370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pt-BR" altLang="pt-BR" sz="1800"/>
            </a:p>
          </p:txBody>
        </p:sp>
        <p:sp>
          <p:nvSpPr>
            <p:cNvPr id="216106" name="TextBox 206">
              <a:extLst>
                <a:ext uri="{FF2B5EF4-FFF2-40B4-BE49-F238E27FC236}">
                  <a16:creationId xmlns:a16="http://schemas.microsoft.com/office/drawing/2014/main" id="{EF9457C1-5765-FF41-B69C-4FB93BDC82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4630" y="3313376"/>
              <a:ext cx="298790" cy="339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pt-BR" sz="1600"/>
                <a:t>3</a:t>
              </a:r>
            </a:p>
          </p:txBody>
        </p:sp>
      </p:grpSp>
      <p:sp>
        <p:nvSpPr>
          <p:cNvPr id="210" name="TextBox 209">
            <a:extLst>
              <a:ext uri="{FF2B5EF4-FFF2-40B4-BE49-F238E27FC236}">
                <a16:creationId xmlns:a16="http://schemas.microsoft.com/office/drawing/2014/main" id="{7D504D7F-DD67-9547-8B8C-DA802F786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4592638"/>
            <a:ext cx="3200400" cy="5028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1600"/>
              </a:lnSpc>
            </a:pPr>
            <a:r>
              <a:rPr lang="pt-BR" altLang="pt-BR" sz="1600" dirty="0">
                <a:latin typeface="Arial Narrow" panose="020B0604020202020204" pitchFamily="34" charset="0"/>
              </a:rPr>
              <a:t>3. </a:t>
            </a:r>
            <a:r>
              <a:rPr lang="pt-BR" altLang="pt-BR" sz="1600" dirty="0" err="1">
                <a:latin typeface="Arial Narrow" panose="020B0604020202020204" pitchFamily="34" charset="0"/>
              </a:rPr>
              <a:t>netcinema</a:t>
            </a:r>
            <a:r>
              <a:rPr lang="pt-BR" altLang="en-US" sz="1600" dirty="0" err="1">
                <a:latin typeface="Arial Narrow" panose="020B0604020202020204" pitchFamily="34" charset="0"/>
              </a:rPr>
              <a:t>’</a:t>
            </a:r>
            <a:r>
              <a:rPr lang="pt-BR" altLang="pt-BR" sz="1600" dirty="0" err="1">
                <a:latin typeface="Arial Narrow" panose="020B0604020202020204" pitchFamily="34" charset="0"/>
              </a:rPr>
              <a:t>s</a:t>
            </a:r>
            <a:r>
              <a:rPr lang="pt-BR" altLang="pt-BR" sz="1600" dirty="0">
                <a:latin typeface="Arial Narrow" panose="020B0604020202020204" pitchFamily="34" charset="0"/>
              </a:rPr>
              <a:t> DNS retorna a URL </a:t>
            </a:r>
          </a:p>
          <a:p>
            <a:pPr>
              <a:lnSpc>
                <a:spcPts val="1600"/>
              </a:lnSpc>
            </a:pPr>
            <a:r>
              <a:rPr lang="pt-BR" altLang="pt-BR" sz="1600" dirty="0" err="1">
                <a:latin typeface="Arial Narrow" panose="020B0604020202020204" pitchFamily="34" charset="0"/>
              </a:rPr>
              <a:t>http</a:t>
            </a:r>
            <a:r>
              <a:rPr lang="pt-BR" altLang="pt-BR" sz="1600" dirty="0">
                <a:latin typeface="Arial Narrow" panose="020B0604020202020204" pitchFamily="34" charset="0"/>
              </a:rPr>
              <a:t>://</a:t>
            </a:r>
            <a:r>
              <a:rPr lang="pt-BR" altLang="pt-BR" sz="1600" dirty="0" err="1">
                <a:latin typeface="Arial Narrow" panose="020B0604020202020204" pitchFamily="34" charset="0"/>
              </a:rPr>
              <a:t>KingCDN.com</a:t>
            </a:r>
            <a:r>
              <a:rPr lang="pt-BR" altLang="pt-BR" sz="1600" dirty="0">
                <a:latin typeface="Arial Narrow" panose="020B0604020202020204" pitchFamily="34" charset="0"/>
              </a:rPr>
              <a:t>/NetC6y&amp;B</a:t>
            </a:r>
            <a:r>
              <a:rPr lang="pt-BR" altLang="pt-BR" sz="1800" dirty="0">
                <a:latin typeface="Arial Narrow" panose="020B0604020202020204" pitchFamily="34" charset="0"/>
              </a:rPr>
              <a:t>23V</a:t>
            </a:r>
          </a:p>
        </p:txBody>
      </p: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86907D05-D468-B648-B856-A6C42CEDBD9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32375" y="4475163"/>
            <a:ext cx="447675" cy="9620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7" name="Straight Arrow Connector 216">
            <a:extLst>
              <a:ext uri="{FF2B5EF4-FFF2-40B4-BE49-F238E27FC236}">
                <a16:creationId xmlns:a16="http://schemas.microsoft.com/office/drawing/2014/main" id="{701DD420-C145-4041-8D61-4C474C08A90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27625" y="4486275"/>
            <a:ext cx="447675" cy="9604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4D2E9DED-967D-1943-9CF5-30B929FB74CA}"/>
              </a:ext>
            </a:extLst>
          </p:cNvPr>
          <p:cNvGrpSpPr>
            <a:grpSpLocks/>
          </p:cNvGrpSpPr>
          <p:nvPr/>
        </p:nvGrpSpPr>
        <p:grpSpPr bwMode="auto">
          <a:xfrm>
            <a:off x="5116513" y="4727575"/>
            <a:ext cx="317500" cy="346075"/>
            <a:chOff x="7454630" y="3313376"/>
            <a:chExt cx="317511" cy="345125"/>
          </a:xfrm>
        </p:grpSpPr>
        <p:sp>
          <p:nvSpPr>
            <p:cNvPr id="216103" name="Oval 213">
              <a:extLst>
                <a:ext uri="{FF2B5EF4-FFF2-40B4-BE49-F238E27FC236}">
                  <a16:creationId xmlns:a16="http://schemas.microsoft.com/office/drawing/2014/main" id="{3E01E6B4-C313-0649-A84D-72455396E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8434" y="3354794"/>
              <a:ext cx="303707" cy="30370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pt-BR" altLang="pt-BR" sz="1800"/>
            </a:p>
          </p:txBody>
        </p:sp>
        <p:sp>
          <p:nvSpPr>
            <p:cNvPr id="216104" name="TextBox 214">
              <a:extLst>
                <a:ext uri="{FF2B5EF4-FFF2-40B4-BE49-F238E27FC236}">
                  <a16:creationId xmlns:a16="http://schemas.microsoft.com/office/drawing/2014/main" id="{51DB6CF0-A66B-DB48-9201-7AF060DDC0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4630" y="3313376"/>
              <a:ext cx="298790" cy="338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pt-BR" sz="1600"/>
                <a:t>4</a:t>
              </a:r>
            </a:p>
          </p:txBody>
        </p:sp>
      </p:grpSp>
      <p:sp>
        <p:nvSpPr>
          <p:cNvPr id="219" name="TextBox 218">
            <a:extLst>
              <a:ext uri="{FF2B5EF4-FFF2-40B4-BE49-F238E27FC236}">
                <a16:creationId xmlns:a16="http://schemas.microsoft.com/office/drawing/2014/main" id="{7C24DA2A-D496-604F-8855-20E579A96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8338" y="4554538"/>
            <a:ext cx="3592512" cy="111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1600"/>
              </a:lnSpc>
            </a:pPr>
            <a:r>
              <a:rPr lang="pt-BR" altLang="pt-BR" sz="1600" dirty="0">
                <a:latin typeface="Arial Narrow" panose="020B0604020202020204" pitchFamily="34" charset="0"/>
              </a:rPr>
              <a:t>4&amp;5. Resolve </a:t>
            </a:r>
          </a:p>
          <a:p>
            <a:pPr>
              <a:lnSpc>
                <a:spcPts val="1600"/>
              </a:lnSpc>
            </a:pPr>
            <a:r>
              <a:rPr lang="pt-BR" altLang="pt-BR" sz="1600" dirty="0" err="1">
                <a:latin typeface="Arial Narrow" panose="020B0604020202020204" pitchFamily="34" charset="0"/>
              </a:rPr>
              <a:t>http</a:t>
            </a:r>
            <a:r>
              <a:rPr lang="pt-BR" altLang="pt-BR" sz="1600" dirty="0">
                <a:latin typeface="Arial Narrow" panose="020B0604020202020204" pitchFamily="34" charset="0"/>
              </a:rPr>
              <a:t>://</a:t>
            </a:r>
            <a:r>
              <a:rPr lang="pt-BR" altLang="pt-BR" sz="1600" dirty="0" err="1">
                <a:latin typeface="Arial Narrow" panose="020B0604020202020204" pitchFamily="34" charset="0"/>
              </a:rPr>
              <a:t>KingCDN.com</a:t>
            </a:r>
            <a:r>
              <a:rPr lang="pt-BR" altLang="pt-BR" sz="1600" dirty="0">
                <a:latin typeface="Arial Narrow" panose="020B0604020202020204" pitchFamily="34" charset="0"/>
              </a:rPr>
              <a:t>/NetC6y&amp;B23</a:t>
            </a:r>
          </a:p>
          <a:p>
            <a:pPr>
              <a:lnSpc>
                <a:spcPts val="1600"/>
              </a:lnSpc>
            </a:pPr>
            <a:r>
              <a:rPr lang="pt-BR" altLang="pt-BR" sz="1600" dirty="0">
                <a:latin typeface="Arial Narrow" panose="020B0604020202020204" pitchFamily="34" charset="0"/>
              </a:rPr>
              <a:t>via o DNS com autoridade de </a:t>
            </a:r>
            <a:r>
              <a:rPr lang="pt-BR" altLang="pt-BR" sz="1600" dirty="0" err="1">
                <a:latin typeface="Arial Narrow" panose="020B0604020202020204" pitchFamily="34" charset="0"/>
              </a:rPr>
              <a:t>KingCDN</a:t>
            </a:r>
            <a:r>
              <a:rPr lang="pt-BR" altLang="pt-BR" sz="1600" dirty="0">
                <a:latin typeface="Arial Narrow" panose="020B0604020202020204" pitchFamily="34" charset="0"/>
              </a:rPr>
              <a:t>, </a:t>
            </a:r>
          </a:p>
          <a:p>
            <a:pPr>
              <a:lnSpc>
                <a:spcPts val="1600"/>
              </a:lnSpc>
            </a:pPr>
            <a:r>
              <a:rPr lang="pt-BR" altLang="pt-BR" sz="1600" dirty="0">
                <a:latin typeface="Arial Narrow" panose="020B0604020202020204" pitchFamily="34" charset="0"/>
              </a:rPr>
              <a:t>que retorna o endereço IP do servidor </a:t>
            </a:r>
            <a:r>
              <a:rPr lang="pt-BR" altLang="pt-BR" sz="1600" dirty="0" err="1">
                <a:latin typeface="Arial Narrow" panose="020B0604020202020204" pitchFamily="34" charset="0"/>
              </a:rPr>
              <a:t>KingCDN</a:t>
            </a:r>
            <a:r>
              <a:rPr lang="pt-BR" altLang="pt-BR" sz="1600" dirty="0">
                <a:latin typeface="Arial Narrow" panose="020B0604020202020204" pitchFamily="34" charset="0"/>
              </a:rPr>
              <a:t> que contém o vídeo</a:t>
            </a:r>
          </a:p>
        </p:txBody>
      </p: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E482F74D-9962-AD4D-BE9A-F6430D4BD2D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83013" y="3322638"/>
            <a:ext cx="812800" cy="8223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EB0FCB74-F40C-CF4F-A014-CF7FFD13E931}"/>
              </a:ext>
            </a:extLst>
          </p:cNvPr>
          <p:cNvGrpSpPr>
            <a:grpSpLocks/>
          </p:cNvGrpSpPr>
          <p:nvPr/>
        </p:nvGrpSpPr>
        <p:grpSpPr bwMode="auto">
          <a:xfrm>
            <a:off x="4154488" y="3667125"/>
            <a:ext cx="317500" cy="346075"/>
            <a:chOff x="7454630" y="3313376"/>
            <a:chExt cx="317511" cy="345125"/>
          </a:xfrm>
        </p:grpSpPr>
        <p:sp>
          <p:nvSpPr>
            <p:cNvPr id="216101" name="Oval 223">
              <a:extLst>
                <a:ext uri="{FF2B5EF4-FFF2-40B4-BE49-F238E27FC236}">
                  <a16:creationId xmlns:a16="http://schemas.microsoft.com/office/drawing/2014/main" id="{35B122A6-6994-9A41-A800-026729CCDA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8434" y="3354794"/>
              <a:ext cx="303707" cy="30370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pt-BR" altLang="pt-BR" sz="1800"/>
            </a:p>
          </p:txBody>
        </p:sp>
        <p:sp>
          <p:nvSpPr>
            <p:cNvPr id="216102" name="TextBox 224">
              <a:extLst>
                <a:ext uri="{FF2B5EF4-FFF2-40B4-BE49-F238E27FC236}">
                  <a16:creationId xmlns:a16="http://schemas.microsoft.com/office/drawing/2014/main" id="{BAD89ECF-DC1D-ED4C-B981-57D0C5DF8D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4630" y="3313376"/>
              <a:ext cx="298790" cy="338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pt-BR" sz="1600"/>
                <a:t>5</a:t>
              </a:r>
            </a:p>
          </p:txBody>
        </p:sp>
      </p:grp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9A092ADD-6D2B-5F43-B094-5C44CCA3F10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311525" y="3201988"/>
            <a:ext cx="4763" cy="2362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457" name="Up Arrow 61456">
            <a:extLst>
              <a:ext uri="{FF2B5EF4-FFF2-40B4-BE49-F238E27FC236}">
                <a16:creationId xmlns:a16="http://schemas.microsoft.com/office/drawing/2014/main" id="{F4B11DA7-A056-004F-BED6-03D20634E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0100" y="3195638"/>
            <a:ext cx="298450" cy="2284412"/>
          </a:xfrm>
          <a:prstGeom prst="upArrow">
            <a:avLst>
              <a:gd name="adj1" fmla="val 50000"/>
              <a:gd name="adj2" fmla="val 50249"/>
            </a:avLst>
          </a:prstGeom>
          <a:gradFill rotWithShape="1">
            <a:gsLst>
              <a:gs pos="0">
                <a:srgbClr val="000090"/>
              </a:gs>
              <a:gs pos="64000">
                <a:srgbClr val="000090"/>
              </a:gs>
              <a:gs pos="100000">
                <a:srgbClr val="FFFFF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pt-BR" altLang="pt-BR" sz="1800"/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1CF8FEFC-0D4C-1E48-B611-3FFDBB2C0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250" y="3732213"/>
            <a:ext cx="2027238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1600"/>
              </a:lnSpc>
            </a:pPr>
            <a:r>
              <a:rPr lang="pt-BR" altLang="pt-BR" sz="1600" dirty="0">
                <a:latin typeface="Arial Narrow" panose="020B0604020202020204" pitchFamily="34" charset="0"/>
              </a:rPr>
              <a:t>6. solicita o vídeo do servidor KINGCDN,</a:t>
            </a:r>
          </a:p>
          <a:p>
            <a:pPr>
              <a:lnSpc>
                <a:spcPts val="1600"/>
              </a:lnSpc>
            </a:pPr>
            <a:r>
              <a:rPr lang="pt-BR" altLang="pt-BR" sz="1600" dirty="0">
                <a:latin typeface="Arial Narrow" panose="020B0604020202020204" pitchFamily="34" charset="0"/>
              </a:rPr>
              <a:t>que é enviado via  HTTP</a:t>
            </a:r>
          </a:p>
        </p:txBody>
      </p:sp>
      <p:sp>
        <p:nvSpPr>
          <p:cNvPr id="216097" name="TextBox 232">
            <a:extLst>
              <a:ext uri="{FF2B5EF4-FFF2-40B4-BE49-F238E27FC236}">
                <a16:creationId xmlns:a16="http://schemas.microsoft.com/office/drawing/2014/main" id="{8DBBFF33-6671-5A42-BE99-171BE0E89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676" y="6153150"/>
            <a:ext cx="1944763" cy="50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pt-BR" altLang="pt-BR" sz="1800" dirty="0">
                <a:latin typeface="Arial Narrow" panose="020B0604020202020204" pitchFamily="34" charset="0"/>
              </a:rPr>
              <a:t>DNS com autoridade</a:t>
            </a:r>
          </a:p>
          <a:p>
            <a:pPr algn="ctr">
              <a:lnSpc>
                <a:spcPts val="1600"/>
              </a:lnSpc>
            </a:pPr>
            <a:r>
              <a:rPr lang="pt-BR" altLang="pt-BR" sz="1800" dirty="0">
                <a:latin typeface="Arial Narrow" panose="020B0604020202020204" pitchFamily="34" charset="0"/>
              </a:rPr>
              <a:t>de </a:t>
            </a:r>
            <a:r>
              <a:rPr lang="pt-BR" altLang="pt-BR" sz="1800" dirty="0" err="1">
                <a:latin typeface="Arial Narrow" panose="020B0604020202020204" pitchFamily="34" charset="0"/>
              </a:rPr>
              <a:t>KingCDN</a:t>
            </a:r>
            <a:endParaRPr lang="pt-BR" altLang="pt-BR" sz="1800" dirty="0">
              <a:latin typeface="Arial Narrow" panose="020B0604020202020204" pitchFamily="34" charset="0"/>
            </a:endParaRPr>
          </a:p>
        </p:txBody>
      </p:sp>
      <p:sp>
        <p:nvSpPr>
          <p:cNvPr id="216098" name="TextBox 182">
            <a:extLst>
              <a:ext uri="{FF2B5EF4-FFF2-40B4-BE49-F238E27FC236}">
                <a16:creationId xmlns:a16="http://schemas.microsoft.com/office/drawing/2014/main" id="{C00BFA8F-A5E3-274E-88E2-89B2A3BA4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3963" y="3713163"/>
            <a:ext cx="1079142" cy="70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1600"/>
              </a:lnSpc>
            </a:pPr>
            <a:r>
              <a:rPr lang="pt-BR" altLang="pt-BR" sz="1800" dirty="0">
                <a:latin typeface="Arial Narrow" panose="020B0604020202020204" pitchFamily="34" charset="0"/>
              </a:rPr>
              <a:t>servidor </a:t>
            </a:r>
          </a:p>
          <a:p>
            <a:pPr>
              <a:lnSpc>
                <a:spcPts val="1600"/>
              </a:lnSpc>
            </a:pPr>
            <a:r>
              <a:rPr lang="pt-BR" altLang="pt-BR" sz="1800" dirty="0">
                <a:latin typeface="Arial Narrow" panose="020B0604020202020204" pitchFamily="34" charset="0"/>
              </a:rPr>
              <a:t>DNS local </a:t>
            </a:r>
          </a:p>
          <a:p>
            <a:pPr>
              <a:lnSpc>
                <a:spcPts val="1600"/>
              </a:lnSpc>
            </a:pPr>
            <a:r>
              <a:rPr lang="pt-BR" altLang="pt-BR" sz="1800" dirty="0">
                <a:latin typeface="Arial Narrow" panose="020B0604020202020204" pitchFamily="34" charset="0"/>
              </a:rPr>
              <a:t>de Bob</a:t>
            </a:r>
          </a:p>
        </p:txBody>
      </p:sp>
      <p:sp>
        <p:nvSpPr>
          <p:cNvPr id="216099" name="Rectangle 7">
            <a:extLst>
              <a:ext uri="{FF2B5EF4-FFF2-40B4-BE49-F238E27FC236}">
                <a16:creationId xmlns:a16="http://schemas.microsoft.com/office/drawing/2014/main" id="{72D96A70-302F-BA4C-BD2C-1F53E8F616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6510339" y="6454775"/>
            <a:ext cx="1962150" cy="300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pt-BR" sz="1200" dirty="0">
                <a:latin typeface="Tahoma" panose="020B0604030504040204" pitchFamily="34" charset="0"/>
              </a:rPr>
              <a:t>2: </a:t>
            </a:r>
            <a:r>
              <a:rPr lang="en-US" altLang="pt-BR" sz="1200" dirty="0" err="1">
                <a:latin typeface="Tahoma" panose="020B0604030504040204" pitchFamily="34" charset="0"/>
              </a:rPr>
              <a:t>Camada</a:t>
            </a:r>
            <a:r>
              <a:rPr lang="en-US" altLang="pt-BR" sz="1200" dirty="0">
                <a:latin typeface="Tahoma" panose="020B0604030504040204" pitchFamily="34" charset="0"/>
              </a:rPr>
              <a:t> de </a:t>
            </a:r>
            <a:r>
              <a:rPr lang="en-US" altLang="pt-BR" sz="1200" dirty="0" err="1">
                <a:latin typeface="Tahoma" panose="020B0604030504040204" pitchFamily="34" charset="0"/>
              </a:rPr>
              <a:t>Aplicação</a:t>
            </a:r>
            <a:endParaRPr lang="en-US" altLang="pt-BR" sz="1200" dirty="0">
              <a:latin typeface="Tahoma" panose="020B0604030504040204" pitchFamily="34" charset="0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693E727-5A62-D146-855B-B95EA8BE9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8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1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/>
      <p:bldP spid="61443" grpId="1"/>
      <p:bldP spid="201" grpId="0"/>
      <p:bldP spid="201" grpId="1"/>
      <p:bldP spid="210" grpId="0" animBg="1"/>
      <p:bldP spid="210" grpId="1" animBg="1"/>
      <p:bldP spid="219" grpId="0"/>
      <p:bldP spid="219" grpId="1"/>
      <p:bldP spid="61457" grpId="0" animBg="1"/>
      <p:bldP spid="231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3" name="Picture 21" descr="underline_base">
            <a:extLst>
              <a:ext uri="{FF2B5EF4-FFF2-40B4-BE49-F238E27FC236}">
                <a16:creationId xmlns:a16="http://schemas.microsoft.com/office/drawing/2014/main" id="{4DB07928-F6CA-834B-ACF7-C694CFCF0C7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914400"/>
            <a:ext cx="44402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4" name="Rectangle 2">
            <a:extLst>
              <a:ext uri="{FF2B5EF4-FFF2-40B4-BE49-F238E27FC236}">
                <a16:creationId xmlns:a16="http://schemas.microsoft.com/office/drawing/2014/main" id="{9D5FD632-8F68-CB47-85B0-1887112BBD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950" y="228600"/>
            <a:ext cx="8172450" cy="871538"/>
          </a:xfrm>
        </p:spPr>
        <p:txBody>
          <a:bodyPr/>
          <a:lstStyle/>
          <a:p>
            <a:r>
              <a:rPr lang="pt-BR" altLang="pt-BR" dirty="0">
                <a:ea typeface="ＭＳ Ｐゴシック" panose="020B0600070205080204" pitchFamily="34" charset="-128"/>
              </a:rPr>
              <a:t>Caso de estudo: </a:t>
            </a:r>
            <a:r>
              <a:rPr lang="pt-BR" altLang="pt-BR" dirty="0" err="1">
                <a:ea typeface="ＭＳ Ｐゴシック" panose="020B0600070205080204" pitchFamily="34" charset="-128"/>
              </a:rPr>
              <a:t>Netflix</a:t>
            </a:r>
            <a:endParaRPr lang="pt-BR" altLang="pt-BR" dirty="0">
              <a:ea typeface="ＭＳ Ｐゴシック" panose="020B0600070205080204" pitchFamily="34" charset="-128"/>
            </a:endParaRPr>
          </a:p>
        </p:txBody>
      </p:sp>
      <p:grpSp>
        <p:nvGrpSpPr>
          <p:cNvPr id="218115" name="Group 249">
            <a:extLst>
              <a:ext uri="{FF2B5EF4-FFF2-40B4-BE49-F238E27FC236}">
                <a16:creationId xmlns:a16="http://schemas.microsoft.com/office/drawing/2014/main" id="{45B58BAD-4540-8C42-A2C1-DC832CB93B1C}"/>
              </a:ext>
            </a:extLst>
          </p:cNvPr>
          <p:cNvGrpSpPr>
            <a:grpSpLocks/>
          </p:cNvGrpSpPr>
          <p:nvPr/>
        </p:nvGrpSpPr>
        <p:grpSpPr bwMode="auto">
          <a:xfrm>
            <a:off x="706438" y="3257550"/>
            <a:ext cx="463550" cy="638175"/>
            <a:chOff x="4140" y="429"/>
            <a:chExt cx="1425" cy="2396"/>
          </a:xfrm>
        </p:grpSpPr>
        <p:sp>
          <p:nvSpPr>
            <p:cNvPr id="218356" name="Freeform 250">
              <a:extLst>
                <a:ext uri="{FF2B5EF4-FFF2-40B4-BE49-F238E27FC236}">
                  <a16:creationId xmlns:a16="http://schemas.microsoft.com/office/drawing/2014/main" id="{F076F62D-07D5-E942-A067-36C72E8B0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17 w 354"/>
                <a:gd name="T1" fmla="*/ 0 h 2742"/>
                <a:gd name="T2" fmla="*/ 93 w 354"/>
                <a:gd name="T3" fmla="*/ 114 h 2742"/>
                <a:gd name="T4" fmla="*/ 91 w 354"/>
                <a:gd name="T5" fmla="*/ 881 h 2742"/>
                <a:gd name="T6" fmla="*/ 0 w 354"/>
                <a:gd name="T7" fmla="*/ 921 h 2742"/>
                <a:gd name="T8" fmla="*/ 17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0" name="Rectangle 251">
              <a:extLst>
                <a:ext uri="{FF2B5EF4-FFF2-40B4-BE49-F238E27FC236}">
                  <a16:creationId xmlns:a16="http://schemas.microsoft.com/office/drawing/2014/main" id="{9A8CD2F6-3832-704F-9F90-81618DC7D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" y="429"/>
              <a:ext cx="1049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218358" name="Freeform 252">
              <a:extLst>
                <a:ext uri="{FF2B5EF4-FFF2-40B4-BE49-F238E27FC236}">
                  <a16:creationId xmlns:a16="http://schemas.microsoft.com/office/drawing/2014/main" id="{EDB71E58-4B44-8B4B-967A-987D46B16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56 w 211"/>
                <a:gd name="T3" fmla="*/ 73 h 2537"/>
                <a:gd name="T4" fmla="*/ 2 w 211"/>
                <a:gd name="T5" fmla="*/ 839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18359" name="Freeform 253">
              <a:extLst>
                <a:ext uri="{FF2B5EF4-FFF2-40B4-BE49-F238E27FC236}">
                  <a16:creationId xmlns:a16="http://schemas.microsoft.com/office/drawing/2014/main" id="{B2CC7040-30E7-7543-8CC7-5B2EC6892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87 w 328"/>
                <a:gd name="T3" fmla="*/ 43 h 226"/>
                <a:gd name="T4" fmla="*/ 87 w 328"/>
                <a:gd name="T5" fmla="*/ 77 h 226"/>
                <a:gd name="T6" fmla="*/ 0 w 328"/>
                <a:gd name="T7" fmla="*/ 34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3" name="Rectangle 254">
              <a:extLst>
                <a:ext uri="{FF2B5EF4-FFF2-40B4-BE49-F238E27FC236}">
                  <a16:creationId xmlns:a16="http://schemas.microsoft.com/office/drawing/2014/main" id="{D3038808-384F-8047-B862-EB436B647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3" y="691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218361" name="Group 255">
              <a:extLst>
                <a:ext uri="{FF2B5EF4-FFF2-40B4-BE49-F238E27FC236}">
                  <a16:creationId xmlns:a16="http://schemas.microsoft.com/office/drawing/2014/main" id="{BA64E8D8-F25C-5448-8107-1705E549A3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39" name="AutoShape 256">
                <a:extLst>
                  <a:ext uri="{FF2B5EF4-FFF2-40B4-BE49-F238E27FC236}">
                    <a16:creationId xmlns:a16="http://schemas.microsoft.com/office/drawing/2014/main" id="{94ECD261-8DF6-7B4B-9F26-9C7CAA5C7C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" y="2567"/>
                <a:ext cx="725" cy="126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0" name="AutoShape 257">
                <a:extLst>
                  <a:ext uri="{FF2B5EF4-FFF2-40B4-BE49-F238E27FC236}">
                    <a16:creationId xmlns:a16="http://schemas.microsoft.com/office/drawing/2014/main" id="{D2F3C6A3-00D8-974A-9B61-250D75E873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88" cy="1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15" name="Rectangle 258">
              <a:extLst>
                <a:ext uri="{FF2B5EF4-FFF2-40B4-BE49-F238E27FC236}">
                  <a16:creationId xmlns:a16="http://schemas.microsoft.com/office/drawing/2014/main" id="{0207A736-BDA5-9C47-9A4B-7BF82EFD05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3" y="1019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218363" name="Group 259">
              <a:extLst>
                <a:ext uri="{FF2B5EF4-FFF2-40B4-BE49-F238E27FC236}">
                  <a16:creationId xmlns:a16="http://schemas.microsoft.com/office/drawing/2014/main" id="{47A6175F-FC8D-A84A-AAD6-C84345B721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37" name="AutoShape 260">
                <a:extLst>
                  <a:ext uri="{FF2B5EF4-FFF2-40B4-BE49-F238E27FC236}">
                    <a16:creationId xmlns:a16="http://schemas.microsoft.com/office/drawing/2014/main" id="{FCC4A43C-9A11-254C-A599-ADB2CDB9D4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2569"/>
                <a:ext cx="725" cy="136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8" name="AutoShape 261">
                <a:extLst>
                  <a:ext uri="{FF2B5EF4-FFF2-40B4-BE49-F238E27FC236}">
                    <a16:creationId xmlns:a16="http://schemas.microsoft.com/office/drawing/2014/main" id="{CD5D48C1-FC28-F24D-9031-D2E7919C55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" y="2588"/>
                <a:ext cx="694" cy="9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17" name="Rectangle 262">
              <a:extLst>
                <a:ext uri="{FF2B5EF4-FFF2-40B4-BE49-F238E27FC236}">
                  <a16:creationId xmlns:a16="http://schemas.microsoft.com/office/drawing/2014/main" id="{08E8CFA9-227E-6E4F-90A9-CCA5AA6516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8" y="1359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18" name="Rectangle 263">
              <a:extLst>
                <a:ext uri="{FF2B5EF4-FFF2-40B4-BE49-F238E27FC236}">
                  <a16:creationId xmlns:a16="http://schemas.microsoft.com/office/drawing/2014/main" id="{48788FA6-86D6-194A-BBF9-D3CE1A404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8" y="1657"/>
              <a:ext cx="595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218366" name="Group 264">
              <a:extLst>
                <a:ext uri="{FF2B5EF4-FFF2-40B4-BE49-F238E27FC236}">
                  <a16:creationId xmlns:a16="http://schemas.microsoft.com/office/drawing/2014/main" id="{B207D745-1C31-8F4C-AAC7-905FB34881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35" name="AutoShape 265">
                <a:extLst>
                  <a:ext uri="{FF2B5EF4-FFF2-40B4-BE49-F238E27FC236}">
                    <a16:creationId xmlns:a16="http://schemas.microsoft.com/office/drawing/2014/main" id="{98ABA4E6-0D3A-A54B-8AAA-2098E1B72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" y="2568"/>
                <a:ext cx="717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6" name="AutoShape 266">
                <a:extLst>
                  <a:ext uri="{FF2B5EF4-FFF2-40B4-BE49-F238E27FC236}">
                    <a16:creationId xmlns:a16="http://schemas.microsoft.com/office/drawing/2014/main" id="{37A2B8DE-0FA9-AC47-B2E4-8C51A872B4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" y="2584"/>
                <a:ext cx="687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218367" name="Freeform 267">
              <a:extLst>
                <a:ext uri="{FF2B5EF4-FFF2-40B4-BE49-F238E27FC236}">
                  <a16:creationId xmlns:a16="http://schemas.microsoft.com/office/drawing/2014/main" id="{E9BC01E3-8772-FA41-A8BB-8172EDA70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87 w 328"/>
                <a:gd name="T3" fmla="*/ 42 h 226"/>
                <a:gd name="T4" fmla="*/ 87 w 328"/>
                <a:gd name="T5" fmla="*/ 75 h 226"/>
                <a:gd name="T6" fmla="*/ 0 w 328"/>
                <a:gd name="T7" fmla="*/ 32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p:grpSp>
          <p:nvGrpSpPr>
            <p:cNvPr id="218368" name="Group 268">
              <a:extLst>
                <a:ext uri="{FF2B5EF4-FFF2-40B4-BE49-F238E27FC236}">
                  <a16:creationId xmlns:a16="http://schemas.microsoft.com/office/drawing/2014/main" id="{E34763DF-BE8E-824B-AB28-115460E230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33" name="AutoShape 269">
                <a:extLst>
                  <a:ext uri="{FF2B5EF4-FFF2-40B4-BE49-F238E27FC236}">
                    <a16:creationId xmlns:a16="http://schemas.microsoft.com/office/drawing/2014/main" id="{892C9EEF-B3A0-C34E-AEB0-01CC405D8C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3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" name="AutoShape 270">
                <a:extLst>
                  <a:ext uri="{FF2B5EF4-FFF2-40B4-BE49-F238E27FC236}">
                    <a16:creationId xmlns:a16="http://schemas.microsoft.com/office/drawing/2014/main" id="{8E941967-92DB-4B44-A166-D2C882ACE6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" y="2588"/>
                <a:ext cx="681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22" name="Rectangle 271">
              <a:extLst>
                <a:ext uri="{FF2B5EF4-FFF2-40B4-BE49-F238E27FC236}">
                  <a16:creationId xmlns:a16="http://schemas.microsoft.com/office/drawing/2014/main" id="{14DFF9AD-198B-094D-8F62-646D61FEB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429"/>
              <a:ext cx="68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218370" name="Freeform 272">
              <a:extLst>
                <a:ext uri="{FF2B5EF4-FFF2-40B4-BE49-F238E27FC236}">
                  <a16:creationId xmlns:a16="http://schemas.microsoft.com/office/drawing/2014/main" id="{5B2FE041-C266-9641-8177-EB35A9D6A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77 w 296"/>
                <a:gd name="T3" fmla="*/ 47 h 256"/>
                <a:gd name="T4" fmla="*/ 78 w 296"/>
                <a:gd name="T5" fmla="*/ 85 h 256"/>
                <a:gd name="T6" fmla="*/ 0 w 296"/>
                <a:gd name="T7" fmla="*/ 32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18371" name="Freeform 273">
              <a:extLst>
                <a:ext uri="{FF2B5EF4-FFF2-40B4-BE49-F238E27FC236}">
                  <a16:creationId xmlns:a16="http://schemas.microsoft.com/office/drawing/2014/main" id="{637DEFE7-E6D6-C74A-8747-65FBA4480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81 w 304"/>
                <a:gd name="T3" fmla="*/ 55 h 288"/>
                <a:gd name="T4" fmla="*/ 76 w 304"/>
                <a:gd name="T5" fmla="*/ 97 h 288"/>
                <a:gd name="T6" fmla="*/ 2 w 304"/>
                <a:gd name="T7" fmla="*/ 42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5" name="Oval 274">
              <a:extLst>
                <a:ext uri="{FF2B5EF4-FFF2-40B4-BE49-F238E27FC236}">
                  <a16:creationId xmlns:a16="http://schemas.microsoft.com/office/drawing/2014/main" id="{B56A7B9E-B514-7E4E-833B-8D8309CDB9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6" y="2610"/>
              <a:ext cx="49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218373" name="Freeform 275">
              <a:extLst>
                <a:ext uri="{FF2B5EF4-FFF2-40B4-BE49-F238E27FC236}">
                  <a16:creationId xmlns:a16="http://schemas.microsoft.com/office/drawing/2014/main" id="{8504839E-F295-C34E-99E7-E8F7DAD06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36 h 240"/>
                <a:gd name="T2" fmla="*/ 2 w 306"/>
                <a:gd name="T3" fmla="*/ 81 h 240"/>
                <a:gd name="T4" fmla="*/ 81 w 306"/>
                <a:gd name="T5" fmla="*/ 37 h 240"/>
                <a:gd name="T6" fmla="*/ 78 w 306"/>
                <a:gd name="T7" fmla="*/ 0 h 240"/>
                <a:gd name="T8" fmla="*/ 0 w 306"/>
                <a:gd name="T9" fmla="*/ 36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7" name="AutoShape 276">
              <a:extLst>
                <a:ext uri="{FF2B5EF4-FFF2-40B4-BE49-F238E27FC236}">
                  <a16:creationId xmlns:a16="http://schemas.microsoft.com/office/drawing/2014/main" id="{0E9970F7-9638-BB42-93D0-04E0FEC64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82"/>
              <a:ext cx="1201" cy="143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28" name="AutoShape 277">
              <a:extLst>
                <a:ext uri="{FF2B5EF4-FFF2-40B4-BE49-F238E27FC236}">
                  <a16:creationId xmlns:a16="http://schemas.microsoft.com/office/drawing/2014/main" id="{8F8DAC84-8CE1-D74A-818E-DDBCA3508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" y="2712"/>
              <a:ext cx="1074" cy="7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29" name="Oval 278">
              <a:extLst>
                <a:ext uri="{FF2B5EF4-FFF2-40B4-BE49-F238E27FC236}">
                  <a16:creationId xmlns:a16="http://schemas.microsoft.com/office/drawing/2014/main" id="{C1FB0F04-94A9-874D-8292-316283269E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6" y="2384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30" name="Oval 279">
              <a:extLst>
                <a:ext uri="{FF2B5EF4-FFF2-40B4-BE49-F238E27FC236}">
                  <a16:creationId xmlns:a16="http://schemas.microsoft.com/office/drawing/2014/main" id="{D5F09A16-A89A-9846-93EE-5FD078D0C7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6" y="2384"/>
              <a:ext cx="161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Font typeface="ZapfDingbats" charset="0"/>
                <a:buNone/>
                <a:defRPr/>
              </a:pPr>
              <a:endParaRPr lang="pt-BR" dirty="0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1" name="Oval 280">
              <a:extLst>
                <a:ext uri="{FF2B5EF4-FFF2-40B4-BE49-F238E27FC236}">
                  <a16:creationId xmlns:a16="http://schemas.microsoft.com/office/drawing/2014/main" id="{F22C1534-F9DD-2A49-9FFA-18BD6F50F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2" y="2378"/>
              <a:ext cx="156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32" name="Rectangle 281">
              <a:extLst>
                <a:ext uri="{FF2B5EF4-FFF2-40B4-BE49-F238E27FC236}">
                  <a16:creationId xmlns:a16="http://schemas.microsoft.com/office/drawing/2014/main" id="{DF2F16DF-1B8A-5C41-BFC7-6EF7D6B4A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1836"/>
              <a:ext cx="83" cy="763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218116" name="Group 542">
            <a:extLst>
              <a:ext uri="{FF2B5EF4-FFF2-40B4-BE49-F238E27FC236}">
                <a16:creationId xmlns:a16="http://schemas.microsoft.com/office/drawing/2014/main" id="{30B7CDE6-4F75-624D-8709-7C587593BE55}"/>
              </a:ext>
            </a:extLst>
          </p:cNvPr>
          <p:cNvGrpSpPr>
            <a:grpSpLocks/>
          </p:cNvGrpSpPr>
          <p:nvPr/>
        </p:nvGrpSpPr>
        <p:grpSpPr bwMode="auto">
          <a:xfrm>
            <a:off x="2738438" y="5097463"/>
            <a:ext cx="963612" cy="835025"/>
            <a:chOff x="-44" y="1473"/>
            <a:chExt cx="981" cy="1105"/>
          </a:xfrm>
        </p:grpSpPr>
        <p:pic>
          <p:nvPicPr>
            <p:cNvPr id="218354" name="Picture 529" descr="desktop_computer_stylized_medium">
              <a:extLst>
                <a:ext uri="{FF2B5EF4-FFF2-40B4-BE49-F238E27FC236}">
                  <a16:creationId xmlns:a16="http://schemas.microsoft.com/office/drawing/2014/main" id="{EB7897FA-10AE-C64D-9342-D4AF9BF01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8355" name="Freeform 530">
              <a:extLst>
                <a:ext uri="{FF2B5EF4-FFF2-40B4-BE49-F238E27FC236}">
                  <a16:creationId xmlns:a16="http://schemas.microsoft.com/office/drawing/2014/main" id="{77A8A8CB-28B7-3847-A616-F9ACC98DECF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pt-BR" dirty="0"/>
            </a:p>
          </p:txBody>
        </p:sp>
      </p:grpSp>
      <p:pic>
        <p:nvPicPr>
          <p:cNvPr id="218117" name="Picture 7" descr="Bob">
            <a:extLst>
              <a:ext uri="{FF2B5EF4-FFF2-40B4-BE49-F238E27FC236}">
                <a16:creationId xmlns:a16="http://schemas.microsoft.com/office/drawing/2014/main" id="{8E88A821-70A1-B944-BA45-AA40B4653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988" y="5902325"/>
            <a:ext cx="5334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8118" name="Straight Arrow Connector 484">
            <a:extLst>
              <a:ext uri="{FF2B5EF4-FFF2-40B4-BE49-F238E27FC236}">
                <a16:creationId xmlns:a16="http://schemas.microsoft.com/office/drawing/2014/main" id="{CD8BE7F0-78C5-4447-81CC-1844A4B6AB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84263" y="3910013"/>
            <a:ext cx="1804987" cy="14890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18119" name="Group 61440">
            <a:extLst>
              <a:ext uri="{FF2B5EF4-FFF2-40B4-BE49-F238E27FC236}">
                <a16:creationId xmlns:a16="http://schemas.microsoft.com/office/drawing/2014/main" id="{83994521-4279-8741-AB17-D3B0ACE74402}"/>
              </a:ext>
            </a:extLst>
          </p:cNvPr>
          <p:cNvGrpSpPr>
            <a:grpSpLocks/>
          </p:cNvGrpSpPr>
          <p:nvPr/>
        </p:nvGrpSpPr>
        <p:grpSpPr bwMode="auto">
          <a:xfrm>
            <a:off x="1471613" y="4152900"/>
            <a:ext cx="317500" cy="368300"/>
            <a:chOff x="1614533" y="4280420"/>
            <a:chExt cx="317511" cy="369332"/>
          </a:xfrm>
        </p:grpSpPr>
        <p:sp>
          <p:nvSpPr>
            <p:cNvPr id="218352" name="Oval 486">
              <a:extLst>
                <a:ext uri="{FF2B5EF4-FFF2-40B4-BE49-F238E27FC236}">
                  <a16:creationId xmlns:a16="http://schemas.microsoft.com/office/drawing/2014/main" id="{433D08BB-2FC7-534D-A0EE-E2A253AEB5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8337" y="4321838"/>
              <a:ext cx="303707" cy="30370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pt-BR" altLang="pt-BR" dirty="0"/>
            </a:p>
          </p:txBody>
        </p:sp>
        <p:sp>
          <p:nvSpPr>
            <p:cNvPr id="218353" name="TextBox 487">
              <a:extLst>
                <a:ext uri="{FF2B5EF4-FFF2-40B4-BE49-F238E27FC236}">
                  <a16:creationId xmlns:a16="http://schemas.microsoft.com/office/drawing/2014/main" id="{6FFA430E-B0F0-2749-8B0F-76AF39282E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4533" y="4280420"/>
              <a:ext cx="3130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pt-BR" altLang="pt-BR" sz="1800" dirty="0"/>
                <a:t>1</a:t>
              </a:r>
            </a:p>
          </p:txBody>
        </p:sp>
      </p:grpSp>
      <p:sp>
        <p:nvSpPr>
          <p:cNvPr id="218120" name="TextBox 488">
            <a:extLst>
              <a:ext uri="{FF2B5EF4-FFF2-40B4-BE49-F238E27FC236}">
                <a16:creationId xmlns:a16="http://schemas.microsoft.com/office/drawing/2014/main" id="{F34C27E4-1A8B-9640-B32D-97842F04C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13" y="4630738"/>
            <a:ext cx="20335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pt-BR" altLang="pt-BR" sz="1800" dirty="0">
                <a:latin typeface="Arial Narrow" panose="020B0604020202020204" pitchFamily="34" charset="0"/>
              </a:rPr>
              <a:t>1. Bob gerencia a </a:t>
            </a:r>
          </a:p>
          <a:p>
            <a:r>
              <a:rPr lang="pt-BR" altLang="pt-BR" sz="1800" dirty="0">
                <a:latin typeface="Arial Narrow" panose="020B0604020202020204" pitchFamily="34" charset="0"/>
              </a:rPr>
              <a:t>sua conta na </a:t>
            </a:r>
            <a:r>
              <a:rPr lang="pt-BR" altLang="pt-BR" sz="1800" dirty="0" err="1">
                <a:latin typeface="Arial Narrow" panose="020B0604020202020204" pitchFamily="34" charset="0"/>
              </a:rPr>
              <a:t>Netflix</a:t>
            </a:r>
            <a:endParaRPr lang="pt-BR" altLang="pt-BR" sz="1800" dirty="0">
              <a:latin typeface="Arial Narrow" panose="020B0604020202020204" pitchFamily="34" charset="0"/>
            </a:endParaRPr>
          </a:p>
        </p:txBody>
      </p:sp>
      <p:sp>
        <p:nvSpPr>
          <p:cNvPr id="218121" name="TextBox 490">
            <a:extLst>
              <a:ext uri="{FF2B5EF4-FFF2-40B4-BE49-F238E27FC236}">
                <a16:creationId xmlns:a16="http://schemas.microsoft.com/office/drawing/2014/main" id="{00D4C2C6-EE82-874D-B3F1-8F3AA8E57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54411"/>
            <a:ext cx="2033588" cy="111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pt-BR" altLang="pt-BR" sz="1800" dirty="0">
                <a:latin typeface="Arial Narrow" panose="020B0604020202020204" pitchFamily="34" charset="0"/>
              </a:rPr>
              <a:t>servidores de cadastro e contabilização da </a:t>
            </a:r>
            <a:r>
              <a:rPr lang="pt-BR" altLang="pt-BR" sz="1800" dirty="0" err="1">
                <a:latin typeface="Arial Narrow" panose="020B0604020202020204" pitchFamily="34" charset="0"/>
              </a:rPr>
              <a:t>Netflix</a:t>
            </a:r>
            <a:endParaRPr lang="pt-BR" altLang="pt-BR" sz="1800" dirty="0">
              <a:latin typeface="Arial Narrow" panose="020B0604020202020204" pitchFamily="34" charset="0"/>
            </a:endParaRPr>
          </a:p>
          <a:p>
            <a:pPr algn="ctr">
              <a:lnSpc>
                <a:spcPts val="1600"/>
              </a:lnSpc>
            </a:pPr>
            <a:endParaRPr lang="pt-BR" altLang="pt-BR" sz="1800" dirty="0">
              <a:latin typeface="Arial Narrow" panose="020B0604020202020204" pitchFamily="34" charset="0"/>
            </a:endParaRPr>
          </a:p>
        </p:txBody>
      </p:sp>
      <p:sp>
        <p:nvSpPr>
          <p:cNvPr id="218122" name="Freeform 1287">
            <a:extLst>
              <a:ext uri="{FF2B5EF4-FFF2-40B4-BE49-F238E27FC236}">
                <a16:creationId xmlns:a16="http://schemas.microsoft.com/office/drawing/2014/main" id="{A32DC13E-30A9-EC42-A43F-7B92102D36F9}"/>
              </a:ext>
            </a:extLst>
          </p:cNvPr>
          <p:cNvSpPr>
            <a:spLocks/>
          </p:cNvSpPr>
          <p:nvPr/>
        </p:nvSpPr>
        <p:spPr bwMode="auto">
          <a:xfrm>
            <a:off x="2265363" y="1574800"/>
            <a:ext cx="3133725" cy="1508125"/>
          </a:xfrm>
          <a:custGeom>
            <a:avLst/>
            <a:gdLst>
              <a:gd name="T0" fmla="*/ 2147483647 w 10000"/>
              <a:gd name="T1" fmla="*/ 431447115 h 10000"/>
              <a:gd name="T2" fmla="*/ 2147483647 w 10000"/>
              <a:gd name="T3" fmla="*/ 2147483647 h 10000"/>
              <a:gd name="T4" fmla="*/ 2147483647 w 10000"/>
              <a:gd name="T5" fmla="*/ 2147483647 h 10000"/>
              <a:gd name="T6" fmla="*/ 2147483647 w 10000"/>
              <a:gd name="T7" fmla="*/ 2147483647 h 10000"/>
              <a:gd name="T8" fmla="*/ 2147483647 w 10000"/>
              <a:gd name="T9" fmla="*/ 2147483647 h 10000"/>
              <a:gd name="T10" fmla="*/ 2147483647 w 10000"/>
              <a:gd name="T11" fmla="*/ 2147483647 h 10000"/>
              <a:gd name="T12" fmla="*/ 2147483647 w 10000"/>
              <a:gd name="T13" fmla="*/ 2147483647 h 10000"/>
              <a:gd name="T14" fmla="*/ 2147483647 w 10000"/>
              <a:gd name="T15" fmla="*/ 2147483647 h 10000"/>
              <a:gd name="T16" fmla="*/ 2147483647 w 10000"/>
              <a:gd name="T17" fmla="*/ 2147483647 h 10000"/>
              <a:gd name="T18" fmla="*/ 2147483647 w 10000"/>
              <a:gd name="T19" fmla="*/ 2147483647 h 10000"/>
              <a:gd name="T20" fmla="*/ 2147483647 w 10000"/>
              <a:gd name="T21" fmla="*/ 2147483647 h 10000"/>
              <a:gd name="T22" fmla="*/ 2147483647 w 10000"/>
              <a:gd name="T23" fmla="*/ 2147483647 h 10000"/>
              <a:gd name="T24" fmla="*/ 2147483647 w 10000"/>
              <a:gd name="T25" fmla="*/ 2147483647 h 10000"/>
              <a:gd name="T26" fmla="*/ 2147483647 w 10000"/>
              <a:gd name="T27" fmla="*/ 2147483647 h 10000"/>
              <a:gd name="T28" fmla="*/ 2147483647 w 10000"/>
              <a:gd name="T29" fmla="*/ 2147483647 h 10000"/>
              <a:gd name="T30" fmla="*/ 2147483647 w 10000"/>
              <a:gd name="T31" fmla="*/ 739636681 h 10000"/>
              <a:gd name="T32" fmla="*/ 2147483647 w 10000"/>
              <a:gd name="T33" fmla="*/ 17111488 h 10000"/>
              <a:gd name="T34" fmla="*/ 2147483647 w 10000"/>
              <a:gd name="T35" fmla="*/ 431447115 h 100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000" h="10000">
                <a:moveTo>
                  <a:pt x="6270" y="126"/>
                </a:moveTo>
                <a:cubicBezTo>
                  <a:pt x="5642" y="245"/>
                  <a:pt x="4469" y="528"/>
                  <a:pt x="3738" y="756"/>
                </a:cubicBezTo>
                <a:cubicBezTo>
                  <a:pt x="3007" y="984"/>
                  <a:pt x="2405" y="1322"/>
                  <a:pt x="1887" y="1495"/>
                </a:cubicBezTo>
                <a:cubicBezTo>
                  <a:pt x="1369" y="1668"/>
                  <a:pt x="1195" y="1105"/>
                  <a:pt x="629" y="1793"/>
                </a:cubicBezTo>
                <a:cubicBezTo>
                  <a:pt x="63" y="2481"/>
                  <a:pt x="218" y="3574"/>
                  <a:pt x="128" y="4417"/>
                </a:cubicBezTo>
                <a:cubicBezTo>
                  <a:pt x="39" y="5260"/>
                  <a:pt x="-87" y="6368"/>
                  <a:pt x="89" y="6848"/>
                </a:cubicBezTo>
                <a:cubicBezTo>
                  <a:pt x="265" y="7328"/>
                  <a:pt x="491" y="7223"/>
                  <a:pt x="1207" y="7298"/>
                </a:cubicBezTo>
                <a:cubicBezTo>
                  <a:pt x="1924" y="7374"/>
                  <a:pt x="3641" y="7133"/>
                  <a:pt x="4406" y="7298"/>
                </a:cubicBezTo>
                <a:cubicBezTo>
                  <a:pt x="5171" y="7463"/>
                  <a:pt x="5298" y="7868"/>
                  <a:pt x="5779" y="8288"/>
                </a:cubicBezTo>
                <a:cubicBezTo>
                  <a:pt x="6260" y="8709"/>
                  <a:pt x="6848" y="9549"/>
                  <a:pt x="7290" y="9819"/>
                </a:cubicBezTo>
                <a:cubicBezTo>
                  <a:pt x="7731" y="10089"/>
                  <a:pt x="8124" y="10014"/>
                  <a:pt x="8448" y="9879"/>
                </a:cubicBezTo>
                <a:cubicBezTo>
                  <a:pt x="8771" y="9744"/>
                  <a:pt x="9056" y="9549"/>
                  <a:pt x="9252" y="9008"/>
                </a:cubicBezTo>
                <a:cubicBezTo>
                  <a:pt x="9448" y="8469"/>
                  <a:pt x="9537" y="7418"/>
                  <a:pt x="9644" y="6639"/>
                </a:cubicBezTo>
                <a:cubicBezTo>
                  <a:pt x="9752" y="5858"/>
                  <a:pt x="9851" y="5168"/>
                  <a:pt x="9899" y="4327"/>
                </a:cubicBezTo>
                <a:cubicBezTo>
                  <a:pt x="9949" y="3486"/>
                  <a:pt x="10076" y="2256"/>
                  <a:pt x="9939" y="1566"/>
                </a:cubicBezTo>
                <a:cubicBezTo>
                  <a:pt x="9802" y="876"/>
                  <a:pt x="9478" y="471"/>
                  <a:pt x="9075" y="216"/>
                </a:cubicBezTo>
                <a:cubicBezTo>
                  <a:pt x="8674" y="-39"/>
                  <a:pt x="7997" y="20"/>
                  <a:pt x="7525" y="5"/>
                </a:cubicBezTo>
                <a:cubicBezTo>
                  <a:pt x="7055" y="-9"/>
                  <a:pt x="6898" y="5"/>
                  <a:pt x="6270" y="126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dirty="0"/>
          </a:p>
        </p:txBody>
      </p:sp>
      <p:grpSp>
        <p:nvGrpSpPr>
          <p:cNvPr id="218123" name="Group 249">
            <a:extLst>
              <a:ext uri="{FF2B5EF4-FFF2-40B4-BE49-F238E27FC236}">
                <a16:creationId xmlns:a16="http://schemas.microsoft.com/office/drawing/2014/main" id="{0F082F1B-ADDE-2941-A054-51C6E09926AD}"/>
              </a:ext>
            </a:extLst>
          </p:cNvPr>
          <p:cNvGrpSpPr>
            <a:grpSpLocks/>
          </p:cNvGrpSpPr>
          <p:nvPr/>
        </p:nvGrpSpPr>
        <p:grpSpPr bwMode="auto">
          <a:xfrm>
            <a:off x="2511425" y="1939925"/>
            <a:ext cx="365125" cy="636588"/>
            <a:chOff x="4140" y="429"/>
            <a:chExt cx="1425" cy="2396"/>
          </a:xfrm>
        </p:grpSpPr>
        <p:sp>
          <p:nvSpPr>
            <p:cNvPr id="218320" name="Freeform 250">
              <a:extLst>
                <a:ext uri="{FF2B5EF4-FFF2-40B4-BE49-F238E27FC236}">
                  <a16:creationId xmlns:a16="http://schemas.microsoft.com/office/drawing/2014/main" id="{79CA92D3-BC68-C84C-8B8B-F363B887EC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17 w 354"/>
                <a:gd name="T1" fmla="*/ 0 h 2742"/>
                <a:gd name="T2" fmla="*/ 93 w 354"/>
                <a:gd name="T3" fmla="*/ 114 h 2742"/>
                <a:gd name="T4" fmla="*/ 91 w 354"/>
                <a:gd name="T5" fmla="*/ 881 h 2742"/>
                <a:gd name="T6" fmla="*/ 0 w 354"/>
                <a:gd name="T7" fmla="*/ 921 h 2742"/>
                <a:gd name="T8" fmla="*/ 17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80" name="Rectangle 251">
              <a:extLst>
                <a:ext uri="{FF2B5EF4-FFF2-40B4-BE49-F238E27FC236}">
                  <a16:creationId xmlns:a16="http://schemas.microsoft.com/office/drawing/2014/main" id="{C6F55A46-DCC1-4443-A84C-96E8BC766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2" y="435"/>
              <a:ext cx="1053" cy="2276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218322" name="Freeform 252">
              <a:extLst>
                <a:ext uri="{FF2B5EF4-FFF2-40B4-BE49-F238E27FC236}">
                  <a16:creationId xmlns:a16="http://schemas.microsoft.com/office/drawing/2014/main" id="{E0DCBA2B-7360-0C4F-BC7B-A4429E3FA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56 w 211"/>
                <a:gd name="T3" fmla="*/ 73 h 2537"/>
                <a:gd name="T4" fmla="*/ 2 w 211"/>
                <a:gd name="T5" fmla="*/ 839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18323" name="Freeform 253">
              <a:extLst>
                <a:ext uri="{FF2B5EF4-FFF2-40B4-BE49-F238E27FC236}">
                  <a16:creationId xmlns:a16="http://schemas.microsoft.com/office/drawing/2014/main" id="{8B7838AE-F755-B442-A8B6-BB59E7AB1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87 w 328"/>
                <a:gd name="T3" fmla="*/ 43 h 226"/>
                <a:gd name="T4" fmla="*/ 87 w 328"/>
                <a:gd name="T5" fmla="*/ 77 h 226"/>
                <a:gd name="T6" fmla="*/ 0 w 328"/>
                <a:gd name="T7" fmla="*/ 34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83" name="Rectangle 254">
              <a:extLst>
                <a:ext uri="{FF2B5EF4-FFF2-40B4-BE49-F238E27FC236}">
                  <a16:creationId xmlns:a16="http://schemas.microsoft.com/office/drawing/2014/main" id="{2C534C54-B9C4-1744-AE01-B9BDE6C71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692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218325" name="Group 255">
              <a:extLst>
                <a:ext uri="{FF2B5EF4-FFF2-40B4-BE49-F238E27FC236}">
                  <a16:creationId xmlns:a16="http://schemas.microsoft.com/office/drawing/2014/main" id="{5D429C42-E496-3C4D-AF31-61C0E72B79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09" name="AutoShape 256">
                <a:extLst>
                  <a:ext uri="{FF2B5EF4-FFF2-40B4-BE49-F238E27FC236}">
                    <a16:creationId xmlns:a16="http://schemas.microsoft.com/office/drawing/2014/main" id="{FFB09E19-CA0F-D044-9704-470A2EE302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2568"/>
                <a:ext cx="727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0" name="AutoShape 257">
                <a:extLst>
                  <a:ext uri="{FF2B5EF4-FFF2-40B4-BE49-F238E27FC236}">
                    <a16:creationId xmlns:a16="http://schemas.microsoft.com/office/drawing/2014/main" id="{DCA8A0EA-AD06-224A-B4A4-05B3630A0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" y="2585"/>
                <a:ext cx="696" cy="1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85" name="Rectangle 258">
              <a:extLst>
                <a:ext uri="{FF2B5EF4-FFF2-40B4-BE49-F238E27FC236}">
                  <a16:creationId xmlns:a16="http://schemas.microsoft.com/office/drawing/2014/main" id="{272C4AC8-42FB-0C42-9690-F71B03371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" y="1021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218327" name="Group 259">
              <a:extLst>
                <a:ext uri="{FF2B5EF4-FFF2-40B4-BE49-F238E27FC236}">
                  <a16:creationId xmlns:a16="http://schemas.microsoft.com/office/drawing/2014/main" id="{92D26EAC-A0A5-174C-80F6-BE06271AA7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07" name="AutoShape 260">
                <a:extLst>
                  <a:ext uri="{FF2B5EF4-FFF2-40B4-BE49-F238E27FC236}">
                    <a16:creationId xmlns:a16="http://schemas.microsoft.com/office/drawing/2014/main" id="{6C8626F3-FAEE-B448-9C5D-2B12AC9D9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" y="2577"/>
                <a:ext cx="727" cy="13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08" name="AutoShape 261">
                <a:extLst>
                  <a:ext uri="{FF2B5EF4-FFF2-40B4-BE49-F238E27FC236}">
                    <a16:creationId xmlns:a16="http://schemas.microsoft.com/office/drawing/2014/main" id="{001F7493-7189-FF46-B31C-92B8D8F3D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" y="2596"/>
                <a:ext cx="696" cy="9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87" name="Rectangle 262">
              <a:extLst>
                <a:ext uri="{FF2B5EF4-FFF2-40B4-BE49-F238E27FC236}">
                  <a16:creationId xmlns:a16="http://schemas.microsoft.com/office/drawing/2014/main" id="{1A465B23-46A8-6C48-B24A-039F6D955B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1355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88" name="Rectangle 263">
              <a:extLst>
                <a:ext uri="{FF2B5EF4-FFF2-40B4-BE49-F238E27FC236}">
                  <a16:creationId xmlns:a16="http://schemas.microsoft.com/office/drawing/2014/main" id="{F874B0B4-8820-0F41-B9F9-DFF24C0DE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" y="1654"/>
              <a:ext cx="601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218330" name="Group 264">
              <a:extLst>
                <a:ext uri="{FF2B5EF4-FFF2-40B4-BE49-F238E27FC236}">
                  <a16:creationId xmlns:a16="http://schemas.microsoft.com/office/drawing/2014/main" id="{15218EF2-8ECE-514E-97FF-C6FF8F60F9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05" name="AutoShape 265">
                <a:extLst>
                  <a:ext uri="{FF2B5EF4-FFF2-40B4-BE49-F238E27FC236}">
                    <a16:creationId xmlns:a16="http://schemas.microsoft.com/office/drawing/2014/main" id="{0D814A17-71AB-A84B-A0A1-0DB0AEA364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" y="2576"/>
                <a:ext cx="718" cy="13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06" name="AutoShape 266">
                <a:extLst>
                  <a:ext uri="{FF2B5EF4-FFF2-40B4-BE49-F238E27FC236}">
                    <a16:creationId xmlns:a16="http://schemas.microsoft.com/office/drawing/2014/main" id="{8353EA6E-70D4-104A-A739-9C6E380D85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" y="2593"/>
                <a:ext cx="687" cy="9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218331" name="Freeform 267">
              <a:extLst>
                <a:ext uri="{FF2B5EF4-FFF2-40B4-BE49-F238E27FC236}">
                  <a16:creationId xmlns:a16="http://schemas.microsoft.com/office/drawing/2014/main" id="{55E3380B-5D03-4447-83A4-2D68B4BA0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87 w 328"/>
                <a:gd name="T3" fmla="*/ 42 h 226"/>
                <a:gd name="T4" fmla="*/ 87 w 328"/>
                <a:gd name="T5" fmla="*/ 75 h 226"/>
                <a:gd name="T6" fmla="*/ 0 w 328"/>
                <a:gd name="T7" fmla="*/ 32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p:grpSp>
          <p:nvGrpSpPr>
            <p:cNvPr id="218332" name="Group 268">
              <a:extLst>
                <a:ext uri="{FF2B5EF4-FFF2-40B4-BE49-F238E27FC236}">
                  <a16:creationId xmlns:a16="http://schemas.microsoft.com/office/drawing/2014/main" id="{A5E1EBA4-D6DE-8A40-83A6-40EC6DD658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03" name="AutoShape 269">
                <a:extLst>
                  <a:ext uri="{FF2B5EF4-FFF2-40B4-BE49-F238E27FC236}">
                    <a16:creationId xmlns:a16="http://schemas.microsoft.com/office/drawing/2014/main" id="{4986CFCD-60AE-4B49-9317-5A1EB9C140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5" cy="14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04" name="AutoShape 270">
                <a:extLst>
                  <a:ext uri="{FF2B5EF4-FFF2-40B4-BE49-F238E27FC236}">
                    <a16:creationId xmlns:a16="http://schemas.microsoft.com/office/drawing/2014/main" id="{C5DA6221-8483-4140-8315-A78B0D9C75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" y="2584"/>
                <a:ext cx="695" cy="11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92" name="Rectangle 271">
              <a:extLst>
                <a:ext uri="{FF2B5EF4-FFF2-40B4-BE49-F238E27FC236}">
                  <a16:creationId xmlns:a16="http://schemas.microsoft.com/office/drawing/2014/main" id="{00188D7A-F359-664F-BD77-BD038D0934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9" y="435"/>
              <a:ext cx="68" cy="2282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218334" name="Freeform 272">
              <a:extLst>
                <a:ext uri="{FF2B5EF4-FFF2-40B4-BE49-F238E27FC236}">
                  <a16:creationId xmlns:a16="http://schemas.microsoft.com/office/drawing/2014/main" id="{017CE3DB-72FC-204F-9AC3-8E83D5F39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77 w 296"/>
                <a:gd name="T3" fmla="*/ 47 h 256"/>
                <a:gd name="T4" fmla="*/ 78 w 296"/>
                <a:gd name="T5" fmla="*/ 85 h 256"/>
                <a:gd name="T6" fmla="*/ 0 w 296"/>
                <a:gd name="T7" fmla="*/ 32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18335" name="Freeform 273">
              <a:extLst>
                <a:ext uri="{FF2B5EF4-FFF2-40B4-BE49-F238E27FC236}">
                  <a16:creationId xmlns:a16="http://schemas.microsoft.com/office/drawing/2014/main" id="{CDBFB8B9-E3EA-2C4C-98AE-A081364FC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81 w 304"/>
                <a:gd name="T3" fmla="*/ 55 h 288"/>
                <a:gd name="T4" fmla="*/ 76 w 304"/>
                <a:gd name="T5" fmla="*/ 97 h 288"/>
                <a:gd name="T6" fmla="*/ 2 w 304"/>
                <a:gd name="T7" fmla="*/ 42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95" name="Oval 274">
              <a:extLst>
                <a:ext uri="{FF2B5EF4-FFF2-40B4-BE49-F238E27FC236}">
                  <a16:creationId xmlns:a16="http://schemas.microsoft.com/office/drawing/2014/main" id="{2AAB00F9-7579-5E4C-B8B5-91681906D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5" y="2610"/>
              <a:ext cx="50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218337" name="Freeform 275">
              <a:extLst>
                <a:ext uri="{FF2B5EF4-FFF2-40B4-BE49-F238E27FC236}">
                  <a16:creationId xmlns:a16="http://schemas.microsoft.com/office/drawing/2014/main" id="{21ED243B-D345-1343-853D-C00045EB2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36 h 240"/>
                <a:gd name="T2" fmla="*/ 2 w 306"/>
                <a:gd name="T3" fmla="*/ 81 h 240"/>
                <a:gd name="T4" fmla="*/ 81 w 306"/>
                <a:gd name="T5" fmla="*/ 37 h 240"/>
                <a:gd name="T6" fmla="*/ 78 w 306"/>
                <a:gd name="T7" fmla="*/ 0 h 240"/>
                <a:gd name="T8" fmla="*/ 0 w 306"/>
                <a:gd name="T9" fmla="*/ 36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97" name="AutoShape 276">
              <a:extLst>
                <a:ext uri="{FF2B5EF4-FFF2-40B4-BE49-F238E27FC236}">
                  <a16:creationId xmlns:a16="http://schemas.microsoft.com/office/drawing/2014/main" id="{B04D1E59-12EB-CA4F-8E58-17BA041F6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82"/>
              <a:ext cx="1202" cy="143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98" name="AutoShape 277">
              <a:extLst>
                <a:ext uri="{FF2B5EF4-FFF2-40B4-BE49-F238E27FC236}">
                  <a16:creationId xmlns:a16="http://schemas.microsoft.com/office/drawing/2014/main" id="{B4BEE892-3639-A943-9377-C57934165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2" y="2711"/>
              <a:ext cx="1078" cy="7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99" name="Oval 278">
              <a:extLst>
                <a:ext uri="{FF2B5EF4-FFF2-40B4-BE49-F238E27FC236}">
                  <a16:creationId xmlns:a16="http://schemas.microsoft.com/office/drawing/2014/main" id="{761FB73E-BF5D-4D4D-91BC-B2F8DF1F86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7" y="2383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100" name="Oval 279">
              <a:extLst>
                <a:ext uri="{FF2B5EF4-FFF2-40B4-BE49-F238E27FC236}">
                  <a16:creationId xmlns:a16="http://schemas.microsoft.com/office/drawing/2014/main" id="{BDDE27D9-F9B4-B049-88D9-9C5343A256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7" y="2383"/>
              <a:ext cx="161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Font typeface="ZapfDingbats" charset="0"/>
                <a:buNone/>
                <a:defRPr/>
              </a:pPr>
              <a:endParaRPr lang="pt-BR" dirty="0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1" name="Oval 280">
              <a:extLst>
                <a:ext uri="{FF2B5EF4-FFF2-40B4-BE49-F238E27FC236}">
                  <a16:creationId xmlns:a16="http://schemas.microsoft.com/office/drawing/2014/main" id="{B0A4DBB3-EE35-F74F-A457-32FAA5831D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0" y="2383"/>
              <a:ext cx="161" cy="137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102" name="Rectangle 281">
              <a:extLst>
                <a:ext uri="{FF2B5EF4-FFF2-40B4-BE49-F238E27FC236}">
                  <a16:creationId xmlns:a16="http://schemas.microsoft.com/office/drawing/2014/main" id="{C1834289-B659-FA46-B5C9-20C811812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3" y="1833"/>
              <a:ext cx="87" cy="765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218124" name="Group 249">
            <a:extLst>
              <a:ext uri="{FF2B5EF4-FFF2-40B4-BE49-F238E27FC236}">
                <a16:creationId xmlns:a16="http://schemas.microsoft.com/office/drawing/2014/main" id="{BA1C7A99-EDF3-124A-ACF8-72FD998FC5C8}"/>
              </a:ext>
            </a:extLst>
          </p:cNvPr>
          <p:cNvGrpSpPr>
            <a:grpSpLocks/>
          </p:cNvGrpSpPr>
          <p:nvPr/>
        </p:nvGrpSpPr>
        <p:grpSpPr bwMode="auto">
          <a:xfrm>
            <a:off x="3948113" y="2106613"/>
            <a:ext cx="365125" cy="636587"/>
            <a:chOff x="4140" y="429"/>
            <a:chExt cx="1425" cy="2396"/>
          </a:xfrm>
        </p:grpSpPr>
        <p:sp>
          <p:nvSpPr>
            <p:cNvPr id="218288" name="Freeform 250">
              <a:extLst>
                <a:ext uri="{FF2B5EF4-FFF2-40B4-BE49-F238E27FC236}">
                  <a16:creationId xmlns:a16="http://schemas.microsoft.com/office/drawing/2014/main" id="{E1152624-AC55-F34D-AB9C-0C3C6C83D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17 w 354"/>
                <a:gd name="T1" fmla="*/ 0 h 2742"/>
                <a:gd name="T2" fmla="*/ 93 w 354"/>
                <a:gd name="T3" fmla="*/ 114 h 2742"/>
                <a:gd name="T4" fmla="*/ 91 w 354"/>
                <a:gd name="T5" fmla="*/ 881 h 2742"/>
                <a:gd name="T6" fmla="*/ 0 w 354"/>
                <a:gd name="T7" fmla="*/ 921 h 2742"/>
                <a:gd name="T8" fmla="*/ 17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15" name="Rectangle 251">
              <a:extLst>
                <a:ext uri="{FF2B5EF4-FFF2-40B4-BE49-F238E27FC236}">
                  <a16:creationId xmlns:a16="http://schemas.microsoft.com/office/drawing/2014/main" id="{2F298A23-CFA6-924F-9B6F-F1E477022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2" y="435"/>
              <a:ext cx="1053" cy="2277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218290" name="Freeform 252">
              <a:extLst>
                <a:ext uri="{FF2B5EF4-FFF2-40B4-BE49-F238E27FC236}">
                  <a16:creationId xmlns:a16="http://schemas.microsoft.com/office/drawing/2014/main" id="{831D0BF0-6F9E-7544-B12C-4ED12865A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56 w 211"/>
                <a:gd name="T3" fmla="*/ 73 h 2537"/>
                <a:gd name="T4" fmla="*/ 2 w 211"/>
                <a:gd name="T5" fmla="*/ 839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18291" name="Freeform 253">
              <a:extLst>
                <a:ext uri="{FF2B5EF4-FFF2-40B4-BE49-F238E27FC236}">
                  <a16:creationId xmlns:a16="http://schemas.microsoft.com/office/drawing/2014/main" id="{38228380-9AC2-5245-8CAF-B6F9DC635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87 w 328"/>
                <a:gd name="T3" fmla="*/ 43 h 226"/>
                <a:gd name="T4" fmla="*/ 87 w 328"/>
                <a:gd name="T5" fmla="*/ 77 h 226"/>
                <a:gd name="T6" fmla="*/ 0 w 328"/>
                <a:gd name="T7" fmla="*/ 34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18" name="Rectangle 254">
              <a:extLst>
                <a:ext uri="{FF2B5EF4-FFF2-40B4-BE49-F238E27FC236}">
                  <a16:creationId xmlns:a16="http://schemas.microsoft.com/office/drawing/2014/main" id="{D3E5DD84-F59D-8D4F-AE80-1D0EDD7E8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692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218293" name="Group 255">
              <a:extLst>
                <a:ext uri="{FF2B5EF4-FFF2-40B4-BE49-F238E27FC236}">
                  <a16:creationId xmlns:a16="http://schemas.microsoft.com/office/drawing/2014/main" id="{AB886FA1-B9C8-4049-BDE0-44D6D2AC03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244" name="AutoShape 256">
                <a:extLst>
                  <a:ext uri="{FF2B5EF4-FFF2-40B4-BE49-F238E27FC236}">
                    <a16:creationId xmlns:a16="http://schemas.microsoft.com/office/drawing/2014/main" id="{E77D3195-A171-E84D-B3A8-D2D09E022C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" y="2574"/>
                <a:ext cx="734" cy="13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5" name="AutoShape 257">
                <a:extLst>
                  <a:ext uri="{FF2B5EF4-FFF2-40B4-BE49-F238E27FC236}">
                    <a16:creationId xmlns:a16="http://schemas.microsoft.com/office/drawing/2014/main" id="{438EB5E6-F0CD-AF4F-94F9-BD633C3095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" y="2585"/>
                <a:ext cx="696" cy="1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220" name="Rectangle 258">
              <a:extLst>
                <a:ext uri="{FF2B5EF4-FFF2-40B4-BE49-F238E27FC236}">
                  <a16:creationId xmlns:a16="http://schemas.microsoft.com/office/drawing/2014/main" id="{3C003BA9-9F56-7445-832D-3A9F626EB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" y="1021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218295" name="Group 259">
              <a:extLst>
                <a:ext uri="{FF2B5EF4-FFF2-40B4-BE49-F238E27FC236}">
                  <a16:creationId xmlns:a16="http://schemas.microsoft.com/office/drawing/2014/main" id="{D2661899-7425-BA44-B702-25C38D8CA2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242" name="AutoShape 260">
                <a:extLst>
                  <a:ext uri="{FF2B5EF4-FFF2-40B4-BE49-F238E27FC236}">
                    <a16:creationId xmlns:a16="http://schemas.microsoft.com/office/drawing/2014/main" id="{8E66C68D-FDE3-7047-96E1-B32048D1C5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" y="2577"/>
                <a:ext cx="727" cy="13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3" name="AutoShape 261">
                <a:extLst>
                  <a:ext uri="{FF2B5EF4-FFF2-40B4-BE49-F238E27FC236}">
                    <a16:creationId xmlns:a16="http://schemas.microsoft.com/office/drawing/2014/main" id="{4CC3E896-C5D5-434E-BB9E-BFEB9A2D3C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" y="2596"/>
                <a:ext cx="696" cy="9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222" name="Rectangle 262">
              <a:extLst>
                <a:ext uri="{FF2B5EF4-FFF2-40B4-BE49-F238E27FC236}">
                  <a16:creationId xmlns:a16="http://schemas.microsoft.com/office/drawing/2014/main" id="{24355492-1A71-4844-A34D-81ABA06EF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1355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223" name="Rectangle 263">
              <a:extLst>
                <a:ext uri="{FF2B5EF4-FFF2-40B4-BE49-F238E27FC236}">
                  <a16:creationId xmlns:a16="http://schemas.microsoft.com/office/drawing/2014/main" id="{E9CC4ECD-6E9D-CB44-91F0-A2579CED9A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" y="1654"/>
              <a:ext cx="601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218298" name="Group 264">
              <a:extLst>
                <a:ext uri="{FF2B5EF4-FFF2-40B4-BE49-F238E27FC236}">
                  <a16:creationId xmlns:a16="http://schemas.microsoft.com/office/drawing/2014/main" id="{4288661D-383B-8C41-BA06-06F81BFCF5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240" name="AutoShape 265">
                <a:extLst>
                  <a:ext uri="{FF2B5EF4-FFF2-40B4-BE49-F238E27FC236}">
                    <a16:creationId xmlns:a16="http://schemas.microsoft.com/office/drawing/2014/main" id="{0079C55B-1383-974E-98E4-2D818DAC6C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" y="2576"/>
                <a:ext cx="718" cy="13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1" name="AutoShape 266">
                <a:extLst>
                  <a:ext uri="{FF2B5EF4-FFF2-40B4-BE49-F238E27FC236}">
                    <a16:creationId xmlns:a16="http://schemas.microsoft.com/office/drawing/2014/main" id="{1B7123A8-4DEB-934E-A483-E3BCD1CCB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" y="2593"/>
                <a:ext cx="687" cy="9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218299" name="Freeform 267">
              <a:extLst>
                <a:ext uri="{FF2B5EF4-FFF2-40B4-BE49-F238E27FC236}">
                  <a16:creationId xmlns:a16="http://schemas.microsoft.com/office/drawing/2014/main" id="{80C7242A-5549-2143-997A-01B045B93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87 w 328"/>
                <a:gd name="T3" fmla="*/ 42 h 226"/>
                <a:gd name="T4" fmla="*/ 87 w 328"/>
                <a:gd name="T5" fmla="*/ 75 h 226"/>
                <a:gd name="T6" fmla="*/ 0 w 328"/>
                <a:gd name="T7" fmla="*/ 32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p:grpSp>
          <p:nvGrpSpPr>
            <p:cNvPr id="218300" name="Group 268">
              <a:extLst>
                <a:ext uri="{FF2B5EF4-FFF2-40B4-BE49-F238E27FC236}">
                  <a16:creationId xmlns:a16="http://schemas.microsoft.com/office/drawing/2014/main" id="{469FBC08-5D7C-6644-A414-7017BABBC3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238" name="AutoShape 269">
                <a:extLst>
                  <a:ext uri="{FF2B5EF4-FFF2-40B4-BE49-F238E27FC236}">
                    <a16:creationId xmlns:a16="http://schemas.microsoft.com/office/drawing/2014/main" id="{AEFC76CB-1E68-004D-8528-8AC57105B6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5" cy="14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9" name="AutoShape 270">
                <a:extLst>
                  <a:ext uri="{FF2B5EF4-FFF2-40B4-BE49-F238E27FC236}">
                    <a16:creationId xmlns:a16="http://schemas.microsoft.com/office/drawing/2014/main" id="{B77382B1-F083-484B-952C-9D13639433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" y="2584"/>
                <a:ext cx="695" cy="11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227" name="Rectangle 271">
              <a:extLst>
                <a:ext uri="{FF2B5EF4-FFF2-40B4-BE49-F238E27FC236}">
                  <a16:creationId xmlns:a16="http://schemas.microsoft.com/office/drawing/2014/main" id="{18E56AC0-D1B9-DC4A-A155-7EF03272B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9" y="435"/>
              <a:ext cx="68" cy="2282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218302" name="Freeform 272">
              <a:extLst>
                <a:ext uri="{FF2B5EF4-FFF2-40B4-BE49-F238E27FC236}">
                  <a16:creationId xmlns:a16="http://schemas.microsoft.com/office/drawing/2014/main" id="{983EECD2-F277-CB42-A519-81D79878F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77 w 296"/>
                <a:gd name="T3" fmla="*/ 47 h 256"/>
                <a:gd name="T4" fmla="*/ 78 w 296"/>
                <a:gd name="T5" fmla="*/ 85 h 256"/>
                <a:gd name="T6" fmla="*/ 0 w 296"/>
                <a:gd name="T7" fmla="*/ 32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18303" name="Freeform 273">
              <a:extLst>
                <a:ext uri="{FF2B5EF4-FFF2-40B4-BE49-F238E27FC236}">
                  <a16:creationId xmlns:a16="http://schemas.microsoft.com/office/drawing/2014/main" id="{9DDEA60C-71CE-C94B-8B46-8DEF31D3E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81 w 304"/>
                <a:gd name="T3" fmla="*/ 55 h 288"/>
                <a:gd name="T4" fmla="*/ 76 w 304"/>
                <a:gd name="T5" fmla="*/ 97 h 288"/>
                <a:gd name="T6" fmla="*/ 2 w 304"/>
                <a:gd name="T7" fmla="*/ 42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30" name="Oval 274">
              <a:extLst>
                <a:ext uri="{FF2B5EF4-FFF2-40B4-BE49-F238E27FC236}">
                  <a16:creationId xmlns:a16="http://schemas.microsoft.com/office/drawing/2014/main" id="{FD354B9C-0CEB-0544-9EC0-39AFE5AD1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5" y="2610"/>
              <a:ext cx="50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218305" name="Freeform 275">
              <a:extLst>
                <a:ext uri="{FF2B5EF4-FFF2-40B4-BE49-F238E27FC236}">
                  <a16:creationId xmlns:a16="http://schemas.microsoft.com/office/drawing/2014/main" id="{AE13EFBB-F0B7-7D46-992F-CD828CF69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36 h 240"/>
                <a:gd name="T2" fmla="*/ 2 w 306"/>
                <a:gd name="T3" fmla="*/ 81 h 240"/>
                <a:gd name="T4" fmla="*/ 81 w 306"/>
                <a:gd name="T5" fmla="*/ 37 h 240"/>
                <a:gd name="T6" fmla="*/ 78 w 306"/>
                <a:gd name="T7" fmla="*/ 0 h 240"/>
                <a:gd name="T8" fmla="*/ 0 w 306"/>
                <a:gd name="T9" fmla="*/ 36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32" name="AutoShape 276">
              <a:extLst>
                <a:ext uri="{FF2B5EF4-FFF2-40B4-BE49-F238E27FC236}">
                  <a16:creationId xmlns:a16="http://schemas.microsoft.com/office/drawing/2014/main" id="{1CE40814-7B1C-0142-928E-79868D81C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82"/>
              <a:ext cx="1202" cy="143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233" name="AutoShape 277">
              <a:extLst>
                <a:ext uri="{FF2B5EF4-FFF2-40B4-BE49-F238E27FC236}">
                  <a16:creationId xmlns:a16="http://schemas.microsoft.com/office/drawing/2014/main" id="{DE7BF8EF-9917-E543-853E-3A6E97614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2" y="2711"/>
              <a:ext cx="1078" cy="7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234" name="Oval 278">
              <a:extLst>
                <a:ext uri="{FF2B5EF4-FFF2-40B4-BE49-F238E27FC236}">
                  <a16:creationId xmlns:a16="http://schemas.microsoft.com/office/drawing/2014/main" id="{C9C199B6-61C5-914C-A72F-6FDEA70B3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7" y="2383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235" name="Oval 279">
              <a:extLst>
                <a:ext uri="{FF2B5EF4-FFF2-40B4-BE49-F238E27FC236}">
                  <a16:creationId xmlns:a16="http://schemas.microsoft.com/office/drawing/2014/main" id="{64AE8D06-0EC7-9B4A-98C4-068BAD982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7" y="2383"/>
              <a:ext cx="161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Font typeface="ZapfDingbats" charset="0"/>
                <a:buNone/>
                <a:defRPr/>
              </a:pPr>
              <a:endParaRPr lang="pt-BR" dirty="0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6" name="Oval 280">
              <a:extLst>
                <a:ext uri="{FF2B5EF4-FFF2-40B4-BE49-F238E27FC236}">
                  <a16:creationId xmlns:a16="http://schemas.microsoft.com/office/drawing/2014/main" id="{F3EFED36-8872-9C4D-B280-0A2A401F2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0" y="2383"/>
              <a:ext cx="161" cy="137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237" name="Rectangle 281">
              <a:extLst>
                <a:ext uri="{FF2B5EF4-FFF2-40B4-BE49-F238E27FC236}">
                  <a16:creationId xmlns:a16="http://schemas.microsoft.com/office/drawing/2014/main" id="{92018C0E-7CCB-D949-BDA1-1C29E214B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3" y="1833"/>
              <a:ext cx="87" cy="765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218125" name="Group 249">
            <a:extLst>
              <a:ext uri="{FF2B5EF4-FFF2-40B4-BE49-F238E27FC236}">
                <a16:creationId xmlns:a16="http://schemas.microsoft.com/office/drawing/2014/main" id="{70F9A9F9-CF83-EF41-BC05-7B5B115998E2}"/>
              </a:ext>
            </a:extLst>
          </p:cNvPr>
          <p:cNvGrpSpPr>
            <a:grpSpLocks/>
          </p:cNvGrpSpPr>
          <p:nvPr/>
        </p:nvGrpSpPr>
        <p:grpSpPr bwMode="auto">
          <a:xfrm>
            <a:off x="4486275" y="2371725"/>
            <a:ext cx="365125" cy="638175"/>
            <a:chOff x="4140" y="429"/>
            <a:chExt cx="1425" cy="2396"/>
          </a:xfrm>
        </p:grpSpPr>
        <p:sp>
          <p:nvSpPr>
            <p:cNvPr id="218256" name="Freeform 250">
              <a:extLst>
                <a:ext uri="{FF2B5EF4-FFF2-40B4-BE49-F238E27FC236}">
                  <a16:creationId xmlns:a16="http://schemas.microsoft.com/office/drawing/2014/main" id="{F96CB6AB-97E7-724A-BABF-13A931DEF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17 w 354"/>
                <a:gd name="T1" fmla="*/ 0 h 2742"/>
                <a:gd name="T2" fmla="*/ 93 w 354"/>
                <a:gd name="T3" fmla="*/ 114 h 2742"/>
                <a:gd name="T4" fmla="*/ 91 w 354"/>
                <a:gd name="T5" fmla="*/ 881 h 2742"/>
                <a:gd name="T6" fmla="*/ 0 w 354"/>
                <a:gd name="T7" fmla="*/ 921 h 2742"/>
                <a:gd name="T8" fmla="*/ 17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48" name="Rectangle 251">
              <a:extLst>
                <a:ext uri="{FF2B5EF4-FFF2-40B4-BE49-F238E27FC236}">
                  <a16:creationId xmlns:a16="http://schemas.microsoft.com/office/drawing/2014/main" id="{37041C52-0739-9549-9045-18C62CF9E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2" y="429"/>
              <a:ext cx="1053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218258" name="Freeform 252">
              <a:extLst>
                <a:ext uri="{FF2B5EF4-FFF2-40B4-BE49-F238E27FC236}">
                  <a16:creationId xmlns:a16="http://schemas.microsoft.com/office/drawing/2014/main" id="{A43874F8-1111-F641-8424-9EB19553C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56 w 211"/>
                <a:gd name="T3" fmla="*/ 73 h 2537"/>
                <a:gd name="T4" fmla="*/ 2 w 211"/>
                <a:gd name="T5" fmla="*/ 839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18259" name="Freeform 253">
              <a:extLst>
                <a:ext uri="{FF2B5EF4-FFF2-40B4-BE49-F238E27FC236}">
                  <a16:creationId xmlns:a16="http://schemas.microsoft.com/office/drawing/2014/main" id="{E6618DA3-CFAD-554E-BC21-0C9F8609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87 w 328"/>
                <a:gd name="T3" fmla="*/ 43 h 226"/>
                <a:gd name="T4" fmla="*/ 87 w 328"/>
                <a:gd name="T5" fmla="*/ 77 h 226"/>
                <a:gd name="T6" fmla="*/ 0 w 328"/>
                <a:gd name="T7" fmla="*/ 34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51" name="Rectangle 254">
              <a:extLst>
                <a:ext uri="{FF2B5EF4-FFF2-40B4-BE49-F238E27FC236}">
                  <a16:creationId xmlns:a16="http://schemas.microsoft.com/office/drawing/2014/main" id="{49CB1410-8315-AB4E-A39C-279107B61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691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218261" name="Group 255">
              <a:extLst>
                <a:ext uri="{FF2B5EF4-FFF2-40B4-BE49-F238E27FC236}">
                  <a16:creationId xmlns:a16="http://schemas.microsoft.com/office/drawing/2014/main" id="{576AA08A-E543-254F-AB84-761341E533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277" name="AutoShape 256">
                <a:extLst>
                  <a:ext uri="{FF2B5EF4-FFF2-40B4-BE49-F238E27FC236}">
                    <a16:creationId xmlns:a16="http://schemas.microsoft.com/office/drawing/2014/main" id="{D19114E7-7316-C647-B6B2-A2C3AEE14B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2562"/>
                <a:ext cx="727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8" name="AutoShape 257">
                <a:extLst>
                  <a:ext uri="{FF2B5EF4-FFF2-40B4-BE49-F238E27FC236}">
                    <a16:creationId xmlns:a16="http://schemas.microsoft.com/office/drawing/2014/main" id="{ACEFA6E3-AEF4-634E-9767-179487FA52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" y="2585"/>
                <a:ext cx="696" cy="9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253" name="Rectangle 258">
              <a:extLst>
                <a:ext uri="{FF2B5EF4-FFF2-40B4-BE49-F238E27FC236}">
                  <a16:creationId xmlns:a16="http://schemas.microsoft.com/office/drawing/2014/main" id="{963B6F7C-104D-404F-BC7E-441C4C6762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" y="1019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218263" name="Group 259">
              <a:extLst>
                <a:ext uri="{FF2B5EF4-FFF2-40B4-BE49-F238E27FC236}">
                  <a16:creationId xmlns:a16="http://schemas.microsoft.com/office/drawing/2014/main" id="{FB3F2D67-36F6-FE44-82FE-ACEBF10F93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275" name="AutoShape 260">
                <a:extLst>
                  <a:ext uri="{FF2B5EF4-FFF2-40B4-BE49-F238E27FC236}">
                    <a16:creationId xmlns:a16="http://schemas.microsoft.com/office/drawing/2014/main" id="{803C0232-0A05-294F-B085-7DE8E1F820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" y="2569"/>
                <a:ext cx="727" cy="13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6" name="AutoShape 261">
                <a:extLst>
                  <a:ext uri="{FF2B5EF4-FFF2-40B4-BE49-F238E27FC236}">
                    <a16:creationId xmlns:a16="http://schemas.microsoft.com/office/drawing/2014/main" id="{450B7E6A-9605-694B-8DBF-517A4977E4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" y="2588"/>
                <a:ext cx="696" cy="9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255" name="Rectangle 262">
              <a:extLst>
                <a:ext uri="{FF2B5EF4-FFF2-40B4-BE49-F238E27FC236}">
                  <a16:creationId xmlns:a16="http://schemas.microsoft.com/office/drawing/2014/main" id="{C80A1448-8A2D-C74B-A07E-92B78395E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1359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256" name="Rectangle 263">
              <a:extLst>
                <a:ext uri="{FF2B5EF4-FFF2-40B4-BE49-F238E27FC236}">
                  <a16:creationId xmlns:a16="http://schemas.microsoft.com/office/drawing/2014/main" id="{A3E727BB-33EC-F24C-9A72-D00ED8B16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" y="1657"/>
              <a:ext cx="601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218266" name="Group 264">
              <a:extLst>
                <a:ext uri="{FF2B5EF4-FFF2-40B4-BE49-F238E27FC236}">
                  <a16:creationId xmlns:a16="http://schemas.microsoft.com/office/drawing/2014/main" id="{32367DA4-284A-A648-AE92-C97CCBA0B1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273" name="AutoShape 265">
                <a:extLst>
                  <a:ext uri="{FF2B5EF4-FFF2-40B4-BE49-F238E27FC236}">
                    <a16:creationId xmlns:a16="http://schemas.microsoft.com/office/drawing/2014/main" id="{DD897C82-DA5E-EA4C-B0E6-33F98DAE65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" y="2568"/>
                <a:ext cx="718" cy="13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4" name="AutoShape 266">
                <a:extLst>
                  <a:ext uri="{FF2B5EF4-FFF2-40B4-BE49-F238E27FC236}">
                    <a16:creationId xmlns:a16="http://schemas.microsoft.com/office/drawing/2014/main" id="{5748977E-6464-A84A-A784-C807B509F6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" y="2584"/>
                <a:ext cx="687" cy="9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218267" name="Freeform 267">
              <a:extLst>
                <a:ext uri="{FF2B5EF4-FFF2-40B4-BE49-F238E27FC236}">
                  <a16:creationId xmlns:a16="http://schemas.microsoft.com/office/drawing/2014/main" id="{C603C53F-CB95-A943-8994-BDB71A7BA5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87 w 328"/>
                <a:gd name="T3" fmla="*/ 42 h 226"/>
                <a:gd name="T4" fmla="*/ 87 w 328"/>
                <a:gd name="T5" fmla="*/ 75 h 226"/>
                <a:gd name="T6" fmla="*/ 0 w 328"/>
                <a:gd name="T7" fmla="*/ 32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p:grpSp>
          <p:nvGrpSpPr>
            <p:cNvPr id="218268" name="Group 268">
              <a:extLst>
                <a:ext uri="{FF2B5EF4-FFF2-40B4-BE49-F238E27FC236}">
                  <a16:creationId xmlns:a16="http://schemas.microsoft.com/office/drawing/2014/main" id="{E1772ADB-AF6F-AB48-AC38-47E36596E9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271" name="AutoShape 269">
                <a:extLst>
                  <a:ext uri="{FF2B5EF4-FFF2-40B4-BE49-F238E27FC236}">
                    <a16:creationId xmlns:a16="http://schemas.microsoft.com/office/drawing/2014/main" id="{F220F6CB-4FCD-D047-BD8B-94DA870AD7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2" name="AutoShape 270">
                <a:extLst>
                  <a:ext uri="{FF2B5EF4-FFF2-40B4-BE49-F238E27FC236}">
                    <a16:creationId xmlns:a16="http://schemas.microsoft.com/office/drawing/2014/main" id="{2DAE8614-FE41-754E-B073-A0B4FABB8C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" y="2588"/>
                <a:ext cx="695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260" name="Rectangle 271">
              <a:extLst>
                <a:ext uri="{FF2B5EF4-FFF2-40B4-BE49-F238E27FC236}">
                  <a16:creationId xmlns:a16="http://schemas.microsoft.com/office/drawing/2014/main" id="{3A3BB297-2C57-BD41-8CD6-AFF26AF1C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9" y="429"/>
              <a:ext cx="68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218270" name="Freeform 272">
              <a:extLst>
                <a:ext uri="{FF2B5EF4-FFF2-40B4-BE49-F238E27FC236}">
                  <a16:creationId xmlns:a16="http://schemas.microsoft.com/office/drawing/2014/main" id="{B407F2AF-C1E9-B747-BF17-47374015E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77 w 296"/>
                <a:gd name="T3" fmla="*/ 47 h 256"/>
                <a:gd name="T4" fmla="*/ 78 w 296"/>
                <a:gd name="T5" fmla="*/ 85 h 256"/>
                <a:gd name="T6" fmla="*/ 0 w 296"/>
                <a:gd name="T7" fmla="*/ 32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18271" name="Freeform 273">
              <a:extLst>
                <a:ext uri="{FF2B5EF4-FFF2-40B4-BE49-F238E27FC236}">
                  <a16:creationId xmlns:a16="http://schemas.microsoft.com/office/drawing/2014/main" id="{F6A78D53-2A16-3A46-9BB9-EC255ACC0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81 w 304"/>
                <a:gd name="T3" fmla="*/ 55 h 288"/>
                <a:gd name="T4" fmla="*/ 76 w 304"/>
                <a:gd name="T5" fmla="*/ 97 h 288"/>
                <a:gd name="T6" fmla="*/ 2 w 304"/>
                <a:gd name="T7" fmla="*/ 42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63" name="Oval 274">
              <a:extLst>
                <a:ext uri="{FF2B5EF4-FFF2-40B4-BE49-F238E27FC236}">
                  <a16:creationId xmlns:a16="http://schemas.microsoft.com/office/drawing/2014/main" id="{4073BF18-F78E-5C43-9686-059BFB50C9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5" y="2610"/>
              <a:ext cx="50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218273" name="Freeform 275">
              <a:extLst>
                <a:ext uri="{FF2B5EF4-FFF2-40B4-BE49-F238E27FC236}">
                  <a16:creationId xmlns:a16="http://schemas.microsoft.com/office/drawing/2014/main" id="{A7ECB213-89A4-0047-B80C-300976C72C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36 h 240"/>
                <a:gd name="T2" fmla="*/ 2 w 306"/>
                <a:gd name="T3" fmla="*/ 81 h 240"/>
                <a:gd name="T4" fmla="*/ 81 w 306"/>
                <a:gd name="T5" fmla="*/ 37 h 240"/>
                <a:gd name="T6" fmla="*/ 78 w 306"/>
                <a:gd name="T7" fmla="*/ 0 h 240"/>
                <a:gd name="T8" fmla="*/ 0 w 306"/>
                <a:gd name="T9" fmla="*/ 36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65" name="AutoShape 276">
              <a:extLst>
                <a:ext uri="{FF2B5EF4-FFF2-40B4-BE49-F238E27FC236}">
                  <a16:creationId xmlns:a16="http://schemas.microsoft.com/office/drawing/2014/main" id="{DDA0ED55-F4C1-7646-82AF-FD43E3BCC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82"/>
              <a:ext cx="1202" cy="143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266" name="AutoShape 277">
              <a:extLst>
                <a:ext uri="{FF2B5EF4-FFF2-40B4-BE49-F238E27FC236}">
                  <a16:creationId xmlns:a16="http://schemas.microsoft.com/office/drawing/2014/main" id="{B4FBF5C4-7550-174E-9970-AB2C016E8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2" y="2712"/>
              <a:ext cx="1078" cy="7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267" name="Oval 278">
              <a:extLst>
                <a:ext uri="{FF2B5EF4-FFF2-40B4-BE49-F238E27FC236}">
                  <a16:creationId xmlns:a16="http://schemas.microsoft.com/office/drawing/2014/main" id="{907D44A2-BCB0-9F49-AA69-09A241056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7" y="2384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268" name="Oval 279">
              <a:extLst>
                <a:ext uri="{FF2B5EF4-FFF2-40B4-BE49-F238E27FC236}">
                  <a16:creationId xmlns:a16="http://schemas.microsoft.com/office/drawing/2014/main" id="{05526A47-A470-794B-87DB-B127AEE7D0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7" y="2384"/>
              <a:ext cx="161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Font typeface="ZapfDingbats" charset="0"/>
                <a:buNone/>
                <a:defRPr/>
              </a:pPr>
              <a:endParaRPr lang="pt-BR" dirty="0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69" name="Oval 280">
              <a:extLst>
                <a:ext uri="{FF2B5EF4-FFF2-40B4-BE49-F238E27FC236}">
                  <a16:creationId xmlns:a16="http://schemas.microsoft.com/office/drawing/2014/main" id="{AC40D5C5-667B-AA4D-8773-84793887E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0" y="2378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270" name="Rectangle 281">
              <a:extLst>
                <a:ext uri="{FF2B5EF4-FFF2-40B4-BE49-F238E27FC236}">
                  <a16:creationId xmlns:a16="http://schemas.microsoft.com/office/drawing/2014/main" id="{5F9BEB63-811A-AC46-A109-2B364B4242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3" y="1836"/>
              <a:ext cx="87" cy="763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pt-BR" dirty="0"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218126" name="TextBox 491">
            <a:extLst>
              <a:ext uri="{FF2B5EF4-FFF2-40B4-BE49-F238E27FC236}">
                <a16:creationId xmlns:a16="http://schemas.microsoft.com/office/drawing/2014/main" id="{C3B95D2A-6E72-6A4E-B6A2-F4F6BD8F1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1640" y="1711325"/>
            <a:ext cx="11366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pt-BR" altLang="pt-BR" sz="1800" dirty="0">
                <a:latin typeface="Arial Narrow" panose="020B0604020202020204" pitchFamily="34" charset="0"/>
              </a:rPr>
              <a:t>nuvem da </a:t>
            </a:r>
            <a:r>
              <a:rPr lang="pt-BR" altLang="pt-BR" sz="1800" dirty="0" err="1">
                <a:latin typeface="Arial Narrow" panose="020B0604020202020204" pitchFamily="34" charset="0"/>
              </a:rPr>
              <a:t>Amazon</a:t>
            </a:r>
            <a:endParaRPr lang="pt-BR" altLang="pt-BR" sz="1800" dirty="0">
              <a:latin typeface="Arial Narrow" panose="020B0604020202020204" pitchFamily="34" charset="0"/>
            </a:endParaRPr>
          </a:p>
        </p:txBody>
      </p:sp>
      <p:grpSp>
        <p:nvGrpSpPr>
          <p:cNvPr id="218127" name="Group 1">
            <a:extLst>
              <a:ext uri="{FF2B5EF4-FFF2-40B4-BE49-F238E27FC236}">
                <a16:creationId xmlns:a16="http://schemas.microsoft.com/office/drawing/2014/main" id="{95F5A839-8A86-3D43-85A7-27A523307706}"/>
              </a:ext>
            </a:extLst>
          </p:cNvPr>
          <p:cNvGrpSpPr>
            <a:grpSpLocks/>
          </p:cNvGrpSpPr>
          <p:nvPr/>
        </p:nvGrpSpPr>
        <p:grpSpPr bwMode="auto">
          <a:xfrm>
            <a:off x="6924677" y="1803400"/>
            <a:ext cx="1490664" cy="1355725"/>
            <a:chOff x="7030938" y="1184076"/>
            <a:chExt cx="1490213" cy="1355492"/>
          </a:xfrm>
        </p:grpSpPr>
        <p:sp>
          <p:nvSpPr>
            <p:cNvPr id="218221" name="Freeform 1287">
              <a:extLst>
                <a:ext uri="{FF2B5EF4-FFF2-40B4-BE49-F238E27FC236}">
                  <a16:creationId xmlns:a16="http://schemas.microsoft.com/office/drawing/2014/main" id="{2A555647-463F-B24D-979B-B5C5365F232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30938" y="1184076"/>
              <a:ext cx="1300345" cy="1355492"/>
            </a:xfrm>
            <a:custGeom>
              <a:avLst/>
              <a:gdLst>
                <a:gd name="T0" fmla="*/ 2147483647 w 10000"/>
                <a:gd name="T1" fmla="*/ 313820797 h 10000"/>
                <a:gd name="T2" fmla="*/ 2147483647 w 10000"/>
                <a:gd name="T3" fmla="*/ 1882906618 h 10000"/>
                <a:gd name="T4" fmla="*/ 2147483647 w 10000"/>
                <a:gd name="T5" fmla="*/ 2147483647 h 10000"/>
                <a:gd name="T6" fmla="*/ 1806182456 w 10000"/>
                <a:gd name="T7" fmla="*/ 2147483647 h 10000"/>
                <a:gd name="T8" fmla="*/ 367550316 w 10000"/>
                <a:gd name="T9" fmla="*/ 2147483647 h 10000"/>
                <a:gd name="T10" fmla="*/ 255562134 w 10000"/>
                <a:gd name="T11" fmla="*/ 2147483647 h 10000"/>
                <a:gd name="T12" fmla="*/ 2147483647 w 10000"/>
                <a:gd name="T13" fmla="*/ 2147483647 h 10000"/>
                <a:gd name="T14" fmla="*/ 2147483647 w 10000"/>
                <a:gd name="T15" fmla="*/ 2147483647 h 10000"/>
                <a:gd name="T16" fmla="*/ 2147483647 w 10000"/>
                <a:gd name="T17" fmla="*/ 2147483647 h 10000"/>
                <a:gd name="T18" fmla="*/ 2147483647 w 10000"/>
                <a:gd name="T19" fmla="*/ 2147483647 h 10000"/>
                <a:gd name="T20" fmla="*/ 2147483647 w 10000"/>
                <a:gd name="T21" fmla="*/ 2147483647 h 10000"/>
                <a:gd name="T22" fmla="*/ 2147483647 w 10000"/>
                <a:gd name="T23" fmla="*/ 2147483647 h 10000"/>
                <a:gd name="T24" fmla="*/ 2147483647 w 10000"/>
                <a:gd name="T25" fmla="*/ 2147483647 h 10000"/>
                <a:gd name="T26" fmla="*/ 2147483647 w 10000"/>
                <a:gd name="T27" fmla="*/ 2147483647 h 10000"/>
                <a:gd name="T28" fmla="*/ 2147483647 w 10000"/>
                <a:gd name="T29" fmla="*/ 2147483647 h 10000"/>
                <a:gd name="T30" fmla="*/ 2147483647 w 10000"/>
                <a:gd name="T31" fmla="*/ 537978644 h 10000"/>
                <a:gd name="T32" fmla="*/ 2147483647 w 10000"/>
                <a:gd name="T33" fmla="*/ 12457243 h 10000"/>
                <a:gd name="T34" fmla="*/ 2147483647 w 10000"/>
                <a:gd name="T35" fmla="*/ 313820797 h 100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000" h="10000">
                  <a:moveTo>
                    <a:pt x="6270" y="126"/>
                  </a:moveTo>
                  <a:cubicBezTo>
                    <a:pt x="5642" y="245"/>
                    <a:pt x="4469" y="528"/>
                    <a:pt x="3738" y="756"/>
                  </a:cubicBezTo>
                  <a:cubicBezTo>
                    <a:pt x="3007" y="984"/>
                    <a:pt x="2405" y="1322"/>
                    <a:pt x="1887" y="1495"/>
                  </a:cubicBezTo>
                  <a:cubicBezTo>
                    <a:pt x="1369" y="1668"/>
                    <a:pt x="1195" y="1105"/>
                    <a:pt x="629" y="1793"/>
                  </a:cubicBezTo>
                  <a:cubicBezTo>
                    <a:pt x="63" y="2481"/>
                    <a:pt x="218" y="3574"/>
                    <a:pt x="128" y="4417"/>
                  </a:cubicBezTo>
                  <a:cubicBezTo>
                    <a:pt x="39" y="5260"/>
                    <a:pt x="-87" y="6368"/>
                    <a:pt x="89" y="6848"/>
                  </a:cubicBezTo>
                  <a:cubicBezTo>
                    <a:pt x="265" y="7328"/>
                    <a:pt x="491" y="7223"/>
                    <a:pt x="1207" y="7298"/>
                  </a:cubicBezTo>
                  <a:cubicBezTo>
                    <a:pt x="1924" y="7374"/>
                    <a:pt x="3641" y="7133"/>
                    <a:pt x="4406" y="7298"/>
                  </a:cubicBezTo>
                  <a:cubicBezTo>
                    <a:pt x="5171" y="7463"/>
                    <a:pt x="5298" y="7868"/>
                    <a:pt x="5779" y="8288"/>
                  </a:cubicBezTo>
                  <a:cubicBezTo>
                    <a:pt x="6260" y="8709"/>
                    <a:pt x="6848" y="9549"/>
                    <a:pt x="7290" y="9819"/>
                  </a:cubicBezTo>
                  <a:cubicBezTo>
                    <a:pt x="7731" y="10089"/>
                    <a:pt x="8124" y="10014"/>
                    <a:pt x="8448" y="9879"/>
                  </a:cubicBezTo>
                  <a:cubicBezTo>
                    <a:pt x="8771" y="9744"/>
                    <a:pt x="9056" y="9549"/>
                    <a:pt x="9252" y="9008"/>
                  </a:cubicBezTo>
                  <a:cubicBezTo>
                    <a:pt x="9448" y="8469"/>
                    <a:pt x="9537" y="7418"/>
                    <a:pt x="9644" y="6639"/>
                  </a:cubicBezTo>
                  <a:cubicBezTo>
                    <a:pt x="9752" y="5858"/>
                    <a:pt x="9851" y="5168"/>
                    <a:pt x="9899" y="4327"/>
                  </a:cubicBezTo>
                  <a:cubicBezTo>
                    <a:pt x="9949" y="3486"/>
                    <a:pt x="10076" y="2256"/>
                    <a:pt x="9939" y="1566"/>
                  </a:cubicBezTo>
                  <a:cubicBezTo>
                    <a:pt x="9802" y="876"/>
                    <a:pt x="9478" y="471"/>
                    <a:pt x="9075" y="216"/>
                  </a:cubicBezTo>
                  <a:cubicBezTo>
                    <a:pt x="8674" y="-39"/>
                    <a:pt x="7997" y="20"/>
                    <a:pt x="7525" y="5"/>
                  </a:cubicBezTo>
                  <a:cubicBezTo>
                    <a:pt x="7055" y="-9"/>
                    <a:pt x="6898" y="5"/>
                    <a:pt x="6270" y="126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p:grpSp>
          <p:nvGrpSpPr>
            <p:cNvPr id="218222" name="Group 249">
              <a:extLst>
                <a:ext uri="{FF2B5EF4-FFF2-40B4-BE49-F238E27FC236}">
                  <a16:creationId xmlns:a16="http://schemas.microsoft.com/office/drawing/2014/main" id="{A65684F1-09A2-6F4E-AEB4-90DE5F8079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91141" y="1665569"/>
              <a:ext cx="365533" cy="637551"/>
              <a:chOff x="4140" y="429"/>
              <a:chExt cx="1425" cy="2396"/>
            </a:xfrm>
          </p:grpSpPr>
          <p:sp>
            <p:nvSpPr>
              <p:cNvPr id="218224" name="Freeform 250">
                <a:extLst>
                  <a:ext uri="{FF2B5EF4-FFF2-40B4-BE49-F238E27FC236}">
                    <a16:creationId xmlns:a16="http://schemas.microsoft.com/office/drawing/2014/main" id="{8F8F3CB6-27EF-7047-8116-66DA6B2281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17 w 354"/>
                  <a:gd name="T1" fmla="*/ 0 h 2742"/>
                  <a:gd name="T2" fmla="*/ 93 w 354"/>
                  <a:gd name="T3" fmla="*/ 114 h 2742"/>
                  <a:gd name="T4" fmla="*/ 91 w 354"/>
                  <a:gd name="T5" fmla="*/ 881 h 2742"/>
                  <a:gd name="T6" fmla="*/ 0 w 354"/>
                  <a:gd name="T7" fmla="*/ 921 h 2742"/>
                  <a:gd name="T8" fmla="*/ 17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315" name="Rectangle 251">
                <a:extLst>
                  <a:ext uri="{FF2B5EF4-FFF2-40B4-BE49-F238E27FC236}">
                    <a16:creationId xmlns:a16="http://schemas.microsoft.com/office/drawing/2014/main" id="{D19EF8E8-7DDA-9B45-9B25-A9F87F7D52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2" y="433"/>
                <a:ext cx="1052" cy="2279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18226" name="Freeform 252">
                <a:extLst>
                  <a:ext uri="{FF2B5EF4-FFF2-40B4-BE49-F238E27FC236}">
                    <a16:creationId xmlns:a16="http://schemas.microsoft.com/office/drawing/2014/main" id="{23835E12-042D-9741-8694-B5A742355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56 w 211"/>
                  <a:gd name="T3" fmla="*/ 73 h 2537"/>
                  <a:gd name="T4" fmla="*/ 2 w 211"/>
                  <a:gd name="T5" fmla="*/ 839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218227" name="Freeform 253">
                <a:extLst>
                  <a:ext uri="{FF2B5EF4-FFF2-40B4-BE49-F238E27FC236}">
                    <a16:creationId xmlns:a16="http://schemas.microsoft.com/office/drawing/2014/main" id="{6307FDE0-9A47-B64A-9FB0-E40D25FBC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87 w 328"/>
                  <a:gd name="T3" fmla="*/ 43 h 226"/>
                  <a:gd name="T4" fmla="*/ 87 w 328"/>
                  <a:gd name="T5" fmla="*/ 77 h 226"/>
                  <a:gd name="T6" fmla="*/ 0 w 328"/>
                  <a:gd name="T7" fmla="*/ 34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318" name="Rectangle 254">
                <a:extLst>
                  <a:ext uri="{FF2B5EF4-FFF2-40B4-BE49-F238E27FC236}">
                    <a16:creationId xmlns:a16="http://schemas.microsoft.com/office/drawing/2014/main" id="{8754FAE0-B5EC-0C46-B939-8040255F8C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5" y="695"/>
                <a:ext cx="594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grpSp>
            <p:nvGrpSpPr>
              <p:cNvPr id="218229" name="Group 255">
                <a:extLst>
                  <a:ext uri="{FF2B5EF4-FFF2-40B4-BE49-F238E27FC236}">
                    <a16:creationId xmlns:a16="http://schemas.microsoft.com/office/drawing/2014/main" id="{F2E64308-7F00-2148-9D1A-003AA750E7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344" name="AutoShape 256">
                  <a:extLst>
                    <a:ext uri="{FF2B5EF4-FFF2-40B4-BE49-F238E27FC236}">
                      <a16:creationId xmlns:a16="http://schemas.microsoft.com/office/drawing/2014/main" id="{C65371FA-EEDE-DB4F-BF82-FF9A3F1301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1" y="2571"/>
                  <a:ext cx="726" cy="12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ZapfDingbats" charset="0"/>
                    <a:buNone/>
                    <a:defRPr/>
                  </a:pPr>
                  <a:endParaRPr lang="pt-BR" dirty="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45" name="AutoShape 257">
                  <a:extLst>
                    <a:ext uri="{FF2B5EF4-FFF2-40B4-BE49-F238E27FC236}">
                      <a16:creationId xmlns:a16="http://schemas.microsoft.com/office/drawing/2014/main" id="{226042A2-47F0-3740-BC73-0D9F2B2A48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7" y="2583"/>
                  <a:ext cx="695" cy="9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ZapfDingbats" charset="0"/>
                    <a:buNone/>
                    <a:defRPr/>
                  </a:pPr>
                  <a:endParaRPr lang="pt-BR" dirty="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320" name="Rectangle 258">
                <a:extLst>
                  <a:ext uri="{FF2B5EF4-FFF2-40B4-BE49-F238E27FC236}">
                    <a16:creationId xmlns:a16="http://schemas.microsoft.com/office/drawing/2014/main" id="{B2FB2F7C-97A9-FC4C-A54B-40408FF5CD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7" y="1023"/>
                <a:ext cx="594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grpSp>
            <p:nvGrpSpPr>
              <p:cNvPr id="218231" name="Group 259">
                <a:extLst>
                  <a:ext uri="{FF2B5EF4-FFF2-40B4-BE49-F238E27FC236}">
                    <a16:creationId xmlns:a16="http://schemas.microsoft.com/office/drawing/2014/main" id="{6966EFED-BB7B-8F49-BDF1-1CBDF19093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342" name="AutoShape 260">
                  <a:extLst>
                    <a:ext uri="{FF2B5EF4-FFF2-40B4-BE49-F238E27FC236}">
                      <a16:creationId xmlns:a16="http://schemas.microsoft.com/office/drawing/2014/main" id="{0C140917-D87D-9B4C-A300-990C626C59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4" y="2574"/>
                  <a:ext cx="726" cy="1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ZapfDingbats" charset="0"/>
                    <a:buNone/>
                    <a:defRPr/>
                  </a:pPr>
                  <a:endParaRPr lang="pt-BR" dirty="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43" name="AutoShape 261">
                  <a:extLst>
                    <a:ext uri="{FF2B5EF4-FFF2-40B4-BE49-F238E27FC236}">
                      <a16:creationId xmlns:a16="http://schemas.microsoft.com/office/drawing/2014/main" id="{D0CE41B1-69D6-434A-9C85-1D5AC38AD4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9" y="2592"/>
                  <a:ext cx="695" cy="9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ZapfDingbats" charset="0"/>
                    <a:buNone/>
                    <a:defRPr/>
                  </a:pPr>
                  <a:endParaRPr lang="pt-BR" dirty="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322" name="Rectangle 262">
                <a:extLst>
                  <a:ext uri="{FF2B5EF4-FFF2-40B4-BE49-F238E27FC236}">
                    <a16:creationId xmlns:a16="http://schemas.microsoft.com/office/drawing/2014/main" id="{5E85713B-AE5A-0641-98C3-B9F0DDA484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5" y="1357"/>
                <a:ext cx="594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23" name="Rectangle 263">
                <a:extLst>
                  <a:ext uri="{FF2B5EF4-FFF2-40B4-BE49-F238E27FC236}">
                    <a16:creationId xmlns:a16="http://schemas.microsoft.com/office/drawing/2014/main" id="{B5BB01C1-AC8A-4943-9B19-F26B9628D7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7" y="1656"/>
                <a:ext cx="600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grpSp>
            <p:nvGrpSpPr>
              <p:cNvPr id="218234" name="Group 264">
                <a:extLst>
                  <a:ext uri="{FF2B5EF4-FFF2-40B4-BE49-F238E27FC236}">
                    <a16:creationId xmlns:a16="http://schemas.microsoft.com/office/drawing/2014/main" id="{AA4125C8-AA5F-9C48-BE44-67BCD13FB5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340" name="AutoShape 265">
                  <a:extLst>
                    <a:ext uri="{FF2B5EF4-FFF2-40B4-BE49-F238E27FC236}">
                      <a16:creationId xmlns:a16="http://schemas.microsoft.com/office/drawing/2014/main" id="{1E172332-F66B-7C40-9980-A700169324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3" y="2572"/>
                  <a:ext cx="717" cy="12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ZapfDingbats" charset="0"/>
                    <a:buNone/>
                    <a:defRPr/>
                  </a:pPr>
                  <a:endParaRPr lang="pt-BR" dirty="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41" name="AutoShape 266">
                  <a:extLst>
                    <a:ext uri="{FF2B5EF4-FFF2-40B4-BE49-F238E27FC236}">
                      <a16:creationId xmlns:a16="http://schemas.microsoft.com/office/drawing/2014/main" id="{C5DF0C81-890B-0047-A64A-B24797BF6B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9" y="2589"/>
                  <a:ext cx="686" cy="9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ZapfDingbats" charset="0"/>
                    <a:buNone/>
                    <a:defRPr/>
                  </a:pPr>
                  <a:endParaRPr lang="pt-BR" dirty="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218235" name="Freeform 267">
                <a:extLst>
                  <a:ext uri="{FF2B5EF4-FFF2-40B4-BE49-F238E27FC236}">
                    <a16:creationId xmlns:a16="http://schemas.microsoft.com/office/drawing/2014/main" id="{63DCFD2E-E7C5-CD4B-81D4-81BE6A08F0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87 w 328"/>
                  <a:gd name="T3" fmla="*/ 42 h 226"/>
                  <a:gd name="T4" fmla="*/ 87 w 328"/>
                  <a:gd name="T5" fmla="*/ 75 h 226"/>
                  <a:gd name="T6" fmla="*/ 0 w 328"/>
                  <a:gd name="T7" fmla="*/ 32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grpSp>
            <p:nvGrpSpPr>
              <p:cNvPr id="218236" name="Group 268">
                <a:extLst>
                  <a:ext uri="{FF2B5EF4-FFF2-40B4-BE49-F238E27FC236}">
                    <a16:creationId xmlns:a16="http://schemas.microsoft.com/office/drawing/2014/main" id="{9AD222B8-1F89-9445-97AE-FCE135D3B0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338" name="AutoShape 269">
                  <a:extLst>
                    <a:ext uri="{FF2B5EF4-FFF2-40B4-BE49-F238E27FC236}">
                      <a16:creationId xmlns:a16="http://schemas.microsoft.com/office/drawing/2014/main" id="{868EC73D-E8D4-EE47-9DBD-929EC82A1A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6" y="2569"/>
                  <a:ext cx="724" cy="14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ZapfDingbats" charset="0"/>
                    <a:buNone/>
                    <a:defRPr/>
                  </a:pPr>
                  <a:endParaRPr lang="pt-BR" dirty="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39" name="AutoShape 270">
                  <a:extLst>
                    <a:ext uri="{FF2B5EF4-FFF2-40B4-BE49-F238E27FC236}">
                      <a16:creationId xmlns:a16="http://schemas.microsoft.com/office/drawing/2014/main" id="{4B8809C9-8B4A-0245-A501-EB29280AB7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1" y="2586"/>
                  <a:ext cx="694" cy="11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ZapfDingbats" charset="0"/>
                    <a:buNone/>
                    <a:defRPr/>
                  </a:pPr>
                  <a:endParaRPr lang="pt-BR" dirty="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327" name="Rectangle 271">
                <a:extLst>
                  <a:ext uri="{FF2B5EF4-FFF2-40B4-BE49-F238E27FC236}">
                    <a16:creationId xmlns:a16="http://schemas.microsoft.com/office/drawing/2014/main" id="{DC56D2B5-74E1-194D-8619-3ED43F8D0C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8" y="433"/>
                <a:ext cx="68" cy="2285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18238" name="Freeform 272">
                <a:extLst>
                  <a:ext uri="{FF2B5EF4-FFF2-40B4-BE49-F238E27FC236}">
                    <a16:creationId xmlns:a16="http://schemas.microsoft.com/office/drawing/2014/main" id="{2A6CD069-3362-6F48-9E21-DFA5124598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77 w 296"/>
                  <a:gd name="T3" fmla="*/ 47 h 256"/>
                  <a:gd name="T4" fmla="*/ 78 w 296"/>
                  <a:gd name="T5" fmla="*/ 85 h 256"/>
                  <a:gd name="T6" fmla="*/ 0 w 296"/>
                  <a:gd name="T7" fmla="*/ 32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218239" name="Freeform 273">
                <a:extLst>
                  <a:ext uri="{FF2B5EF4-FFF2-40B4-BE49-F238E27FC236}">
                    <a16:creationId xmlns:a16="http://schemas.microsoft.com/office/drawing/2014/main" id="{E9846C14-D989-2E4D-AD0E-08CBBFCE87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81 w 304"/>
                  <a:gd name="T3" fmla="*/ 55 h 288"/>
                  <a:gd name="T4" fmla="*/ 76 w 304"/>
                  <a:gd name="T5" fmla="*/ 97 h 288"/>
                  <a:gd name="T6" fmla="*/ 2 w 304"/>
                  <a:gd name="T7" fmla="*/ 42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330" name="Oval 274">
                <a:extLst>
                  <a:ext uri="{FF2B5EF4-FFF2-40B4-BE49-F238E27FC236}">
                    <a16:creationId xmlns:a16="http://schemas.microsoft.com/office/drawing/2014/main" id="{84650938-96F7-BF47-A3F3-AA141E33B8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4" y="2610"/>
                <a:ext cx="49" cy="9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18241" name="Freeform 275">
                <a:extLst>
                  <a:ext uri="{FF2B5EF4-FFF2-40B4-BE49-F238E27FC236}">
                    <a16:creationId xmlns:a16="http://schemas.microsoft.com/office/drawing/2014/main" id="{963D9610-96E1-0A44-A406-2AC8F19696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36 h 240"/>
                  <a:gd name="T2" fmla="*/ 2 w 306"/>
                  <a:gd name="T3" fmla="*/ 81 h 240"/>
                  <a:gd name="T4" fmla="*/ 81 w 306"/>
                  <a:gd name="T5" fmla="*/ 37 h 240"/>
                  <a:gd name="T6" fmla="*/ 78 w 306"/>
                  <a:gd name="T7" fmla="*/ 0 h 240"/>
                  <a:gd name="T8" fmla="*/ 0 w 306"/>
                  <a:gd name="T9" fmla="*/ 36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332" name="AutoShape 276">
                <a:extLst>
                  <a:ext uri="{FF2B5EF4-FFF2-40B4-BE49-F238E27FC236}">
                    <a16:creationId xmlns:a16="http://schemas.microsoft.com/office/drawing/2014/main" id="{7BD79B16-7331-9E40-8EC3-D8A140B96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0" y="2682"/>
                <a:ext cx="1200" cy="143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33" name="AutoShape 277">
                <a:extLst>
                  <a:ext uri="{FF2B5EF4-FFF2-40B4-BE49-F238E27FC236}">
                    <a16:creationId xmlns:a16="http://schemas.microsoft.com/office/drawing/2014/main" id="{4FDDE80F-965D-AF4A-88E5-6286AF0209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2" y="2711"/>
                <a:ext cx="1077" cy="7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34" name="Oval 278">
                <a:extLst>
                  <a:ext uri="{FF2B5EF4-FFF2-40B4-BE49-F238E27FC236}">
                    <a16:creationId xmlns:a16="http://schemas.microsoft.com/office/drawing/2014/main" id="{D0EF1AB0-1FEE-2740-BB31-FEDCF75908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7" y="2383"/>
                <a:ext cx="161" cy="14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35" name="Oval 279">
                <a:extLst>
                  <a:ext uri="{FF2B5EF4-FFF2-40B4-BE49-F238E27FC236}">
                    <a16:creationId xmlns:a16="http://schemas.microsoft.com/office/drawing/2014/main" id="{82206CC7-5E51-4C4C-A734-DD6DD4577E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7" y="2383"/>
                <a:ext cx="161" cy="14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buFont typeface="ZapfDingbats" charset="0"/>
                  <a:buNone/>
                  <a:defRPr/>
                </a:pPr>
                <a:endParaRPr lang="pt-BR" dirty="0">
                  <a:solidFill>
                    <a:srgbClr val="FF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36" name="Oval 280">
                <a:extLst>
                  <a:ext uri="{FF2B5EF4-FFF2-40B4-BE49-F238E27FC236}">
                    <a16:creationId xmlns:a16="http://schemas.microsoft.com/office/drawing/2014/main" id="{3A918B71-4D64-7C43-9553-E24F85D0B8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0" y="2383"/>
                <a:ext cx="161" cy="1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37" name="Rectangle 281">
                <a:extLst>
                  <a:ext uri="{FF2B5EF4-FFF2-40B4-BE49-F238E27FC236}">
                    <a16:creationId xmlns:a16="http://schemas.microsoft.com/office/drawing/2014/main" id="{3B0EFC6C-E3A0-F849-A8D6-862CEA8F11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2" y="1835"/>
                <a:ext cx="87" cy="764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218223" name="TextBox 492">
              <a:extLst>
                <a:ext uri="{FF2B5EF4-FFF2-40B4-BE49-F238E27FC236}">
                  <a16:creationId xmlns:a16="http://schemas.microsoft.com/office/drawing/2014/main" id="{CF30EEA2-4C6E-7C41-B8F8-413FF89CF2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00043" y="1655943"/>
              <a:ext cx="921108" cy="553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ts val="1800"/>
                </a:lnSpc>
              </a:pPr>
              <a:r>
                <a:rPr lang="pt-BR" altLang="pt-BR" sz="1800" dirty="0">
                  <a:latin typeface="Arial Narrow" panose="020B0604020202020204" pitchFamily="34" charset="0"/>
                </a:rPr>
                <a:t>Servidor CDN </a:t>
              </a:r>
            </a:p>
          </p:txBody>
        </p:sp>
      </p:grpSp>
      <p:cxnSp>
        <p:nvCxnSpPr>
          <p:cNvPr id="218128" name="Straight Arrow Connector 495">
            <a:extLst>
              <a:ext uri="{FF2B5EF4-FFF2-40B4-BE49-F238E27FC236}">
                <a16:creationId xmlns:a16="http://schemas.microsoft.com/office/drawing/2014/main" id="{FB84B0A8-DA51-DD4A-ACCF-612050805E5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238500" y="2732088"/>
            <a:ext cx="7938" cy="23764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18129" name="Group 500">
            <a:extLst>
              <a:ext uri="{FF2B5EF4-FFF2-40B4-BE49-F238E27FC236}">
                <a16:creationId xmlns:a16="http://schemas.microsoft.com/office/drawing/2014/main" id="{572CD554-77D7-FA43-BE0D-8078F125043F}"/>
              </a:ext>
            </a:extLst>
          </p:cNvPr>
          <p:cNvGrpSpPr>
            <a:grpSpLocks/>
          </p:cNvGrpSpPr>
          <p:nvPr/>
        </p:nvGrpSpPr>
        <p:grpSpPr bwMode="auto">
          <a:xfrm>
            <a:off x="3079750" y="3705225"/>
            <a:ext cx="317500" cy="369888"/>
            <a:chOff x="1614533" y="4280420"/>
            <a:chExt cx="317511" cy="369332"/>
          </a:xfrm>
        </p:grpSpPr>
        <p:sp>
          <p:nvSpPr>
            <p:cNvPr id="218219" name="Oval 501">
              <a:extLst>
                <a:ext uri="{FF2B5EF4-FFF2-40B4-BE49-F238E27FC236}">
                  <a16:creationId xmlns:a16="http://schemas.microsoft.com/office/drawing/2014/main" id="{D827FA90-2944-E94A-846E-761C7EDCB5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8337" y="4321838"/>
              <a:ext cx="303707" cy="30370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pt-BR" altLang="pt-BR" dirty="0"/>
            </a:p>
          </p:txBody>
        </p:sp>
        <p:sp>
          <p:nvSpPr>
            <p:cNvPr id="218220" name="TextBox 502">
              <a:extLst>
                <a:ext uri="{FF2B5EF4-FFF2-40B4-BE49-F238E27FC236}">
                  <a16:creationId xmlns:a16="http://schemas.microsoft.com/office/drawing/2014/main" id="{1625703E-692C-8942-B723-365DD8B884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4533" y="4280420"/>
              <a:ext cx="3130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pt-BR" altLang="pt-BR" sz="1800" dirty="0"/>
                <a:t>2</a:t>
              </a:r>
            </a:p>
          </p:txBody>
        </p:sp>
      </p:grpSp>
      <p:sp>
        <p:nvSpPr>
          <p:cNvPr id="218130" name="TextBox 503">
            <a:extLst>
              <a:ext uri="{FF2B5EF4-FFF2-40B4-BE49-F238E27FC236}">
                <a16:creationId xmlns:a16="http://schemas.microsoft.com/office/drawing/2014/main" id="{A51EA67A-6A26-0342-A20A-013A02AE3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949" y="3328561"/>
            <a:ext cx="20335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pt-BR" altLang="pt-BR" sz="1800" dirty="0">
                <a:latin typeface="Arial Narrow" panose="020B0604020202020204" pitchFamily="34" charset="0"/>
              </a:rPr>
              <a:t>2. Bob seleciona vídeo na </a:t>
            </a:r>
            <a:r>
              <a:rPr lang="pt-BR" altLang="pt-BR" sz="1800" dirty="0" err="1">
                <a:latin typeface="Arial Narrow" panose="020B0604020202020204" pitchFamily="34" charset="0"/>
              </a:rPr>
              <a:t>Netflix</a:t>
            </a:r>
            <a:endParaRPr lang="pt-BR" altLang="pt-BR" sz="1800" dirty="0">
              <a:latin typeface="Arial Narrow" panose="020B0604020202020204" pitchFamily="34" charset="0"/>
            </a:endParaRPr>
          </a:p>
        </p:txBody>
      </p:sp>
      <p:cxnSp>
        <p:nvCxnSpPr>
          <p:cNvPr id="218131" name="Straight Arrow Connector 504">
            <a:extLst>
              <a:ext uri="{FF2B5EF4-FFF2-40B4-BE49-F238E27FC236}">
                <a16:creationId xmlns:a16="http://schemas.microsoft.com/office/drawing/2014/main" id="{F866C353-6265-8442-A87E-A28688336A0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552825" y="2827338"/>
            <a:ext cx="3175" cy="23526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18132" name="Group 506">
            <a:extLst>
              <a:ext uri="{FF2B5EF4-FFF2-40B4-BE49-F238E27FC236}">
                <a16:creationId xmlns:a16="http://schemas.microsoft.com/office/drawing/2014/main" id="{C8478B3E-A8A0-8B49-80B0-B30387298335}"/>
              </a:ext>
            </a:extLst>
          </p:cNvPr>
          <p:cNvGrpSpPr>
            <a:grpSpLocks/>
          </p:cNvGrpSpPr>
          <p:nvPr/>
        </p:nvGrpSpPr>
        <p:grpSpPr bwMode="auto">
          <a:xfrm>
            <a:off x="3379788" y="3862388"/>
            <a:ext cx="317500" cy="369887"/>
            <a:chOff x="1614533" y="4280420"/>
            <a:chExt cx="317511" cy="369332"/>
          </a:xfrm>
        </p:grpSpPr>
        <p:sp>
          <p:nvSpPr>
            <p:cNvPr id="218217" name="Oval 507">
              <a:extLst>
                <a:ext uri="{FF2B5EF4-FFF2-40B4-BE49-F238E27FC236}">
                  <a16:creationId xmlns:a16="http://schemas.microsoft.com/office/drawing/2014/main" id="{8283CCF9-4486-B741-B33B-FCD1ED6207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8337" y="4321838"/>
              <a:ext cx="303707" cy="30370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pt-BR" altLang="pt-BR" dirty="0"/>
            </a:p>
          </p:txBody>
        </p:sp>
        <p:sp>
          <p:nvSpPr>
            <p:cNvPr id="218218" name="TextBox 508">
              <a:extLst>
                <a:ext uri="{FF2B5EF4-FFF2-40B4-BE49-F238E27FC236}">
                  <a16:creationId xmlns:a16="http://schemas.microsoft.com/office/drawing/2014/main" id="{452C97E3-3FC7-6C4D-A5B2-C2B7656379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4533" y="4280420"/>
              <a:ext cx="3130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pt-BR" altLang="pt-BR" sz="1800" dirty="0"/>
                <a:t>3</a:t>
              </a:r>
            </a:p>
          </p:txBody>
        </p:sp>
      </p:grpSp>
      <p:sp>
        <p:nvSpPr>
          <p:cNvPr id="218133" name="TextBox 509">
            <a:extLst>
              <a:ext uri="{FF2B5EF4-FFF2-40B4-BE49-F238E27FC236}">
                <a16:creationId xmlns:a16="http://schemas.microsoft.com/office/drawing/2014/main" id="{42D0F897-B7EC-F041-84CA-72B130364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5525" y="3038475"/>
            <a:ext cx="17859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pt-BR" altLang="pt-BR" sz="1800" dirty="0">
                <a:latin typeface="Arial Narrow" panose="020B0604020202020204" pitchFamily="34" charset="0"/>
              </a:rPr>
              <a:t>3. obtém o arquivo de Manifesto para o vídeo solicitado</a:t>
            </a:r>
          </a:p>
        </p:txBody>
      </p:sp>
      <p:sp>
        <p:nvSpPr>
          <p:cNvPr id="61446" name="Right Arrow 61445">
            <a:extLst>
              <a:ext uri="{FF2B5EF4-FFF2-40B4-BE49-F238E27FC236}">
                <a16:creationId xmlns:a16="http://schemas.microsoft.com/office/drawing/2014/main" id="{159BF789-A213-2348-8B4F-511CA8D9D00E}"/>
              </a:ext>
            </a:extLst>
          </p:cNvPr>
          <p:cNvSpPr/>
          <p:nvPr/>
        </p:nvSpPr>
        <p:spPr bwMode="auto">
          <a:xfrm rot="10543217">
            <a:off x="3715372" y="5249205"/>
            <a:ext cx="2215511" cy="391437"/>
          </a:xfrm>
          <a:prstGeom prst="rightArrow">
            <a:avLst/>
          </a:prstGeom>
          <a:gradFill flip="none" rotWithShape="1">
            <a:gsLst>
              <a:gs pos="0">
                <a:srgbClr val="000090"/>
              </a:gs>
              <a:gs pos="100000">
                <a:srgbClr val="FFFFFF"/>
              </a:gs>
            </a:gsLst>
            <a:lin ang="10260000" scaled="0"/>
            <a:tileRect/>
          </a:gradFill>
          <a:ln w="15875">
            <a:gradFill flip="none" rotWithShape="1">
              <a:gsLst>
                <a:gs pos="0">
                  <a:srgbClr val="000090"/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txBody>
          <a:bodyPr wrap="none"/>
          <a:lstStyle/>
          <a:p>
            <a:pPr>
              <a:buFont typeface="ZapfDingbats" charset="0"/>
              <a:buNone/>
              <a:defRPr/>
            </a:pPr>
            <a:endParaRPr lang="pt-BR" dirty="0">
              <a:latin typeface="Comic Sans MS" pitchFamily="66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18137" name="Straight Arrow Connector 513">
            <a:extLst>
              <a:ext uri="{FF2B5EF4-FFF2-40B4-BE49-F238E27FC236}">
                <a16:creationId xmlns:a16="http://schemas.microsoft.com/office/drawing/2014/main" id="{698A3298-E0A0-BC4D-9FBB-83CC81F61A0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98900" y="5110163"/>
            <a:ext cx="1892300" cy="14763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8138" name="TextBox 516">
            <a:extLst>
              <a:ext uri="{FF2B5EF4-FFF2-40B4-BE49-F238E27FC236}">
                <a16:creationId xmlns:a16="http://schemas.microsoft.com/office/drawing/2014/main" id="{44885F93-E351-6142-9BF9-F76766279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425" y="5622925"/>
            <a:ext cx="17859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pt-BR" altLang="pt-BR" sz="1800" dirty="0">
                <a:latin typeface="Arial Narrow" panose="020B0604020202020204" pitchFamily="34" charset="0"/>
              </a:rPr>
              <a:t>4. recebe o </a:t>
            </a:r>
            <a:r>
              <a:rPr lang="pt-BR" altLang="pt-BR" sz="1800" i="1" dirty="0" err="1">
                <a:latin typeface="Arial Narrow" panose="020B0604020202020204" pitchFamily="34" charset="0"/>
              </a:rPr>
              <a:t>stream</a:t>
            </a:r>
            <a:r>
              <a:rPr lang="pt-BR" altLang="pt-BR" sz="1800" dirty="0">
                <a:latin typeface="Arial Narrow" panose="020B0604020202020204" pitchFamily="34" charset="0"/>
              </a:rPr>
              <a:t> via DASH</a:t>
            </a:r>
          </a:p>
        </p:txBody>
      </p:sp>
      <p:cxnSp>
        <p:nvCxnSpPr>
          <p:cNvPr id="218139" name="Straight Arrow Connector 517">
            <a:extLst>
              <a:ext uri="{FF2B5EF4-FFF2-40B4-BE49-F238E27FC236}">
                <a16:creationId xmlns:a16="http://schemas.microsoft.com/office/drawing/2014/main" id="{31FBE37E-12EA-A445-96C0-B42D3C2EF04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65700" y="2497138"/>
            <a:ext cx="2049463" cy="26987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8140" name="Straight Arrow Connector 521">
            <a:extLst>
              <a:ext uri="{FF2B5EF4-FFF2-40B4-BE49-F238E27FC236}">
                <a16:creationId xmlns:a16="http://schemas.microsoft.com/office/drawing/2014/main" id="{20F54BF9-AB0F-3C48-9301-F32B9D2D10C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75225" y="2540000"/>
            <a:ext cx="1541463" cy="1133475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8141" name="Straight Arrow Connector 523">
            <a:extLst>
              <a:ext uri="{FF2B5EF4-FFF2-40B4-BE49-F238E27FC236}">
                <a16:creationId xmlns:a16="http://schemas.microsoft.com/office/drawing/2014/main" id="{D12CA6B7-FEAB-4045-A24A-389F46F61E8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65700" y="2554288"/>
            <a:ext cx="2019300" cy="2706687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8142" name="TextBox 527">
            <a:extLst>
              <a:ext uri="{FF2B5EF4-FFF2-40B4-BE49-F238E27FC236}">
                <a16:creationId xmlns:a16="http://schemas.microsoft.com/office/drawing/2014/main" id="{4DE6F74C-650D-EA4C-AC55-B69B6D02D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626" y="1503974"/>
            <a:ext cx="20335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1800"/>
              </a:lnSpc>
            </a:pPr>
            <a:r>
              <a:rPr lang="pt-BR" altLang="pt-BR" sz="1800" dirty="0">
                <a:latin typeface="Arial Narrow" panose="020B0604020202020204" pitchFamily="34" charset="0"/>
              </a:rPr>
              <a:t>carrega cópias das múltiplas versões do vídeo para servidores CDN</a:t>
            </a:r>
          </a:p>
        </p:txBody>
      </p:sp>
      <p:grpSp>
        <p:nvGrpSpPr>
          <p:cNvPr id="218143" name="Group 383">
            <a:extLst>
              <a:ext uri="{FF2B5EF4-FFF2-40B4-BE49-F238E27FC236}">
                <a16:creationId xmlns:a16="http://schemas.microsoft.com/office/drawing/2014/main" id="{6CDA7221-6C08-FD4E-9F82-A546917FB9B2}"/>
              </a:ext>
            </a:extLst>
          </p:cNvPr>
          <p:cNvGrpSpPr>
            <a:grpSpLocks/>
          </p:cNvGrpSpPr>
          <p:nvPr/>
        </p:nvGrpSpPr>
        <p:grpSpPr bwMode="auto">
          <a:xfrm>
            <a:off x="6397625" y="3060700"/>
            <a:ext cx="1468560" cy="1354138"/>
            <a:chOff x="7030938" y="1184076"/>
            <a:chExt cx="1469812" cy="1355492"/>
          </a:xfrm>
        </p:grpSpPr>
        <p:sp>
          <p:nvSpPr>
            <p:cNvPr id="218182" name="Freeform 1287">
              <a:extLst>
                <a:ext uri="{FF2B5EF4-FFF2-40B4-BE49-F238E27FC236}">
                  <a16:creationId xmlns:a16="http://schemas.microsoft.com/office/drawing/2014/main" id="{3CC61CB0-0ECB-A242-B463-EFB8E7035C7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30938" y="1184076"/>
              <a:ext cx="1300345" cy="1355492"/>
            </a:xfrm>
            <a:custGeom>
              <a:avLst/>
              <a:gdLst>
                <a:gd name="T0" fmla="*/ 2147483647 w 10000"/>
                <a:gd name="T1" fmla="*/ 313820797 h 10000"/>
                <a:gd name="T2" fmla="*/ 2147483647 w 10000"/>
                <a:gd name="T3" fmla="*/ 1882906618 h 10000"/>
                <a:gd name="T4" fmla="*/ 2147483647 w 10000"/>
                <a:gd name="T5" fmla="*/ 2147483647 h 10000"/>
                <a:gd name="T6" fmla="*/ 1806182456 w 10000"/>
                <a:gd name="T7" fmla="*/ 2147483647 h 10000"/>
                <a:gd name="T8" fmla="*/ 367550316 w 10000"/>
                <a:gd name="T9" fmla="*/ 2147483647 h 10000"/>
                <a:gd name="T10" fmla="*/ 255562134 w 10000"/>
                <a:gd name="T11" fmla="*/ 2147483647 h 10000"/>
                <a:gd name="T12" fmla="*/ 2147483647 w 10000"/>
                <a:gd name="T13" fmla="*/ 2147483647 h 10000"/>
                <a:gd name="T14" fmla="*/ 2147483647 w 10000"/>
                <a:gd name="T15" fmla="*/ 2147483647 h 10000"/>
                <a:gd name="T16" fmla="*/ 2147483647 w 10000"/>
                <a:gd name="T17" fmla="*/ 2147483647 h 10000"/>
                <a:gd name="T18" fmla="*/ 2147483647 w 10000"/>
                <a:gd name="T19" fmla="*/ 2147483647 h 10000"/>
                <a:gd name="T20" fmla="*/ 2147483647 w 10000"/>
                <a:gd name="T21" fmla="*/ 2147483647 h 10000"/>
                <a:gd name="T22" fmla="*/ 2147483647 w 10000"/>
                <a:gd name="T23" fmla="*/ 2147483647 h 10000"/>
                <a:gd name="T24" fmla="*/ 2147483647 w 10000"/>
                <a:gd name="T25" fmla="*/ 2147483647 h 10000"/>
                <a:gd name="T26" fmla="*/ 2147483647 w 10000"/>
                <a:gd name="T27" fmla="*/ 2147483647 h 10000"/>
                <a:gd name="T28" fmla="*/ 2147483647 w 10000"/>
                <a:gd name="T29" fmla="*/ 2147483647 h 10000"/>
                <a:gd name="T30" fmla="*/ 2147483647 w 10000"/>
                <a:gd name="T31" fmla="*/ 537978644 h 10000"/>
                <a:gd name="T32" fmla="*/ 2147483647 w 10000"/>
                <a:gd name="T33" fmla="*/ 12457243 h 10000"/>
                <a:gd name="T34" fmla="*/ 2147483647 w 10000"/>
                <a:gd name="T35" fmla="*/ 313820797 h 100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000" h="10000">
                  <a:moveTo>
                    <a:pt x="6270" y="126"/>
                  </a:moveTo>
                  <a:cubicBezTo>
                    <a:pt x="5642" y="245"/>
                    <a:pt x="4469" y="528"/>
                    <a:pt x="3738" y="756"/>
                  </a:cubicBezTo>
                  <a:cubicBezTo>
                    <a:pt x="3007" y="984"/>
                    <a:pt x="2405" y="1322"/>
                    <a:pt x="1887" y="1495"/>
                  </a:cubicBezTo>
                  <a:cubicBezTo>
                    <a:pt x="1369" y="1668"/>
                    <a:pt x="1195" y="1105"/>
                    <a:pt x="629" y="1793"/>
                  </a:cubicBezTo>
                  <a:cubicBezTo>
                    <a:pt x="63" y="2481"/>
                    <a:pt x="218" y="3574"/>
                    <a:pt x="128" y="4417"/>
                  </a:cubicBezTo>
                  <a:cubicBezTo>
                    <a:pt x="39" y="5260"/>
                    <a:pt x="-87" y="6368"/>
                    <a:pt x="89" y="6848"/>
                  </a:cubicBezTo>
                  <a:cubicBezTo>
                    <a:pt x="265" y="7328"/>
                    <a:pt x="491" y="7223"/>
                    <a:pt x="1207" y="7298"/>
                  </a:cubicBezTo>
                  <a:cubicBezTo>
                    <a:pt x="1924" y="7374"/>
                    <a:pt x="3641" y="7133"/>
                    <a:pt x="4406" y="7298"/>
                  </a:cubicBezTo>
                  <a:cubicBezTo>
                    <a:pt x="5171" y="7463"/>
                    <a:pt x="5298" y="7868"/>
                    <a:pt x="5779" y="8288"/>
                  </a:cubicBezTo>
                  <a:cubicBezTo>
                    <a:pt x="6260" y="8709"/>
                    <a:pt x="6848" y="9549"/>
                    <a:pt x="7290" y="9819"/>
                  </a:cubicBezTo>
                  <a:cubicBezTo>
                    <a:pt x="7731" y="10089"/>
                    <a:pt x="8124" y="10014"/>
                    <a:pt x="8448" y="9879"/>
                  </a:cubicBezTo>
                  <a:cubicBezTo>
                    <a:pt x="8771" y="9744"/>
                    <a:pt x="9056" y="9549"/>
                    <a:pt x="9252" y="9008"/>
                  </a:cubicBezTo>
                  <a:cubicBezTo>
                    <a:pt x="9448" y="8469"/>
                    <a:pt x="9537" y="7418"/>
                    <a:pt x="9644" y="6639"/>
                  </a:cubicBezTo>
                  <a:cubicBezTo>
                    <a:pt x="9752" y="5858"/>
                    <a:pt x="9851" y="5168"/>
                    <a:pt x="9899" y="4327"/>
                  </a:cubicBezTo>
                  <a:cubicBezTo>
                    <a:pt x="9949" y="3486"/>
                    <a:pt x="10076" y="2256"/>
                    <a:pt x="9939" y="1566"/>
                  </a:cubicBezTo>
                  <a:cubicBezTo>
                    <a:pt x="9802" y="876"/>
                    <a:pt x="9478" y="471"/>
                    <a:pt x="9075" y="216"/>
                  </a:cubicBezTo>
                  <a:cubicBezTo>
                    <a:pt x="8674" y="-39"/>
                    <a:pt x="7997" y="20"/>
                    <a:pt x="7525" y="5"/>
                  </a:cubicBezTo>
                  <a:cubicBezTo>
                    <a:pt x="7055" y="-9"/>
                    <a:pt x="6898" y="5"/>
                    <a:pt x="6270" y="126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p:grpSp>
          <p:nvGrpSpPr>
            <p:cNvPr id="218183" name="Group 249">
              <a:extLst>
                <a:ext uri="{FF2B5EF4-FFF2-40B4-BE49-F238E27FC236}">
                  <a16:creationId xmlns:a16="http://schemas.microsoft.com/office/drawing/2014/main" id="{71E744F0-19EF-E944-B327-4699966FD8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91141" y="1665569"/>
              <a:ext cx="365533" cy="637551"/>
              <a:chOff x="4140" y="429"/>
              <a:chExt cx="1425" cy="2396"/>
            </a:xfrm>
          </p:grpSpPr>
          <p:sp>
            <p:nvSpPr>
              <p:cNvPr id="218185" name="Freeform 250">
                <a:extLst>
                  <a:ext uri="{FF2B5EF4-FFF2-40B4-BE49-F238E27FC236}">
                    <a16:creationId xmlns:a16="http://schemas.microsoft.com/office/drawing/2014/main" id="{F6826064-71B1-2A4F-962E-5964413D34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17 w 354"/>
                  <a:gd name="T1" fmla="*/ 0 h 2742"/>
                  <a:gd name="T2" fmla="*/ 93 w 354"/>
                  <a:gd name="T3" fmla="*/ 114 h 2742"/>
                  <a:gd name="T4" fmla="*/ 91 w 354"/>
                  <a:gd name="T5" fmla="*/ 881 h 2742"/>
                  <a:gd name="T6" fmla="*/ 0 w 354"/>
                  <a:gd name="T7" fmla="*/ 921 h 2742"/>
                  <a:gd name="T8" fmla="*/ 17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394" name="Rectangle 251">
                <a:extLst>
                  <a:ext uri="{FF2B5EF4-FFF2-40B4-BE49-F238E27FC236}">
                    <a16:creationId xmlns:a16="http://schemas.microsoft.com/office/drawing/2014/main" id="{DAE18F5F-4C87-D94D-82A7-178C97AF42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3" y="435"/>
                <a:ext cx="1053" cy="2275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18187" name="Freeform 252">
                <a:extLst>
                  <a:ext uri="{FF2B5EF4-FFF2-40B4-BE49-F238E27FC236}">
                    <a16:creationId xmlns:a16="http://schemas.microsoft.com/office/drawing/2014/main" id="{004388EB-CFE3-7444-8539-00F3C093D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56 w 211"/>
                  <a:gd name="T3" fmla="*/ 73 h 2537"/>
                  <a:gd name="T4" fmla="*/ 2 w 211"/>
                  <a:gd name="T5" fmla="*/ 839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218188" name="Freeform 253">
                <a:extLst>
                  <a:ext uri="{FF2B5EF4-FFF2-40B4-BE49-F238E27FC236}">
                    <a16:creationId xmlns:a16="http://schemas.microsoft.com/office/drawing/2014/main" id="{2DEC5E24-5DA4-9848-8BD0-46B464A60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87 w 328"/>
                  <a:gd name="T3" fmla="*/ 43 h 226"/>
                  <a:gd name="T4" fmla="*/ 87 w 328"/>
                  <a:gd name="T5" fmla="*/ 77 h 226"/>
                  <a:gd name="T6" fmla="*/ 0 w 328"/>
                  <a:gd name="T7" fmla="*/ 34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398" name="Rectangle 254">
                <a:extLst>
                  <a:ext uri="{FF2B5EF4-FFF2-40B4-BE49-F238E27FC236}">
                    <a16:creationId xmlns:a16="http://schemas.microsoft.com/office/drawing/2014/main" id="{550C860F-038E-D643-BDC7-7E35CFA3AB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5" y="698"/>
                <a:ext cx="595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grpSp>
            <p:nvGrpSpPr>
              <p:cNvPr id="218190" name="Group 255">
                <a:extLst>
                  <a:ext uri="{FF2B5EF4-FFF2-40B4-BE49-F238E27FC236}">
                    <a16:creationId xmlns:a16="http://schemas.microsoft.com/office/drawing/2014/main" id="{B4A6C43B-ED44-974C-A2FB-65B0733479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466" name="AutoShape 256">
                  <a:extLst>
                    <a:ext uri="{FF2B5EF4-FFF2-40B4-BE49-F238E27FC236}">
                      <a16:creationId xmlns:a16="http://schemas.microsoft.com/office/drawing/2014/main" id="{6E36A9CC-38C1-6343-A7B6-B3D7FF0E7B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3" y="2574"/>
                  <a:ext cx="727" cy="13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ZapfDingbats" charset="0"/>
                    <a:buNone/>
                    <a:defRPr/>
                  </a:pPr>
                  <a:endParaRPr lang="pt-BR" dirty="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467" name="AutoShape 257">
                  <a:extLst>
                    <a:ext uri="{FF2B5EF4-FFF2-40B4-BE49-F238E27FC236}">
                      <a16:creationId xmlns:a16="http://schemas.microsoft.com/office/drawing/2014/main" id="{6F89EA42-4D73-1F4E-A4F1-29BD732A72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8" y="2585"/>
                  <a:ext cx="696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ZapfDingbats" charset="0"/>
                    <a:buNone/>
                    <a:defRPr/>
                  </a:pPr>
                  <a:endParaRPr lang="pt-BR" dirty="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401" name="Rectangle 258">
                <a:extLst>
                  <a:ext uri="{FF2B5EF4-FFF2-40B4-BE49-F238E27FC236}">
                    <a16:creationId xmlns:a16="http://schemas.microsoft.com/office/drawing/2014/main" id="{E4EB4BEE-9ACC-134B-BC7B-28C7F5E9AC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8" y="1020"/>
                <a:ext cx="595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grpSp>
            <p:nvGrpSpPr>
              <p:cNvPr id="218192" name="Group 259">
                <a:extLst>
                  <a:ext uri="{FF2B5EF4-FFF2-40B4-BE49-F238E27FC236}">
                    <a16:creationId xmlns:a16="http://schemas.microsoft.com/office/drawing/2014/main" id="{1D72A5A6-7E25-0540-96B0-C31DD3A9D1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463" name="AutoShape 260">
                  <a:extLst>
                    <a:ext uri="{FF2B5EF4-FFF2-40B4-BE49-F238E27FC236}">
                      <a16:creationId xmlns:a16="http://schemas.microsoft.com/office/drawing/2014/main" id="{80096BCB-ABCB-4746-8DB8-FD6B18CE68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5" y="2577"/>
                  <a:ext cx="727" cy="1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ZapfDingbats" charset="0"/>
                    <a:buNone/>
                    <a:defRPr/>
                  </a:pPr>
                  <a:endParaRPr lang="pt-BR" dirty="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464" name="AutoShape 261">
                  <a:extLst>
                    <a:ext uri="{FF2B5EF4-FFF2-40B4-BE49-F238E27FC236}">
                      <a16:creationId xmlns:a16="http://schemas.microsoft.com/office/drawing/2014/main" id="{512ED990-7A19-9F4E-B7AC-2B65DA2511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1" y="2595"/>
                  <a:ext cx="696" cy="9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ZapfDingbats" charset="0"/>
                    <a:buNone/>
                    <a:defRPr/>
                  </a:pPr>
                  <a:endParaRPr lang="pt-BR" dirty="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417" name="Rectangle 262">
                <a:extLst>
                  <a:ext uri="{FF2B5EF4-FFF2-40B4-BE49-F238E27FC236}">
                    <a16:creationId xmlns:a16="http://schemas.microsoft.com/office/drawing/2014/main" id="{E95A3721-4852-A940-ABE0-8E4E19EB6C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5" y="1355"/>
                <a:ext cx="595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18" name="Rectangle 263">
                <a:extLst>
                  <a:ext uri="{FF2B5EF4-FFF2-40B4-BE49-F238E27FC236}">
                    <a16:creationId xmlns:a16="http://schemas.microsoft.com/office/drawing/2014/main" id="{BEAD6694-4C68-414E-8CFF-53B573CDC9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8" y="1653"/>
                <a:ext cx="601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grpSp>
            <p:nvGrpSpPr>
              <p:cNvPr id="218195" name="Group 264">
                <a:extLst>
                  <a:ext uri="{FF2B5EF4-FFF2-40B4-BE49-F238E27FC236}">
                    <a16:creationId xmlns:a16="http://schemas.microsoft.com/office/drawing/2014/main" id="{8A3339A2-A580-D54F-8287-493EA804FF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459" name="AutoShape 265">
                  <a:extLst>
                    <a:ext uri="{FF2B5EF4-FFF2-40B4-BE49-F238E27FC236}">
                      <a16:creationId xmlns:a16="http://schemas.microsoft.com/office/drawing/2014/main" id="{EB46F9B7-7121-D442-B1A4-B0373B8741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5" y="2576"/>
                  <a:ext cx="718" cy="13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ZapfDingbats" charset="0"/>
                    <a:buNone/>
                    <a:defRPr/>
                  </a:pPr>
                  <a:endParaRPr lang="pt-BR" dirty="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462" name="AutoShape 266">
                  <a:extLst>
                    <a:ext uri="{FF2B5EF4-FFF2-40B4-BE49-F238E27FC236}">
                      <a16:creationId xmlns:a16="http://schemas.microsoft.com/office/drawing/2014/main" id="{0FB32337-CB44-994F-9AE2-737E24D73C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0" y="2592"/>
                  <a:ext cx="687" cy="9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ZapfDingbats" charset="0"/>
                    <a:buNone/>
                    <a:defRPr/>
                  </a:pPr>
                  <a:endParaRPr lang="pt-BR" dirty="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218196" name="Freeform 267">
                <a:extLst>
                  <a:ext uri="{FF2B5EF4-FFF2-40B4-BE49-F238E27FC236}">
                    <a16:creationId xmlns:a16="http://schemas.microsoft.com/office/drawing/2014/main" id="{63D304D2-4241-FB4C-861C-4F6ECC1111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87 w 328"/>
                  <a:gd name="T3" fmla="*/ 42 h 226"/>
                  <a:gd name="T4" fmla="*/ 87 w 328"/>
                  <a:gd name="T5" fmla="*/ 75 h 226"/>
                  <a:gd name="T6" fmla="*/ 0 w 328"/>
                  <a:gd name="T7" fmla="*/ 32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grpSp>
            <p:nvGrpSpPr>
              <p:cNvPr id="218197" name="Group 268">
                <a:extLst>
                  <a:ext uri="{FF2B5EF4-FFF2-40B4-BE49-F238E27FC236}">
                    <a16:creationId xmlns:a16="http://schemas.microsoft.com/office/drawing/2014/main" id="{5BC31149-D0A1-184D-8F7B-4CFA1F8A2C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455" name="AutoShape 269">
                  <a:extLst>
                    <a:ext uri="{FF2B5EF4-FFF2-40B4-BE49-F238E27FC236}">
                      <a16:creationId xmlns:a16="http://schemas.microsoft.com/office/drawing/2014/main" id="{1C70CEB3-3992-AC47-BF44-F4CB0687D4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5" y="2566"/>
                  <a:ext cx="725" cy="14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ZapfDingbats" charset="0"/>
                    <a:buNone/>
                    <a:defRPr/>
                  </a:pPr>
                  <a:endParaRPr lang="pt-BR" dirty="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457" name="AutoShape 270">
                  <a:extLst>
                    <a:ext uri="{FF2B5EF4-FFF2-40B4-BE49-F238E27FC236}">
                      <a16:creationId xmlns:a16="http://schemas.microsoft.com/office/drawing/2014/main" id="{96AF58D4-71AE-8945-A0FA-E298AD9C2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3" y="2584"/>
                  <a:ext cx="694" cy="11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ZapfDingbats" charset="0"/>
                    <a:buNone/>
                    <a:defRPr/>
                  </a:pPr>
                  <a:endParaRPr lang="pt-BR" dirty="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423" name="Rectangle 271">
                <a:extLst>
                  <a:ext uri="{FF2B5EF4-FFF2-40B4-BE49-F238E27FC236}">
                    <a16:creationId xmlns:a16="http://schemas.microsoft.com/office/drawing/2014/main" id="{3A3C6178-33A1-EF49-8241-46461A1245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0" y="435"/>
                <a:ext cx="68" cy="2281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18199" name="Freeform 272">
                <a:extLst>
                  <a:ext uri="{FF2B5EF4-FFF2-40B4-BE49-F238E27FC236}">
                    <a16:creationId xmlns:a16="http://schemas.microsoft.com/office/drawing/2014/main" id="{A736F469-DAFE-334E-852D-723231705C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77 w 296"/>
                  <a:gd name="T3" fmla="*/ 47 h 256"/>
                  <a:gd name="T4" fmla="*/ 78 w 296"/>
                  <a:gd name="T5" fmla="*/ 85 h 256"/>
                  <a:gd name="T6" fmla="*/ 0 w 296"/>
                  <a:gd name="T7" fmla="*/ 32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218200" name="Freeform 273">
                <a:extLst>
                  <a:ext uri="{FF2B5EF4-FFF2-40B4-BE49-F238E27FC236}">
                    <a16:creationId xmlns:a16="http://schemas.microsoft.com/office/drawing/2014/main" id="{EDFF3E1C-605B-7143-8495-47BBA6C8EF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81 w 304"/>
                  <a:gd name="T3" fmla="*/ 55 h 288"/>
                  <a:gd name="T4" fmla="*/ 76 w 304"/>
                  <a:gd name="T5" fmla="*/ 97 h 288"/>
                  <a:gd name="T6" fmla="*/ 2 w 304"/>
                  <a:gd name="T7" fmla="*/ 42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430" name="Oval 274">
                <a:extLst>
                  <a:ext uri="{FF2B5EF4-FFF2-40B4-BE49-F238E27FC236}">
                    <a16:creationId xmlns:a16="http://schemas.microsoft.com/office/drawing/2014/main" id="{C1717185-0E2E-7446-A1A0-385C2CCB8F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6" y="2609"/>
                <a:ext cx="50" cy="96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18202" name="Freeform 275">
                <a:extLst>
                  <a:ext uri="{FF2B5EF4-FFF2-40B4-BE49-F238E27FC236}">
                    <a16:creationId xmlns:a16="http://schemas.microsoft.com/office/drawing/2014/main" id="{B9CDDD6D-D28B-014A-96F6-AD9D5004C4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36 h 240"/>
                  <a:gd name="T2" fmla="*/ 2 w 306"/>
                  <a:gd name="T3" fmla="*/ 81 h 240"/>
                  <a:gd name="T4" fmla="*/ 81 w 306"/>
                  <a:gd name="T5" fmla="*/ 37 h 240"/>
                  <a:gd name="T6" fmla="*/ 78 w 306"/>
                  <a:gd name="T7" fmla="*/ 0 h 240"/>
                  <a:gd name="T8" fmla="*/ 0 w 306"/>
                  <a:gd name="T9" fmla="*/ 36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432" name="AutoShape 276">
                <a:extLst>
                  <a:ext uri="{FF2B5EF4-FFF2-40B4-BE49-F238E27FC236}">
                    <a16:creationId xmlns:a16="http://schemas.microsoft.com/office/drawing/2014/main" id="{F34406DB-E926-F343-90C1-C658755F5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1" y="2680"/>
                <a:ext cx="1202" cy="143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34" name="AutoShape 277">
                <a:extLst>
                  <a:ext uri="{FF2B5EF4-FFF2-40B4-BE49-F238E27FC236}">
                    <a16:creationId xmlns:a16="http://schemas.microsoft.com/office/drawing/2014/main" id="{55F69EFF-1D46-A847-A0D3-2E6878AC44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3" y="2710"/>
                <a:ext cx="1078" cy="7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35" name="Oval 278">
                <a:extLst>
                  <a:ext uri="{FF2B5EF4-FFF2-40B4-BE49-F238E27FC236}">
                    <a16:creationId xmlns:a16="http://schemas.microsoft.com/office/drawing/2014/main" id="{9F8908F8-B127-B24D-AA5B-4F4FA1ECF5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8" y="2382"/>
                <a:ext cx="161" cy="14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37" name="Oval 279">
                <a:extLst>
                  <a:ext uri="{FF2B5EF4-FFF2-40B4-BE49-F238E27FC236}">
                    <a16:creationId xmlns:a16="http://schemas.microsoft.com/office/drawing/2014/main" id="{BCE57D4B-49EF-B940-A541-51D57FFF8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8" y="2382"/>
                <a:ext cx="161" cy="14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buFont typeface="ZapfDingbats" charset="0"/>
                  <a:buNone/>
                  <a:defRPr/>
                </a:pPr>
                <a:endParaRPr lang="pt-BR" dirty="0">
                  <a:solidFill>
                    <a:srgbClr val="FF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52" name="Oval 280">
                <a:extLst>
                  <a:ext uri="{FF2B5EF4-FFF2-40B4-BE49-F238E27FC236}">
                    <a16:creationId xmlns:a16="http://schemas.microsoft.com/office/drawing/2014/main" id="{66610771-87DF-EE4C-9186-92BED80835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1" y="2382"/>
                <a:ext cx="161" cy="1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54" name="Rectangle 281">
                <a:extLst>
                  <a:ext uri="{FF2B5EF4-FFF2-40B4-BE49-F238E27FC236}">
                    <a16:creationId xmlns:a16="http://schemas.microsoft.com/office/drawing/2014/main" id="{44BFE7E1-ED9D-3F4E-82D3-F9BDD2346C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4" y="1832"/>
                <a:ext cx="87" cy="764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218184" name="TextBox 492">
              <a:extLst>
                <a:ext uri="{FF2B5EF4-FFF2-40B4-BE49-F238E27FC236}">
                  <a16:creationId xmlns:a16="http://schemas.microsoft.com/office/drawing/2014/main" id="{1504E200-E5DF-284D-AA08-E4BA0CF9E5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00043" y="1655943"/>
              <a:ext cx="900707" cy="554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ts val="1800"/>
                </a:lnSpc>
              </a:pPr>
              <a:r>
                <a:rPr lang="pt-BR" altLang="pt-BR" sz="1800" dirty="0">
                  <a:latin typeface="Arial Narrow" panose="020B0604020202020204" pitchFamily="34" charset="0"/>
                </a:rPr>
                <a:t>Servidor CDN </a:t>
              </a:r>
            </a:p>
          </p:txBody>
        </p:sp>
      </p:grpSp>
      <p:grpSp>
        <p:nvGrpSpPr>
          <p:cNvPr id="218144" name="Group 468">
            <a:extLst>
              <a:ext uri="{FF2B5EF4-FFF2-40B4-BE49-F238E27FC236}">
                <a16:creationId xmlns:a16="http://schemas.microsoft.com/office/drawing/2014/main" id="{790FCB98-B7D5-B444-AA38-D3B22D6A8836}"/>
              </a:ext>
            </a:extLst>
          </p:cNvPr>
          <p:cNvGrpSpPr>
            <a:grpSpLocks/>
          </p:cNvGrpSpPr>
          <p:nvPr/>
        </p:nvGrpSpPr>
        <p:grpSpPr bwMode="auto">
          <a:xfrm>
            <a:off x="6034087" y="4451350"/>
            <a:ext cx="1459865" cy="1355725"/>
            <a:chOff x="7030938" y="1184076"/>
            <a:chExt cx="1459425" cy="1355492"/>
          </a:xfrm>
        </p:grpSpPr>
        <p:sp>
          <p:nvSpPr>
            <p:cNvPr id="218147" name="Freeform 1287">
              <a:extLst>
                <a:ext uri="{FF2B5EF4-FFF2-40B4-BE49-F238E27FC236}">
                  <a16:creationId xmlns:a16="http://schemas.microsoft.com/office/drawing/2014/main" id="{398FAEA2-524A-B846-86B4-1EB3F7A8635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30938" y="1184076"/>
              <a:ext cx="1300345" cy="1355492"/>
            </a:xfrm>
            <a:custGeom>
              <a:avLst/>
              <a:gdLst>
                <a:gd name="T0" fmla="*/ 2147483647 w 10000"/>
                <a:gd name="T1" fmla="*/ 313820797 h 10000"/>
                <a:gd name="T2" fmla="*/ 2147483647 w 10000"/>
                <a:gd name="T3" fmla="*/ 1882906618 h 10000"/>
                <a:gd name="T4" fmla="*/ 2147483647 w 10000"/>
                <a:gd name="T5" fmla="*/ 2147483647 h 10000"/>
                <a:gd name="T6" fmla="*/ 1806182456 w 10000"/>
                <a:gd name="T7" fmla="*/ 2147483647 h 10000"/>
                <a:gd name="T8" fmla="*/ 367550316 w 10000"/>
                <a:gd name="T9" fmla="*/ 2147483647 h 10000"/>
                <a:gd name="T10" fmla="*/ 255562134 w 10000"/>
                <a:gd name="T11" fmla="*/ 2147483647 h 10000"/>
                <a:gd name="T12" fmla="*/ 2147483647 w 10000"/>
                <a:gd name="T13" fmla="*/ 2147483647 h 10000"/>
                <a:gd name="T14" fmla="*/ 2147483647 w 10000"/>
                <a:gd name="T15" fmla="*/ 2147483647 h 10000"/>
                <a:gd name="T16" fmla="*/ 2147483647 w 10000"/>
                <a:gd name="T17" fmla="*/ 2147483647 h 10000"/>
                <a:gd name="T18" fmla="*/ 2147483647 w 10000"/>
                <a:gd name="T19" fmla="*/ 2147483647 h 10000"/>
                <a:gd name="T20" fmla="*/ 2147483647 w 10000"/>
                <a:gd name="T21" fmla="*/ 2147483647 h 10000"/>
                <a:gd name="T22" fmla="*/ 2147483647 w 10000"/>
                <a:gd name="T23" fmla="*/ 2147483647 h 10000"/>
                <a:gd name="T24" fmla="*/ 2147483647 w 10000"/>
                <a:gd name="T25" fmla="*/ 2147483647 h 10000"/>
                <a:gd name="T26" fmla="*/ 2147483647 w 10000"/>
                <a:gd name="T27" fmla="*/ 2147483647 h 10000"/>
                <a:gd name="T28" fmla="*/ 2147483647 w 10000"/>
                <a:gd name="T29" fmla="*/ 2147483647 h 10000"/>
                <a:gd name="T30" fmla="*/ 2147483647 w 10000"/>
                <a:gd name="T31" fmla="*/ 537978644 h 10000"/>
                <a:gd name="T32" fmla="*/ 2147483647 w 10000"/>
                <a:gd name="T33" fmla="*/ 12457243 h 10000"/>
                <a:gd name="T34" fmla="*/ 2147483647 w 10000"/>
                <a:gd name="T35" fmla="*/ 313820797 h 100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000" h="10000">
                  <a:moveTo>
                    <a:pt x="6270" y="126"/>
                  </a:moveTo>
                  <a:cubicBezTo>
                    <a:pt x="5642" y="245"/>
                    <a:pt x="4469" y="528"/>
                    <a:pt x="3738" y="756"/>
                  </a:cubicBezTo>
                  <a:cubicBezTo>
                    <a:pt x="3007" y="984"/>
                    <a:pt x="2405" y="1322"/>
                    <a:pt x="1887" y="1495"/>
                  </a:cubicBezTo>
                  <a:cubicBezTo>
                    <a:pt x="1369" y="1668"/>
                    <a:pt x="1195" y="1105"/>
                    <a:pt x="629" y="1793"/>
                  </a:cubicBezTo>
                  <a:cubicBezTo>
                    <a:pt x="63" y="2481"/>
                    <a:pt x="218" y="3574"/>
                    <a:pt x="128" y="4417"/>
                  </a:cubicBezTo>
                  <a:cubicBezTo>
                    <a:pt x="39" y="5260"/>
                    <a:pt x="-87" y="6368"/>
                    <a:pt x="89" y="6848"/>
                  </a:cubicBezTo>
                  <a:cubicBezTo>
                    <a:pt x="265" y="7328"/>
                    <a:pt x="491" y="7223"/>
                    <a:pt x="1207" y="7298"/>
                  </a:cubicBezTo>
                  <a:cubicBezTo>
                    <a:pt x="1924" y="7374"/>
                    <a:pt x="3641" y="7133"/>
                    <a:pt x="4406" y="7298"/>
                  </a:cubicBezTo>
                  <a:cubicBezTo>
                    <a:pt x="5171" y="7463"/>
                    <a:pt x="5298" y="7868"/>
                    <a:pt x="5779" y="8288"/>
                  </a:cubicBezTo>
                  <a:cubicBezTo>
                    <a:pt x="6260" y="8709"/>
                    <a:pt x="6848" y="9549"/>
                    <a:pt x="7290" y="9819"/>
                  </a:cubicBezTo>
                  <a:cubicBezTo>
                    <a:pt x="7731" y="10089"/>
                    <a:pt x="8124" y="10014"/>
                    <a:pt x="8448" y="9879"/>
                  </a:cubicBezTo>
                  <a:cubicBezTo>
                    <a:pt x="8771" y="9744"/>
                    <a:pt x="9056" y="9549"/>
                    <a:pt x="9252" y="9008"/>
                  </a:cubicBezTo>
                  <a:cubicBezTo>
                    <a:pt x="9448" y="8469"/>
                    <a:pt x="9537" y="7418"/>
                    <a:pt x="9644" y="6639"/>
                  </a:cubicBezTo>
                  <a:cubicBezTo>
                    <a:pt x="9752" y="5858"/>
                    <a:pt x="9851" y="5168"/>
                    <a:pt x="9899" y="4327"/>
                  </a:cubicBezTo>
                  <a:cubicBezTo>
                    <a:pt x="9949" y="3486"/>
                    <a:pt x="10076" y="2256"/>
                    <a:pt x="9939" y="1566"/>
                  </a:cubicBezTo>
                  <a:cubicBezTo>
                    <a:pt x="9802" y="876"/>
                    <a:pt x="9478" y="471"/>
                    <a:pt x="9075" y="216"/>
                  </a:cubicBezTo>
                  <a:cubicBezTo>
                    <a:pt x="8674" y="-39"/>
                    <a:pt x="7997" y="20"/>
                    <a:pt x="7525" y="5"/>
                  </a:cubicBezTo>
                  <a:cubicBezTo>
                    <a:pt x="7055" y="-9"/>
                    <a:pt x="6898" y="5"/>
                    <a:pt x="6270" y="126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p:grpSp>
          <p:nvGrpSpPr>
            <p:cNvPr id="218148" name="Group 249">
              <a:extLst>
                <a:ext uri="{FF2B5EF4-FFF2-40B4-BE49-F238E27FC236}">
                  <a16:creationId xmlns:a16="http://schemas.microsoft.com/office/drawing/2014/main" id="{6DF6EE95-A73C-0D42-9136-24D837EF69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91141" y="1665569"/>
              <a:ext cx="365533" cy="637551"/>
              <a:chOff x="4140" y="429"/>
              <a:chExt cx="1425" cy="2396"/>
            </a:xfrm>
          </p:grpSpPr>
          <p:sp>
            <p:nvSpPr>
              <p:cNvPr id="218150" name="Freeform 250">
                <a:extLst>
                  <a:ext uri="{FF2B5EF4-FFF2-40B4-BE49-F238E27FC236}">
                    <a16:creationId xmlns:a16="http://schemas.microsoft.com/office/drawing/2014/main" id="{EB92A35C-DF2B-1C41-AE66-E66F0922E1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17 w 354"/>
                  <a:gd name="T1" fmla="*/ 0 h 2742"/>
                  <a:gd name="T2" fmla="*/ 93 w 354"/>
                  <a:gd name="T3" fmla="*/ 114 h 2742"/>
                  <a:gd name="T4" fmla="*/ 91 w 354"/>
                  <a:gd name="T5" fmla="*/ 881 h 2742"/>
                  <a:gd name="T6" fmla="*/ 0 w 354"/>
                  <a:gd name="T7" fmla="*/ 921 h 2742"/>
                  <a:gd name="T8" fmla="*/ 17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488" name="Rectangle 251">
                <a:extLst>
                  <a:ext uri="{FF2B5EF4-FFF2-40B4-BE49-F238E27FC236}">
                    <a16:creationId xmlns:a16="http://schemas.microsoft.com/office/drawing/2014/main" id="{EA2E3163-6297-174F-854C-F73843301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2" y="433"/>
                <a:ext cx="1052" cy="2279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18152" name="Freeform 252">
                <a:extLst>
                  <a:ext uri="{FF2B5EF4-FFF2-40B4-BE49-F238E27FC236}">
                    <a16:creationId xmlns:a16="http://schemas.microsoft.com/office/drawing/2014/main" id="{862A53F1-E2E5-7247-90A7-71F6C387DF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56 w 211"/>
                  <a:gd name="T3" fmla="*/ 73 h 2537"/>
                  <a:gd name="T4" fmla="*/ 2 w 211"/>
                  <a:gd name="T5" fmla="*/ 839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218153" name="Freeform 253">
                <a:extLst>
                  <a:ext uri="{FF2B5EF4-FFF2-40B4-BE49-F238E27FC236}">
                    <a16:creationId xmlns:a16="http://schemas.microsoft.com/office/drawing/2014/main" id="{A198E2C0-A3B9-CB4E-8B68-A0010492C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87 w 328"/>
                  <a:gd name="T3" fmla="*/ 43 h 226"/>
                  <a:gd name="T4" fmla="*/ 87 w 328"/>
                  <a:gd name="T5" fmla="*/ 77 h 226"/>
                  <a:gd name="T6" fmla="*/ 0 w 328"/>
                  <a:gd name="T7" fmla="*/ 34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491" name="Rectangle 254">
                <a:extLst>
                  <a:ext uri="{FF2B5EF4-FFF2-40B4-BE49-F238E27FC236}">
                    <a16:creationId xmlns:a16="http://schemas.microsoft.com/office/drawing/2014/main" id="{CA8B7D80-679E-A34C-B831-5E082F733F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5" y="695"/>
                <a:ext cx="594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grpSp>
            <p:nvGrpSpPr>
              <p:cNvPr id="218155" name="Group 255">
                <a:extLst>
                  <a:ext uri="{FF2B5EF4-FFF2-40B4-BE49-F238E27FC236}">
                    <a16:creationId xmlns:a16="http://schemas.microsoft.com/office/drawing/2014/main" id="{8D516497-7E3A-1C4C-A223-6D83143741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517" name="AutoShape 256">
                  <a:extLst>
                    <a:ext uri="{FF2B5EF4-FFF2-40B4-BE49-F238E27FC236}">
                      <a16:creationId xmlns:a16="http://schemas.microsoft.com/office/drawing/2014/main" id="{3B71B40F-7A39-8B42-972E-D88124701F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1" y="2571"/>
                  <a:ext cx="726" cy="12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ZapfDingbats" charset="0"/>
                    <a:buNone/>
                    <a:defRPr/>
                  </a:pPr>
                  <a:endParaRPr lang="pt-BR" dirty="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518" name="AutoShape 257">
                  <a:extLst>
                    <a:ext uri="{FF2B5EF4-FFF2-40B4-BE49-F238E27FC236}">
                      <a16:creationId xmlns:a16="http://schemas.microsoft.com/office/drawing/2014/main" id="{4FEB19C0-2866-234D-B1EE-5FB8A6C0F2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7" y="2583"/>
                  <a:ext cx="695" cy="9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ZapfDingbats" charset="0"/>
                    <a:buNone/>
                    <a:defRPr/>
                  </a:pPr>
                  <a:endParaRPr lang="pt-BR" dirty="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493" name="Rectangle 258">
                <a:extLst>
                  <a:ext uri="{FF2B5EF4-FFF2-40B4-BE49-F238E27FC236}">
                    <a16:creationId xmlns:a16="http://schemas.microsoft.com/office/drawing/2014/main" id="{8F4DF28E-F21B-4840-8468-508F58FE17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7" y="1023"/>
                <a:ext cx="594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grpSp>
            <p:nvGrpSpPr>
              <p:cNvPr id="218157" name="Group 259">
                <a:extLst>
                  <a:ext uri="{FF2B5EF4-FFF2-40B4-BE49-F238E27FC236}">
                    <a16:creationId xmlns:a16="http://schemas.microsoft.com/office/drawing/2014/main" id="{195D4BFC-D670-BE45-85AD-F99C9A9203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515" name="AutoShape 260">
                  <a:extLst>
                    <a:ext uri="{FF2B5EF4-FFF2-40B4-BE49-F238E27FC236}">
                      <a16:creationId xmlns:a16="http://schemas.microsoft.com/office/drawing/2014/main" id="{179576C5-5A20-684B-AFFD-9F74D4AA9F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4" y="2574"/>
                  <a:ext cx="726" cy="1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ZapfDingbats" charset="0"/>
                    <a:buNone/>
                    <a:defRPr/>
                  </a:pPr>
                  <a:endParaRPr lang="pt-BR" dirty="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516" name="AutoShape 261">
                  <a:extLst>
                    <a:ext uri="{FF2B5EF4-FFF2-40B4-BE49-F238E27FC236}">
                      <a16:creationId xmlns:a16="http://schemas.microsoft.com/office/drawing/2014/main" id="{659D5ACB-DD75-F84C-8642-42E3C85F72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9" y="2592"/>
                  <a:ext cx="695" cy="9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ZapfDingbats" charset="0"/>
                    <a:buNone/>
                    <a:defRPr/>
                  </a:pPr>
                  <a:endParaRPr lang="pt-BR" dirty="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495" name="Rectangle 262">
                <a:extLst>
                  <a:ext uri="{FF2B5EF4-FFF2-40B4-BE49-F238E27FC236}">
                    <a16:creationId xmlns:a16="http://schemas.microsoft.com/office/drawing/2014/main" id="{0A292E6F-A8D5-844F-8CA9-93E1C9CBAB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5" y="1357"/>
                <a:ext cx="594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96" name="Rectangle 263">
                <a:extLst>
                  <a:ext uri="{FF2B5EF4-FFF2-40B4-BE49-F238E27FC236}">
                    <a16:creationId xmlns:a16="http://schemas.microsoft.com/office/drawing/2014/main" id="{F8AB8AA6-4623-C442-A733-0D279B217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7" y="1656"/>
                <a:ext cx="600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grpSp>
            <p:nvGrpSpPr>
              <p:cNvPr id="218160" name="Group 264">
                <a:extLst>
                  <a:ext uri="{FF2B5EF4-FFF2-40B4-BE49-F238E27FC236}">
                    <a16:creationId xmlns:a16="http://schemas.microsoft.com/office/drawing/2014/main" id="{8960477E-CF20-7146-A8E4-8A18D1412C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513" name="AutoShape 265">
                  <a:extLst>
                    <a:ext uri="{FF2B5EF4-FFF2-40B4-BE49-F238E27FC236}">
                      <a16:creationId xmlns:a16="http://schemas.microsoft.com/office/drawing/2014/main" id="{DE61E390-5F64-4143-989E-13CDB1084F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3" y="2572"/>
                  <a:ext cx="717" cy="12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ZapfDingbats" charset="0"/>
                    <a:buNone/>
                    <a:defRPr/>
                  </a:pPr>
                  <a:endParaRPr lang="pt-BR" dirty="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514" name="AutoShape 266">
                  <a:extLst>
                    <a:ext uri="{FF2B5EF4-FFF2-40B4-BE49-F238E27FC236}">
                      <a16:creationId xmlns:a16="http://schemas.microsoft.com/office/drawing/2014/main" id="{54D8DDD0-AEB2-B24B-87CD-5C4697C65B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9" y="2589"/>
                  <a:ext cx="686" cy="9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ZapfDingbats" charset="0"/>
                    <a:buNone/>
                    <a:defRPr/>
                  </a:pPr>
                  <a:endParaRPr lang="pt-BR" dirty="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218161" name="Freeform 267">
                <a:extLst>
                  <a:ext uri="{FF2B5EF4-FFF2-40B4-BE49-F238E27FC236}">
                    <a16:creationId xmlns:a16="http://schemas.microsoft.com/office/drawing/2014/main" id="{4841F774-A22C-F141-9987-8456B82D9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87 w 328"/>
                  <a:gd name="T3" fmla="*/ 42 h 226"/>
                  <a:gd name="T4" fmla="*/ 87 w 328"/>
                  <a:gd name="T5" fmla="*/ 75 h 226"/>
                  <a:gd name="T6" fmla="*/ 0 w 328"/>
                  <a:gd name="T7" fmla="*/ 32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grpSp>
            <p:nvGrpSpPr>
              <p:cNvPr id="218162" name="Group 268">
                <a:extLst>
                  <a:ext uri="{FF2B5EF4-FFF2-40B4-BE49-F238E27FC236}">
                    <a16:creationId xmlns:a16="http://schemas.microsoft.com/office/drawing/2014/main" id="{62E7B0DD-0C2D-0A47-AB20-DAE6E7894C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511" name="AutoShape 269">
                  <a:extLst>
                    <a:ext uri="{FF2B5EF4-FFF2-40B4-BE49-F238E27FC236}">
                      <a16:creationId xmlns:a16="http://schemas.microsoft.com/office/drawing/2014/main" id="{CDE99CB6-B8CF-6D4E-97C0-B8D4FCA129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6" y="2569"/>
                  <a:ext cx="724" cy="14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ZapfDingbats" charset="0"/>
                    <a:buNone/>
                    <a:defRPr/>
                  </a:pPr>
                  <a:endParaRPr lang="pt-BR" dirty="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512" name="AutoShape 270">
                  <a:extLst>
                    <a:ext uri="{FF2B5EF4-FFF2-40B4-BE49-F238E27FC236}">
                      <a16:creationId xmlns:a16="http://schemas.microsoft.com/office/drawing/2014/main" id="{258A8F31-BD4D-2342-B8B9-AD61F84196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1" y="2586"/>
                  <a:ext cx="694" cy="11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ZapfDingbats" charset="0"/>
                    <a:buNone/>
                    <a:defRPr/>
                  </a:pPr>
                  <a:endParaRPr lang="pt-BR" dirty="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500" name="Rectangle 271">
                <a:extLst>
                  <a:ext uri="{FF2B5EF4-FFF2-40B4-BE49-F238E27FC236}">
                    <a16:creationId xmlns:a16="http://schemas.microsoft.com/office/drawing/2014/main" id="{901D21C1-362B-5042-B90A-CAF4205D87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8" y="433"/>
                <a:ext cx="68" cy="2285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18164" name="Freeform 272">
                <a:extLst>
                  <a:ext uri="{FF2B5EF4-FFF2-40B4-BE49-F238E27FC236}">
                    <a16:creationId xmlns:a16="http://schemas.microsoft.com/office/drawing/2014/main" id="{DD9F7EB2-E510-CE4D-B975-6BD3E2611B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77 w 296"/>
                  <a:gd name="T3" fmla="*/ 47 h 256"/>
                  <a:gd name="T4" fmla="*/ 78 w 296"/>
                  <a:gd name="T5" fmla="*/ 85 h 256"/>
                  <a:gd name="T6" fmla="*/ 0 w 296"/>
                  <a:gd name="T7" fmla="*/ 32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218165" name="Freeform 273">
                <a:extLst>
                  <a:ext uri="{FF2B5EF4-FFF2-40B4-BE49-F238E27FC236}">
                    <a16:creationId xmlns:a16="http://schemas.microsoft.com/office/drawing/2014/main" id="{2DB6B786-6C8B-A94D-87A8-C2E4ABF9D9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81 w 304"/>
                  <a:gd name="T3" fmla="*/ 55 h 288"/>
                  <a:gd name="T4" fmla="*/ 76 w 304"/>
                  <a:gd name="T5" fmla="*/ 97 h 288"/>
                  <a:gd name="T6" fmla="*/ 2 w 304"/>
                  <a:gd name="T7" fmla="*/ 42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503" name="Oval 274">
                <a:extLst>
                  <a:ext uri="{FF2B5EF4-FFF2-40B4-BE49-F238E27FC236}">
                    <a16:creationId xmlns:a16="http://schemas.microsoft.com/office/drawing/2014/main" id="{BED484F7-F6B3-394C-A4CE-158D365F0C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4" y="2610"/>
                <a:ext cx="49" cy="9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18167" name="Freeform 275">
                <a:extLst>
                  <a:ext uri="{FF2B5EF4-FFF2-40B4-BE49-F238E27FC236}">
                    <a16:creationId xmlns:a16="http://schemas.microsoft.com/office/drawing/2014/main" id="{EE954E6F-FDF0-7D4C-9CC0-90C82543FC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36 h 240"/>
                  <a:gd name="T2" fmla="*/ 2 w 306"/>
                  <a:gd name="T3" fmla="*/ 81 h 240"/>
                  <a:gd name="T4" fmla="*/ 81 w 306"/>
                  <a:gd name="T5" fmla="*/ 37 h 240"/>
                  <a:gd name="T6" fmla="*/ 78 w 306"/>
                  <a:gd name="T7" fmla="*/ 0 h 240"/>
                  <a:gd name="T8" fmla="*/ 0 w 306"/>
                  <a:gd name="T9" fmla="*/ 36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505" name="AutoShape 276">
                <a:extLst>
                  <a:ext uri="{FF2B5EF4-FFF2-40B4-BE49-F238E27FC236}">
                    <a16:creationId xmlns:a16="http://schemas.microsoft.com/office/drawing/2014/main" id="{31BF0F0F-8281-1742-B353-499BE71A2B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0" y="2682"/>
                <a:ext cx="1200" cy="143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06" name="AutoShape 277">
                <a:extLst>
                  <a:ext uri="{FF2B5EF4-FFF2-40B4-BE49-F238E27FC236}">
                    <a16:creationId xmlns:a16="http://schemas.microsoft.com/office/drawing/2014/main" id="{AD00E974-FC8B-9847-8BE8-2AF3240A1C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2" y="2711"/>
                <a:ext cx="1077" cy="7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07" name="Oval 278">
                <a:extLst>
                  <a:ext uri="{FF2B5EF4-FFF2-40B4-BE49-F238E27FC236}">
                    <a16:creationId xmlns:a16="http://schemas.microsoft.com/office/drawing/2014/main" id="{F38C9E69-014F-FD42-91B6-DF1F856F5F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7" y="2383"/>
                <a:ext cx="161" cy="14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08" name="Oval 279">
                <a:extLst>
                  <a:ext uri="{FF2B5EF4-FFF2-40B4-BE49-F238E27FC236}">
                    <a16:creationId xmlns:a16="http://schemas.microsoft.com/office/drawing/2014/main" id="{21EC2431-1768-614A-8688-36ECC6FE9C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7" y="2383"/>
                <a:ext cx="161" cy="14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buFont typeface="ZapfDingbats" charset="0"/>
                  <a:buNone/>
                  <a:defRPr/>
                </a:pPr>
                <a:endParaRPr lang="pt-BR" dirty="0">
                  <a:solidFill>
                    <a:srgbClr val="FF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09" name="Oval 280">
                <a:extLst>
                  <a:ext uri="{FF2B5EF4-FFF2-40B4-BE49-F238E27FC236}">
                    <a16:creationId xmlns:a16="http://schemas.microsoft.com/office/drawing/2014/main" id="{5163C72C-2B87-B446-915F-E5EEDA55FF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0" y="2383"/>
                <a:ext cx="161" cy="1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10" name="Rectangle 281">
                <a:extLst>
                  <a:ext uri="{FF2B5EF4-FFF2-40B4-BE49-F238E27FC236}">
                    <a16:creationId xmlns:a16="http://schemas.microsoft.com/office/drawing/2014/main" id="{76D3DFBD-DE1C-5349-87AD-19AD5B9EF8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2" y="1835"/>
                <a:ext cx="87" cy="764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pt-BR" dirty="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218149" name="TextBox 492">
              <a:extLst>
                <a:ext uri="{FF2B5EF4-FFF2-40B4-BE49-F238E27FC236}">
                  <a16:creationId xmlns:a16="http://schemas.microsoft.com/office/drawing/2014/main" id="{02F63B3B-AE16-2146-90B5-788C4CCD66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00043" y="1655943"/>
              <a:ext cx="890320" cy="553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ts val="1800"/>
                </a:lnSpc>
              </a:pPr>
              <a:r>
                <a:rPr lang="pt-BR" altLang="pt-BR" sz="1800" dirty="0">
                  <a:latin typeface="Arial Narrow" panose="020B0604020202020204" pitchFamily="34" charset="0"/>
                </a:rPr>
                <a:t>Servidor CDN </a:t>
              </a:r>
            </a:p>
          </p:txBody>
        </p:sp>
      </p:grpSp>
      <p:sp>
        <p:nvSpPr>
          <p:cNvPr id="218145" name="Rectangle 7">
            <a:extLst>
              <a:ext uri="{FF2B5EF4-FFF2-40B4-BE49-F238E27FC236}">
                <a16:creationId xmlns:a16="http://schemas.microsoft.com/office/drawing/2014/main" id="{AAF3B78E-619D-424A-BA53-B421788208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6516689" y="6454775"/>
            <a:ext cx="1955800" cy="300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pt-BR" altLang="pt-BR" sz="1200" dirty="0">
                <a:latin typeface="Tahoma" panose="020B0604030504040204" pitchFamily="34" charset="0"/>
              </a:rPr>
              <a:t>2: Camada de Aplicação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87DB98E-465C-874E-9258-5823B9505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pt-BR" smtClean="0"/>
              <a:pPr>
                <a:defRPr/>
              </a:pPr>
              <a:t>106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4922529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3072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Capítulo 2: Roteiro</a:t>
            </a:r>
          </a:p>
        </p:txBody>
      </p:sp>
      <p:sp>
        <p:nvSpPr>
          <p:cNvPr id="30725" name="Rectangle 102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t-BR" sz="2400" dirty="0"/>
              <a:t>2.1 Princípios de aplicações de rede</a:t>
            </a:r>
          </a:p>
          <a:p>
            <a:r>
              <a:rPr lang="pt-BR" sz="2400" dirty="0"/>
              <a:t>2.2 A Web e o HTTP</a:t>
            </a:r>
          </a:p>
          <a:p>
            <a:r>
              <a:rPr lang="pt-BR" sz="2400" dirty="0"/>
              <a:t>2.3 Correio Eletrônico na Internet</a:t>
            </a:r>
          </a:p>
          <a:p>
            <a:r>
              <a:rPr lang="pt-BR" sz="2400" dirty="0"/>
              <a:t>2.4 DNS: o serviço de diretório da Internet</a:t>
            </a:r>
          </a:p>
          <a:p>
            <a:endParaRPr lang="pt-BR" sz="2400" dirty="0"/>
          </a:p>
        </p:txBody>
      </p:sp>
      <p:sp>
        <p:nvSpPr>
          <p:cNvPr id="30726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600200"/>
            <a:ext cx="4054475" cy="4648200"/>
          </a:xfrm>
        </p:spPr>
        <p:txBody>
          <a:bodyPr/>
          <a:lstStyle/>
          <a:p>
            <a:r>
              <a:rPr lang="pt-BR" sz="2400" dirty="0"/>
              <a:t>2.5 Aplicações P2P</a:t>
            </a:r>
          </a:p>
          <a:p>
            <a:r>
              <a:rPr lang="pt-BR" sz="2400" dirty="0">
                <a:solidFill>
                  <a:srgbClr val="0070C0"/>
                </a:solidFill>
              </a:rPr>
              <a:t>2.6 Fluxos (</a:t>
            </a:r>
            <a:r>
              <a:rPr lang="pt-BR" sz="2400" i="1" dirty="0" err="1">
                <a:solidFill>
                  <a:srgbClr val="0070C0"/>
                </a:solidFill>
              </a:rPr>
              <a:t>streams</a:t>
            </a:r>
            <a:r>
              <a:rPr lang="pt-BR" sz="2400" dirty="0">
                <a:solidFill>
                  <a:srgbClr val="0070C0"/>
                </a:solidFill>
              </a:rPr>
              <a:t>) de vídeo e Redes de Distribuição de Conteúdo (</a:t>
            </a:r>
            <a:r>
              <a:rPr lang="pt-BR" sz="2400" dirty="0" err="1">
                <a:solidFill>
                  <a:srgbClr val="0070C0"/>
                </a:solidFill>
              </a:rPr>
              <a:t>CDNs</a:t>
            </a:r>
            <a:r>
              <a:rPr lang="pt-BR" sz="2400" dirty="0">
                <a:solidFill>
                  <a:srgbClr val="0070C0"/>
                </a:solidFill>
              </a:rPr>
              <a:t>)</a:t>
            </a:r>
          </a:p>
          <a:p>
            <a:r>
              <a:rPr lang="pt-BR" sz="2400" dirty="0">
                <a:solidFill>
                  <a:srgbClr val="FF0000"/>
                </a:solidFill>
              </a:rPr>
              <a:t>2.7 Programação de </a:t>
            </a:r>
            <a:r>
              <a:rPr lang="pt-BR" sz="2400" i="1" dirty="0">
                <a:solidFill>
                  <a:srgbClr val="FF0000"/>
                </a:solidFill>
              </a:rPr>
              <a:t>sockets</a:t>
            </a:r>
            <a:r>
              <a:rPr lang="pt-BR" sz="2400" dirty="0">
                <a:solidFill>
                  <a:srgbClr val="FF0000"/>
                </a:solidFill>
              </a:rPr>
              <a:t> com UDP e TCP</a:t>
            </a:r>
          </a:p>
          <a:p>
            <a:endParaRPr lang="pt-BR" sz="2400" dirty="0"/>
          </a:p>
          <a:p>
            <a:pPr>
              <a:buFont typeface="ZapfDingbats" pitchFamily="82" charset="0"/>
              <a:buNone/>
            </a:pPr>
            <a:endParaRPr lang="pt-BR" sz="2400" dirty="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70CD0D6-5F8C-9144-A19B-51E0170D3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9439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Programação com sockets</a:t>
            </a:r>
          </a:p>
        </p:txBody>
      </p:sp>
      <p:sp>
        <p:nvSpPr>
          <p:cNvPr id="40962" name="Espaço Reservado para Rodapé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28047A3-AB0D-3543-A82D-2C3C09F2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  <p:sp>
        <p:nvSpPr>
          <p:cNvPr id="40967" name="Rectangle 9"/>
          <p:cNvSpPr>
            <a:spLocks noChangeArrowheads="1"/>
          </p:cNvSpPr>
          <p:nvPr/>
        </p:nvSpPr>
        <p:spPr bwMode="auto">
          <a:xfrm>
            <a:off x="619125" y="1276350"/>
            <a:ext cx="816292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None/>
            </a:pPr>
            <a:r>
              <a:rPr lang="pt-BR" sz="2400" i="1" dirty="0">
                <a:solidFill>
                  <a:srgbClr val="FF0000"/>
                </a:solidFill>
                <a:latin typeface="+mj-lt"/>
              </a:rPr>
              <a:t>meta</a:t>
            </a:r>
            <a:r>
              <a:rPr lang="pt-BR" sz="2400" i="1" u="sng" dirty="0">
                <a:solidFill>
                  <a:srgbClr val="FF0000"/>
                </a:solidFill>
                <a:latin typeface="+mj-lt"/>
              </a:rPr>
              <a:t>:</a:t>
            </a:r>
            <a:r>
              <a:rPr lang="pt-BR" sz="2400" dirty="0">
                <a:latin typeface="+mj-lt"/>
              </a:rPr>
              <a:t> aprender a construir aplicações cliente/servidor que se comunicam usando sockets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</a:pPr>
            <a:r>
              <a:rPr lang="pt-BR" sz="2400" i="1" dirty="0">
                <a:solidFill>
                  <a:srgbClr val="FF0000"/>
                </a:solidFill>
                <a:latin typeface="+mj-lt"/>
              </a:rPr>
              <a:t>socket:</a:t>
            </a:r>
            <a:r>
              <a:rPr lang="pt-BR" sz="2400" dirty="0">
                <a:latin typeface="+mj-lt"/>
              </a:rPr>
              <a:t> porta entre o processo de aplicação e o protocolo de transporte fim-a-fim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</a:pPr>
            <a:endParaRPr lang="pt-BR" sz="2400" dirty="0">
              <a:latin typeface="+mj-lt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None/>
            </a:pPr>
            <a:endParaRPr lang="pt-BR" sz="2400" dirty="0">
              <a:latin typeface="+mj-lt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None/>
            </a:pPr>
            <a:endParaRPr lang="en-US" sz="2400" dirty="0">
              <a:latin typeface="+mj-lt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E3593A1A-F1C8-284D-8EB8-7E99197C1EE7}"/>
              </a:ext>
            </a:extLst>
          </p:cNvPr>
          <p:cNvGrpSpPr/>
          <p:nvPr/>
        </p:nvGrpSpPr>
        <p:grpSpPr>
          <a:xfrm>
            <a:off x="45874" y="3390047"/>
            <a:ext cx="8976101" cy="2565275"/>
            <a:chOff x="784225" y="3390048"/>
            <a:chExt cx="8237750" cy="2354262"/>
          </a:xfrm>
        </p:grpSpPr>
        <p:sp>
          <p:nvSpPr>
            <p:cNvPr id="16" name="Freeform 66">
              <a:extLst>
                <a:ext uri="{FF2B5EF4-FFF2-40B4-BE49-F238E27FC236}">
                  <a16:creationId xmlns:a16="http://schemas.microsoft.com/office/drawing/2014/main" id="{A8CC3641-0756-3345-BD59-EC1492AEE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3399573"/>
              <a:ext cx="736600" cy="1998662"/>
            </a:xfrm>
            <a:custGeom>
              <a:avLst/>
              <a:gdLst>
                <a:gd name="T0" fmla="*/ 2147483647 w 464"/>
                <a:gd name="T1" fmla="*/ 2147483647 h 1259"/>
                <a:gd name="T2" fmla="*/ 0 w 464"/>
                <a:gd name="T3" fmla="*/ 0 h 1259"/>
                <a:gd name="T4" fmla="*/ 2147483647 w 464"/>
                <a:gd name="T5" fmla="*/ 2147483647 h 1259"/>
                <a:gd name="T6" fmla="*/ 2147483647 w 464"/>
                <a:gd name="T7" fmla="*/ 2147483647 h 1259"/>
                <a:gd name="T8" fmla="*/ 2147483647 w 464"/>
                <a:gd name="T9" fmla="*/ 2147483647 h 12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4"/>
                <a:gd name="T16" fmla="*/ 0 h 1259"/>
                <a:gd name="T17" fmla="*/ 464 w 464"/>
                <a:gd name="T18" fmla="*/ 1259 h 12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4" h="1259">
                  <a:moveTo>
                    <a:pt x="464" y="1060"/>
                  </a:moveTo>
                  <a:lnTo>
                    <a:pt x="0" y="0"/>
                  </a:lnTo>
                  <a:lnTo>
                    <a:pt x="6" y="1258"/>
                  </a:lnTo>
                  <a:lnTo>
                    <a:pt x="382" y="1259"/>
                  </a:lnTo>
                  <a:lnTo>
                    <a:pt x="464" y="1060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AE20F1F1-9B6A-7245-9667-0D81A29C3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788" y="4696560"/>
              <a:ext cx="1808162" cy="1031875"/>
            </a:xfrm>
            <a:custGeom>
              <a:avLst/>
              <a:gdLst>
                <a:gd name="T0" fmla="*/ 2147483647 w 2135"/>
                <a:gd name="T1" fmla="*/ 2147483647 h 1662"/>
                <a:gd name="T2" fmla="*/ 2147483647 w 2135"/>
                <a:gd name="T3" fmla="*/ 2147483647 h 1662"/>
                <a:gd name="T4" fmla="*/ 2147483647 w 2135"/>
                <a:gd name="T5" fmla="*/ 2147483647 h 1662"/>
                <a:gd name="T6" fmla="*/ 2147483647 w 2135"/>
                <a:gd name="T7" fmla="*/ 2147483647 h 1662"/>
                <a:gd name="T8" fmla="*/ 2147483647 w 2135"/>
                <a:gd name="T9" fmla="*/ 2147483647 h 1662"/>
                <a:gd name="T10" fmla="*/ 2147483647 w 2135"/>
                <a:gd name="T11" fmla="*/ 2147483647 h 1662"/>
                <a:gd name="T12" fmla="*/ 2147483647 w 2135"/>
                <a:gd name="T13" fmla="*/ 2147483647 h 1662"/>
                <a:gd name="T14" fmla="*/ 2147483647 w 2135"/>
                <a:gd name="T15" fmla="*/ 2147483647 h 1662"/>
                <a:gd name="T16" fmla="*/ 2147483647 w 2135"/>
                <a:gd name="T17" fmla="*/ 2147483647 h 1662"/>
                <a:gd name="T18" fmla="*/ 2147483647 w 2135"/>
                <a:gd name="T19" fmla="*/ 2147483647 h 1662"/>
                <a:gd name="T20" fmla="*/ 2147483647 w 2135"/>
                <a:gd name="T21" fmla="*/ 2147483647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35"/>
                <a:gd name="T34" fmla="*/ 0 h 1662"/>
                <a:gd name="T35" fmla="*/ 2135 w 2135"/>
                <a:gd name="T36" fmla="*/ 1662 h 16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" name="Text Box 51">
              <a:extLst>
                <a:ext uri="{FF2B5EF4-FFF2-40B4-BE49-F238E27FC236}">
                  <a16:creationId xmlns:a16="http://schemas.microsoft.com/office/drawing/2014/main" id="{D52E8209-1CC6-B54B-A64F-D05F095937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1938" y="4828323"/>
              <a:ext cx="874712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600"/>
                <a:t>Internet</a:t>
              </a:r>
            </a:p>
          </p:txBody>
        </p:sp>
        <p:sp>
          <p:nvSpPr>
            <p:cNvPr id="19" name="Line 52">
              <a:extLst>
                <a:ext uri="{FF2B5EF4-FFF2-40B4-BE49-F238E27FC236}">
                  <a16:creationId xmlns:a16="http://schemas.microsoft.com/office/drawing/2014/main" id="{6B0A382E-C69B-0548-9930-46105803E5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2488" y="5239485"/>
              <a:ext cx="22113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" name="Text Box 53">
              <a:extLst>
                <a:ext uri="{FF2B5EF4-FFF2-40B4-BE49-F238E27FC236}">
                  <a16:creationId xmlns:a16="http://schemas.microsoft.com/office/drawing/2014/main" id="{CBD186A4-C191-A44A-AE03-AF25E67CC5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3625" y="4464785"/>
              <a:ext cx="114165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sz="1600">
                  <a:solidFill>
                    <a:srgbClr val="CC0000"/>
                  </a:solidFill>
                </a:rPr>
                <a:t>controlado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sz="1600">
                  <a:solidFill>
                    <a:srgbClr val="CC0000"/>
                  </a:solidFill>
                </a:rPr>
                <a:t>pelo SO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rgbClr val="CC0000"/>
                </a:solidFill>
                <a:latin typeface="Times New Roman" pitchFamily="18" charset="0"/>
              </a:endParaRPr>
            </a:p>
          </p:txBody>
        </p:sp>
        <p:sp>
          <p:nvSpPr>
            <p:cNvPr id="21" name="Text Box 56">
              <a:extLst>
                <a:ext uri="{FF2B5EF4-FFF2-40B4-BE49-F238E27FC236}">
                  <a16:creationId xmlns:a16="http://schemas.microsoft.com/office/drawing/2014/main" id="{399ADEC4-14D0-3045-82EF-4FDD01ABAE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1400" y="3564673"/>
              <a:ext cx="1630575" cy="757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sz="1600">
                  <a:solidFill>
                    <a:srgbClr val="CC0000"/>
                  </a:solidFill>
                </a:rPr>
                <a:t>Controlado pelo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sz="1600">
                  <a:solidFill>
                    <a:srgbClr val="CC0000"/>
                  </a:solidFill>
                </a:rPr>
                <a:t>desenvolvedor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sz="1600">
                  <a:solidFill>
                    <a:srgbClr val="CC0000"/>
                  </a:solidFill>
                </a:rPr>
                <a:t>da aplicação</a:t>
              </a:r>
            </a:p>
          </p:txBody>
        </p:sp>
        <p:sp>
          <p:nvSpPr>
            <p:cNvPr id="22" name="Freeform 45">
              <a:extLst>
                <a:ext uri="{FF2B5EF4-FFF2-40B4-BE49-F238E27FC236}">
                  <a16:creationId xmlns:a16="http://schemas.microsoft.com/office/drawing/2014/main" id="{3DBE5593-C325-2846-8913-8E47F91DA5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088" y="3463073"/>
              <a:ext cx="758825" cy="1997075"/>
            </a:xfrm>
            <a:custGeom>
              <a:avLst/>
              <a:gdLst>
                <a:gd name="T0" fmla="*/ 0 w 478"/>
                <a:gd name="T1" fmla="*/ 2147483647 h 1258"/>
                <a:gd name="T2" fmla="*/ 2147483647 w 478"/>
                <a:gd name="T3" fmla="*/ 0 h 1258"/>
                <a:gd name="T4" fmla="*/ 2147483647 w 478"/>
                <a:gd name="T5" fmla="*/ 2147483647 h 1258"/>
                <a:gd name="T6" fmla="*/ 2147483647 w 478"/>
                <a:gd name="T7" fmla="*/ 2147483647 h 1258"/>
                <a:gd name="T8" fmla="*/ 0 w 478"/>
                <a:gd name="T9" fmla="*/ 2147483647 h 12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8"/>
                <a:gd name="T16" fmla="*/ 0 h 1258"/>
                <a:gd name="T17" fmla="*/ 478 w 478"/>
                <a:gd name="T18" fmla="*/ 1258 h 12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8" h="1258">
                  <a:moveTo>
                    <a:pt x="0" y="1040"/>
                  </a:moveTo>
                  <a:lnTo>
                    <a:pt x="478" y="0"/>
                  </a:lnTo>
                  <a:lnTo>
                    <a:pt x="472" y="1258"/>
                  </a:lnTo>
                  <a:lnTo>
                    <a:pt x="41" y="1246"/>
                  </a:lnTo>
                  <a:lnTo>
                    <a:pt x="0" y="1040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id="{E1EDE927-B248-F142-8782-105A4ABB8C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1363" y="3418623"/>
              <a:ext cx="1296987" cy="1981200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pt-BR" sz="2400">
                <a:latin typeface="Times New Roman" pitchFamily="18" charset="0"/>
              </a:endParaRPr>
            </a:p>
          </p:txBody>
        </p:sp>
        <p:sp>
          <p:nvSpPr>
            <p:cNvPr id="24" name="Rectangle 24">
              <a:extLst>
                <a:ext uri="{FF2B5EF4-FFF2-40B4-BE49-F238E27FC236}">
                  <a16:creationId xmlns:a16="http://schemas.microsoft.com/office/drawing/2014/main" id="{DCB915E6-118F-8C46-A6FF-F156D15CC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263" y="3472598"/>
              <a:ext cx="1273175" cy="19796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pt-BR" sz="2400">
                <a:latin typeface="Times New Roman" pitchFamily="18" charset="0"/>
              </a:endParaRPr>
            </a:p>
          </p:txBody>
        </p:sp>
        <p:sp>
          <p:nvSpPr>
            <p:cNvPr id="25" name="Line 25">
              <a:extLst>
                <a:ext uri="{FF2B5EF4-FFF2-40B4-BE49-F238E27FC236}">
                  <a16:creationId xmlns:a16="http://schemas.microsoft.com/office/drawing/2014/main" id="{E087803C-D10F-A041-9813-194260EFA8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2788" y="4233010"/>
              <a:ext cx="1263650" cy="31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" name="Text Box 26">
              <a:extLst>
                <a:ext uri="{FF2B5EF4-FFF2-40B4-BE49-F238E27FC236}">
                  <a16:creationId xmlns:a16="http://schemas.microsoft.com/office/drawing/2014/main" id="{DFBB4D39-2840-E242-A658-2BF2660305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9925" y="4215548"/>
              <a:ext cx="1317625" cy="30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400" err="1">
                  <a:solidFill>
                    <a:srgbClr val="969696"/>
                  </a:solidFill>
                  <a:latin typeface="Tahoma" pitchFamily="34" charset="0"/>
                </a:rPr>
                <a:t>transporte</a:t>
              </a:r>
              <a:endParaRPr lang="en-US" sz="1400">
                <a:solidFill>
                  <a:srgbClr val="969696"/>
                </a:solidFill>
                <a:latin typeface="Tahoma" pitchFamily="34" charset="0"/>
              </a:endParaRPr>
            </a:p>
          </p:txBody>
        </p:sp>
        <p:sp>
          <p:nvSpPr>
            <p:cNvPr id="27" name="Line 27">
              <a:extLst>
                <a:ext uri="{FF2B5EF4-FFF2-40B4-BE49-F238E27FC236}">
                  <a16:creationId xmlns:a16="http://schemas.microsoft.com/office/drawing/2014/main" id="{BD5A5F18-D673-254C-AAFB-FDD4AFBD8F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0725" y="4553685"/>
              <a:ext cx="1263650" cy="31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" name="Line 28">
              <a:extLst>
                <a:ext uri="{FF2B5EF4-FFF2-40B4-BE49-F238E27FC236}">
                  <a16:creationId xmlns:a16="http://schemas.microsoft.com/office/drawing/2014/main" id="{10DB30F7-6C1E-9E40-BC42-87A7E69B03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6438" y="4863248"/>
              <a:ext cx="1263650" cy="31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" name="Line 29">
              <a:extLst>
                <a:ext uri="{FF2B5EF4-FFF2-40B4-BE49-F238E27FC236}">
                  <a16:creationId xmlns:a16="http://schemas.microsoft.com/office/drawing/2014/main" id="{FECA6592-FD7B-7E43-8813-3ABEFDC107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6438" y="5148998"/>
              <a:ext cx="1263650" cy="31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" name="Text Box 26">
              <a:extLst>
                <a:ext uri="{FF2B5EF4-FFF2-40B4-BE49-F238E27FC236}">
                  <a16:creationId xmlns:a16="http://schemas.microsoft.com/office/drawing/2014/main" id="{39C6875D-07B4-5A43-A75C-1759513CD8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4850" y="3463073"/>
              <a:ext cx="1317625" cy="329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400" err="1">
                  <a:latin typeface="Tahoma" pitchFamily="34" charset="0"/>
                </a:rPr>
                <a:t>aplicação</a:t>
              </a:r>
              <a:endParaRPr lang="en-US" sz="1400">
                <a:latin typeface="Tahoma" pitchFamily="34" charset="0"/>
              </a:endParaRPr>
            </a:p>
          </p:txBody>
        </p:sp>
        <p:sp>
          <p:nvSpPr>
            <p:cNvPr id="31" name="Text Box 26">
              <a:extLst>
                <a:ext uri="{FF2B5EF4-FFF2-40B4-BE49-F238E27FC236}">
                  <a16:creationId xmlns:a16="http://schemas.microsoft.com/office/drawing/2014/main" id="{12FBE11F-99E4-5243-B815-DBA69DE40F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0400" y="5120423"/>
              <a:ext cx="1317625" cy="329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400" err="1">
                  <a:solidFill>
                    <a:srgbClr val="969696"/>
                  </a:solidFill>
                  <a:latin typeface="Tahoma" pitchFamily="34" charset="0"/>
                </a:rPr>
                <a:t>física</a:t>
              </a:r>
              <a:endParaRPr lang="en-US" sz="1400">
                <a:solidFill>
                  <a:srgbClr val="969696"/>
                </a:solidFill>
                <a:latin typeface="Tahoma" pitchFamily="34" charset="0"/>
              </a:endParaRPr>
            </a:p>
          </p:txBody>
        </p:sp>
        <p:sp>
          <p:nvSpPr>
            <p:cNvPr id="32" name="Text Box 26">
              <a:extLst>
                <a:ext uri="{FF2B5EF4-FFF2-40B4-BE49-F238E27FC236}">
                  <a16:creationId xmlns:a16="http://schemas.microsoft.com/office/drawing/2014/main" id="{1D99C88D-BDA6-D843-B0CF-8DDBFE0BEC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9450" y="4834673"/>
              <a:ext cx="1317625" cy="329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400">
                  <a:solidFill>
                    <a:srgbClr val="969696"/>
                  </a:solidFill>
                  <a:latin typeface="Tahoma" pitchFamily="34" charset="0"/>
                </a:rPr>
                <a:t>enlace</a:t>
              </a:r>
            </a:p>
          </p:txBody>
        </p:sp>
        <p:sp>
          <p:nvSpPr>
            <p:cNvPr id="33" name="Text Box 26">
              <a:extLst>
                <a:ext uri="{FF2B5EF4-FFF2-40B4-BE49-F238E27FC236}">
                  <a16:creationId xmlns:a16="http://schemas.microsoft.com/office/drawing/2014/main" id="{8C4F8455-F888-8E47-98D2-7520A88F01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9925" y="4539398"/>
              <a:ext cx="1317625" cy="30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400" err="1">
                  <a:solidFill>
                    <a:srgbClr val="969696"/>
                  </a:solidFill>
                  <a:latin typeface="Tahoma" pitchFamily="34" charset="0"/>
                </a:rPr>
                <a:t>rede</a:t>
              </a:r>
              <a:endParaRPr lang="en-US" sz="1400">
                <a:solidFill>
                  <a:srgbClr val="969696"/>
                </a:solidFill>
                <a:latin typeface="Tahoma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77A64B1-BC3F-7E4E-8CBF-24B017A3F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8200" y="3737710"/>
              <a:ext cx="990600" cy="304800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600" err="1"/>
                <a:t>processo</a:t>
              </a:r>
              <a:endParaRPr lang="en-US" sz="1600"/>
            </a:p>
          </p:txBody>
        </p:sp>
        <p:grpSp>
          <p:nvGrpSpPr>
            <p:cNvPr id="35" name="Group 58">
              <a:extLst>
                <a:ext uri="{FF2B5EF4-FFF2-40B4-BE49-F238E27FC236}">
                  <a16:creationId xmlns:a16="http://schemas.microsoft.com/office/drawing/2014/main" id="{D0A815C7-E751-C149-AD4F-13EBF5F767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55850" y="4098073"/>
              <a:ext cx="546100" cy="225425"/>
              <a:chOff x="1287" y="2524"/>
              <a:chExt cx="260" cy="100"/>
            </a:xfrm>
          </p:grpSpPr>
          <p:sp>
            <p:nvSpPr>
              <p:cNvPr id="36" name="Rectangle 59">
                <a:extLst>
                  <a:ext uri="{FF2B5EF4-FFF2-40B4-BE49-F238E27FC236}">
                    <a16:creationId xmlns:a16="http://schemas.microsoft.com/office/drawing/2014/main" id="{D683F49D-3750-8F40-AD6D-0C255ABE0A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7" y="2524"/>
                <a:ext cx="260" cy="10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7" name="Rectangle 60">
                <a:extLst>
                  <a:ext uri="{FF2B5EF4-FFF2-40B4-BE49-F238E27FC236}">
                    <a16:creationId xmlns:a16="http://schemas.microsoft.com/office/drawing/2014/main" id="{4638277D-A909-9141-A4AB-0D44F9871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2537"/>
                <a:ext cx="156" cy="7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CC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8" name="Rectangle 61">
                <a:extLst>
                  <a:ext uri="{FF2B5EF4-FFF2-40B4-BE49-F238E27FC236}">
                    <a16:creationId xmlns:a16="http://schemas.microsoft.com/office/drawing/2014/main" id="{55CBED95-27B4-284A-97C4-4B668AD744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3" y="2582"/>
                <a:ext cx="27" cy="27"/>
              </a:xfrm>
              <a:prstGeom prst="rect">
                <a:avLst/>
              </a:prstGeom>
              <a:solidFill>
                <a:srgbClr val="CC9900"/>
              </a:solidFill>
              <a:ln w="9525">
                <a:solidFill>
                  <a:srgbClr val="CC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9" name="Rectangle 62">
                <a:extLst>
                  <a:ext uri="{FF2B5EF4-FFF2-40B4-BE49-F238E27FC236}">
                    <a16:creationId xmlns:a16="http://schemas.microsoft.com/office/drawing/2014/main" id="{B918436F-0BEA-324A-8510-2B5F36DD4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8" y="2583"/>
                <a:ext cx="26" cy="27"/>
              </a:xfrm>
              <a:prstGeom prst="rect">
                <a:avLst/>
              </a:prstGeom>
              <a:solidFill>
                <a:srgbClr val="CC9900"/>
              </a:solidFill>
              <a:ln w="9525">
                <a:solidFill>
                  <a:srgbClr val="CC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40" name="Rectangle 23">
              <a:extLst>
                <a:ext uri="{FF2B5EF4-FFF2-40B4-BE49-F238E27FC236}">
                  <a16:creationId xmlns:a16="http://schemas.microsoft.com/office/drawing/2014/main" id="{8655CA20-E050-7942-B4E4-E471B98944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3725" y="3390048"/>
              <a:ext cx="1296988" cy="1981200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pt-BR" sz="2400">
                <a:latin typeface="Times New Roman" pitchFamily="18" charset="0"/>
              </a:endParaRPr>
            </a:p>
          </p:txBody>
        </p:sp>
        <p:sp>
          <p:nvSpPr>
            <p:cNvPr id="41" name="Rectangle 24">
              <a:extLst>
                <a:ext uri="{FF2B5EF4-FFF2-40B4-BE49-F238E27FC236}">
                  <a16:creationId xmlns:a16="http://schemas.microsoft.com/office/drawing/2014/main" id="{D8E6468E-3089-8C4C-80C4-BA81012FD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5625" y="3444023"/>
              <a:ext cx="1273175" cy="19796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pt-BR" sz="2400">
                <a:latin typeface="Times New Roman" pitchFamily="18" charset="0"/>
              </a:endParaRPr>
            </a:p>
          </p:txBody>
        </p:sp>
        <p:sp>
          <p:nvSpPr>
            <p:cNvPr id="42" name="Line 25">
              <a:extLst>
                <a:ext uri="{FF2B5EF4-FFF2-40B4-BE49-F238E27FC236}">
                  <a16:creationId xmlns:a16="http://schemas.microsoft.com/office/drawing/2014/main" id="{A74DBCE1-1C36-AD4F-B3A8-9AE8EA22B2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45150" y="4204435"/>
              <a:ext cx="1263650" cy="31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3" name="Text Box 26">
              <a:extLst>
                <a:ext uri="{FF2B5EF4-FFF2-40B4-BE49-F238E27FC236}">
                  <a16:creationId xmlns:a16="http://schemas.microsoft.com/office/drawing/2014/main" id="{62351419-4E5A-1B43-837D-2E1F049795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2288" y="4186973"/>
              <a:ext cx="1317625" cy="30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400" err="1">
                  <a:solidFill>
                    <a:srgbClr val="969696"/>
                  </a:solidFill>
                  <a:latin typeface="Tahoma" pitchFamily="34" charset="0"/>
                </a:rPr>
                <a:t>transporte</a:t>
              </a:r>
              <a:endParaRPr lang="en-US" sz="1400">
                <a:solidFill>
                  <a:srgbClr val="969696"/>
                </a:solidFill>
                <a:latin typeface="Tahoma" pitchFamily="34" charset="0"/>
              </a:endParaRPr>
            </a:p>
          </p:txBody>
        </p:sp>
        <p:sp>
          <p:nvSpPr>
            <p:cNvPr id="44" name="Line 27">
              <a:extLst>
                <a:ext uri="{FF2B5EF4-FFF2-40B4-BE49-F238E27FC236}">
                  <a16:creationId xmlns:a16="http://schemas.microsoft.com/office/drawing/2014/main" id="{C5403826-E9E4-EA42-A059-BED015E157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53088" y="4525110"/>
              <a:ext cx="1263650" cy="31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" name="Line 28">
              <a:extLst>
                <a:ext uri="{FF2B5EF4-FFF2-40B4-BE49-F238E27FC236}">
                  <a16:creationId xmlns:a16="http://schemas.microsoft.com/office/drawing/2014/main" id="{268EE54E-1EEE-F947-A7E3-3840708378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38800" y="4834673"/>
              <a:ext cx="1263650" cy="31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6" name="Line 29">
              <a:extLst>
                <a:ext uri="{FF2B5EF4-FFF2-40B4-BE49-F238E27FC236}">
                  <a16:creationId xmlns:a16="http://schemas.microsoft.com/office/drawing/2014/main" id="{375320FD-BD8D-B748-A2B7-EB98BC7102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38800" y="5120423"/>
              <a:ext cx="1263650" cy="31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7" name="Text Box 26">
              <a:extLst>
                <a:ext uri="{FF2B5EF4-FFF2-40B4-BE49-F238E27FC236}">
                  <a16:creationId xmlns:a16="http://schemas.microsoft.com/office/drawing/2014/main" id="{36C0D76A-67D0-2C4A-89D5-0FCA185E2A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7213" y="3434498"/>
              <a:ext cx="1317625" cy="30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400" err="1">
                  <a:latin typeface="Tahoma" pitchFamily="34" charset="0"/>
                </a:rPr>
                <a:t>aplicação</a:t>
              </a:r>
              <a:endParaRPr lang="en-US" sz="1400">
                <a:latin typeface="Tahoma" pitchFamily="34" charset="0"/>
              </a:endParaRPr>
            </a:p>
          </p:txBody>
        </p:sp>
        <p:sp>
          <p:nvSpPr>
            <p:cNvPr id="48" name="Text Box 26">
              <a:extLst>
                <a:ext uri="{FF2B5EF4-FFF2-40B4-BE49-F238E27FC236}">
                  <a16:creationId xmlns:a16="http://schemas.microsoft.com/office/drawing/2014/main" id="{1DD3AFBB-693C-284C-AEA4-D20737046F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92763" y="5091848"/>
              <a:ext cx="1317625" cy="30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400" err="1">
                  <a:solidFill>
                    <a:srgbClr val="969696"/>
                  </a:solidFill>
                  <a:latin typeface="Tahoma" pitchFamily="34" charset="0"/>
                </a:rPr>
                <a:t>física</a:t>
              </a:r>
              <a:endParaRPr lang="en-US" sz="1400">
                <a:solidFill>
                  <a:srgbClr val="969696"/>
                </a:solidFill>
                <a:latin typeface="Tahoma" pitchFamily="34" charset="0"/>
              </a:endParaRPr>
            </a:p>
          </p:txBody>
        </p:sp>
        <p:sp>
          <p:nvSpPr>
            <p:cNvPr id="49" name="Text Box 26">
              <a:extLst>
                <a:ext uri="{FF2B5EF4-FFF2-40B4-BE49-F238E27FC236}">
                  <a16:creationId xmlns:a16="http://schemas.microsoft.com/office/drawing/2014/main" id="{0D123E81-D9E1-FD4E-98DD-42F9E2A967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1813" y="4806098"/>
              <a:ext cx="1317625" cy="30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400">
                  <a:solidFill>
                    <a:srgbClr val="969696"/>
                  </a:solidFill>
                  <a:latin typeface="Tahoma" pitchFamily="34" charset="0"/>
                </a:rPr>
                <a:t>enlace</a:t>
              </a:r>
            </a:p>
          </p:txBody>
        </p:sp>
        <p:sp>
          <p:nvSpPr>
            <p:cNvPr id="50" name="Text Box 26">
              <a:extLst>
                <a:ext uri="{FF2B5EF4-FFF2-40B4-BE49-F238E27FC236}">
                  <a16:creationId xmlns:a16="http://schemas.microsoft.com/office/drawing/2014/main" id="{615A250B-00E6-5B42-B97A-98C311D10B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2288" y="4510823"/>
              <a:ext cx="1317625" cy="30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400" err="1">
                  <a:solidFill>
                    <a:srgbClr val="969696"/>
                  </a:solidFill>
                  <a:latin typeface="Tahoma" pitchFamily="34" charset="0"/>
                </a:rPr>
                <a:t>rede</a:t>
              </a:r>
              <a:endParaRPr lang="en-US" sz="1400">
                <a:solidFill>
                  <a:srgbClr val="969696"/>
                </a:solidFill>
                <a:latin typeface="Tahoma" pitchFamily="34" charset="0"/>
              </a:endParaRPr>
            </a:p>
          </p:txBody>
        </p:sp>
        <p:sp>
          <p:nvSpPr>
            <p:cNvPr id="51" name="Oval 78">
              <a:extLst>
                <a:ext uri="{FF2B5EF4-FFF2-40B4-BE49-F238E27FC236}">
                  <a16:creationId xmlns:a16="http://schemas.microsoft.com/office/drawing/2014/main" id="{B4CE8711-EFEB-9B48-AF04-3FBA73B53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0563" y="3709135"/>
              <a:ext cx="990600" cy="304800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600" err="1"/>
                <a:t>processo</a:t>
              </a:r>
              <a:endParaRPr lang="en-US" sz="1600"/>
            </a:p>
          </p:txBody>
        </p:sp>
        <p:grpSp>
          <p:nvGrpSpPr>
            <p:cNvPr id="52" name="Group 79">
              <a:extLst>
                <a:ext uri="{FF2B5EF4-FFF2-40B4-BE49-F238E27FC236}">
                  <a16:creationId xmlns:a16="http://schemas.microsoft.com/office/drawing/2014/main" id="{DA80558D-B08D-B64E-869A-E98884EE0D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18213" y="4069498"/>
              <a:ext cx="546100" cy="225425"/>
              <a:chOff x="1287" y="2524"/>
              <a:chExt cx="260" cy="100"/>
            </a:xfrm>
          </p:grpSpPr>
          <p:sp>
            <p:nvSpPr>
              <p:cNvPr id="53" name="Rectangle 80">
                <a:extLst>
                  <a:ext uri="{FF2B5EF4-FFF2-40B4-BE49-F238E27FC236}">
                    <a16:creationId xmlns:a16="http://schemas.microsoft.com/office/drawing/2014/main" id="{B0E58C2E-D03E-9F4B-85BD-24DD7790F5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7" y="2524"/>
                <a:ext cx="260" cy="10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4" name="Rectangle 81">
                <a:extLst>
                  <a:ext uri="{FF2B5EF4-FFF2-40B4-BE49-F238E27FC236}">
                    <a16:creationId xmlns:a16="http://schemas.microsoft.com/office/drawing/2014/main" id="{14D9267F-9B80-954D-AC19-10AEC403A9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2537"/>
                <a:ext cx="156" cy="7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CC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5" name="Rectangle 82">
                <a:extLst>
                  <a:ext uri="{FF2B5EF4-FFF2-40B4-BE49-F238E27FC236}">
                    <a16:creationId xmlns:a16="http://schemas.microsoft.com/office/drawing/2014/main" id="{EA2DAE76-14C9-8A49-B995-67CBCAEC9A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3" y="2582"/>
                <a:ext cx="27" cy="27"/>
              </a:xfrm>
              <a:prstGeom prst="rect">
                <a:avLst/>
              </a:prstGeom>
              <a:solidFill>
                <a:srgbClr val="CC9900"/>
              </a:solidFill>
              <a:ln w="9525">
                <a:solidFill>
                  <a:srgbClr val="CC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6" name="Rectangle 83">
                <a:extLst>
                  <a:ext uri="{FF2B5EF4-FFF2-40B4-BE49-F238E27FC236}">
                    <a16:creationId xmlns:a16="http://schemas.microsoft.com/office/drawing/2014/main" id="{6F599979-7871-284E-80B9-67A7F24E1D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8" y="2583"/>
                <a:ext cx="26" cy="27"/>
              </a:xfrm>
              <a:prstGeom prst="rect">
                <a:avLst/>
              </a:prstGeom>
              <a:solidFill>
                <a:srgbClr val="CC9900"/>
              </a:solidFill>
              <a:ln w="9525">
                <a:solidFill>
                  <a:srgbClr val="CC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57" name="Line 88">
              <a:extLst>
                <a:ext uri="{FF2B5EF4-FFF2-40B4-BE49-F238E27FC236}">
                  <a16:creationId xmlns:a16="http://schemas.microsoft.com/office/drawing/2014/main" id="{FAB1903B-33BE-C642-B58A-736DBF47B1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27838" y="3840898"/>
              <a:ext cx="609600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8" name="Line 89">
              <a:extLst>
                <a:ext uri="{FF2B5EF4-FFF2-40B4-BE49-F238E27FC236}">
                  <a16:creationId xmlns:a16="http://schemas.microsoft.com/office/drawing/2014/main" id="{ECD495FA-CACD-EE45-B2CF-EE9891EF9E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53263" y="4266348"/>
              <a:ext cx="0" cy="102235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9" name="Line 90">
              <a:extLst>
                <a:ext uri="{FF2B5EF4-FFF2-40B4-BE49-F238E27FC236}">
                  <a16:creationId xmlns:a16="http://schemas.microsoft.com/office/drawing/2014/main" id="{FD2384B9-C3FA-8D48-A178-D2636CA25C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77075" y="4766410"/>
              <a:ext cx="609600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0" name="Text Box 56">
              <a:extLst>
                <a:ext uri="{FF2B5EF4-FFF2-40B4-BE49-F238E27FC236}">
                  <a16:creationId xmlns:a16="http://schemas.microsoft.com/office/drawing/2014/main" id="{82A7FB8D-081A-B043-9B4F-66054BFB7D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0975" y="3521810"/>
              <a:ext cx="91757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i="1">
                  <a:solidFill>
                    <a:srgbClr val="CC0000"/>
                  </a:solidFill>
                </a:rPr>
                <a:t>socket</a:t>
              </a:r>
            </a:p>
          </p:txBody>
        </p:sp>
        <p:sp>
          <p:nvSpPr>
            <p:cNvPr id="61" name="Line 92">
              <a:extLst>
                <a:ext uri="{FF2B5EF4-FFF2-40B4-BE49-F238E27FC236}">
                  <a16:creationId xmlns:a16="http://schemas.microsoft.com/office/drawing/2014/main" id="{CDBEED79-778A-7840-BC76-EB29113916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94025" y="3721835"/>
              <a:ext cx="968375" cy="434975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2" name="Line 93">
              <a:extLst>
                <a:ext uri="{FF2B5EF4-FFF2-40B4-BE49-F238E27FC236}">
                  <a16:creationId xmlns:a16="http://schemas.microsoft.com/office/drawing/2014/main" id="{FDF7026C-9DF4-834E-9551-E23540F8A1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929188" y="3710723"/>
              <a:ext cx="968375" cy="434975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63" name="Group 96">
              <a:extLst>
                <a:ext uri="{FF2B5EF4-FFF2-40B4-BE49-F238E27FC236}">
                  <a16:creationId xmlns:a16="http://schemas.microsoft.com/office/drawing/2014/main" id="{E9AE3FA7-F67E-3E40-80A7-002B0A2646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4225" y="4775935"/>
              <a:ext cx="719138" cy="773113"/>
              <a:chOff x="-44" y="1473"/>
              <a:chExt cx="981" cy="1105"/>
            </a:xfrm>
          </p:grpSpPr>
          <p:pic>
            <p:nvPicPr>
              <p:cNvPr id="64" name="Picture 97" descr="desktop_computer_stylized_medium">
                <a:extLst>
                  <a:ext uri="{FF2B5EF4-FFF2-40B4-BE49-F238E27FC236}">
                    <a16:creationId xmlns:a16="http://schemas.microsoft.com/office/drawing/2014/main" id="{B0A8DEED-1CCB-0E43-A501-6137A1A4CA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5" name="Freeform 98">
                <a:extLst>
                  <a:ext uri="{FF2B5EF4-FFF2-40B4-BE49-F238E27FC236}">
                    <a16:creationId xmlns:a16="http://schemas.microsoft.com/office/drawing/2014/main" id="{92B7A6EB-7338-3841-AC96-EDA8DAF764D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5595 w 356"/>
                  <a:gd name="T3" fmla="*/ 341 h 368"/>
                  <a:gd name="T4" fmla="*/ 6638 w 356"/>
                  <a:gd name="T5" fmla="*/ 7113 h 368"/>
                  <a:gd name="T6" fmla="*/ 1463 w 356"/>
                  <a:gd name="T7" fmla="*/ 8895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66" name="Group 99">
              <a:extLst>
                <a:ext uri="{FF2B5EF4-FFF2-40B4-BE49-F238E27FC236}">
                  <a16:creationId xmlns:a16="http://schemas.microsoft.com/office/drawing/2014/main" id="{21DA2A12-8A0E-5144-B2D6-4CDCCEB4041E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7480300" y="4971198"/>
              <a:ext cx="719138" cy="773112"/>
              <a:chOff x="-44" y="1473"/>
              <a:chExt cx="981" cy="1105"/>
            </a:xfrm>
          </p:grpSpPr>
          <p:pic>
            <p:nvPicPr>
              <p:cNvPr id="67" name="Picture 100" descr="desktop_computer_stylized_medium">
                <a:extLst>
                  <a:ext uri="{FF2B5EF4-FFF2-40B4-BE49-F238E27FC236}">
                    <a16:creationId xmlns:a16="http://schemas.microsoft.com/office/drawing/2014/main" id="{DD22557A-30F2-764E-B16F-4565A94B0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8" name="Freeform 101">
                <a:extLst>
                  <a:ext uri="{FF2B5EF4-FFF2-40B4-BE49-F238E27FC236}">
                    <a16:creationId xmlns:a16="http://schemas.microsoft.com/office/drawing/2014/main" id="{051CDB51-D319-B446-8223-E320AC738FC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5595 w 356"/>
                  <a:gd name="T3" fmla="*/ 341 h 368"/>
                  <a:gd name="T4" fmla="*/ 6638 w 356"/>
                  <a:gd name="T5" fmla="*/ 7113 h 368"/>
                  <a:gd name="T6" fmla="*/ 1463 w 356"/>
                  <a:gd name="T7" fmla="*/ 8895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597458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1AF0C70A-D829-3844-BD58-D33DA2093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Programação com sockets 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897C97F-12A1-DA44-9442-56872E3FF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200" i="1" dirty="0">
                <a:solidFill>
                  <a:schemeClr val="accent2">
                    <a:lumMod val="75000"/>
                  </a:schemeClr>
                </a:solidFill>
              </a:rPr>
              <a:t>Dois tipos de sockets para dois serviços de transporte:</a:t>
            </a:r>
          </a:p>
          <a:p>
            <a:r>
              <a:rPr lang="pt-BR" sz="2200" i="1" dirty="0">
                <a:solidFill>
                  <a:srgbClr val="C00000"/>
                </a:solidFill>
              </a:rPr>
              <a:t>UDP:</a:t>
            </a:r>
            <a:r>
              <a:rPr lang="pt-BR" sz="22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BR" sz="2200" dirty="0" err="1"/>
              <a:t>datagrama</a:t>
            </a:r>
            <a:r>
              <a:rPr lang="pt-BR" sz="2200" dirty="0"/>
              <a:t> não confiável</a:t>
            </a:r>
          </a:p>
          <a:p>
            <a:r>
              <a:rPr lang="pt-BR" sz="2200" i="1" dirty="0">
                <a:solidFill>
                  <a:srgbClr val="C00000"/>
                </a:solidFill>
              </a:rPr>
              <a:t>TCP:</a:t>
            </a:r>
            <a:r>
              <a:rPr lang="pt-BR" sz="22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BR" sz="2200" dirty="0"/>
              <a:t>confiável, orientado a fluxos de bytes</a:t>
            </a:r>
          </a:p>
          <a:p>
            <a:endParaRPr lang="pt-BR" sz="2200" dirty="0"/>
          </a:p>
          <a:p>
            <a:pPr marL="0" indent="0">
              <a:buNone/>
            </a:pPr>
            <a:r>
              <a:rPr lang="pt-BR" sz="2200" i="1" dirty="0">
                <a:solidFill>
                  <a:schemeClr val="accent2">
                    <a:lumMod val="75000"/>
                  </a:schemeClr>
                </a:solidFill>
              </a:rPr>
              <a:t>Aplicação Exemplo: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200" dirty="0"/>
              <a:t>o cliente lê uma linha de caracteres (dados) do seu teclado e envia os dados para o servidor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200" dirty="0"/>
              <a:t>o servidor recebe os dados e converte os caracteres para maiúsculas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200" dirty="0"/>
              <a:t>o servidor envia os dados modificados para o cliente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200" dirty="0"/>
              <a:t>o cliente recebe os dados modificados e apresenta a linha na sua tela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DACE77A-4A94-F947-B146-872CBDE4D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C662817-4844-FE45-B25E-9E549116E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4F6DF-CECA-42E0-B7A6-892A49DF6904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9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3891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Endereçamento de processos</a:t>
            </a:r>
            <a:endParaRPr lang="pt-BR" sz="4400"/>
          </a:p>
        </p:txBody>
      </p:sp>
      <p:sp>
        <p:nvSpPr>
          <p:cNvPr id="38917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661988" y="1233488"/>
            <a:ext cx="3921125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2000"/>
              <a:t>Para que um processo receba mensagens, ele deve possuir um </a:t>
            </a:r>
            <a:r>
              <a:rPr lang="pt-BR" sz="2000">
                <a:solidFill>
                  <a:srgbClr val="FF0000"/>
                </a:solidFill>
              </a:rPr>
              <a:t>identificador</a:t>
            </a:r>
          </a:p>
          <a:p>
            <a:pPr>
              <a:lnSpc>
                <a:spcPct val="90000"/>
              </a:lnSpc>
            </a:pPr>
            <a:r>
              <a:rPr lang="pt-BR" sz="2000"/>
              <a:t>Cada hospedeiro possui um </a:t>
            </a:r>
            <a:r>
              <a:rPr lang="pt-BR" sz="2000">
                <a:solidFill>
                  <a:srgbClr val="FF0000"/>
                </a:solidFill>
              </a:rPr>
              <a:t>endereço IP</a:t>
            </a:r>
            <a:r>
              <a:rPr lang="pt-BR" sz="2000"/>
              <a:t> único de 32 bits</a:t>
            </a:r>
          </a:p>
          <a:p>
            <a:pPr>
              <a:lnSpc>
                <a:spcPct val="90000"/>
              </a:lnSpc>
            </a:pPr>
            <a:r>
              <a:rPr lang="pt-BR" sz="2000">
                <a:solidFill>
                  <a:srgbClr val="FF0000"/>
                </a:solidFill>
              </a:rPr>
              <a:t>P:</a:t>
            </a:r>
            <a:r>
              <a:rPr lang="pt-BR" sz="2000"/>
              <a:t> o endereço IP do hospedeiro no qual o processo está sendo executado é suficiente para identificar o processo?</a:t>
            </a:r>
          </a:p>
          <a:p>
            <a:pPr>
              <a:lnSpc>
                <a:spcPct val="90000"/>
              </a:lnSpc>
            </a:pPr>
            <a:r>
              <a:rPr lang="pt-BR" sz="2000">
                <a:solidFill>
                  <a:srgbClr val="FF0000"/>
                </a:solidFill>
              </a:rPr>
              <a:t>Resposta:</a:t>
            </a:r>
            <a:r>
              <a:rPr lang="pt-BR" sz="2000"/>
              <a:t> Não, muitos processos podem estar executando no mesmo hospedeiro </a:t>
            </a:r>
          </a:p>
        </p:txBody>
      </p:sp>
      <p:sp>
        <p:nvSpPr>
          <p:cNvPr id="38918" name="Rectangle 1028"/>
          <p:cNvSpPr>
            <a:spLocks noGrp="1" noChangeArrowheads="1"/>
          </p:cNvSpPr>
          <p:nvPr>
            <p:ph type="body" sz="half" idx="1"/>
          </p:nvPr>
        </p:nvSpPr>
        <p:spPr>
          <a:xfrm>
            <a:off x="4719638" y="1246188"/>
            <a:ext cx="3835400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2000"/>
              <a:t>O identificador inclui tanto o </a:t>
            </a:r>
            <a:r>
              <a:rPr lang="pt-BR" sz="2000">
                <a:solidFill>
                  <a:srgbClr val="FF0000"/>
                </a:solidFill>
              </a:rPr>
              <a:t>endereço IP </a:t>
            </a:r>
            <a:r>
              <a:rPr lang="pt-BR" sz="2000"/>
              <a:t>quanto os </a:t>
            </a:r>
            <a:r>
              <a:rPr lang="pt-BR" sz="2000">
                <a:solidFill>
                  <a:srgbClr val="FF0000"/>
                </a:solidFill>
              </a:rPr>
              <a:t>números das portas </a:t>
            </a:r>
            <a:r>
              <a:rPr lang="pt-BR" sz="2000"/>
              <a:t>associadas com o processo no hospedeiro . </a:t>
            </a:r>
          </a:p>
          <a:p>
            <a:pPr>
              <a:lnSpc>
                <a:spcPct val="90000"/>
              </a:lnSpc>
            </a:pPr>
            <a:r>
              <a:rPr lang="pt-BR" sz="2000"/>
              <a:t>Exemplo de números de portas:</a:t>
            </a:r>
          </a:p>
          <a:p>
            <a:pPr lvl="1">
              <a:lnSpc>
                <a:spcPct val="90000"/>
              </a:lnSpc>
            </a:pPr>
            <a:r>
              <a:rPr lang="pt-BR" sz="1800"/>
              <a:t>Servidor HTTP: 80</a:t>
            </a:r>
          </a:p>
          <a:p>
            <a:pPr lvl="1">
              <a:lnSpc>
                <a:spcPct val="90000"/>
              </a:lnSpc>
            </a:pPr>
            <a:r>
              <a:rPr lang="pt-BR" sz="1800"/>
              <a:t>Servidor de Correio: 25</a:t>
            </a:r>
          </a:p>
          <a:p>
            <a:pPr>
              <a:lnSpc>
                <a:spcPct val="90000"/>
              </a:lnSpc>
            </a:pPr>
            <a:r>
              <a:rPr lang="pt-BR" sz="2000"/>
              <a:t>Para enviar uma </a:t>
            </a:r>
            <a:r>
              <a:rPr lang="pt-BR" sz="2000" err="1"/>
              <a:t>msg</a:t>
            </a:r>
            <a:r>
              <a:rPr lang="pt-BR" sz="2000"/>
              <a:t> HTTP para o servidor Web gaia.cs.umass.edu</a:t>
            </a:r>
          </a:p>
          <a:p>
            <a:pPr lvl="1">
              <a:lnSpc>
                <a:spcPct val="90000"/>
              </a:lnSpc>
            </a:pPr>
            <a:r>
              <a:rPr lang="pt-BR" sz="1600">
                <a:solidFill>
                  <a:srgbClr val="FF0000"/>
                </a:solidFill>
              </a:rPr>
              <a:t>Endereço IP: </a:t>
            </a:r>
            <a:r>
              <a:rPr lang="pt-BR" sz="1600"/>
              <a:t>128.119.245.12</a:t>
            </a:r>
          </a:p>
          <a:p>
            <a:pPr lvl="1">
              <a:lnSpc>
                <a:spcPct val="90000"/>
              </a:lnSpc>
            </a:pPr>
            <a:r>
              <a:rPr lang="pt-BR" sz="1600">
                <a:solidFill>
                  <a:srgbClr val="FF0000"/>
                </a:solidFill>
              </a:rPr>
              <a:t>Número da porta: </a:t>
            </a:r>
            <a:r>
              <a:rPr lang="pt-BR" sz="1600"/>
              <a:t>80</a:t>
            </a:r>
          </a:p>
          <a:p>
            <a:pPr>
              <a:lnSpc>
                <a:spcPct val="90000"/>
              </a:lnSpc>
            </a:pPr>
            <a:r>
              <a:rPr lang="pt-BR" sz="2000"/>
              <a:t>Mais sobre isto posteriormente.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E9CDCC8-4C4B-DD46-BD7D-65946DCE0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Programação com sockets </a:t>
            </a:r>
            <a:r>
              <a:rPr lang="pt-BR" sz="3600">
                <a:solidFill>
                  <a:srgbClr val="FF0000"/>
                </a:solidFill>
              </a:rPr>
              <a:t>usando UDP</a:t>
            </a:r>
          </a:p>
        </p:txBody>
      </p:sp>
      <p:sp>
        <p:nvSpPr>
          <p:cNvPr id="5120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200" dirty="0">
                <a:solidFill>
                  <a:srgbClr val="FF0000"/>
                </a:solidFill>
              </a:rPr>
              <a:t>UDP: não tem “conexão” entre cliente e servidor</a:t>
            </a:r>
            <a:endParaRPr lang="pt-BR" sz="2200" dirty="0"/>
          </a:p>
          <a:p>
            <a:r>
              <a:rPr lang="pt-BR" sz="2200" dirty="0"/>
              <a:t>não tem saudação (“</a:t>
            </a:r>
            <a:r>
              <a:rPr lang="pt-BR" sz="2200" dirty="0" err="1"/>
              <a:t>handshaking</a:t>
            </a:r>
            <a:r>
              <a:rPr lang="pt-BR" sz="2200" dirty="0"/>
              <a:t>”) antes de enviar os dados</a:t>
            </a:r>
          </a:p>
          <a:p>
            <a:r>
              <a:rPr lang="pt-BR" sz="2200" dirty="0"/>
              <a:t>remetente coloca explicitamente endereço IP e porta do destino</a:t>
            </a:r>
          </a:p>
          <a:p>
            <a:r>
              <a:rPr lang="pt-BR" sz="2200" dirty="0"/>
              <a:t>servidor deve extrair endereço IP e número da porta do remetente do </a:t>
            </a:r>
            <a:r>
              <a:rPr lang="pt-BR" sz="2200" dirty="0" err="1"/>
              <a:t>datagrama</a:t>
            </a:r>
            <a:r>
              <a:rPr lang="pt-BR" sz="2200" dirty="0"/>
              <a:t> recebido</a:t>
            </a:r>
          </a:p>
          <a:p>
            <a:pPr>
              <a:spcBef>
                <a:spcPct val="50000"/>
              </a:spcBef>
              <a:buFont typeface="ZapfDingbats" pitchFamily="82" charset="0"/>
              <a:buNone/>
            </a:pPr>
            <a:r>
              <a:rPr lang="pt-BR" sz="2200" dirty="0">
                <a:solidFill>
                  <a:srgbClr val="FF0000"/>
                </a:solidFill>
              </a:rPr>
              <a:t>UDP: dados transmitidos podem ser recebidos fora de ordem, ou perdidos</a:t>
            </a:r>
          </a:p>
          <a:p>
            <a:pPr>
              <a:spcBef>
                <a:spcPct val="50000"/>
              </a:spcBef>
              <a:buFont typeface="ZapfDingbats" pitchFamily="82" charset="0"/>
              <a:buNone/>
            </a:pPr>
            <a:r>
              <a:rPr lang="pt-BR" sz="2200" dirty="0">
                <a:solidFill>
                  <a:srgbClr val="FF0000"/>
                </a:solidFill>
              </a:rPr>
              <a:t>Ponto de vista da aplicação</a:t>
            </a:r>
          </a:p>
          <a:p>
            <a:pPr>
              <a:spcBef>
                <a:spcPct val="50000"/>
              </a:spcBef>
            </a:pPr>
            <a:r>
              <a:rPr lang="pt-BR" sz="2200" dirty="0"/>
              <a:t>UDP provê transferência não confiável  de grupos de bytes (“</a:t>
            </a:r>
            <a:r>
              <a:rPr lang="pt-BR" sz="2200" dirty="0" err="1"/>
              <a:t>datagramas</a:t>
            </a:r>
            <a:r>
              <a:rPr lang="pt-BR" sz="2200" dirty="0"/>
              <a:t>”) entre cliente e servidor</a:t>
            </a:r>
          </a:p>
          <a:p>
            <a:pPr>
              <a:spcBef>
                <a:spcPct val="50000"/>
              </a:spcBef>
            </a:pPr>
            <a:endParaRPr lang="pt-BR" sz="2000" dirty="0"/>
          </a:p>
          <a:p>
            <a:pPr>
              <a:spcBef>
                <a:spcPct val="50000"/>
              </a:spcBef>
            </a:pPr>
            <a:endParaRPr lang="pt-BR" sz="2000" dirty="0"/>
          </a:p>
        </p:txBody>
      </p:sp>
      <p:sp>
        <p:nvSpPr>
          <p:cNvPr id="51202" name="Espaço Reservado para Rodapé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C4E510C-8FDF-C84B-9355-E239CD8E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1532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Rodapé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438" y="228600"/>
            <a:ext cx="9144000" cy="1143000"/>
          </a:xfrm>
        </p:spPr>
        <p:txBody>
          <a:bodyPr/>
          <a:lstStyle/>
          <a:p>
            <a:r>
              <a:rPr lang="pt-BR" sz="3200"/>
              <a:t>Interações cliente/servidor usando o UDP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276350" y="3324225"/>
            <a:ext cx="5592763" cy="2544763"/>
            <a:chOff x="804" y="2094"/>
            <a:chExt cx="3523" cy="1603"/>
          </a:xfrm>
        </p:grpSpPr>
        <p:sp>
          <p:nvSpPr>
            <p:cNvPr id="52252" name="Freeform 17"/>
            <p:cNvSpPr>
              <a:spLocks/>
            </p:cNvSpPr>
            <p:nvPr/>
          </p:nvSpPr>
          <p:spPr bwMode="auto">
            <a:xfrm>
              <a:off x="804" y="2094"/>
              <a:ext cx="552" cy="1602"/>
            </a:xfrm>
            <a:custGeom>
              <a:avLst/>
              <a:gdLst>
                <a:gd name="T0" fmla="*/ 1386 w 492"/>
                <a:gd name="T1" fmla="*/ 163 h 2112"/>
                <a:gd name="T2" fmla="*/ 1386 w 492"/>
                <a:gd name="T3" fmla="*/ 175 h 2112"/>
                <a:gd name="T4" fmla="*/ 0 w 492"/>
                <a:gd name="T5" fmla="*/ 175 h 2112"/>
                <a:gd name="T6" fmla="*/ 0 w 492"/>
                <a:gd name="T7" fmla="*/ 0 h 2112"/>
                <a:gd name="T8" fmla="*/ 1133 w 492"/>
                <a:gd name="T9" fmla="*/ 0 h 2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2"/>
                <a:gd name="T16" fmla="*/ 0 h 2112"/>
                <a:gd name="T17" fmla="*/ 492 w 492"/>
                <a:gd name="T18" fmla="*/ 2112 h 2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2" h="2112">
                  <a:moveTo>
                    <a:pt x="492" y="1968"/>
                  </a:moveTo>
                  <a:lnTo>
                    <a:pt x="492" y="2112"/>
                  </a:lnTo>
                  <a:lnTo>
                    <a:pt x="0" y="2112"/>
                  </a:lnTo>
                  <a:lnTo>
                    <a:pt x="0" y="0"/>
                  </a:lnTo>
                  <a:lnTo>
                    <a:pt x="402" y="0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52253" name="Text Box 20"/>
            <p:cNvSpPr txBox="1">
              <a:spLocks noChangeArrowheads="1"/>
            </p:cNvSpPr>
            <p:nvPr/>
          </p:nvSpPr>
          <p:spPr bwMode="auto">
            <a:xfrm>
              <a:off x="3509" y="3371"/>
              <a:ext cx="818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l"/>
              <a:r>
                <a:rPr lang="pt-BR" sz="1400">
                  <a:latin typeface="Arial" charset="0"/>
                </a:rPr>
                <a:t>fecha</a:t>
              </a:r>
            </a:p>
            <a:p>
              <a:pPr algn="l"/>
              <a:r>
                <a:rPr lang="pt-BR" sz="1400">
                  <a:solidFill>
                    <a:srgbClr val="FF0000"/>
                  </a:solidFill>
                  <a:latin typeface="Arial" charset="0"/>
                </a:rPr>
                <a:t>socketCliente </a:t>
              </a:r>
            </a:p>
          </p:txBody>
        </p:sp>
        <p:sp>
          <p:nvSpPr>
            <p:cNvPr id="52254" name="Line 21"/>
            <p:cNvSpPr>
              <a:spLocks noChangeShapeType="1"/>
            </p:cNvSpPr>
            <p:nvPr/>
          </p:nvSpPr>
          <p:spPr bwMode="auto">
            <a:xfrm>
              <a:off x="3936" y="3318"/>
              <a:ext cx="0" cy="20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</p:grpSp>
      <p:sp>
        <p:nvSpPr>
          <p:cNvPr id="52230" name="Text Box 22"/>
          <p:cNvSpPr txBox="1">
            <a:spLocks noChangeArrowheads="1"/>
          </p:cNvSpPr>
          <p:nvPr/>
        </p:nvSpPr>
        <p:spPr bwMode="auto">
          <a:xfrm>
            <a:off x="254000" y="1312218"/>
            <a:ext cx="44967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Servidor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(executa em</a:t>
            </a:r>
            <a:r>
              <a:rPr lang="pt-BR" dirty="0"/>
              <a:t> </a:t>
            </a:r>
            <a:r>
              <a:rPr lang="pt-BR" b="1" dirty="0" err="1">
                <a:latin typeface="Courier New" pitchFamily="49" charset="0"/>
              </a:rPr>
              <a:t>nomeHosp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5532440" y="3933825"/>
            <a:ext cx="1476375" cy="1357313"/>
            <a:chOff x="3485" y="2478"/>
            <a:chExt cx="930" cy="855"/>
          </a:xfrm>
        </p:grpSpPr>
        <p:sp>
          <p:nvSpPr>
            <p:cNvPr id="52250" name="Text Box 19"/>
            <p:cNvSpPr txBox="1">
              <a:spLocks noChangeArrowheads="1"/>
            </p:cNvSpPr>
            <p:nvPr/>
          </p:nvSpPr>
          <p:spPr bwMode="auto">
            <a:xfrm>
              <a:off x="3485" y="3003"/>
              <a:ext cx="93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l"/>
              <a:r>
                <a:rPr lang="pt-BR" sz="1400" dirty="0">
                  <a:latin typeface="Arial" charset="0"/>
                </a:rPr>
                <a:t>lê </a:t>
              </a:r>
              <a:r>
                <a:rPr lang="pt-BR" sz="1400" dirty="0" err="1">
                  <a:latin typeface="Arial" charset="0"/>
                </a:rPr>
                <a:t>datagrama</a:t>
              </a:r>
              <a:r>
                <a:rPr lang="pt-BR" sz="1400" dirty="0">
                  <a:latin typeface="Arial" charset="0"/>
                </a:rPr>
                <a:t> do</a:t>
              </a:r>
            </a:p>
            <a:p>
              <a:pPr algn="l"/>
              <a:r>
                <a:rPr lang="pt-BR" sz="1400" dirty="0" err="1">
                  <a:solidFill>
                    <a:srgbClr val="FF0000"/>
                  </a:solidFill>
                  <a:latin typeface="Arial" charset="0"/>
                </a:rPr>
                <a:t>socketCliente</a:t>
              </a:r>
              <a:endParaRPr lang="pt-BR" sz="1400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52251" name="Line 25"/>
            <p:cNvSpPr>
              <a:spLocks noChangeShapeType="1"/>
            </p:cNvSpPr>
            <p:nvPr/>
          </p:nvSpPr>
          <p:spPr bwMode="auto">
            <a:xfrm>
              <a:off x="3864" y="2478"/>
              <a:ext cx="0" cy="52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</p:grp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3000375" y="1333500"/>
            <a:ext cx="5494343" cy="2597150"/>
            <a:chOff x="1890" y="840"/>
            <a:chExt cx="3461" cy="1636"/>
          </a:xfrm>
        </p:grpSpPr>
        <p:grpSp>
          <p:nvGrpSpPr>
            <p:cNvPr id="52243" name="Group 39"/>
            <p:cNvGrpSpPr>
              <a:grpSpLocks/>
            </p:cNvGrpSpPr>
            <p:nvPr/>
          </p:nvGrpSpPr>
          <p:grpSpPr bwMode="auto">
            <a:xfrm>
              <a:off x="3389" y="1342"/>
              <a:ext cx="1813" cy="467"/>
              <a:chOff x="3233" y="1852"/>
              <a:chExt cx="1813" cy="467"/>
            </a:xfrm>
          </p:grpSpPr>
          <p:sp>
            <p:nvSpPr>
              <p:cNvPr id="52248" name="Text Box 12"/>
              <p:cNvSpPr txBox="1">
                <a:spLocks noChangeArrowheads="1"/>
              </p:cNvSpPr>
              <p:nvPr/>
            </p:nvSpPr>
            <p:spPr bwMode="auto">
              <a:xfrm>
                <a:off x="3233" y="1852"/>
                <a:ext cx="681" cy="4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l"/>
                <a:r>
                  <a:rPr lang="pt-BR" sz="1400">
                    <a:latin typeface="Arial" charset="0"/>
                  </a:rPr>
                  <a:t>cria socket,</a:t>
                </a:r>
              </a:p>
              <a:p>
                <a:pPr algn="l"/>
                <a:endParaRPr lang="pt-BR" sz="2400">
                  <a:latin typeface="Times New Roman" pitchFamily="18" charset="0"/>
                </a:endParaRPr>
              </a:p>
            </p:txBody>
          </p:sp>
          <p:sp>
            <p:nvSpPr>
              <p:cNvPr id="52249" name="Text Box 13"/>
              <p:cNvSpPr txBox="1">
                <a:spLocks noChangeArrowheads="1"/>
              </p:cNvSpPr>
              <p:nvPr/>
            </p:nvSpPr>
            <p:spPr bwMode="auto">
              <a:xfrm>
                <a:off x="3241" y="1989"/>
                <a:ext cx="1805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l"/>
                <a:r>
                  <a:rPr lang="pt-BR" sz="1400" dirty="0" err="1">
                    <a:solidFill>
                      <a:srgbClr val="FF0000"/>
                    </a:solidFill>
                    <a:latin typeface="Arial" charset="0"/>
                  </a:rPr>
                  <a:t>socketCliente</a:t>
                </a:r>
                <a:r>
                  <a:rPr lang="pt-BR" sz="1400" dirty="0">
                    <a:solidFill>
                      <a:srgbClr val="FF0000"/>
                    </a:solidFill>
                    <a:latin typeface="Arial" charset="0"/>
                  </a:rPr>
                  <a:t> = </a:t>
                </a:r>
              </a:p>
              <a:p>
                <a:r>
                  <a:rPr lang="pt-BR" sz="1400" dirty="0">
                    <a:solidFill>
                      <a:srgbClr val="FF0000"/>
                    </a:solidFill>
                    <a:latin typeface="Arial" charset="0"/>
                  </a:rPr>
                  <a:t>socket(AF_INET,SOCK_DGRAM)</a:t>
                </a:r>
                <a:endParaRPr lang="pt-BR" sz="2400" dirty="0"/>
              </a:p>
            </p:txBody>
          </p:sp>
        </p:grpSp>
        <p:sp>
          <p:nvSpPr>
            <p:cNvPr id="52244" name="Text Box 23"/>
            <p:cNvSpPr txBox="1">
              <a:spLocks noChangeArrowheads="1"/>
            </p:cNvSpPr>
            <p:nvPr/>
          </p:nvSpPr>
          <p:spPr bwMode="auto">
            <a:xfrm>
              <a:off x="3259" y="840"/>
              <a:ext cx="7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2400" dirty="0">
                  <a:latin typeface="Arial" panose="020B0604020202020204" pitchFamily="34" charset="0"/>
                  <a:cs typeface="Arial" panose="020B0604020202020204" pitchFamily="34" charset="0"/>
                </a:rPr>
                <a:t>Cliente</a:t>
              </a:r>
            </a:p>
          </p:txBody>
        </p:sp>
        <p:sp>
          <p:nvSpPr>
            <p:cNvPr id="52245" name="Text Box 27"/>
            <p:cNvSpPr txBox="1">
              <a:spLocks noChangeArrowheads="1"/>
            </p:cNvSpPr>
            <p:nvPr/>
          </p:nvSpPr>
          <p:spPr bwMode="auto">
            <a:xfrm>
              <a:off x="3389" y="2011"/>
              <a:ext cx="1962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l"/>
              <a:r>
                <a:rPr lang="pt-BR" sz="1400" dirty="0">
                  <a:latin typeface="Arial" charset="0"/>
                </a:rPr>
                <a:t>cria </a:t>
              </a:r>
              <a:r>
                <a:rPr lang="pt-BR" sz="1400" dirty="0" err="1">
                  <a:latin typeface="Arial" charset="0"/>
                </a:rPr>
                <a:t>datagrama</a:t>
              </a:r>
              <a:r>
                <a:rPr lang="pt-BR" sz="1400" dirty="0">
                  <a:latin typeface="Arial" charset="0"/>
                </a:rPr>
                <a:t> com IP do servidor e </a:t>
              </a:r>
            </a:p>
            <a:p>
              <a:pPr algn="l"/>
              <a:r>
                <a:rPr lang="pt-BR" sz="1400" b="1" dirty="0">
                  <a:latin typeface="Courier New" pitchFamily="49" charset="0"/>
                </a:rPr>
                <a:t>porta=</a:t>
              </a:r>
              <a:r>
                <a:rPr lang="pt-BR" sz="1400" b="1" dirty="0" err="1">
                  <a:latin typeface="Courier New" pitchFamily="49" charset="0"/>
                </a:rPr>
                <a:t>x,</a:t>
              </a:r>
              <a:r>
                <a:rPr lang="pt-BR" sz="1400" dirty="0" err="1">
                  <a:latin typeface="Arial" charset="0"/>
                </a:rPr>
                <a:t>envia</a:t>
              </a:r>
              <a:r>
                <a:rPr lang="pt-BR" sz="1400" dirty="0">
                  <a:latin typeface="Arial" charset="0"/>
                </a:rPr>
                <a:t> o </a:t>
              </a:r>
              <a:r>
                <a:rPr lang="pt-BR" sz="1400" dirty="0" err="1">
                  <a:latin typeface="Arial" charset="0"/>
                </a:rPr>
                <a:t>datagrama</a:t>
              </a:r>
              <a:endParaRPr lang="pt-BR" sz="1400" dirty="0">
                <a:latin typeface="Arial" charset="0"/>
              </a:endParaRPr>
            </a:p>
            <a:p>
              <a:pPr algn="l"/>
              <a:r>
                <a:rPr lang="pt-BR" sz="1400" dirty="0">
                  <a:latin typeface="Arial" charset="0"/>
                </a:rPr>
                <a:t>Através do </a:t>
              </a:r>
              <a:r>
                <a:rPr lang="pt-BR" sz="1400" dirty="0" err="1">
                  <a:solidFill>
                    <a:srgbClr val="FF0000"/>
                  </a:solidFill>
                  <a:latin typeface="Arial" charset="0"/>
                </a:rPr>
                <a:t>socketCliente</a:t>
              </a:r>
              <a:endParaRPr lang="pt-BR" sz="1400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52246" name="Line 28"/>
            <p:cNvSpPr>
              <a:spLocks noChangeShapeType="1"/>
            </p:cNvSpPr>
            <p:nvPr/>
          </p:nvSpPr>
          <p:spPr bwMode="auto">
            <a:xfrm>
              <a:off x="3828" y="1830"/>
              <a:ext cx="0" cy="20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52247" name="Line 29"/>
            <p:cNvSpPr>
              <a:spLocks noChangeShapeType="1"/>
            </p:cNvSpPr>
            <p:nvPr/>
          </p:nvSpPr>
          <p:spPr bwMode="auto">
            <a:xfrm flipH="1">
              <a:off x="1890" y="2208"/>
              <a:ext cx="1518" cy="25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</p:grpSp>
      <p:grpSp>
        <p:nvGrpSpPr>
          <p:cNvPr id="6" name="Group 40"/>
          <p:cNvGrpSpPr>
            <a:grpSpLocks/>
          </p:cNvGrpSpPr>
          <p:nvPr/>
        </p:nvGrpSpPr>
        <p:grpSpPr bwMode="auto">
          <a:xfrm>
            <a:off x="1303338" y="2292351"/>
            <a:ext cx="2878140" cy="1938338"/>
            <a:chOff x="821" y="1444"/>
            <a:chExt cx="1813" cy="1221"/>
          </a:xfrm>
        </p:grpSpPr>
        <p:grpSp>
          <p:nvGrpSpPr>
            <p:cNvPr id="52238" name="Group 7"/>
            <p:cNvGrpSpPr>
              <a:grpSpLocks/>
            </p:cNvGrpSpPr>
            <p:nvPr/>
          </p:nvGrpSpPr>
          <p:grpSpPr bwMode="auto">
            <a:xfrm>
              <a:off x="821" y="1444"/>
              <a:ext cx="1813" cy="581"/>
              <a:chOff x="329" y="1342"/>
              <a:chExt cx="1813" cy="581"/>
            </a:xfrm>
          </p:grpSpPr>
          <p:sp>
            <p:nvSpPr>
              <p:cNvPr id="52241" name="Text Box 8"/>
              <p:cNvSpPr txBox="1">
                <a:spLocks noChangeArrowheads="1"/>
              </p:cNvSpPr>
              <p:nvPr/>
            </p:nvSpPr>
            <p:spPr bwMode="auto">
              <a:xfrm>
                <a:off x="329" y="1342"/>
                <a:ext cx="1139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l"/>
                <a:r>
                  <a:rPr lang="pt-BR" sz="1400" dirty="0">
                    <a:latin typeface="Arial" charset="0"/>
                  </a:rPr>
                  <a:t>cria socket, porta=</a:t>
                </a:r>
                <a:r>
                  <a:rPr lang="pt-BR" sz="1400" b="1" dirty="0" err="1">
                    <a:latin typeface="Courier New" pitchFamily="49" charset="0"/>
                  </a:rPr>
                  <a:t>x</a:t>
                </a:r>
                <a:r>
                  <a:rPr lang="pt-BR" sz="1400" dirty="0">
                    <a:latin typeface="Arial" charset="0"/>
                  </a:rPr>
                  <a:t>:</a:t>
                </a:r>
                <a:endParaRPr lang="pt-BR" sz="2400" dirty="0">
                  <a:latin typeface="Times New Roman" pitchFamily="18" charset="0"/>
                </a:endParaRPr>
              </a:p>
            </p:txBody>
          </p:sp>
          <p:sp>
            <p:nvSpPr>
              <p:cNvPr id="52242" name="Text Box 9"/>
              <p:cNvSpPr txBox="1">
                <a:spLocks noChangeArrowheads="1"/>
              </p:cNvSpPr>
              <p:nvPr/>
            </p:nvSpPr>
            <p:spPr bwMode="auto">
              <a:xfrm>
                <a:off x="337" y="1593"/>
                <a:ext cx="1805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l"/>
                <a:r>
                  <a:rPr lang="pt-BR" sz="1400" dirty="0" err="1">
                    <a:solidFill>
                      <a:srgbClr val="FF0000"/>
                    </a:solidFill>
                    <a:latin typeface="Arial" charset="0"/>
                  </a:rPr>
                  <a:t>socketServidor</a:t>
                </a:r>
                <a:r>
                  <a:rPr lang="pt-BR" sz="1400" dirty="0">
                    <a:solidFill>
                      <a:srgbClr val="FF0000"/>
                    </a:solidFill>
                    <a:latin typeface="Arial" charset="0"/>
                  </a:rPr>
                  <a:t> = </a:t>
                </a:r>
              </a:p>
              <a:p>
                <a:pPr algn="l"/>
                <a:r>
                  <a:rPr lang="pt-BR" sz="1400" dirty="0">
                    <a:solidFill>
                      <a:srgbClr val="FF0000"/>
                    </a:solidFill>
                    <a:latin typeface="Arial" charset="0"/>
                  </a:rPr>
                  <a:t>socket(AF_INET,SOCK_DGRAM)</a:t>
                </a:r>
                <a:endParaRPr lang="pt-BR" sz="2400" dirty="0">
                  <a:latin typeface="Times New Roman" pitchFamily="18" charset="0"/>
                </a:endParaRPr>
              </a:p>
            </p:txBody>
          </p:sp>
        </p:grpSp>
        <p:sp>
          <p:nvSpPr>
            <p:cNvPr id="52239" name="Line 10"/>
            <p:cNvSpPr>
              <a:spLocks noChangeShapeType="1"/>
            </p:cNvSpPr>
            <p:nvPr/>
          </p:nvSpPr>
          <p:spPr bwMode="auto">
            <a:xfrm>
              <a:off x="1284" y="1998"/>
              <a:ext cx="0" cy="36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52240" name="Text Box 31"/>
            <p:cNvSpPr txBox="1">
              <a:spLocks noChangeArrowheads="1"/>
            </p:cNvSpPr>
            <p:nvPr/>
          </p:nvSpPr>
          <p:spPr bwMode="auto">
            <a:xfrm>
              <a:off x="893" y="2339"/>
              <a:ext cx="855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l"/>
              <a:r>
                <a:rPr lang="pt-BR" sz="1400">
                  <a:latin typeface="Arial" charset="0"/>
                </a:rPr>
                <a:t>lê pedido do</a:t>
              </a:r>
            </a:p>
            <a:p>
              <a:pPr algn="l"/>
              <a:r>
                <a:rPr lang="pt-BR" sz="1400">
                  <a:solidFill>
                    <a:srgbClr val="FF0000"/>
                  </a:solidFill>
                  <a:latin typeface="Arial" charset="0"/>
                </a:rPr>
                <a:t>socketServidor</a:t>
              </a:r>
            </a:p>
          </p:txBody>
        </p:sp>
      </p:grp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1427163" y="4229100"/>
            <a:ext cx="3973512" cy="1358900"/>
            <a:chOff x="899" y="2664"/>
            <a:chExt cx="2503" cy="856"/>
          </a:xfrm>
        </p:grpSpPr>
        <p:sp>
          <p:nvSpPr>
            <p:cNvPr id="52235" name="Text Box 32"/>
            <p:cNvSpPr txBox="1">
              <a:spLocks noChangeArrowheads="1"/>
            </p:cNvSpPr>
            <p:nvPr/>
          </p:nvSpPr>
          <p:spPr bwMode="auto">
            <a:xfrm>
              <a:off x="899" y="2792"/>
              <a:ext cx="1295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l"/>
              <a:r>
                <a:rPr lang="pt-BR" sz="1400">
                  <a:latin typeface="Arial" charset="0"/>
                </a:rPr>
                <a:t>escreve resposta </a:t>
              </a:r>
            </a:p>
            <a:p>
              <a:pPr algn="l"/>
              <a:r>
                <a:rPr lang="pt-BR" sz="1400">
                  <a:latin typeface="Arial" charset="0"/>
                </a:rPr>
                <a:t>ao </a:t>
              </a:r>
              <a:r>
                <a:rPr lang="pt-BR" sz="1400">
                  <a:solidFill>
                    <a:srgbClr val="FF0000"/>
                  </a:solidFill>
                  <a:latin typeface="Arial" charset="0"/>
                </a:rPr>
                <a:t>socketServidor</a:t>
              </a:r>
            </a:p>
            <a:p>
              <a:pPr algn="l"/>
              <a:r>
                <a:rPr lang="pt-BR" sz="1400">
                  <a:latin typeface="Arial" charset="0"/>
                </a:rPr>
                <a:t>especificando endereço</a:t>
              </a:r>
            </a:p>
            <a:p>
              <a:pPr algn="l"/>
              <a:r>
                <a:rPr lang="pt-BR" sz="1400">
                  <a:latin typeface="Arial" charset="0"/>
                </a:rPr>
                <a:t>IP, número de porta </a:t>
              </a:r>
            </a:p>
            <a:p>
              <a:pPr algn="l"/>
              <a:r>
                <a:rPr lang="pt-BR" sz="1400">
                  <a:latin typeface="Arial" charset="0"/>
                </a:rPr>
                <a:t>do cliente</a:t>
              </a:r>
            </a:p>
          </p:txBody>
        </p:sp>
        <p:sp>
          <p:nvSpPr>
            <p:cNvPr id="52236" name="Line 34"/>
            <p:cNvSpPr>
              <a:spLocks noChangeShapeType="1"/>
            </p:cNvSpPr>
            <p:nvPr/>
          </p:nvSpPr>
          <p:spPr bwMode="auto">
            <a:xfrm>
              <a:off x="1302" y="2664"/>
              <a:ext cx="0" cy="19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52237" name="Line 35"/>
            <p:cNvSpPr>
              <a:spLocks noChangeShapeType="1"/>
            </p:cNvSpPr>
            <p:nvPr/>
          </p:nvSpPr>
          <p:spPr bwMode="auto">
            <a:xfrm>
              <a:off x="1866" y="2970"/>
              <a:ext cx="1536" cy="1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</p:grp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CA0C563-B985-784C-B71C-056A0B5BD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4F6DF-CECA-42E0-B7A6-892A49DF6904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7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Rodapé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Exemplo: cliente Python (UDP)</a:t>
            </a: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902052" y="1651000"/>
            <a:ext cx="6167438" cy="464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altLang="pt-BR"/>
              <a:t>from socket import *</a:t>
            </a:r>
          </a:p>
          <a:p>
            <a:pPr>
              <a:lnSpc>
                <a:spcPts val="2800"/>
              </a:lnSpc>
            </a:pPr>
            <a:r>
              <a:rPr lang="en-US" altLang="pt-BR" err="1"/>
              <a:t>serverName</a:t>
            </a:r>
            <a:r>
              <a:rPr lang="en-US" altLang="pt-BR"/>
              <a:t> = </a:t>
            </a:r>
            <a:r>
              <a:rPr lang="en-US" altLang="en-US"/>
              <a:t>‘</a:t>
            </a:r>
            <a:r>
              <a:rPr lang="en-US" altLang="pt-BR"/>
              <a:t>hostname</a:t>
            </a:r>
            <a:r>
              <a:rPr lang="en-US" altLang="en-US"/>
              <a:t>’</a:t>
            </a:r>
            <a:endParaRPr lang="en-US" altLang="pt-BR"/>
          </a:p>
          <a:p>
            <a:pPr>
              <a:lnSpc>
                <a:spcPts val="2800"/>
              </a:lnSpc>
            </a:pPr>
            <a:r>
              <a:rPr lang="en-US" altLang="pt-BR" err="1"/>
              <a:t>serverPort</a:t>
            </a:r>
            <a:r>
              <a:rPr lang="en-US" altLang="pt-BR"/>
              <a:t> = 12000</a:t>
            </a:r>
          </a:p>
          <a:p>
            <a:pPr>
              <a:lnSpc>
                <a:spcPts val="2800"/>
              </a:lnSpc>
            </a:pPr>
            <a:r>
              <a:rPr lang="en-US" altLang="pt-BR" err="1"/>
              <a:t>clientSocket</a:t>
            </a:r>
            <a:r>
              <a:rPr lang="en-US" altLang="pt-BR"/>
              <a:t> = socket(</a:t>
            </a:r>
            <a:r>
              <a:rPr lang="en-US" altLang="pt-BR" err="1"/>
              <a:t>socket.AF_INET</a:t>
            </a:r>
            <a:r>
              <a:rPr lang="en-US" altLang="pt-BR"/>
              <a:t>, </a:t>
            </a:r>
          </a:p>
          <a:p>
            <a:pPr>
              <a:lnSpc>
                <a:spcPts val="2800"/>
              </a:lnSpc>
            </a:pPr>
            <a:r>
              <a:rPr lang="en-US" altLang="pt-BR"/>
              <a:t>                                   </a:t>
            </a:r>
            <a:r>
              <a:rPr lang="en-US" altLang="pt-BR" err="1"/>
              <a:t>socket.SOCK_DGRAM</a:t>
            </a:r>
            <a:r>
              <a:rPr lang="en-US" altLang="pt-BR"/>
              <a:t>)</a:t>
            </a:r>
          </a:p>
          <a:p>
            <a:pPr>
              <a:lnSpc>
                <a:spcPts val="2800"/>
              </a:lnSpc>
            </a:pPr>
            <a:r>
              <a:rPr lang="en-US" altLang="pt-BR"/>
              <a:t>message = </a:t>
            </a:r>
            <a:r>
              <a:rPr lang="en-US" altLang="pt-BR" err="1"/>
              <a:t>raw_input</a:t>
            </a:r>
            <a:r>
              <a:rPr lang="en-US" altLang="pt-BR"/>
              <a:t>(</a:t>
            </a:r>
            <a:r>
              <a:rPr lang="en-US" altLang="en-US"/>
              <a:t>’</a:t>
            </a:r>
            <a:r>
              <a:rPr lang="en-US" altLang="pt-BR"/>
              <a:t>Input lowercase sentence:</a:t>
            </a:r>
            <a:r>
              <a:rPr lang="en-US" altLang="en-US"/>
              <a:t>’</a:t>
            </a:r>
            <a:r>
              <a:rPr lang="en-US" altLang="pt-BR"/>
              <a:t>)</a:t>
            </a:r>
          </a:p>
          <a:p>
            <a:pPr>
              <a:lnSpc>
                <a:spcPts val="2800"/>
              </a:lnSpc>
            </a:pPr>
            <a:r>
              <a:rPr lang="en-US" altLang="pt-BR" err="1"/>
              <a:t>clientSocket.sendto</a:t>
            </a:r>
            <a:r>
              <a:rPr lang="en-US" altLang="pt-BR" sz="1800"/>
              <a:t>(message,(</a:t>
            </a:r>
            <a:r>
              <a:rPr lang="en-US" altLang="pt-BR" sz="1800" err="1"/>
              <a:t>serverName</a:t>
            </a:r>
            <a:r>
              <a:rPr lang="en-US" altLang="pt-BR" sz="1800"/>
              <a:t>, </a:t>
            </a:r>
            <a:r>
              <a:rPr lang="en-US" altLang="pt-BR" sz="1800" err="1"/>
              <a:t>serverPort</a:t>
            </a:r>
            <a:r>
              <a:rPr lang="en-US" altLang="pt-BR" sz="1800"/>
              <a:t>))</a:t>
            </a:r>
          </a:p>
          <a:p>
            <a:pPr>
              <a:lnSpc>
                <a:spcPts val="2800"/>
              </a:lnSpc>
            </a:pPr>
            <a:r>
              <a:rPr lang="en-US" altLang="pt-BR" err="1"/>
              <a:t>modifiedMessage</a:t>
            </a:r>
            <a:r>
              <a:rPr lang="en-US" altLang="pt-BR"/>
              <a:t>, </a:t>
            </a:r>
            <a:r>
              <a:rPr lang="en-US" altLang="pt-BR" err="1"/>
              <a:t>serverAddress</a:t>
            </a:r>
            <a:r>
              <a:rPr lang="en-US" altLang="pt-BR"/>
              <a:t> = </a:t>
            </a:r>
          </a:p>
          <a:p>
            <a:pPr>
              <a:lnSpc>
                <a:spcPts val="2800"/>
              </a:lnSpc>
            </a:pPr>
            <a:r>
              <a:rPr lang="en-US" altLang="pt-BR"/>
              <a:t>                                   </a:t>
            </a:r>
            <a:r>
              <a:rPr lang="en-US" altLang="pt-BR" err="1"/>
              <a:t>clientSocket.recvfrom</a:t>
            </a:r>
            <a:r>
              <a:rPr lang="en-US" altLang="pt-BR"/>
              <a:t>(2048)</a:t>
            </a:r>
          </a:p>
          <a:p>
            <a:pPr>
              <a:lnSpc>
                <a:spcPts val="2800"/>
              </a:lnSpc>
            </a:pPr>
            <a:r>
              <a:rPr lang="en-US" altLang="pt-BR"/>
              <a:t>print </a:t>
            </a:r>
            <a:r>
              <a:rPr lang="en-US" altLang="pt-BR" err="1"/>
              <a:t>modifiedMessage</a:t>
            </a:r>
            <a:endParaRPr lang="en-US" altLang="pt-BR"/>
          </a:p>
          <a:p>
            <a:pPr>
              <a:lnSpc>
                <a:spcPts val="2800"/>
              </a:lnSpc>
            </a:pPr>
            <a:r>
              <a:rPr lang="en-US" altLang="pt-BR" err="1"/>
              <a:t>clientSocket.close</a:t>
            </a:r>
            <a:r>
              <a:rPr lang="en-US" altLang="pt-BR"/>
              <a:t>()</a:t>
            </a:r>
          </a:p>
        </p:txBody>
      </p:sp>
      <p:grpSp>
        <p:nvGrpSpPr>
          <p:cNvPr id="19" name="Group 47"/>
          <p:cNvGrpSpPr>
            <a:grpSpLocks/>
          </p:cNvGrpSpPr>
          <p:nvPr/>
        </p:nvGrpSpPr>
        <p:grpSpPr bwMode="auto">
          <a:xfrm>
            <a:off x="359316" y="2699770"/>
            <a:ext cx="2587625" cy="523220"/>
            <a:chOff x="189714" y="2700375"/>
            <a:chExt cx="2587958" cy="522566"/>
          </a:xfrm>
        </p:grpSpPr>
        <p:sp>
          <p:nvSpPr>
            <p:cNvPr id="20" name="TextBox 31"/>
            <p:cNvSpPr txBox="1">
              <a:spLocks noChangeArrowheads="1"/>
            </p:cNvSpPr>
            <p:nvPr/>
          </p:nvSpPr>
          <p:spPr bwMode="auto">
            <a:xfrm>
              <a:off x="189714" y="2700375"/>
              <a:ext cx="2271818" cy="522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pt-BR" altLang="pt-BR" sz="1400" dirty="0">
                  <a:solidFill>
                    <a:srgbClr val="000099"/>
                  </a:solidFill>
                </a:rPr>
                <a:t>cria socket UDP para servidor</a:t>
              </a:r>
            </a:p>
          </p:txBody>
        </p:sp>
        <p:cxnSp>
          <p:nvCxnSpPr>
            <p:cNvPr id="21" name="Straight Connector 32"/>
            <p:cNvCxnSpPr>
              <a:cxnSpLocks noChangeShapeType="1"/>
            </p:cNvCxnSpPr>
            <p:nvPr/>
          </p:nvCxnSpPr>
          <p:spPr bwMode="auto">
            <a:xfrm>
              <a:off x="2050143" y="2948154"/>
              <a:ext cx="727529" cy="2721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" name="Group 48"/>
          <p:cNvGrpSpPr>
            <a:grpSpLocks/>
          </p:cNvGrpSpPr>
          <p:nvPr/>
        </p:nvGrpSpPr>
        <p:grpSpPr bwMode="auto">
          <a:xfrm>
            <a:off x="384716" y="3256277"/>
            <a:ext cx="2510624" cy="502702"/>
            <a:chOff x="215900" y="3256352"/>
            <a:chExt cx="2511079" cy="502529"/>
          </a:xfrm>
        </p:grpSpPr>
        <p:sp>
          <p:nvSpPr>
            <p:cNvPr id="23" name="TextBox 34"/>
            <p:cNvSpPr txBox="1">
              <a:spLocks noChangeArrowheads="1"/>
            </p:cNvSpPr>
            <p:nvPr/>
          </p:nvSpPr>
          <p:spPr bwMode="auto">
            <a:xfrm>
              <a:off x="215900" y="3256352"/>
              <a:ext cx="2511079" cy="50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lnSpc>
                  <a:spcPts val="1600"/>
                </a:lnSpc>
              </a:pPr>
              <a:r>
                <a:rPr lang="pt-BR" altLang="pt-BR" sz="1400" dirty="0">
                  <a:solidFill>
                    <a:srgbClr val="000099"/>
                  </a:solidFill>
                </a:rPr>
                <a:t>obtém entrada do teclado do </a:t>
              </a:r>
            </a:p>
            <a:p>
              <a:pPr>
                <a:lnSpc>
                  <a:spcPts val="1600"/>
                </a:lnSpc>
              </a:pPr>
              <a:r>
                <a:rPr lang="pt-BR" altLang="pt-BR" sz="1400" dirty="0">
                  <a:solidFill>
                    <a:srgbClr val="000099"/>
                  </a:solidFill>
                </a:rPr>
                <a:t>usuário</a:t>
              </a:r>
            </a:p>
          </p:txBody>
        </p:sp>
        <p:cxnSp>
          <p:nvCxnSpPr>
            <p:cNvPr id="24" name="Straight Connector 35"/>
            <p:cNvCxnSpPr>
              <a:cxnSpLocks noChangeShapeType="1"/>
            </p:cNvCxnSpPr>
            <p:nvPr/>
          </p:nvCxnSpPr>
          <p:spPr bwMode="auto">
            <a:xfrm flipV="1">
              <a:off x="762000" y="3694504"/>
              <a:ext cx="1959429" cy="4534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5" name="Group 49"/>
          <p:cNvGrpSpPr>
            <a:grpSpLocks/>
          </p:cNvGrpSpPr>
          <p:nvPr/>
        </p:nvGrpSpPr>
        <p:grpSpPr bwMode="auto">
          <a:xfrm>
            <a:off x="103994" y="3726364"/>
            <a:ext cx="2800086" cy="738664"/>
            <a:chOff x="166472" y="3727234"/>
            <a:chExt cx="2568858" cy="736819"/>
          </a:xfrm>
        </p:grpSpPr>
        <p:sp>
          <p:nvSpPr>
            <p:cNvPr id="26" name="TextBox 36"/>
            <p:cNvSpPr txBox="1">
              <a:spLocks noChangeArrowheads="1"/>
            </p:cNvSpPr>
            <p:nvPr/>
          </p:nvSpPr>
          <p:spPr bwMode="auto">
            <a:xfrm>
              <a:off x="166472" y="3727234"/>
              <a:ext cx="2349500" cy="736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pt-BR" altLang="pt-BR" sz="1400" dirty="0">
                  <a:solidFill>
                    <a:srgbClr val="000099"/>
                  </a:solidFill>
                </a:rPr>
                <a:t>acrescenta o nome do servidor e número da porta à mensagem; envia pelo socket</a:t>
              </a:r>
            </a:p>
          </p:txBody>
        </p:sp>
        <p:cxnSp>
          <p:nvCxnSpPr>
            <p:cNvPr id="27" name="Straight Connector 39"/>
            <p:cNvCxnSpPr>
              <a:cxnSpLocks noChangeShapeType="1"/>
            </p:cNvCxnSpPr>
            <p:nvPr/>
          </p:nvCxnSpPr>
          <p:spPr bwMode="auto">
            <a:xfrm>
              <a:off x="2069589" y="4029250"/>
              <a:ext cx="665741" cy="0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" name="Group 55"/>
          <p:cNvGrpSpPr>
            <a:grpSpLocks/>
          </p:cNvGrpSpPr>
          <p:nvPr/>
        </p:nvGrpSpPr>
        <p:grpSpPr bwMode="auto">
          <a:xfrm>
            <a:off x="383129" y="5155581"/>
            <a:ext cx="2511425" cy="523220"/>
            <a:chOff x="214386" y="5156152"/>
            <a:chExt cx="2511708" cy="522566"/>
          </a:xfrm>
        </p:grpSpPr>
        <p:sp>
          <p:nvSpPr>
            <p:cNvPr id="29" name="TextBox 61"/>
            <p:cNvSpPr txBox="1">
              <a:spLocks noChangeArrowheads="1"/>
            </p:cNvSpPr>
            <p:nvPr/>
          </p:nvSpPr>
          <p:spPr bwMode="auto">
            <a:xfrm>
              <a:off x="214386" y="5156152"/>
              <a:ext cx="2349500" cy="522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pt-BR" altLang="pt-BR" sz="1400" dirty="0">
                  <a:solidFill>
                    <a:srgbClr val="000099"/>
                  </a:solidFill>
                </a:rPr>
                <a:t>imprime </a:t>
              </a:r>
              <a:r>
                <a:rPr lang="pt-BR" altLang="pt-BR" sz="1400" i="1" dirty="0" err="1">
                  <a:solidFill>
                    <a:srgbClr val="000099"/>
                  </a:solidFill>
                </a:rPr>
                <a:t>string</a:t>
              </a:r>
              <a:r>
                <a:rPr lang="pt-BR" altLang="pt-BR" sz="1400" dirty="0">
                  <a:solidFill>
                    <a:srgbClr val="000099"/>
                  </a:solidFill>
                </a:rPr>
                <a:t> recebido e fecha socket</a:t>
              </a:r>
            </a:p>
          </p:txBody>
        </p:sp>
        <p:cxnSp>
          <p:nvCxnSpPr>
            <p:cNvPr id="30" name="Straight Connector 62"/>
            <p:cNvCxnSpPr>
              <a:cxnSpLocks noChangeShapeType="1"/>
            </p:cNvCxnSpPr>
            <p:nvPr/>
          </p:nvCxnSpPr>
          <p:spPr bwMode="auto">
            <a:xfrm>
              <a:off x="2230329" y="5341464"/>
              <a:ext cx="495765" cy="242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1" name="Group 54"/>
          <p:cNvGrpSpPr>
            <a:grpSpLocks/>
          </p:cNvGrpSpPr>
          <p:nvPr/>
        </p:nvGrpSpPr>
        <p:grpSpPr bwMode="auto">
          <a:xfrm>
            <a:off x="11653" y="4438699"/>
            <a:ext cx="2900363" cy="738668"/>
            <a:chOff x="-157119" y="4438418"/>
            <a:chExt cx="2900123" cy="739159"/>
          </a:xfrm>
        </p:grpSpPr>
        <p:sp>
          <p:nvSpPr>
            <p:cNvPr id="32" name="TextBox 56"/>
            <p:cNvSpPr txBox="1">
              <a:spLocks noChangeArrowheads="1"/>
            </p:cNvSpPr>
            <p:nvPr/>
          </p:nvSpPr>
          <p:spPr bwMode="auto">
            <a:xfrm>
              <a:off x="192835" y="4438418"/>
              <a:ext cx="2349500" cy="739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pt-BR" altLang="pt-BR" sz="1400" dirty="0">
                  <a:solidFill>
                    <a:srgbClr val="000099"/>
                  </a:solidFill>
                </a:rPr>
                <a:t>lê caracteres de resposta do socket e converte em </a:t>
              </a:r>
              <a:r>
                <a:rPr lang="pt-BR" altLang="pt-BR" sz="1400" i="1" dirty="0" err="1">
                  <a:solidFill>
                    <a:srgbClr val="000099"/>
                  </a:solidFill>
                </a:rPr>
                <a:t>string</a:t>
              </a:r>
              <a:endParaRPr lang="pt-BR" altLang="pt-BR" sz="1400" dirty="0">
                <a:solidFill>
                  <a:srgbClr val="000099"/>
                </a:solidFill>
              </a:endParaRPr>
            </a:p>
          </p:txBody>
        </p:sp>
        <p:cxnSp>
          <p:nvCxnSpPr>
            <p:cNvPr id="33" name="Straight Connector 59"/>
            <p:cNvCxnSpPr>
              <a:cxnSpLocks noChangeShapeType="1"/>
            </p:cNvCxnSpPr>
            <p:nvPr/>
          </p:nvCxnSpPr>
          <p:spPr bwMode="auto">
            <a:xfrm flipV="1">
              <a:off x="2415586" y="4605614"/>
              <a:ext cx="327418" cy="416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4" name="TextBox 53"/>
            <p:cNvSpPr txBox="1">
              <a:spLocks noChangeArrowheads="1"/>
            </p:cNvSpPr>
            <p:nvPr/>
          </p:nvSpPr>
          <p:spPr bwMode="auto">
            <a:xfrm>
              <a:off x="-157119" y="4530536"/>
              <a:ext cx="18466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pt-BR" altLang="pt-BR" dirty="0"/>
            </a:p>
          </p:txBody>
        </p:sp>
      </p:grpSp>
      <p:sp>
        <p:nvSpPr>
          <p:cNvPr id="35" name="TextBox 3"/>
          <p:cNvSpPr txBox="1">
            <a:spLocks noChangeArrowheads="1"/>
          </p:cNvSpPr>
          <p:nvPr/>
        </p:nvSpPr>
        <p:spPr bwMode="auto">
          <a:xfrm>
            <a:off x="397416" y="1655788"/>
            <a:ext cx="2454518" cy="50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ts val="1600"/>
              </a:lnSpc>
            </a:pPr>
            <a:r>
              <a:rPr lang="pt-BR" altLang="pt-BR" sz="1400" dirty="0">
                <a:solidFill>
                  <a:srgbClr val="000099"/>
                </a:solidFill>
              </a:rPr>
              <a:t>inclui a biblioteca de sockets</a:t>
            </a:r>
          </a:p>
          <a:p>
            <a:pPr>
              <a:lnSpc>
                <a:spcPts val="1600"/>
              </a:lnSpc>
            </a:pPr>
            <a:r>
              <a:rPr lang="pt-BR" altLang="pt-BR" sz="1400" dirty="0">
                <a:solidFill>
                  <a:srgbClr val="000099"/>
                </a:solidFill>
              </a:rPr>
              <a:t>do Python</a:t>
            </a:r>
          </a:p>
        </p:txBody>
      </p:sp>
      <p:cxnSp>
        <p:nvCxnSpPr>
          <p:cNvPr id="36" name="Straight Connector 10"/>
          <p:cNvCxnSpPr>
            <a:cxnSpLocks noChangeShapeType="1"/>
          </p:cNvCxnSpPr>
          <p:nvPr/>
        </p:nvCxnSpPr>
        <p:spPr bwMode="auto">
          <a:xfrm flipV="1">
            <a:off x="1121249" y="1930362"/>
            <a:ext cx="1727267" cy="8118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7A0E253-44E2-E94E-BD3E-C78691525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4F6DF-CECA-42E0-B7A6-892A49DF6904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0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Rodapé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/>
              <a:t>Exemplo: servidor UDP</a:t>
            </a: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717800" y="1854986"/>
            <a:ext cx="614362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altLang="pt-BR"/>
              <a:t>from socket import *</a:t>
            </a:r>
          </a:p>
          <a:p>
            <a:pPr>
              <a:lnSpc>
                <a:spcPts val="2800"/>
              </a:lnSpc>
            </a:pPr>
            <a:r>
              <a:rPr lang="en-US" altLang="pt-BR" err="1"/>
              <a:t>serverPort</a:t>
            </a:r>
            <a:r>
              <a:rPr lang="en-US" altLang="pt-BR"/>
              <a:t> = 12000</a:t>
            </a:r>
          </a:p>
          <a:p>
            <a:pPr>
              <a:lnSpc>
                <a:spcPts val="2800"/>
              </a:lnSpc>
            </a:pPr>
            <a:r>
              <a:rPr lang="en-US" altLang="pt-BR" err="1"/>
              <a:t>serverSocket</a:t>
            </a:r>
            <a:r>
              <a:rPr lang="en-US" altLang="pt-BR"/>
              <a:t> = socket(AF_INET, SOCK_DGRAM)</a:t>
            </a:r>
          </a:p>
          <a:p>
            <a:pPr>
              <a:lnSpc>
                <a:spcPts val="2800"/>
              </a:lnSpc>
            </a:pPr>
            <a:r>
              <a:rPr lang="en-US" altLang="pt-BR" err="1"/>
              <a:t>serverSocket.bind</a:t>
            </a:r>
            <a:r>
              <a:rPr lang="en-US" altLang="pt-BR"/>
              <a:t>((</a:t>
            </a:r>
            <a:r>
              <a:rPr lang="fr-FR" altLang="pt-BR"/>
              <a:t>''</a:t>
            </a:r>
            <a:r>
              <a:rPr lang="en-US" altLang="pt-BR"/>
              <a:t>, </a:t>
            </a:r>
            <a:r>
              <a:rPr lang="en-US" altLang="pt-BR" err="1"/>
              <a:t>serverPort</a:t>
            </a:r>
            <a:r>
              <a:rPr lang="en-US" altLang="pt-BR"/>
              <a:t>))</a:t>
            </a:r>
          </a:p>
          <a:p>
            <a:pPr>
              <a:lnSpc>
                <a:spcPts val="2800"/>
              </a:lnSpc>
            </a:pPr>
            <a:r>
              <a:rPr lang="en-US" altLang="pt-BR"/>
              <a:t>print </a:t>
            </a:r>
            <a:r>
              <a:rPr lang="ja-JP" altLang="en-US"/>
              <a:t>“</a:t>
            </a:r>
            <a:r>
              <a:rPr lang="en-US" altLang="ja-JP" i="1"/>
              <a:t>The server is ready to receive</a:t>
            </a:r>
            <a:r>
              <a:rPr lang="en-US" altLang="en-US"/>
              <a:t>”</a:t>
            </a:r>
            <a:endParaRPr lang="en-US" altLang="ja-JP"/>
          </a:p>
          <a:p>
            <a:pPr>
              <a:lnSpc>
                <a:spcPts val="2800"/>
              </a:lnSpc>
            </a:pPr>
            <a:r>
              <a:rPr lang="en-US" altLang="pt-BR"/>
              <a:t>while 1:</a:t>
            </a:r>
          </a:p>
          <a:p>
            <a:pPr>
              <a:lnSpc>
                <a:spcPts val="2400"/>
              </a:lnSpc>
            </a:pPr>
            <a:r>
              <a:rPr lang="en-US" altLang="pt-BR" sz="1800"/>
              <a:t>    message, </a:t>
            </a:r>
            <a:r>
              <a:rPr lang="en-US" altLang="pt-BR" sz="1800" err="1"/>
              <a:t>clientAddress</a:t>
            </a:r>
            <a:r>
              <a:rPr lang="en-US" altLang="pt-BR" sz="1800"/>
              <a:t> = </a:t>
            </a:r>
            <a:r>
              <a:rPr lang="en-US" altLang="pt-BR" sz="1800" err="1"/>
              <a:t>serverSocket.recvfrom</a:t>
            </a:r>
            <a:r>
              <a:rPr lang="en-US" altLang="pt-BR" sz="1800"/>
              <a:t>(2048)</a:t>
            </a:r>
          </a:p>
          <a:p>
            <a:pPr>
              <a:lnSpc>
                <a:spcPts val="2400"/>
              </a:lnSpc>
            </a:pPr>
            <a:r>
              <a:rPr lang="en-US" altLang="pt-BR" sz="1800"/>
              <a:t>    </a:t>
            </a:r>
            <a:r>
              <a:rPr lang="en-US" altLang="pt-BR" sz="1800" err="1"/>
              <a:t>modifiedMessage</a:t>
            </a:r>
            <a:r>
              <a:rPr lang="en-US" altLang="pt-BR" sz="1800"/>
              <a:t> = </a:t>
            </a:r>
            <a:r>
              <a:rPr lang="en-US" altLang="pt-BR" sz="1800" err="1"/>
              <a:t>message.upper</a:t>
            </a:r>
            <a:r>
              <a:rPr lang="en-US" altLang="pt-BR" sz="1800"/>
              <a:t>()</a:t>
            </a:r>
          </a:p>
          <a:p>
            <a:pPr>
              <a:lnSpc>
                <a:spcPts val="2400"/>
              </a:lnSpc>
            </a:pPr>
            <a:r>
              <a:rPr lang="en-US" altLang="pt-BR" sz="1800"/>
              <a:t>    </a:t>
            </a:r>
            <a:r>
              <a:rPr lang="en-US" altLang="pt-BR" sz="1800" err="1"/>
              <a:t>serverSocket.sendto</a:t>
            </a:r>
            <a:r>
              <a:rPr lang="en-US" altLang="pt-BR" sz="1800"/>
              <a:t>(</a:t>
            </a:r>
            <a:r>
              <a:rPr lang="en-US" altLang="pt-BR" sz="1800" err="1"/>
              <a:t>modifiedMessage</a:t>
            </a:r>
            <a:r>
              <a:rPr lang="en-US" altLang="pt-BR" sz="1800"/>
              <a:t>, </a:t>
            </a:r>
            <a:r>
              <a:rPr lang="en-US" altLang="pt-BR" sz="1800" err="1"/>
              <a:t>clientAddress</a:t>
            </a:r>
            <a:r>
              <a:rPr lang="en-US" altLang="pt-BR" sz="1800"/>
              <a:t>)</a:t>
            </a:r>
          </a:p>
        </p:txBody>
      </p: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312738" y="2554288"/>
            <a:ext cx="2439987" cy="307975"/>
            <a:chOff x="311971" y="2554972"/>
            <a:chExt cx="2440301" cy="307777"/>
          </a:xfrm>
        </p:grpSpPr>
        <p:sp>
          <p:nvSpPr>
            <p:cNvPr id="17" name="TextBox 31"/>
            <p:cNvSpPr txBox="1">
              <a:spLocks noChangeArrowheads="1"/>
            </p:cNvSpPr>
            <p:nvPr/>
          </p:nvSpPr>
          <p:spPr bwMode="auto">
            <a:xfrm>
              <a:off x="311971" y="2554972"/>
              <a:ext cx="241142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1400" err="1">
                  <a:solidFill>
                    <a:srgbClr val="000099"/>
                  </a:solidFill>
                </a:rPr>
                <a:t>cria</a:t>
              </a:r>
              <a:r>
                <a:rPr lang="en-US" altLang="pt-BR" sz="1400">
                  <a:solidFill>
                    <a:srgbClr val="000099"/>
                  </a:solidFill>
                </a:rPr>
                <a:t> socket UDP</a:t>
              </a:r>
            </a:p>
          </p:txBody>
        </p:sp>
        <p:cxnSp>
          <p:nvCxnSpPr>
            <p:cNvPr id="18" name="Straight Connector 32"/>
            <p:cNvCxnSpPr>
              <a:cxnSpLocks noChangeShapeType="1"/>
            </p:cNvCxnSpPr>
            <p:nvPr/>
          </p:nvCxnSpPr>
          <p:spPr bwMode="auto">
            <a:xfrm>
              <a:off x="1822045" y="2748411"/>
              <a:ext cx="930227" cy="1139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9" name="Group 14"/>
          <p:cNvGrpSpPr>
            <a:grpSpLocks/>
          </p:cNvGrpSpPr>
          <p:nvPr/>
        </p:nvGrpSpPr>
        <p:grpSpPr bwMode="auto">
          <a:xfrm>
            <a:off x="169863" y="2884487"/>
            <a:ext cx="2540000" cy="523220"/>
            <a:chOff x="169076" y="2884812"/>
            <a:chExt cx="2541127" cy="522566"/>
          </a:xfrm>
        </p:grpSpPr>
        <p:sp>
          <p:nvSpPr>
            <p:cNvPr id="20" name="TextBox 26"/>
            <p:cNvSpPr txBox="1">
              <a:spLocks noChangeArrowheads="1"/>
            </p:cNvSpPr>
            <p:nvPr/>
          </p:nvSpPr>
          <p:spPr bwMode="auto">
            <a:xfrm>
              <a:off x="169076" y="2884812"/>
              <a:ext cx="2271818" cy="522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1400" err="1">
                  <a:solidFill>
                    <a:srgbClr val="000099"/>
                  </a:solidFill>
                </a:rPr>
                <a:t>liga</a:t>
              </a:r>
              <a:r>
                <a:rPr lang="en-US" altLang="pt-BR" sz="1400">
                  <a:solidFill>
                    <a:srgbClr val="000099"/>
                  </a:solidFill>
                </a:rPr>
                <a:t> socket à </a:t>
              </a:r>
              <a:r>
                <a:rPr lang="en-US" altLang="pt-BR" sz="1400" err="1">
                  <a:solidFill>
                    <a:srgbClr val="000099"/>
                  </a:solidFill>
                </a:rPr>
                <a:t>porta</a:t>
              </a:r>
              <a:r>
                <a:rPr lang="en-US" altLang="pt-BR" sz="1400">
                  <a:solidFill>
                    <a:srgbClr val="000099"/>
                  </a:solidFill>
                </a:rPr>
                <a:t> local </a:t>
              </a:r>
              <a:r>
                <a:rPr lang="en-US" altLang="pt-BR" sz="1400" err="1">
                  <a:solidFill>
                    <a:srgbClr val="000099"/>
                  </a:solidFill>
                </a:rPr>
                <a:t>número</a:t>
              </a:r>
              <a:r>
                <a:rPr lang="en-US" altLang="pt-BR" sz="1400">
                  <a:solidFill>
                    <a:srgbClr val="000099"/>
                  </a:solidFill>
                </a:rPr>
                <a:t> 12000</a:t>
              </a:r>
            </a:p>
          </p:txBody>
        </p:sp>
        <p:cxnSp>
          <p:nvCxnSpPr>
            <p:cNvPr id="21" name="Straight Connector 30"/>
            <p:cNvCxnSpPr>
              <a:cxnSpLocks noChangeShapeType="1"/>
            </p:cNvCxnSpPr>
            <p:nvPr/>
          </p:nvCxnSpPr>
          <p:spPr bwMode="auto">
            <a:xfrm>
              <a:off x="1982674" y="3169104"/>
              <a:ext cx="727529" cy="2721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" name="Group 15"/>
          <p:cNvGrpSpPr>
            <a:grpSpLocks/>
          </p:cNvGrpSpPr>
          <p:nvPr/>
        </p:nvGrpSpPr>
        <p:grpSpPr bwMode="auto">
          <a:xfrm>
            <a:off x="182563" y="3719023"/>
            <a:ext cx="2527300" cy="298450"/>
            <a:chOff x="182564" y="3718053"/>
            <a:chExt cx="2528092" cy="299227"/>
          </a:xfrm>
        </p:grpSpPr>
        <p:sp>
          <p:nvSpPr>
            <p:cNvPr id="23" name="TextBox 34"/>
            <p:cNvSpPr txBox="1">
              <a:spLocks noChangeArrowheads="1"/>
            </p:cNvSpPr>
            <p:nvPr/>
          </p:nvSpPr>
          <p:spPr bwMode="auto">
            <a:xfrm>
              <a:off x="182564" y="3718053"/>
              <a:ext cx="1194763" cy="299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lnSpc>
                  <a:spcPts val="1600"/>
                </a:lnSpc>
              </a:pPr>
              <a:r>
                <a:rPr lang="en-US" altLang="pt-BR" sz="1400">
                  <a:solidFill>
                    <a:srgbClr val="000099"/>
                  </a:solidFill>
                </a:rPr>
                <a:t>loop </a:t>
              </a:r>
              <a:r>
                <a:rPr lang="en-US" altLang="pt-BR" sz="1400" err="1">
                  <a:solidFill>
                    <a:srgbClr val="000099"/>
                  </a:solidFill>
                </a:rPr>
                <a:t>infinito</a:t>
              </a:r>
              <a:endParaRPr lang="en-US" altLang="pt-BR" sz="1400">
                <a:solidFill>
                  <a:srgbClr val="000099"/>
                </a:solidFill>
              </a:endParaRPr>
            </a:p>
          </p:txBody>
        </p:sp>
        <p:cxnSp>
          <p:nvCxnSpPr>
            <p:cNvPr id="24" name="Straight Connector 35"/>
            <p:cNvCxnSpPr>
              <a:cxnSpLocks noChangeShapeType="1"/>
            </p:cNvCxnSpPr>
            <p:nvPr/>
          </p:nvCxnSpPr>
          <p:spPr bwMode="auto">
            <a:xfrm flipV="1">
              <a:off x="1266031" y="3880153"/>
              <a:ext cx="1444625" cy="3969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5" name="Group 17"/>
          <p:cNvGrpSpPr>
            <a:grpSpLocks/>
          </p:cNvGrpSpPr>
          <p:nvPr/>
        </p:nvGrpSpPr>
        <p:grpSpPr bwMode="auto">
          <a:xfrm>
            <a:off x="176212" y="3989531"/>
            <a:ext cx="2743201" cy="707886"/>
            <a:chOff x="176620" y="4151971"/>
            <a:chExt cx="2743175" cy="707730"/>
          </a:xfrm>
        </p:grpSpPr>
        <p:sp>
          <p:nvSpPr>
            <p:cNvPr id="26" name="TextBox 36"/>
            <p:cNvSpPr txBox="1">
              <a:spLocks noChangeArrowheads="1"/>
            </p:cNvSpPr>
            <p:nvPr/>
          </p:nvSpPr>
          <p:spPr bwMode="auto">
            <a:xfrm>
              <a:off x="176620" y="4151971"/>
              <a:ext cx="2451152" cy="707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lnSpc>
                  <a:spcPts val="1600"/>
                </a:lnSpc>
              </a:pPr>
              <a:r>
                <a:rPr lang="pt-BR" altLang="pt-BR" sz="1400">
                  <a:solidFill>
                    <a:srgbClr val="000099"/>
                  </a:solidFill>
                </a:rPr>
                <a:t>lê mensagem do socket UDP, obtendo endereço do cliente (IP e porta do cliente)</a:t>
              </a:r>
              <a:endParaRPr lang="en-US" altLang="pt-BR" sz="1400">
                <a:solidFill>
                  <a:srgbClr val="000099"/>
                </a:solidFill>
              </a:endParaRPr>
            </a:p>
          </p:txBody>
        </p:sp>
        <p:cxnSp>
          <p:nvCxnSpPr>
            <p:cNvPr id="27" name="Straight Connector 39"/>
            <p:cNvCxnSpPr>
              <a:cxnSpLocks noChangeShapeType="1"/>
            </p:cNvCxnSpPr>
            <p:nvPr/>
          </p:nvCxnSpPr>
          <p:spPr bwMode="auto">
            <a:xfrm flipV="1">
              <a:off x="1981317" y="4399595"/>
              <a:ext cx="938478" cy="1261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" name="Group 18"/>
          <p:cNvGrpSpPr>
            <a:grpSpLocks/>
          </p:cNvGrpSpPr>
          <p:nvPr/>
        </p:nvGrpSpPr>
        <p:grpSpPr bwMode="auto">
          <a:xfrm>
            <a:off x="544860" y="4666886"/>
            <a:ext cx="2550030" cy="523221"/>
            <a:chOff x="445104" y="4716129"/>
            <a:chExt cx="2550896" cy="522566"/>
          </a:xfrm>
        </p:grpSpPr>
        <p:sp>
          <p:nvSpPr>
            <p:cNvPr id="29" name="TextBox 61"/>
            <p:cNvSpPr txBox="1">
              <a:spLocks noChangeArrowheads="1"/>
            </p:cNvSpPr>
            <p:nvPr/>
          </p:nvSpPr>
          <p:spPr bwMode="auto">
            <a:xfrm>
              <a:off x="445104" y="4716129"/>
              <a:ext cx="2550896" cy="522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pt-BR" altLang="pt-BR" sz="1400">
                  <a:solidFill>
                    <a:srgbClr val="000099"/>
                  </a:solidFill>
                </a:rPr>
                <a:t>retorna </a:t>
              </a:r>
              <a:r>
                <a:rPr lang="pt-BR" altLang="pt-BR" sz="1400" i="1" err="1">
                  <a:solidFill>
                    <a:srgbClr val="000099"/>
                  </a:solidFill>
                </a:rPr>
                <a:t>string</a:t>
              </a:r>
              <a:r>
                <a:rPr lang="pt-BR" altLang="pt-BR" sz="1400">
                  <a:solidFill>
                    <a:srgbClr val="000099"/>
                  </a:solidFill>
                </a:rPr>
                <a:t> em </a:t>
              </a:r>
            </a:p>
            <a:p>
              <a:r>
                <a:rPr lang="pt-BR" altLang="pt-BR" sz="1400">
                  <a:solidFill>
                    <a:srgbClr val="000099"/>
                  </a:solidFill>
                </a:rPr>
                <a:t>maiúsculas para este cliente</a:t>
              </a:r>
              <a:endParaRPr lang="en-US" altLang="pt-BR" sz="1400">
                <a:solidFill>
                  <a:srgbClr val="000099"/>
                </a:solidFill>
              </a:endParaRPr>
            </a:p>
          </p:txBody>
        </p:sp>
        <p:cxnSp>
          <p:nvCxnSpPr>
            <p:cNvPr id="30" name="Straight Connector 62"/>
            <p:cNvCxnSpPr>
              <a:cxnSpLocks noChangeShapeType="1"/>
            </p:cNvCxnSpPr>
            <p:nvPr/>
          </p:nvCxnSpPr>
          <p:spPr bwMode="auto">
            <a:xfrm>
              <a:off x="2147293" y="4874841"/>
              <a:ext cx="762106" cy="1209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367846B-014E-874D-A533-A611A74D0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4F6DF-CECA-42E0-B7A6-892A49DF6904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5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Rodapé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2: </a:t>
            </a:r>
            <a:r>
              <a:rPr lang="en-US" err="1"/>
              <a:t>Camada</a:t>
            </a:r>
            <a:r>
              <a:rPr lang="en-US"/>
              <a:t> de </a:t>
            </a:r>
            <a:r>
              <a:rPr lang="en-US" err="1"/>
              <a:t>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00050" y="1352550"/>
            <a:ext cx="4057650" cy="5075238"/>
          </a:xfrm>
        </p:spPr>
        <p:txBody>
          <a:bodyPr/>
          <a:lstStyle/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000" dirty="0">
                <a:solidFill>
                  <a:srgbClr val="FF0000"/>
                </a:solidFill>
              </a:rPr>
              <a:t>Cliente deve </a:t>
            </a:r>
            <a:r>
              <a:rPr lang="pt-BR" sz="2000" dirty="0" err="1">
                <a:solidFill>
                  <a:srgbClr val="FF0000"/>
                </a:solidFill>
              </a:rPr>
              <a:t>contactar</a:t>
            </a:r>
            <a:r>
              <a:rPr lang="pt-BR" sz="2000" dirty="0">
                <a:solidFill>
                  <a:srgbClr val="FF0000"/>
                </a:solidFill>
              </a:rPr>
              <a:t> servidor</a:t>
            </a:r>
            <a:endParaRPr lang="pt-BR" sz="2400" dirty="0"/>
          </a:p>
          <a:p>
            <a:pPr>
              <a:lnSpc>
                <a:spcPct val="90000"/>
              </a:lnSpc>
            </a:pPr>
            <a:r>
              <a:rPr lang="pt-BR" sz="2000" dirty="0"/>
              <a:t>processo servidor deve antes estar em execução</a:t>
            </a:r>
          </a:p>
          <a:p>
            <a:pPr>
              <a:lnSpc>
                <a:spcPct val="90000"/>
              </a:lnSpc>
            </a:pPr>
            <a:r>
              <a:rPr lang="pt-BR" sz="2000" dirty="0"/>
              <a:t>servidor deve antes ter criado socket (porta) que aguarda contato do cliente</a:t>
            </a:r>
            <a:endParaRPr lang="pt-BR" sz="2400" dirty="0"/>
          </a:p>
          <a:p>
            <a:pPr>
              <a:lnSpc>
                <a:spcPct val="90000"/>
              </a:lnSpc>
              <a:spcBef>
                <a:spcPct val="50000"/>
              </a:spcBef>
              <a:buFont typeface="ZapfDingbats" pitchFamily="82" charset="0"/>
              <a:buNone/>
            </a:pPr>
            <a:r>
              <a:rPr lang="pt-BR" sz="2000" dirty="0">
                <a:solidFill>
                  <a:srgbClr val="FF0000"/>
                </a:solidFill>
              </a:rPr>
              <a:t>Cliente </a:t>
            </a:r>
            <a:r>
              <a:rPr lang="pt-BR" sz="2000" dirty="0" err="1">
                <a:solidFill>
                  <a:srgbClr val="FF0000"/>
                </a:solidFill>
              </a:rPr>
              <a:t>contacta</a:t>
            </a:r>
            <a:r>
              <a:rPr lang="pt-BR" sz="2000" dirty="0">
                <a:solidFill>
                  <a:srgbClr val="FF0000"/>
                </a:solidFill>
              </a:rPr>
              <a:t> servidor para:</a:t>
            </a:r>
            <a:endParaRPr lang="pt-BR" sz="2400" dirty="0"/>
          </a:p>
          <a:p>
            <a:pPr>
              <a:lnSpc>
                <a:spcPct val="90000"/>
              </a:lnSpc>
            </a:pPr>
            <a:r>
              <a:rPr lang="pt-BR" sz="2000" dirty="0"/>
              <a:t>criar socket TCP local ao cliente, especificando endereço IP, número de porta do processo servidor</a:t>
            </a:r>
          </a:p>
          <a:p>
            <a:pPr>
              <a:lnSpc>
                <a:spcPct val="90000"/>
              </a:lnSpc>
            </a:pPr>
            <a:r>
              <a:rPr lang="pt-BR" sz="2000" dirty="0"/>
              <a:t>quando </a:t>
            </a:r>
            <a:r>
              <a:rPr lang="pt-BR" sz="2000" dirty="0">
                <a:solidFill>
                  <a:srgbClr val="FF0000"/>
                </a:solidFill>
              </a:rPr>
              <a:t>cliente cria socket</a:t>
            </a:r>
            <a:r>
              <a:rPr lang="pt-BR" sz="2000" dirty="0"/>
              <a:t>: TCP cliente cria conexão com TCP do servidor</a:t>
            </a:r>
          </a:p>
        </p:txBody>
      </p:sp>
      <p:sp>
        <p:nvSpPr>
          <p:cNvPr id="4198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32300" y="1377950"/>
            <a:ext cx="4648200" cy="30003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2000" dirty="0"/>
              <a:t>Quando contatado pelo cliente, </a:t>
            </a:r>
            <a:r>
              <a:rPr lang="pt-BR" sz="2000" dirty="0">
                <a:solidFill>
                  <a:srgbClr val="FF0000"/>
                </a:solidFill>
              </a:rPr>
              <a:t>o TCP do</a:t>
            </a:r>
            <a:r>
              <a:rPr lang="pt-BR" sz="2000" dirty="0"/>
              <a:t> </a:t>
            </a:r>
            <a:r>
              <a:rPr lang="pt-BR" sz="2000" dirty="0">
                <a:solidFill>
                  <a:srgbClr val="FF0000"/>
                </a:solidFill>
              </a:rPr>
              <a:t>servidor cria um novo socket </a:t>
            </a:r>
            <a:r>
              <a:rPr lang="pt-BR" sz="2000" dirty="0"/>
              <a:t>para que o processo servidor possa se comunicar com o cliente</a:t>
            </a:r>
          </a:p>
          <a:p>
            <a:pPr lvl="1">
              <a:lnSpc>
                <a:spcPct val="90000"/>
              </a:lnSpc>
            </a:pPr>
            <a:r>
              <a:rPr lang="pt-BR" sz="2000" dirty="0"/>
              <a:t>permite que o servidor converse com múltiplos clientes</a:t>
            </a:r>
          </a:p>
          <a:p>
            <a:pPr lvl="1">
              <a:lnSpc>
                <a:spcPct val="90000"/>
              </a:lnSpc>
            </a:pPr>
            <a:r>
              <a:rPr lang="pt-BR" sz="2000" dirty="0"/>
              <a:t>Endereço IP e porta origem são usados para distinguir os clientes </a:t>
            </a:r>
            <a:r>
              <a:rPr lang="pt-BR" sz="2000" dirty="0">
                <a:solidFill>
                  <a:schemeClr val="accent2"/>
                </a:solidFill>
              </a:rPr>
              <a:t>(mais no cap. 3)</a:t>
            </a:r>
          </a:p>
        </p:txBody>
      </p:sp>
      <p:sp>
        <p:nvSpPr>
          <p:cNvPr id="41990" name="Text Box 5"/>
          <p:cNvSpPr txBox="1">
            <a:spLocks noChangeArrowheads="1"/>
          </p:cNvSpPr>
          <p:nvPr/>
        </p:nvSpPr>
        <p:spPr bwMode="auto">
          <a:xfrm>
            <a:off x="4706938" y="4984750"/>
            <a:ext cx="3994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i="1">
                <a:solidFill>
                  <a:schemeClr val="accent2"/>
                </a:solidFill>
                <a:latin typeface="+mj-lt"/>
              </a:rPr>
              <a:t>TCP </a:t>
            </a:r>
            <a:r>
              <a:rPr lang="en-US" sz="2000" i="1" err="1">
                <a:solidFill>
                  <a:schemeClr val="accent2"/>
                </a:solidFill>
                <a:latin typeface="+mj-lt"/>
              </a:rPr>
              <a:t>provê</a:t>
            </a:r>
            <a:r>
              <a:rPr lang="en-US" sz="2000" i="1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000" i="1" err="1">
                <a:solidFill>
                  <a:schemeClr val="accent2"/>
                </a:solidFill>
                <a:latin typeface="+mj-lt"/>
              </a:rPr>
              <a:t>transferência</a:t>
            </a:r>
            <a:r>
              <a:rPr lang="en-US" sz="2000" i="1">
                <a:solidFill>
                  <a:schemeClr val="accent2"/>
                </a:solidFill>
                <a:latin typeface="+mj-lt"/>
              </a:rPr>
              <a:t> </a:t>
            </a:r>
            <a:br>
              <a:rPr lang="en-US" sz="2000" i="1">
                <a:solidFill>
                  <a:schemeClr val="accent2"/>
                </a:solidFill>
                <a:latin typeface="+mj-lt"/>
              </a:rPr>
            </a:br>
            <a:r>
              <a:rPr lang="en-US" sz="2000" i="1" err="1">
                <a:solidFill>
                  <a:schemeClr val="accent2"/>
                </a:solidFill>
                <a:latin typeface="+mj-lt"/>
              </a:rPr>
              <a:t>confiável</a:t>
            </a:r>
            <a:r>
              <a:rPr lang="en-US" sz="2000" i="1">
                <a:solidFill>
                  <a:schemeClr val="accent2"/>
                </a:solidFill>
                <a:latin typeface="+mj-lt"/>
              </a:rPr>
              <a:t>, </a:t>
            </a:r>
            <a:r>
              <a:rPr lang="en-US" sz="2000" i="1" err="1">
                <a:solidFill>
                  <a:schemeClr val="accent2"/>
                </a:solidFill>
                <a:latin typeface="+mj-lt"/>
              </a:rPr>
              <a:t>ordenada</a:t>
            </a:r>
            <a:r>
              <a:rPr lang="en-US" sz="2000" i="1">
                <a:solidFill>
                  <a:schemeClr val="accent2"/>
                </a:solidFill>
                <a:latin typeface="+mj-lt"/>
              </a:rPr>
              <a:t> de bytes </a:t>
            </a:r>
          </a:p>
          <a:p>
            <a:r>
              <a:rPr lang="en-US" sz="2000" i="1">
                <a:solidFill>
                  <a:schemeClr val="accent2"/>
                </a:solidFill>
                <a:latin typeface="+mj-lt"/>
              </a:rPr>
              <a:t>(“</a:t>
            </a:r>
            <a:r>
              <a:rPr lang="en-US" sz="2000" i="1" err="1">
                <a:solidFill>
                  <a:schemeClr val="accent2"/>
                </a:solidFill>
                <a:latin typeface="+mj-lt"/>
              </a:rPr>
              <a:t>tubo</a:t>
            </a:r>
            <a:r>
              <a:rPr lang="en-US" sz="2000" i="1">
                <a:solidFill>
                  <a:schemeClr val="accent2"/>
                </a:solidFill>
                <a:latin typeface="+mj-lt"/>
              </a:rPr>
              <a:t>”) entre </a:t>
            </a:r>
            <a:r>
              <a:rPr lang="en-US" sz="2000" i="1" err="1">
                <a:solidFill>
                  <a:schemeClr val="accent2"/>
                </a:solidFill>
                <a:latin typeface="+mj-lt"/>
              </a:rPr>
              <a:t>cliente</a:t>
            </a:r>
            <a:r>
              <a:rPr lang="en-US" sz="2000" i="1">
                <a:solidFill>
                  <a:schemeClr val="accent2"/>
                </a:solidFill>
                <a:latin typeface="+mj-lt"/>
              </a:rPr>
              <a:t> e </a:t>
            </a:r>
            <a:r>
              <a:rPr lang="en-US" sz="2000" i="1" err="1">
                <a:solidFill>
                  <a:schemeClr val="accent2"/>
                </a:solidFill>
                <a:latin typeface="+mj-lt"/>
              </a:rPr>
              <a:t>servidor</a:t>
            </a:r>
            <a:endParaRPr lang="en-US" sz="2000" i="1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1991" name="Rectangle 6"/>
          <p:cNvSpPr>
            <a:spLocks noChangeArrowheads="1"/>
          </p:cNvSpPr>
          <p:nvPr/>
        </p:nvSpPr>
        <p:spPr bwMode="auto">
          <a:xfrm>
            <a:off x="4667250" y="4800600"/>
            <a:ext cx="4133850" cy="141922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grpSp>
        <p:nvGrpSpPr>
          <p:cNvPr id="41992" name="Group 17"/>
          <p:cNvGrpSpPr>
            <a:grpSpLocks/>
          </p:cNvGrpSpPr>
          <p:nvPr/>
        </p:nvGrpSpPr>
        <p:grpSpPr bwMode="auto">
          <a:xfrm>
            <a:off x="4830763" y="4556125"/>
            <a:ext cx="3343275" cy="396875"/>
            <a:chOff x="0" y="4070"/>
            <a:chExt cx="2106" cy="250"/>
          </a:xfrm>
        </p:grpSpPr>
        <p:sp>
          <p:nvSpPr>
            <p:cNvPr id="41994" name="Rectangle 9"/>
            <p:cNvSpPr>
              <a:spLocks noChangeArrowheads="1"/>
            </p:cNvSpPr>
            <p:nvPr/>
          </p:nvSpPr>
          <p:spPr bwMode="auto">
            <a:xfrm>
              <a:off x="0" y="4167"/>
              <a:ext cx="2102" cy="1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41995" name="Text Box 7"/>
            <p:cNvSpPr txBox="1">
              <a:spLocks noChangeArrowheads="1"/>
            </p:cNvSpPr>
            <p:nvPr/>
          </p:nvSpPr>
          <p:spPr bwMode="auto">
            <a:xfrm>
              <a:off x="0" y="4070"/>
              <a:ext cx="210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2000" err="1">
                  <a:solidFill>
                    <a:srgbClr val="FF0000"/>
                  </a:solidFill>
                  <a:latin typeface="+mj-lt"/>
                </a:rPr>
                <a:t>ponto</a:t>
              </a:r>
              <a:r>
                <a:rPr lang="en-US" sz="2000">
                  <a:solidFill>
                    <a:srgbClr val="FF0000"/>
                  </a:solidFill>
                  <a:latin typeface="+mj-lt"/>
                </a:rPr>
                <a:t> de vista da </a:t>
              </a:r>
              <a:r>
                <a:rPr lang="en-US" sz="2000" err="1">
                  <a:solidFill>
                    <a:srgbClr val="FF0000"/>
                  </a:solidFill>
                  <a:latin typeface="+mj-lt"/>
                </a:rPr>
                <a:t>aplicação</a:t>
              </a:r>
              <a:endParaRPr lang="en-US">
                <a:latin typeface="+mj-lt"/>
              </a:endParaRPr>
            </a:p>
          </p:txBody>
        </p:sp>
      </p:grpSp>
      <p:sp>
        <p:nvSpPr>
          <p:cNvPr id="41993" name="Rectangle 15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183563" cy="1143000"/>
          </a:xfrm>
          <a:noFill/>
        </p:spPr>
        <p:txBody>
          <a:bodyPr/>
          <a:lstStyle/>
          <a:p>
            <a:r>
              <a:rPr lang="pt-BR" sz="3600"/>
              <a:t>Programação com sockets </a:t>
            </a:r>
            <a:r>
              <a:rPr lang="pt-BR" sz="3600">
                <a:solidFill>
                  <a:srgbClr val="FF0000"/>
                </a:solidFill>
              </a:rPr>
              <a:t>usando TCP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79D3FE9-66B9-E349-B002-5E8E3F943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5649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Rodapé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438" y="228600"/>
            <a:ext cx="8945562" cy="1143000"/>
          </a:xfrm>
        </p:spPr>
        <p:txBody>
          <a:bodyPr/>
          <a:lstStyle/>
          <a:p>
            <a:r>
              <a:rPr lang="pt-BR" sz="3200"/>
              <a:t>Interações cliente/servidor usando o TCP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1282700" y="3217863"/>
            <a:ext cx="2057400" cy="930275"/>
            <a:chOff x="827" y="2027"/>
            <a:chExt cx="1296" cy="586"/>
          </a:xfrm>
        </p:grpSpPr>
        <p:sp>
          <p:nvSpPr>
            <p:cNvPr id="45095" name="Text Box 5"/>
            <p:cNvSpPr txBox="1">
              <a:spLocks noChangeArrowheads="1"/>
            </p:cNvSpPr>
            <p:nvPr/>
          </p:nvSpPr>
          <p:spPr bwMode="auto">
            <a:xfrm>
              <a:off x="827" y="2027"/>
              <a:ext cx="117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l"/>
              <a:r>
                <a:rPr lang="pt-BR" sz="1400">
                  <a:latin typeface="Arial" charset="0"/>
                </a:rPr>
                <a:t>aguarda chegada de </a:t>
              </a:r>
            </a:p>
            <a:p>
              <a:pPr algn="l"/>
              <a:r>
                <a:rPr lang="pt-BR" sz="1400">
                  <a:latin typeface="Arial" charset="0"/>
                </a:rPr>
                <a:t>pedido de conexão</a:t>
              </a:r>
              <a:endParaRPr lang="pt-BR" sz="2400">
                <a:latin typeface="Times New Roman" pitchFamily="18" charset="0"/>
              </a:endParaRPr>
            </a:p>
          </p:txBody>
        </p:sp>
        <p:sp>
          <p:nvSpPr>
            <p:cNvPr id="45096" name="Text Box 6"/>
            <p:cNvSpPr txBox="1">
              <a:spLocks noChangeArrowheads="1"/>
            </p:cNvSpPr>
            <p:nvPr/>
          </p:nvSpPr>
          <p:spPr bwMode="auto">
            <a:xfrm>
              <a:off x="828" y="2283"/>
              <a:ext cx="1295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l"/>
              <a:r>
                <a:rPr lang="pt-BR" sz="1400" dirty="0" err="1">
                  <a:solidFill>
                    <a:srgbClr val="FF0000"/>
                  </a:solidFill>
                  <a:latin typeface="Arial" charset="0"/>
                </a:rPr>
                <a:t>socketConexão</a:t>
              </a:r>
              <a:r>
                <a:rPr lang="pt-BR" sz="1400" dirty="0">
                  <a:solidFill>
                    <a:srgbClr val="FF0000"/>
                  </a:solidFill>
                  <a:latin typeface="Arial" charset="0"/>
                </a:rPr>
                <a:t> =</a:t>
              </a:r>
            </a:p>
            <a:p>
              <a:pPr algn="l"/>
              <a:r>
                <a:rPr lang="pt-BR" sz="1400" dirty="0" err="1">
                  <a:solidFill>
                    <a:srgbClr val="FF0000"/>
                  </a:solidFill>
                  <a:latin typeface="Arial" charset="0"/>
                </a:rPr>
                <a:t>socketServidor.accept</a:t>
              </a:r>
              <a:r>
                <a:rPr lang="pt-BR" sz="1400" dirty="0">
                  <a:solidFill>
                    <a:srgbClr val="FF0000"/>
                  </a:solidFill>
                  <a:latin typeface="Arial" charset="0"/>
                </a:rPr>
                <a:t>()</a:t>
              </a:r>
              <a:endParaRPr lang="pt-BR" sz="2400" dirty="0">
                <a:latin typeface="Times New Roman" pitchFamily="18" charset="0"/>
              </a:endParaRPr>
            </a:p>
          </p:txBody>
        </p:sp>
      </p:grpSp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1229110" y="1881188"/>
            <a:ext cx="2258627" cy="1414462"/>
            <a:chOff x="786" y="1185"/>
            <a:chExt cx="1065" cy="891"/>
          </a:xfrm>
        </p:grpSpPr>
        <p:grpSp>
          <p:nvGrpSpPr>
            <p:cNvPr id="45091" name="Group 8"/>
            <p:cNvGrpSpPr>
              <a:grpSpLocks/>
            </p:cNvGrpSpPr>
            <p:nvPr/>
          </p:nvGrpSpPr>
          <p:grpSpPr bwMode="auto">
            <a:xfrm>
              <a:off x="786" y="1185"/>
              <a:ext cx="1065" cy="646"/>
              <a:chOff x="294" y="1209"/>
              <a:chExt cx="1065" cy="646"/>
            </a:xfrm>
          </p:grpSpPr>
          <p:sp>
            <p:nvSpPr>
              <p:cNvPr id="45093" name="Text Box 3"/>
              <p:cNvSpPr txBox="1">
                <a:spLocks noChangeArrowheads="1"/>
              </p:cNvSpPr>
              <p:nvPr/>
            </p:nvSpPr>
            <p:spPr bwMode="auto">
              <a:xfrm>
                <a:off x="329" y="1209"/>
                <a:ext cx="891" cy="4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l"/>
                <a:r>
                  <a:rPr lang="pt-BR" sz="1400">
                    <a:latin typeface="Arial" charset="0"/>
                  </a:rPr>
                  <a:t>cria socket,</a:t>
                </a:r>
              </a:p>
              <a:p>
                <a:pPr algn="l"/>
                <a:r>
                  <a:rPr lang="pt-BR" sz="1400">
                    <a:latin typeface="Arial" charset="0"/>
                  </a:rPr>
                  <a:t>porta=</a:t>
                </a:r>
                <a:r>
                  <a:rPr lang="pt-BR" sz="1400" b="1">
                    <a:latin typeface="Courier New" pitchFamily="49" charset="0"/>
                  </a:rPr>
                  <a:t>x</a:t>
                </a:r>
                <a:r>
                  <a:rPr lang="pt-BR" sz="1400">
                    <a:latin typeface="Arial" charset="0"/>
                  </a:rPr>
                  <a:t>, para</a:t>
                </a:r>
              </a:p>
              <a:p>
                <a:pPr algn="l"/>
                <a:r>
                  <a:rPr lang="pt-BR" sz="1400">
                    <a:latin typeface="Arial" charset="0"/>
                  </a:rPr>
                  <a:t>receber pedido:</a:t>
                </a:r>
                <a:endParaRPr lang="pt-BR" sz="2400">
                  <a:latin typeface="Times New Roman" pitchFamily="18" charset="0"/>
                </a:endParaRPr>
              </a:p>
            </p:txBody>
          </p:sp>
          <p:sp>
            <p:nvSpPr>
              <p:cNvPr id="45094" name="Text Box 4"/>
              <p:cNvSpPr txBox="1">
                <a:spLocks noChangeArrowheads="1"/>
              </p:cNvSpPr>
              <p:nvPr/>
            </p:nvSpPr>
            <p:spPr bwMode="auto">
              <a:xfrm>
                <a:off x="294" y="1661"/>
                <a:ext cx="1065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r"/>
                <a:r>
                  <a:rPr lang="pt-BR" sz="1400" dirty="0" err="1">
                    <a:solidFill>
                      <a:srgbClr val="FF0000"/>
                    </a:solidFill>
                    <a:latin typeface="Arial" charset="0"/>
                  </a:rPr>
                  <a:t>socketServidor</a:t>
                </a:r>
                <a:r>
                  <a:rPr lang="pt-BR" sz="1400" dirty="0">
                    <a:solidFill>
                      <a:srgbClr val="FF0000"/>
                    </a:solidFill>
                    <a:latin typeface="Arial" charset="0"/>
                  </a:rPr>
                  <a:t> = socket ()</a:t>
                </a:r>
              </a:p>
            </p:txBody>
          </p:sp>
        </p:grpSp>
        <p:sp>
          <p:nvSpPr>
            <p:cNvPr id="45092" name="Line 12"/>
            <p:cNvSpPr>
              <a:spLocks noChangeShapeType="1"/>
            </p:cNvSpPr>
            <p:nvPr/>
          </p:nvSpPr>
          <p:spPr bwMode="auto">
            <a:xfrm>
              <a:off x="1284" y="1872"/>
              <a:ext cx="0" cy="20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</p:grpSp>
      <p:grpSp>
        <p:nvGrpSpPr>
          <p:cNvPr id="5" name="Group 49"/>
          <p:cNvGrpSpPr>
            <a:grpSpLocks/>
          </p:cNvGrpSpPr>
          <p:nvPr/>
        </p:nvGrpSpPr>
        <p:grpSpPr bwMode="auto">
          <a:xfrm>
            <a:off x="5186363" y="3109913"/>
            <a:ext cx="3016250" cy="814387"/>
            <a:chOff x="3267" y="1959"/>
            <a:chExt cx="1900" cy="513"/>
          </a:xfrm>
        </p:grpSpPr>
        <p:sp>
          <p:nvSpPr>
            <p:cNvPr id="45089" name="Text Box 21"/>
            <p:cNvSpPr txBox="1">
              <a:spLocks noChangeArrowheads="1"/>
            </p:cNvSpPr>
            <p:nvPr/>
          </p:nvSpPr>
          <p:spPr bwMode="auto">
            <a:xfrm>
              <a:off x="3267" y="1959"/>
              <a:ext cx="190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l"/>
              <a:r>
                <a:rPr lang="pt-BR" sz="1400">
                  <a:latin typeface="Arial" charset="0"/>
                </a:rPr>
                <a:t>cria socket,</a:t>
              </a:r>
            </a:p>
            <a:p>
              <a:pPr algn="l"/>
              <a:r>
                <a:rPr lang="pt-BR" sz="1400">
                  <a:latin typeface="Arial" charset="0"/>
                </a:rPr>
                <a:t>abre conexão a </a:t>
              </a:r>
              <a:r>
                <a:rPr lang="pt-BR" sz="1400" b="1">
                  <a:latin typeface="Courier New" pitchFamily="49" charset="0"/>
                </a:rPr>
                <a:t>nomeHosp</a:t>
              </a:r>
              <a:r>
                <a:rPr lang="pt-BR" sz="1400">
                  <a:latin typeface="Arial" charset="0"/>
                </a:rPr>
                <a:t>, porta=</a:t>
              </a:r>
              <a:r>
                <a:rPr lang="pt-BR" sz="1400" b="1">
                  <a:latin typeface="Courier New" pitchFamily="49" charset="0"/>
                </a:rPr>
                <a:t>x</a:t>
              </a:r>
              <a:endParaRPr lang="pt-BR" sz="2400">
                <a:latin typeface="Times New Roman" pitchFamily="18" charset="0"/>
              </a:endParaRPr>
            </a:p>
          </p:txBody>
        </p:sp>
        <p:sp>
          <p:nvSpPr>
            <p:cNvPr id="45090" name="Text Box 22"/>
            <p:cNvSpPr txBox="1">
              <a:spLocks noChangeArrowheads="1"/>
            </p:cNvSpPr>
            <p:nvPr/>
          </p:nvSpPr>
          <p:spPr bwMode="auto">
            <a:xfrm>
              <a:off x="3283" y="2278"/>
              <a:ext cx="151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r"/>
              <a:r>
                <a:rPr lang="pt-BR" sz="1400" dirty="0" err="1">
                  <a:solidFill>
                    <a:srgbClr val="FF0000"/>
                  </a:solidFill>
                  <a:latin typeface="Arial" charset="0"/>
                </a:rPr>
                <a:t>socketCliente</a:t>
              </a:r>
              <a:r>
                <a:rPr lang="pt-BR" sz="1400" dirty="0">
                  <a:solidFill>
                    <a:srgbClr val="FF0000"/>
                  </a:solidFill>
                  <a:latin typeface="Arial" charset="0"/>
                </a:rPr>
                <a:t> = socket()</a:t>
              </a:r>
              <a:endParaRPr lang="pt-BR" sz="2400" dirty="0">
                <a:latin typeface="Times New Roman" pitchFamily="18" charset="0"/>
              </a:endParaRPr>
            </a:p>
          </p:txBody>
        </p:sp>
      </p:grpSp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1276350" y="3124200"/>
            <a:ext cx="5362575" cy="3352800"/>
            <a:chOff x="804" y="1968"/>
            <a:chExt cx="3378" cy="2112"/>
          </a:xfrm>
        </p:grpSpPr>
        <p:sp>
          <p:nvSpPr>
            <p:cNvPr id="45082" name="Text Box 10"/>
            <p:cNvSpPr txBox="1">
              <a:spLocks noChangeArrowheads="1"/>
            </p:cNvSpPr>
            <p:nvPr/>
          </p:nvSpPr>
          <p:spPr bwMode="auto">
            <a:xfrm>
              <a:off x="839" y="3641"/>
              <a:ext cx="886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l"/>
              <a:r>
                <a:rPr lang="pt-BR" sz="1400">
                  <a:latin typeface="Arial" charset="0"/>
                </a:rPr>
                <a:t>fecha</a:t>
              </a:r>
            </a:p>
            <a:p>
              <a:pPr algn="l"/>
              <a:r>
                <a:rPr lang="pt-BR" sz="1400">
                  <a:solidFill>
                    <a:srgbClr val="FF0000"/>
                  </a:solidFill>
                  <a:latin typeface="Arial" charset="0"/>
                </a:rPr>
                <a:t>socketConexão</a:t>
              </a:r>
              <a:endParaRPr lang="pt-BR" sz="2400">
                <a:latin typeface="Times New Roman" pitchFamily="18" charset="0"/>
              </a:endParaRPr>
            </a:p>
          </p:txBody>
        </p:sp>
        <p:sp>
          <p:nvSpPr>
            <p:cNvPr id="45083" name="Line 16"/>
            <p:cNvSpPr>
              <a:spLocks noChangeShapeType="1"/>
            </p:cNvSpPr>
            <p:nvPr/>
          </p:nvSpPr>
          <p:spPr bwMode="auto">
            <a:xfrm>
              <a:off x="1290" y="3564"/>
              <a:ext cx="0" cy="20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45084" name="Freeform 17"/>
            <p:cNvSpPr>
              <a:spLocks/>
            </p:cNvSpPr>
            <p:nvPr/>
          </p:nvSpPr>
          <p:spPr bwMode="auto">
            <a:xfrm>
              <a:off x="804" y="1968"/>
              <a:ext cx="492" cy="2112"/>
            </a:xfrm>
            <a:custGeom>
              <a:avLst/>
              <a:gdLst>
                <a:gd name="T0" fmla="*/ 492 w 492"/>
                <a:gd name="T1" fmla="*/ 1968 h 2112"/>
                <a:gd name="T2" fmla="*/ 492 w 492"/>
                <a:gd name="T3" fmla="*/ 2112 h 2112"/>
                <a:gd name="T4" fmla="*/ 0 w 492"/>
                <a:gd name="T5" fmla="*/ 2112 h 2112"/>
                <a:gd name="T6" fmla="*/ 0 w 492"/>
                <a:gd name="T7" fmla="*/ 0 h 2112"/>
                <a:gd name="T8" fmla="*/ 402 w 492"/>
                <a:gd name="T9" fmla="*/ 0 h 2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2"/>
                <a:gd name="T16" fmla="*/ 0 h 2112"/>
                <a:gd name="T17" fmla="*/ 492 w 492"/>
                <a:gd name="T18" fmla="*/ 2112 h 2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2" h="2112">
                  <a:moveTo>
                    <a:pt x="492" y="1968"/>
                  </a:moveTo>
                  <a:lnTo>
                    <a:pt x="492" y="2112"/>
                  </a:lnTo>
                  <a:lnTo>
                    <a:pt x="0" y="2112"/>
                  </a:lnTo>
                  <a:lnTo>
                    <a:pt x="0" y="0"/>
                  </a:lnTo>
                  <a:lnTo>
                    <a:pt x="402" y="0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grpSp>
          <p:nvGrpSpPr>
            <p:cNvPr id="45085" name="Group 46"/>
            <p:cNvGrpSpPr>
              <a:grpSpLocks/>
            </p:cNvGrpSpPr>
            <p:nvPr/>
          </p:nvGrpSpPr>
          <p:grpSpPr bwMode="auto">
            <a:xfrm>
              <a:off x="3365" y="3377"/>
              <a:ext cx="817" cy="692"/>
              <a:chOff x="3365" y="3377"/>
              <a:chExt cx="817" cy="692"/>
            </a:xfrm>
          </p:grpSpPr>
          <p:sp>
            <p:nvSpPr>
              <p:cNvPr id="45086" name="Text Box 26"/>
              <p:cNvSpPr txBox="1">
                <a:spLocks noChangeArrowheads="1"/>
              </p:cNvSpPr>
              <p:nvPr/>
            </p:nvSpPr>
            <p:spPr bwMode="auto">
              <a:xfrm>
                <a:off x="3365" y="3377"/>
                <a:ext cx="817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l"/>
                <a:r>
                  <a:rPr lang="pt-BR" sz="1400">
                    <a:latin typeface="Arial" charset="0"/>
                  </a:rPr>
                  <a:t>lê resposta de</a:t>
                </a:r>
              </a:p>
              <a:p>
                <a:pPr algn="l"/>
                <a:r>
                  <a:rPr lang="pt-BR" sz="1400">
                    <a:solidFill>
                      <a:srgbClr val="FF0000"/>
                    </a:solidFill>
                    <a:latin typeface="Arial" charset="0"/>
                  </a:rPr>
                  <a:t>socketCliente</a:t>
                </a:r>
              </a:p>
            </p:txBody>
          </p:sp>
          <p:sp>
            <p:nvSpPr>
              <p:cNvPr id="45087" name="Text Box 27"/>
              <p:cNvSpPr txBox="1">
                <a:spLocks noChangeArrowheads="1"/>
              </p:cNvSpPr>
              <p:nvPr/>
            </p:nvSpPr>
            <p:spPr bwMode="auto">
              <a:xfrm>
                <a:off x="3389" y="3743"/>
                <a:ext cx="787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l"/>
                <a:r>
                  <a:rPr lang="pt-BR" sz="1400">
                    <a:latin typeface="Arial" charset="0"/>
                  </a:rPr>
                  <a:t>fecha</a:t>
                </a:r>
              </a:p>
              <a:p>
                <a:pPr algn="l"/>
                <a:r>
                  <a:rPr lang="pt-BR" sz="1400">
                    <a:solidFill>
                      <a:srgbClr val="FF0000"/>
                    </a:solidFill>
                    <a:latin typeface="Arial" charset="0"/>
                  </a:rPr>
                  <a:t>socketCliente</a:t>
                </a:r>
              </a:p>
            </p:txBody>
          </p:sp>
          <p:sp>
            <p:nvSpPr>
              <p:cNvPr id="45088" name="Line 31"/>
              <p:cNvSpPr>
                <a:spLocks noChangeShapeType="1"/>
              </p:cNvSpPr>
              <p:nvPr/>
            </p:nvSpPr>
            <p:spPr bwMode="auto">
              <a:xfrm>
                <a:off x="3816" y="3690"/>
                <a:ext cx="0" cy="20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pt-BR"/>
              </a:p>
            </p:txBody>
          </p:sp>
        </p:grpSp>
      </p:grpSp>
      <p:sp>
        <p:nvSpPr>
          <p:cNvPr id="45065" name="Text Box 33"/>
          <p:cNvSpPr txBox="1">
            <a:spLocks noChangeArrowheads="1"/>
          </p:cNvSpPr>
          <p:nvPr/>
        </p:nvSpPr>
        <p:spPr bwMode="auto">
          <a:xfrm>
            <a:off x="254000" y="1312218"/>
            <a:ext cx="49760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Servidor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(executando em </a:t>
            </a:r>
            <a:r>
              <a:rPr lang="pt-BR" b="1" dirty="0" err="1">
                <a:latin typeface="Courier New" pitchFamily="49" charset="0"/>
              </a:rPr>
              <a:t>nomeHosp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026" name="Text Box 34"/>
          <p:cNvSpPr txBox="1">
            <a:spLocks noChangeArrowheads="1"/>
          </p:cNvSpPr>
          <p:nvPr/>
        </p:nvSpPr>
        <p:spPr bwMode="auto">
          <a:xfrm>
            <a:off x="5540376" y="1360488"/>
            <a:ext cx="1174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Cliente</a:t>
            </a:r>
          </a:p>
        </p:txBody>
      </p:sp>
      <p:grpSp>
        <p:nvGrpSpPr>
          <p:cNvPr id="8" name="Group 51"/>
          <p:cNvGrpSpPr>
            <a:grpSpLocks/>
          </p:cNvGrpSpPr>
          <p:nvPr/>
        </p:nvGrpSpPr>
        <p:grpSpPr bwMode="auto">
          <a:xfrm>
            <a:off x="2933700" y="4010025"/>
            <a:ext cx="4200525" cy="1371600"/>
            <a:chOff x="1848" y="2526"/>
            <a:chExt cx="2646" cy="864"/>
          </a:xfrm>
        </p:grpSpPr>
        <p:sp>
          <p:nvSpPr>
            <p:cNvPr id="45077" name="Line 30"/>
            <p:cNvSpPr>
              <a:spLocks noChangeShapeType="1"/>
            </p:cNvSpPr>
            <p:nvPr/>
          </p:nvSpPr>
          <p:spPr bwMode="auto">
            <a:xfrm flipH="1">
              <a:off x="3792" y="2964"/>
              <a:ext cx="6" cy="42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grpSp>
          <p:nvGrpSpPr>
            <p:cNvPr id="45078" name="Group 50"/>
            <p:cNvGrpSpPr>
              <a:grpSpLocks/>
            </p:cNvGrpSpPr>
            <p:nvPr/>
          </p:nvGrpSpPr>
          <p:grpSpPr bwMode="auto">
            <a:xfrm>
              <a:off x="1848" y="2526"/>
              <a:ext cx="2646" cy="475"/>
              <a:chOff x="1848" y="2526"/>
              <a:chExt cx="2646" cy="475"/>
            </a:xfrm>
          </p:grpSpPr>
          <p:sp>
            <p:nvSpPr>
              <p:cNvPr id="45079" name="Text Box 25"/>
              <p:cNvSpPr txBox="1">
                <a:spLocks noChangeArrowheads="1"/>
              </p:cNvSpPr>
              <p:nvPr/>
            </p:nvSpPr>
            <p:spPr bwMode="auto">
              <a:xfrm>
                <a:off x="3335" y="2675"/>
                <a:ext cx="1159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l"/>
                <a:r>
                  <a:rPr lang="pt-BR" sz="1400">
                    <a:latin typeface="Arial" charset="0"/>
                  </a:rPr>
                  <a:t>Envia pedido usando</a:t>
                </a:r>
              </a:p>
              <a:p>
                <a:pPr algn="l"/>
                <a:r>
                  <a:rPr lang="pt-BR" sz="1400">
                    <a:solidFill>
                      <a:srgbClr val="FF0000"/>
                    </a:solidFill>
                    <a:latin typeface="Arial" charset="0"/>
                  </a:rPr>
                  <a:t>socketCliente</a:t>
                </a:r>
              </a:p>
            </p:txBody>
          </p:sp>
          <p:sp>
            <p:nvSpPr>
              <p:cNvPr id="45080" name="Line 29"/>
              <p:cNvSpPr>
                <a:spLocks noChangeShapeType="1"/>
              </p:cNvSpPr>
              <p:nvPr/>
            </p:nvSpPr>
            <p:spPr bwMode="auto">
              <a:xfrm>
                <a:off x="3792" y="2526"/>
                <a:ext cx="0" cy="20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45081" name="Line 38"/>
              <p:cNvSpPr>
                <a:spLocks noChangeShapeType="1"/>
              </p:cNvSpPr>
              <p:nvPr/>
            </p:nvSpPr>
            <p:spPr bwMode="auto">
              <a:xfrm flipH="1">
                <a:off x="1848" y="2790"/>
                <a:ext cx="1518" cy="11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pt-BR"/>
              </a:p>
            </p:txBody>
          </p:sp>
        </p:grpSp>
      </p:grpSp>
      <p:grpSp>
        <p:nvGrpSpPr>
          <p:cNvPr id="10" name="Group 45"/>
          <p:cNvGrpSpPr>
            <a:grpSpLocks/>
          </p:cNvGrpSpPr>
          <p:nvPr/>
        </p:nvGrpSpPr>
        <p:grpSpPr bwMode="auto">
          <a:xfrm>
            <a:off x="1303338" y="4105275"/>
            <a:ext cx="4097337" cy="1487488"/>
            <a:chOff x="821" y="2586"/>
            <a:chExt cx="2581" cy="937"/>
          </a:xfrm>
        </p:grpSpPr>
        <p:sp>
          <p:nvSpPr>
            <p:cNvPr id="45072" name="Text Box 7"/>
            <p:cNvSpPr txBox="1">
              <a:spLocks noChangeArrowheads="1"/>
            </p:cNvSpPr>
            <p:nvPr/>
          </p:nvSpPr>
          <p:spPr bwMode="auto">
            <a:xfrm>
              <a:off x="821" y="2789"/>
              <a:ext cx="886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l"/>
              <a:r>
                <a:rPr lang="pt-BR" sz="1400">
                  <a:latin typeface="Arial" charset="0"/>
                </a:rPr>
                <a:t>lê pedido de</a:t>
              </a:r>
            </a:p>
            <a:p>
              <a:pPr algn="l"/>
              <a:r>
                <a:rPr lang="pt-BR" sz="1400">
                  <a:solidFill>
                    <a:srgbClr val="FF0000"/>
                  </a:solidFill>
                  <a:latin typeface="Arial" charset="0"/>
                </a:rPr>
                <a:t>socketConexão</a:t>
              </a:r>
              <a:endParaRPr lang="pt-BR" sz="2400">
                <a:latin typeface="Times New Roman" pitchFamily="18" charset="0"/>
              </a:endParaRPr>
            </a:p>
          </p:txBody>
        </p:sp>
        <p:sp>
          <p:nvSpPr>
            <p:cNvPr id="45073" name="Text Box 9"/>
            <p:cNvSpPr txBox="1">
              <a:spLocks noChangeArrowheads="1"/>
            </p:cNvSpPr>
            <p:nvPr/>
          </p:nvSpPr>
          <p:spPr bwMode="auto">
            <a:xfrm>
              <a:off x="851" y="3197"/>
              <a:ext cx="114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l"/>
              <a:r>
                <a:rPr lang="pt-BR" sz="1400">
                  <a:latin typeface="Arial" charset="0"/>
                </a:rPr>
                <a:t>escreve resposta </a:t>
              </a:r>
            </a:p>
            <a:p>
              <a:pPr algn="l"/>
              <a:r>
                <a:rPr lang="pt-BR" sz="1400">
                  <a:latin typeface="Arial" charset="0"/>
                </a:rPr>
                <a:t>para </a:t>
              </a:r>
              <a:r>
                <a:rPr lang="pt-BR" sz="1400">
                  <a:solidFill>
                    <a:srgbClr val="FF0000"/>
                  </a:solidFill>
                  <a:latin typeface="Arial" charset="0"/>
                </a:rPr>
                <a:t>socketConexão</a:t>
              </a:r>
              <a:endParaRPr lang="pt-BR" sz="2400">
                <a:latin typeface="Times New Roman" pitchFamily="18" charset="0"/>
              </a:endParaRPr>
            </a:p>
          </p:txBody>
        </p:sp>
        <p:sp>
          <p:nvSpPr>
            <p:cNvPr id="45074" name="Line 13"/>
            <p:cNvSpPr>
              <a:spLocks noChangeShapeType="1"/>
            </p:cNvSpPr>
            <p:nvPr/>
          </p:nvSpPr>
          <p:spPr bwMode="auto">
            <a:xfrm>
              <a:off x="1278" y="2586"/>
              <a:ext cx="0" cy="24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45075" name="Line 15"/>
            <p:cNvSpPr>
              <a:spLocks noChangeShapeType="1"/>
            </p:cNvSpPr>
            <p:nvPr/>
          </p:nvSpPr>
          <p:spPr bwMode="auto">
            <a:xfrm flipH="1">
              <a:off x="1284" y="3090"/>
              <a:ext cx="6" cy="15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45076" name="Line 39"/>
            <p:cNvSpPr>
              <a:spLocks noChangeShapeType="1"/>
            </p:cNvSpPr>
            <p:nvPr/>
          </p:nvSpPr>
          <p:spPr bwMode="auto">
            <a:xfrm>
              <a:off x="1866" y="3306"/>
              <a:ext cx="1536" cy="1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3042564" y="2994027"/>
            <a:ext cx="2172373" cy="769938"/>
            <a:chOff x="1821" y="1876"/>
            <a:chExt cx="1407" cy="485"/>
          </a:xfrm>
        </p:grpSpPr>
        <p:sp>
          <p:nvSpPr>
            <p:cNvPr id="45070" name="Line 36"/>
            <p:cNvSpPr>
              <a:spLocks noChangeShapeType="1"/>
            </p:cNvSpPr>
            <p:nvPr/>
          </p:nvSpPr>
          <p:spPr bwMode="auto">
            <a:xfrm>
              <a:off x="1842" y="2130"/>
              <a:ext cx="138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 type="triangle" w="med" len="med"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45071" name="Text Box 40"/>
            <p:cNvSpPr txBox="1">
              <a:spLocks noChangeArrowheads="1"/>
            </p:cNvSpPr>
            <p:nvPr/>
          </p:nvSpPr>
          <p:spPr bwMode="auto">
            <a:xfrm>
              <a:off x="1821" y="1876"/>
              <a:ext cx="1377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pt-BR" dirty="0">
                  <a:solidFill>
                    <a:srgbClr val="FF0000"/>
                  </a:solidFill>
                </a:rPr>
                <a:t>TCP </a:t>
              </a:r>
            </a:p>
            <a:p>
              <a:pPr algn="ctr"/>
              <a:r>
                <a:rPr lang="pt-BR" dirty="0">
                  <a:solidFill>
                    <a:srgbClr val="FF0000"/>
                  </a:solidFill>
                </a:rPr>
                <a:t>setup da conexão</a:t>
              </a:r>
              <a:endParaRPr lang="pt-BR" sz="2400" dirty="0">
                <a:latin typeface="Times New Roman" pitchFamily="18" charset="0"/>
              </a:endParaRPr>
            </a:p>
          </p:txBody>
        </p:sp>
      </p:grp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30AFAF9-FD89-8D4D-86A4-114501113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4F6DF-CECA-42E0-B7A6-892A49DF6904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8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5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5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26" grpId="0" autoUpdateAnimBg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Exemplo: cliente TCP</a:t>
            </a: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705100" y="1651000"/>
            <a:ext cx="5889754" cy="365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altLang="pt-BR" dirty="0"/>
              <a:t>from socket import *</a:t>
            </a:r>
          </a:p>
          <a:p>
            <a:pPr>
              <a:lnSpc>
                <a:spcPts val="2800"/>
              </a:lnSpc>
            </a:pPr>
            <a:r>
              <a:rPr lang="en-US" altLang="pt-BR" dirty="0" err="1"/>
              <a:t>serverName</a:t>
            </a:r>
            <a:r>
              <a:rPr lang="en-US" altLang="pt-BR" dirty="0"/>
              <a:t> = </a:t>
            </a:r>
            <a:r>
              <a:rPr lang="en-US" altLang="en-US" dirty="0"/>
              <a:t>’</a:t>
            </a:r>
            <a:r>
              <a:rPr lang="en-US" altLang="ja-JP" dirty="0" err="1"/>
              <a:t>servername</a:t>
            </a:r>
            <a:r>
              <a:rPr lang="en-US" altLang="en-US" dirty="0"/>
              <a:t>’</a:t>
            </a:r>
            <a:endParaRPr lang="en-US" altLang="ja-JP" dirty="0"/>
          </a:p>
          <a:p>
            <a:pPr>
              <a:lnSpc>
                <a:spcPts val="2800"/>
              </a:lnSpc>
            </a:pPr>
            <a:r>
              <a:rPr lang="en-US" altLang="pt-BR" dirty="0" err="1"/>
              <a:t>serverPort</a:t>
            </a:r>
            <a:r>
              <a:rPr lang="en-US" altLang="pt-BR" dirty="0"/>
              <a:t> = 12000</a:t>
            </a:r>
          </a:p>
          <a:p>
            <a:pPr>
              <a:lnSpc>
                <a:spcPts val="2800"/>
              </a:lnSpc>
            </a:pPr>
            <a:r>
              <a:rPr lang="en-US" altLang="pt-BR" dirty="0" err="1"/>
              <a:t>clientSocket</a:t>
            </a:r>
            <a:r>
              <a:rPr lang="en-US" altLang="pt-BR" dirty="0"/>
              <a:t> = socket(AF_INET, SOCK_STREAM)</a:t>
            </a:r>
          </a:p>
          <a:p>
            <a:pPr>
              <a:lnSpc>
                <a:spcPts val="2800"/>
              </a:lnSpc>
            </a:pPr>
            <a:r>
              <a:rPr lang="en-US" altLang="pt-BR" dirty="0" err="1"/>
              <a:t>clientSocket.connect</a:t>
            </a:r>
            <a:r>
              <a:rPr lang="en-US" altLang="pt-BR" dirty="0"/>
              <a:t>((</a:t>
            </a:r>
            <a:r>
              <a:rPr lang="en-US" altLang="pt-BR" dirty="0" err="1"/>
              <a:t>serverName,serverPort</a:t>
            </a:r>
            <a:r>
              <a:rPr lang="en-US" altLang="pt-BR" dirty="0"/>
              <a:t>))</a:t>
            </a:r>
          </a:p>
          <a:p>
            <a:pPr>
              <a:lnSpc>
                <a:spcPts val="2800"/>
              </a:lnSpc>
            </a:pPr>
            <a:r>
              <a:rPr lang="en-US" altLang="pt-BR" dirty="0"/>
              <a:t>sentence = </a:t>
            </a:r>
            <a:r>
              <a:rPr lang="en-US" altLang="pt-BR" dirty="0" err="1"/>
              <a:t>raw_input</a:t>
            </a:r>
            <a:r>
              <a:rPr lang="en-US" altLang="pt-BR" dirty="0"/>
              <a:t>(</a:t>
            </a:r>
            <a:r>
              <a:rPr lang="en-US" altLang="en-US" dirty="0"/>
              <a:t>‘</a:t>
            </a:r>
            <a:r>
              <a:rPr lang="en-US" altLang="pt-BR" dirty="0"/>
              <a:t>Input lowercase sentence:</a:t>
            </a:r>
            <a:r>
              <a:rPr lang="en-US" altLang="en-US" dirty="0"/>
              <a:t>’</a:t>
            </a:r>
            <a:r>
              <a:rPr lang="en-US" altLang="pt-BR" dirty="0"/>
              <a:t>)</a:t>
            </a:r>
          </a:p>
          <a:p>
            <a:pPr>
              <a:lnSpc>
                <a:spcPts val="2800"/>
              </a:lnSpc>
            </a:pPr>
            <a:r>
              <a:rPr lang="en-US" altLang="pt-BR" dirty="0" err="1"/>
              <a:t>clientSocket.send</a:t>
            </a:r>
            <a:r>
              <a:rPr lang="en-US" altLang="pt-BR" dirty="0"/>
              <a:t>(</a:t>
            </a:r>
            <a:r>
              <a:rPr lang="en-US" altLang="pt-BR" dirty="0" err="1"/>
              <a:t>sentence.encode</a:t>
            </a:r>
            <a:r>
              <a:rPr lang="en-US" altLang="pt-BR" dirty="0"/>
              <a:t>())</a:t>
            </a:r>
          </a:p>
          <a:p>
            <a:pPr>
              <a:lnSpc>
                <a:spcPts val="2800"/>
              </a:lnSpc>
            </a:pPr>
            <a:r>
              <a:rPr lang="en-US" altLang="pt-BR" dirty="0" err="1"/>
              <a:t>modifiedSentence</a:t>
            </a:r>
            <a:r>
              <a:rPr lang="en-US" altLang="pt-BR" dirty="0"/>
              <a:t> = </a:t>
            </a:r>
            <a:r>
              <a:rPr lang="en-US" altLang="pt-BR" dirty="0" err="1"/>
              <a:t>clientSocket.recv</a:t>
            </a:r>
            <a:r>
              <a:rPr lang="en-US" altLang="pt-BR" dirty="0"/>
              <a:t>(1024)</a:t>
            </a:r>
          </a:p>
          <a:p>
            <a:pPr>
              <a:lnSpc>
                <a:spcPts val="2800"/>
              </a:lnSpc>
            </a:pPr>
            <a:r>
              <a:rPr lang="en-US" altLang="pt-BR" dirty="0"/>
              <a:t>print (</a:t>
            </a:r>
            <a:r>
              <a:rPr lang="en-US" altLang="en-US" dirty="0"/>
              <a:t>‘</a:t>
            </a:r>
            <a:r>
              <a:rPr lang="en-US" altLang="pt-BR" dirty="0"/>
              <a:t>From Server:</a:t>
            </a:r>
            <a:r>
              <a:rPr lang="en-US" altLang="en-US" dirty="0"/>
              <a:t>’</a:t>
            </a:r>
            <a:r>
              <a:rPr lang="en-US" altLang="pt-BR" dirty="0"/>
              <a:t>, </a:t>
            </a:r>
            <a:r>
              <a:rPr lang="en-US" altLang="pt-BR" dirty="0" err="1"/>
              <a:t>modifiedSentence.decode</a:t>
            </a:r>
            <a:r>
              <a:rPr lang="en-US" altLang="pt-BR" dirty="0"/>
              <a:t>())</a:t>
            </a:r>
          </a:p>
          <a:p>
            <a:pPr>
              <a:lnSpc>
                <a:spcPts val="2800"/>
              </a:lnSpc>
            </a:pPr>
            <a:r>
              <a:rPr lang="en-US" altLang="pt-BR" dirty="0" err="1"/>
              <a:t>clientSocket.close</a:t>
            </a:r>
            <a:r>
              <a:rPr lang="en-US" altLang="pt-BR" dirty="0"/>
              <a:t>()</a:t>
            </a:r>
          </a:p>
        </p:txBody>
      </p:sp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0" y="2670181"/>
            <a:ext cx="2778125" cy="738664"/>
            <a:chOff x="-811" y="2671324"/>
            <a:chExt cx="2778483" cy="737739"/>
          </a:xfrm>
        </p:grpSpPr>
        <p:sp>
          <p:nvSpPr>
            <p:cNvPr id="7" name="TextBox 31"/>
            <p:cNvSpPr txBox="1">
              <a:spLocks noChangeArrowheads="1"/>
            </p:cNvSpPr>
            <p:nvPr/>
          </p:nvSpPr>
          <p:spPr bwMode="auto">
            <a:xfrm>
              <a:off x="-811" y="2671324"/>
              <a:ext cx="2271818" cy="737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pt-BR" altLang="pt-BR" sz="1400">
                  <a:solidFill>
                    <a:srgbClr val="000099"/>
                  </a:solidFill>
                </a:rPr>
                <a:t>cria socket TCP socket para o servidor, porta remota 12000</a:t>
              </a:r>
            </a:p>
          </p:txBody>
        </p:sp>
        <p:cxnSp>
          <p:nvCxnSpPr>
            <p:cNvPr id="8" name="Straight Connector 32"/>
            <p:cNvCxnSpPr>
              <a:cxnSpLocks noChangeShapeType="1"/>
            </p:cNvCxnSpPr>
            <p:nvPr/>
          </p:nvCxnSpPr>
          <p:spPr bwMode="auto">
            <a:xfrm>
              <a:off x="2050143" y="3165929"/>
              <a:ext cx="727529" cy="2721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6171027" y="2716197"/>
            <a:ext cx="2428461" cy="508000"/>
          </a:xfrm>
          <a:prstGeom prst="ellips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pt-BR" altLang="pt-BR" sz="2400">
              <a:latin typeface="Comic Sans MS" pitchFamily="66" charset="0"/>
            </a:endParaRPr>
          </a:p>
        </p:txBody>
      </p:sp>
      <p:grpSp>
        <p:nvGrpSpPr>
          <p:cNvPr id="10" name="Group 47"/>
          <p:cNvGrpSpPr>
            <a:grpSpLocks/>
          </p:cNvGrpSpPr>
          <p:nvPr/>
        </p:nvGrpSpPr>
        <p:grpSpPr bwMode="auto">
          <a:xfrm>
            <a:off x="0" y="4157660"/>
            <a:ext cx="2794000" cy="738664"/>
            <a:chOff x="-17288" y="2918148"/>
            <a:chExt cx="2794960" cy="736819"/>
          </a:xfrm>
        </p:grpSpPr>
        <p:sp>
          <p:nvSpPr>
            <p:cNvPr id="11" name="TextBox 31"/>
            <p:cNvSpPr txBox="1">
              <a:spLocks noChangeArrowheads="1"/>
            </p:cNvSpPr>
            <p:nvPr/>
          </p:nvSpPr>
          <p:spPr bwMode="auto">
            <a:xfrm>
              <a:off x="-17288" y="2918148"/>
              <a:ext cx="2271818" cy="736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pt-BR" altLang="pt-BR" sz="1400">
                  <a:solidFill>
                    <a:srgbClr val="000099"/>
                  </a:solidFill>
                </a:rPr>
                <a:t>não há necessidade de especificar nem o nome do servidor nem a porta</a:t>
              </a:r>
            </a:p>
          </p:txBody>
        </p:sp>
        <p:cxnSp>
          <p:nvCxnSpPr>
            <p:cNvPr id="12" name="Straight Connector 32"/>
            <p:cNvCxnSpPr>
              <a:cxnSpLocks noChangeShapeType="1"/>
            </p:cNvCxnSpPr>
            <p:nvPr/>
          </p:nvCxnSpPr>
          <p:spPr bwMode="auto">
            <a:xfrm>
              <a:off x="2050143" y="3165929"/>
              <a:ext cx="727529" cy="2721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228600" y="1655788"/>
            <a:ext cx="2454518" cy="50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ts val="1600"/>
              </a:lnSpc>
            </a:pPr>
            <a:r>
              <a:rPr lang="pt-BR" altLang="pt-BR" sz="1400">
                <a:solidFill>
                  <a:srgbClr val="000099"/>
                </a:solidFill>
              </a:rPr>
              <a:t>inclui a biblioteca de sockets</a:t>
            </a:r>
          </a:p>
          <a:p>
            <a:pPr>
              <a:lnSpc>
                <a:spcPts val="1600"/>
              </a:lnSpc>
            </a:pPr>
            <a:r>
              <a:rPr lang="pt-BR" altLang="pt-BR" sz="1400">
                <a:solidFill>
                  <a:srgbClr val="000099"/>
                </a:solidFill>
              </a:rPr>
              <a:t>do Python</a:t>
            </a:r>
          </a:p>
        </p:txBody>
      </p:sp>
      <p:cxnSp>
        <p:nvCxnSpPr>
          <p:cNvPr id="14" name="Straight Connector 10"/>
          <p:cNvCxnSpPr>
            <a:cxnSpLocks noChangeShapeType="1"/>
          </p:cNvCxnSpPr>
          <p:nvPr/>
        </p:nvCxnSpPr>
        <p:spPr bwMode="auto">
          <a:xfrm flipV="1">
            <a:off x="952433" y="1930362"/>
            <a:ext cx="1727267" cy="8118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Espaço Reservado para Número de Slide 14">
            <a:extLst>
              <a:ext uri="{FF2B5EF4-FFF2-40B4-BE49-F238E27FC236}">
                <a16:creationId xmlns:a16="http://schemas.microsoft.com/office/drawing/2014/main" id="{C896EB81-FF49-EE4D-BA2C-F278DC5E7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4F6DF-CECA-42E0-B7A6-892A49DF6904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1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Exemplo: servidor TCP</a:t>
            </a: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2717800" y="1763544"/>
            <a:ext cx="6269665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pt-BR" dirty="0"/>
              <a:t> from socket import *</a:t>
            </a:r>
          </a:p>
          <a:p>
            <a:r>
              <a:rPr lang="en-US" altLang="pt-BR" dirty="0" err="1"/>
              <a:t>serverPort</a:t>
            </a:r>
            <a:r>
              <a:rPr lang="en-US" altLang="pt-BR" dirty="0"/>
              <a:t> = 12000</a:t>
            </a:r>
          </a:p>
          <a:p>
            <a:r>
              <a:rPr lang="en-US" altLang="pt-BR" dirty="0" err="1"/>
              <a:t>serverSocket</a:t>
            </a:r>
            <a:r>
              <a:rPr lang="en-US" altLang="pt-BR" dirty="0"/>
              <a:t> = socket(AF_INET,SOCK_STREAM)</a:t>
            </a:r>
          </a:p>
          <a:p>
            <a:r>
              <a:rPr lang="en-US" altLang="pt-BR" dirty="0" err="1"/>
              <a:t>serverSocket.bind</a:t>
            </a:r>
            <a:r>
              <a:rPr lang="en-US" altLang="pt-BR" dirty="0"/>
              <a:t>((</a:t>
            </a:r>
            <a:r>
              <a:rPr lang="en-US" altLang="en-US" dirty="0"/>
              <a:t>‘’</a:t>
            </a:r>
            <a:r>
              <a:rPr lang="en-US" altLang="pt-BR" dirty="0"/>
              <a:t>,</a:t>
            </a:r>
            <a:r>
              <a:rPr lang="en-US" altLang="pt-BR" dirty="0" err="1"/>
              <a:t>serverPort</a:t>
            </a:r>
            <a:r>
              <a:rPr lang="en-US" altLang="pt-BR" dirty="0"/>
              <a:t>))</a:t>
            </a:r>
          </a:p>
          <a:p>
            <a:r>
              <a:rPr lang="en-US" altLang="pt-BR" dirty="0" err="1"/>
              <a:t>serverSocket.listen</a:t>
            </a:r>
            <a:r>
              <a:rPr lang="en-US" altLang="pt-BR" dirty="0"/>
              <a:t>(1)</a:t>
            </a:r>
          </a:p>
          <a:p>
            <a:r>
              <a:rPr lang="en-US" altLang="pt-BR" dirty="0"/>
              <a:t>print </a:t>
            </a:r>
            <a:r>
              <a:rPr lang="en-US" altLang="en-US" dirty="0"/>
              <a:t>‘</a:t>
            </a:r>
            <a:r>
              <a:rPr lang="en-US" altLang="pt-BR" dirty="0"/>
              <a:t>The server is ready to receive</a:t>
            </a:r>
            <a:r>
              <a:rPr lang="en-US" altLang="en-US" dirty="0"/>
              <a:t>’</a:t>
            </a:r>
            <a:endParaRPr lang="en-US" altLang="pt-BR" dirty="0"/>
          </a:p>
          <a:p>
            <a:r>
              <a:rPr lang="en-US" altLang="pt-BR" dirty="0"/>
              <a:t>while True:</a:t>
            </a:r>
          </a:p>
          <a:p>
            <a:r>
              <a:rPr lang="en-US" altLang="pt-BR" dirty="0"/>
              <a:t>     </a:t>
            </a:r>
            <a:r>
              <a:rPr lang="en-US" altLang="pt-BR" dirty="0" err="1"/>
              <a:t>connectionSocket</a:t>
            </a:r>
            <a:r>
              <a:rPr lang="en-US" altLang="pt-BR" dirty="0"/>
              <a:t>, </a:t>
            </a:r>
            <a:r>
              <a:rPr lang="en-US" altLang="pt-BR" dirty="0" err="1"/>
              <a:t>addr</a:t>
            </a:r>
            <a:r>
              <a:rPr lang="en-US" altLang="pt-BR" dirty="0"/>
              <a:t> = </a:t>
            </a:r>
            <a:r>
              <a:rPr lang="en-US" altLang="pt-BR" dirty="0" err="1"/>
              <a:t>serverSocket.accept</a:t>
            </a:r>
            <a:r>
              <a:rPr lang="en-US" altLang="pt-BR" dirty="0"/>
              <a:t>()</a:t>
            </a:r>
          </a:p>
          <a:p>
            <a:r>
              <a:rPr lang="en-US" altLang="pt-BR" dirty="0"/>
              <a:t>     </a:t>
            </a:r>
          </a:p>
          <a:p>
            <a:r>
              <a:rPr lang="en-US" altLang="pt-BR" dirty="0"/>
              <a:t>     sentence = </a:t>
            </a:r>
            <a:r>
              <a:rPr lang="en-US" altLang="pt-BR" dirty="0" err="1"/>
              <a:t>connectionSocket.recv</a:t>
            </a:r>
            <a:r>
              <a:rPr lang="en-US" altLang="pt-BR" dirty="0"/>
              <a:t>(1024).decode()</a:t>
            </a:r>
          </a:p>
          <a:p>
            <a:r>
              <a:rPr lang="en-US" altLang="pt-BR" dirty="0"/>
              <a:t>     </a:t>
            </a:r>
            <a:r>
              <a:rPr lang="en-US" altLang="pt-BR" dirty="0" err="1"/>
              <a:t>capitalizedSentence</a:t>
            </a:r>
            <a:r>
              <a:rPr lang="en-US" altLang="pt-BR" dirty="0"/>
              <a:t> = </a:t>
            </a:r>
            <a:r>
              <a:rPr lang="en-US" altLang="pt-BR" dirty="0" err="1"/>
              <a:t>sentence.upper</a:t>
            </a:r>
            <a:r>
              <a:rPr lang="en-US" altLang="pt-BR" dirty="0"/>
              <a:t>()</a:t>
            </a:r>
          </a:p>
          <a:p>
            <a:r>
              <a:rPr lang="en-US" altLang="pt-BR" dirty="0"/>
              <a:t>     </a:t>
            </a:r>
            <a:r>
              <a:rPr lang="en-US" altLang="pt-BR" dirty="0" err="1"/>
              <a:t>connectionSocket.send</a:t>
            </a:r>
            <a:r>
              <a:rPr lang="en-US" altLang="pt-BR" dirty="0"/>
              <a:t>(</a:t>
            </a:r>
            <a:r>
              <a:rPr lang="en-US" altLang="pt-BR" dirty="0" err="1"/>
              <a:t>capitalizedSentence</a:t>
            </a:r>
            <a:r>
              <a:rPr lang="en-US" altLang="pt-BR" dirty="0"/>
              <a:t>.</a:t>
            </a:r>
          </a:p>
          <a:p>
            <a:pPr algn="r"/>
            <a:r>
              <a:rPr lang="en-US" altLang="pt-BR" dirty="0"/>
              <a:t>encode())</a:t>
            </a:r>
          </a:p>
          <a:p>
            <a:r>
              <a:rPr lang="en-US" altLang="pt-BR" dirty="0"/>
              <a:t>     </a:t>
            </a:r>
            <a:r>
              <a:rPr lang="en-US" altLang="pt-BR" dirty="0" err="1"/>
              <a:t>connectionSocket.close</a:t>
            </a:r>
            <a:r>
              <a:rPr lang="en-US" altLang="pt-BR" dirty="0"/>
              <a:t>()</a:t>
            </a:r>
            <a:endParaRPr lang="en-US" altLang="pt-BR" sz="1800" dirty="0"/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694018" y="2173288"/>
            <a:ext cx="2424698" cy="738664"/>
            <a:chOff x="693232" y="2173972"/>
            <a:chExt cx="2424729" cy="738106"/>
          </a:xfrm>
        </p:grpSpPr>
        <p:sp>
          <p:nvSpPr>
            <p:cNvPr id="15" name="TextBox 31"/>
            <p:cNvSpPr txBox="1">
              <a:spLocks noChangeArrowheads="1"/>
            </p:cNvSpPr>
            <p:nvPr/>
          </p:nvSpPr>
          <p:spPr bwMode="auto">
            <a:xfrm>
              <a:off x="693232" y="2173972"/>
              <a:ext cx="2424729" cy="738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pt-BR" altLang="pt-BR" sz="1400">
                  <a:solidFill>
                    <a:srgbClr val="000099"/>
                  </a:solidFill>
                </a:rPr>
                <a:t>cria socket TCP de recepção</a:t>
              </a:r>
            </a:p>
            <a:p>
              <a:endParaRPr lang="pt-BR" altLang="pt-BR" sz="1400">
                <a:solidFill>
                  <a:srgbClr val="000099"/>
                </a:solidFill>
              </a:endParaRPr>
            </a:p>
          </p:txBody>
        </p:sp>
        <p:cxnSp>
          <p:nvCxnSpPr>
            <p:cNvPr id="16" name="Straight Connector 32"/>
            <p:cNvCxnSpPr>
              <a:cxnSpLocks noChangeShapeType="1"/>
            </p:cNvCxnSpPr>
            <p:nvPr/>
          </p:nvCxnSpPr>
          <p:spPr bwMode="auto">
            <a:xfrm>
              <a:off x="1695045" y="2596011"/>
              <a:ext cx="930227" cy="1139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" name="Group 14"/>
          <p:cNvGrpSpPr>
            <a:grpSpLocks/>
          </p:cNvGrpSpPr>
          <p:nvPr/>
        </p:nvGrpSpPr>
        <p:grpSpPr bwMode="auto">
          <a:xfrm>
            <a:off x="131763" y="2931377"/>
            <a:ext cx="2540000" cy="523220"/>
            <a:chOff x="169076" y="2779437"/>
            <a:chExt cx="2541127" cy="522566"/>
          </a:xfrm>
        </p:grpSpPr>
        <p:sp>
          <p:nvSpPr>
            <p:cNvPr id="18" name="TextBox 26"/>
            <p:cNvSpPr txBox="1">
              <a:spLocks noChangeArrowheads="1"/>
            </p:cNvSpPr>
            <p:nvPr/>
          </p:nvSpPr>
          <p:spPr bwMode="auto">
            <a:xfrm>
              <a:off x="169076" y="2779437"/>
              <a:ext cx="2271818" cy="522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pt-BR" altLang="pt-BR" sz="1400">
                  <a:solidFill>
                    <a:srgbClr val="000099"/>
                  </a:solidFill>
                </a:rPr>
                <a:t>servidor inicia a escuta por solicitações TCP</a:t>
              </a:r>
            </a:p>
          </p:txBody>
        </p:sp>
        <p:cxnSp>
          <p:nvCxnSpPr>
            <p:cNvPr id="19" name="Straight Connector 30"/>
            <p:cNvCxnSpPr>
              <a:cxnSpLocks noChangeShapeType="1"/>
            </p:cNvCxnSpPr>
            <p:nvPr/>
          </p:nvCxnSpPr>
          <p:spPr bwMode="auto">
            <a:xfrm>
              <a:off x="1982674" y="3063729"/>
              <a:ext cx="727529" cy="2721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0" name="Group 15"/>
          <p:cNvGrpSpPr>
            <a:grpSpLocks/>
          </p:cNvGrpSpPr>
          <p:nvPr/>
        </p:nvGrpSpPr>
        <p:grpSpPr bwMode="auto">
          <a:xfrm>
            <a:off x="528638" y="3577194"/>
            <a:ext cx="2155825" cy="298450"/>
            <a:chOff x="553383" y="3474473"/>
            <a:chExt cx="2157273" cy="299227"/>
          </a:xfrm>
        </p:grpSpPr>
        <p:sp>
          <p:nvSpPr>
            <p:cNvPr id="21" name="TextBox 34"/>
            <p:cNvSpPr txBox="1">
              <a:spLocks noChangeArrowheads="1"/>
            </p:cNvSpPr>
            <p:nvPr/>
          </p:nvSpPr>
          <p:spPr bwMode="auto">
            <a:xfrm>
              <a:off x="553383" y="3474473"/>
              <a:ext cx="1194763" cy="299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lnSpc>
                  <a:spcPts val="1600"/>
                </a:lnSpc>
              </a:pPr>
              <a:r>
                <a:rPr lang="pt-BR" altLang="pt-BR" sz="1400">
                  <a:solidFill>
                    <a:srgbClr val="000099"/>
                  </a:solidFill>
                </a:rPr>
                <a:t>loop infinito</a:t>
              </a:r>
            </a:p>
          </p:txBody>
        </p:sp>
        <p:cxnSp>
          <p:nvCxnSpPr>
            <p:cNvPr id="22" name="Straight Connector 35"/>
            <p:cNvCxnSpPr>
              <a:cxnSpLocks noChangeShapeType="1"/>
            </p:cNvCxnSpPr>
            <p:nvPr/>
          </p:nvCxnSpPr>
          <p:spPr bwMode="auto">
            <a:xfrm flipV="1">
              <a:off x="1266031" y="3725013"/>
              <a:ext cx="1444625" cy="3969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" name="Group 17"/>
          <p:cNvGrpSpPr>
            <a:grpSpLocks/>
          </p:cNvGrpSpPr>
          <p:nvPr/>
        </p:nvGrpSpPr>
        <p:grpSpPr bwMode="auto">
          <a:xfrm>
            <a:off x="198438" y="3902379"/>
            <a:ext cx="2813050" cy="707886"/>
            <a:chOff x="380319" y="3691594"/>
            <a:chExt cx="2392469" cy="708085"/>
          </a:xfrm>
        </p:grpSpPr>
        <p:sp>
          <p:nvSpPr>
            <p:cNvPr id="24" name="TextBox 36"/>
            <p:cNvSpPr txBox="1">
              <a:spLocks noChangeArrowheads="1"/>
            </p:cNvSpPr>
            <p:nvPr/>
          </p:nvSpPr>
          <p:spPr bwMode="auto">
            <a:xfrm>
              <a:off x="380319" y="3691594"/>
              <a:ext cx="2184910" cy="708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lnSpc>
                  <a:spcPts val="1600"/>
                </a:lnSpc>
              </a:pPr>
              <a:r>
                <a:rPr lang="pt-BR" altLang="pt-BR" sz="1400">
                  <a:solidFill>
                    <a:srgbClr val="000099"/>
                  </a:solidFill>
                </a:rPr>
                <a:t>servidor espera no </a:t>
              </a:r>
              <a:r>
                <a:rPr lang="pt-BR" altLang="pt-BR" sz="1400" err="1">
                  <a:solidFill>
                    <a:srgbClr val="000099"/>
                  </a:solidFill>
                </a:rPr>
                <a:t>accept</a:t>
              </a:r>
              <a:r>
                <a:rPr lang="pt-BR" altLang="pt-BR" sz="1400">
                  <a:solidFill>
                    <a:srgbClr val="000099"/>
                  </a:solidFill>
                </a:rPr>
                <a:t>()</a:t>
              </a:r>
            </a:p>
            <a:p>
              <a:pPr>
                <a:lnSpc>
                  <a:spcPts val="1600"/>
                </a:lnSpc>
              </a:pPr>
              <a:r>
                <a:rPr lang="pt-BR" altLang="pt-BR" sz="1400">
                  <a:solidFill>
                    <a:srgbClr val="000099"/>
                  </a:solidFill>
                </a:rPr>
                <a:t>por solicitações, um novo socket é criado no retorno</a:t>
              </a:r>
            </a:p>
          </p:txBody>
        </p:sp>
        <p:cxnSp>
          <p:nvCxnSpPr>
            <p:cNvPr id="25" name="Straight Connector 39"/>
            <p:cNvCxnSpPr>
              <a:cxnSpLocks noChangeShapeType="1"/>
            </p:cNvCxnSpPr>
            <p:nvPr/>
          </p:nvCxnSpPr>
          <p:spPr bwMode="auto">
            <a:xfrm flipV="1">
              <a:off x="2231565" y="3955404"/>
              <a:ext cx="541223" cy="5869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6" name="Group 18"/>
          <p:cNvGrpSpPr>
            <a:grpSpLocks/>
          </p:cNvGrpSpPr>
          <p:nvPr/>
        </p:nvGrpSpPr>
        <p:grpSpPr bwMode="auto">
          <a:xfrm>
            <a:off x="258763" y="4650442"/>
            <a:ext cx="2860675" cy="738664"/>
            <a:chOff x="316741" y="4162176"/>
            <a:chExt cx="2859521" cy="739055"/>
          </a:xfrm>
        </p:grpSpPr>
        <p:sp>
          <p:nvSpPr>
            <p:cNvPr id="27" name="TextBox 61"/>
            <p:cNvSpPr txBox="1">
              <a:spLocks noChangeArrowheads="1"/>
            </p:cNvSpPr>
            <p:nvPr/>
          </p:nvSpPr>
          <p:spPr bwMode="auto">
            <a:xfrm>
              <a:off x="316741" y="4162176"/>
              <a:ext cx="2349500" cy="739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pt-BR" altLang="pt-BR" sz="1400">
                  <a:solidFill>
                    <a:srgbClr val="000099"/>
                  </a:solidFill>
                </a:rPr>
                <a:t>lê bytes do socket (mas não precisa ler endereço como no UDP)</a:t>
              </a:r>
            </a:p>
          </p:txBody>
        </p:sp>
        <p:cxnSp>
          <p:nvCxnSpPr>
            <p:cNvPr id="28" name="Straight Connector 62"/>
            <p:cNvCxnSpPr>
              <a:cxnSpLocks noChangeShapeType="1"/>
            </p:cNvCxnSpPr>
            <p:nvPr/>
          </p:nvCxnSpPr>
          <p:spPr bwMode="auto">
            <a:xfrm>
              <a:off x="1875609" y="4231841"/>
              <a:ext cx="1300653" cy="499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127000" y="5478092"/>
            <a:ext cx="2878138" cy="738664"/>
            <a:chOff x="162014" y="4405076"/>
            <a:chExt cx="2878315" cy="739140"/>
          </a:xfrm>
        </p:grpSpPr>
        <p:sp>
          <p:nvSpPr>
            <p:cNvPr id="30" name="TextBox 29"/>
            <p:cNvSpPr txBox="1">
              <a:spLocks noChangeArrowheads="1"/>
            </p:cNvSpPr>
            <p:nvPr/>
          </p:nvSpPr>
          <p:spPr bwMode="auto">
            <a:xfrm>
              <a:off x="162014" y="4405076"/>
              <a:ext cx="2349500" cy="73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pt-BR" altLang="pt-BR" sz="1400">
                  <a:solidFill>
                    <a:srgbClr val="000099"/>
                  </a:solidFill>
                </a:rPr>
                <a:t>fecha conexão para este cliente (mas </a:t>
              </a:r>
              <a:r>
                <a:rPr lang="pt-BR" altLang="pt-BR" sz="1400" i="1">
                  <a:solidFill>
                    <a:srgbClr val="000099"/>
                  </a:solidFill>
                </a:rPr>
                <a:t>não</a:t>
              </a:r>
              <a:r>
                <a:rPr lang="pt-BR" altLang="pt-BR" sz="1400">
                  <a:solidFill>
                    <a:srgbClr val="000099"/>
                  </a:solidFill>
                </a:rPr>
                <a:t> o socket de recepção)</a:t>
              </a:r>
            </a:p>
          </p:txBody>
        </p:sp>
        <p:cxnSp>
          <p:nvCxnSpPr>
            <p:cNvPr id="31" name="Straight Connector 33"/>
            <p:cNvCxnSpPr>
              <a:cxnSpLocks noChangeShapeType="1"/>
            </p:cNvCxnSpPr>
            <p:nvPr/>
          </p:nvCxnSpPr>
          <p:spPr bwMode="auto">
            <a:xfrm>
              <a:off x="2184198" y="4562174"/>
              <a:ext cx="856131" cy="2269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DF6609E-CAF0-8C44-B91B-7441056E3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4F6DF-CECA-42E0-B7A6-892A49DF6904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9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ço Reservado para Rodapé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title"/>
          </p:nvPr>
        </p:nvSpPr>
        <p:spPr>
          <a:xfrm>
            <a:off x="506413" y="0"/>
            <a:ext cx="7772400" cy="1014413"/>
          </a:xfrm>
        </p:spPr>
        <p:txBody>
          <a:bodyPr/>
          <a:lstStyle/>
          <a:p>
            <a:r>
              <a:rPr lang="pt-BR"/>
              <a:t>Capítulo 2: Resumo</a:t>
            </a:r>
          </a:p>
        </p:txBody>
      </p:sp>
      <p:sp>
        <p:nvSpPr>
          <p:cNvPr id="6451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82613" y="1655763"/>
            <a:ext cx="4433887" cy="3676650"/>
          </a:xfrm>
        </p:spPr>
        <p:txBody>
          <a:bodyPr/>
          <a:lstStyle/>
          <a:p>
            <a:r>
              <a:rPr lang="pt-BR" sz="2400"/>
              <a:t>Arquiteturas de aplicações</a:t>
            </a:r>
          </a:p>
          <a:p>
            <a:pPr lvl="1"/>
            <a:r>
              <a:rPr lang="pt-BR" sz="2000"/>
              <a:t>cliente-servidor</a:t>
            </a:r>
          </a:p>
          <a:p>
            <a:pPr lvl="1"/>
            <a:r>
              <a:rPr lang="pt-BR" sz="2000"/>
              <a:t>P2P</a:t>
            </a:r>
          </a:p>
          <a:p>
            <a:r>
              <a:rPr lang="pt-BR" sz="2400"/>
              <a:t>Requisitos de serviço das aplicações:</a:t>
            </a:r>
          </a:p>
          <a:p>
            <a:pPr lvl="1"/>
            <a:r>
              <a:rPr lang="pt-BR" sz="2000"/>
              <a:t>confiabilidade, banda, atraso</a:t>
            </a:r>
          </a:p>
          <a:p>
            <a:r>
              <a:rPr lang="pt-BR" sz="2400"/>
              <a:t>Modelos de serviço de transporte da Internet</a:t>
            </a:r>
          </a:p>
          <a:p>
            <a:pPr lvl="1"/>
            <a:r>
              <a:rPr lang="pt-BR" sz="2000"/>
              <a:t>orientado à conexão, confiável: TCP</a:t>
            </a:r>
          </a:p>
          <a:p>
            <a:pPr lvl="1"/>
            <a:r>
              <a:rPr lang="pt-BR" sz="2000"/>
              <a:t>não confiável, </a:t>
            </a:r>
            <a:r>
              <a:rPr lang="pt-BR" sz="2000" err="1"/>
              <a:t>datagramas</a:t>
            </a:r>
            <a:r>
              <a:rPr lang="pt-BR" sz="2000"/>
              <a:t>: UDP</a:t>
            </a:r>
          </a:p>
        </p:txBody>
      </p:sp>
      <p:sp>
        <p:nvSpPr>
          <p:cNvPr id="6451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0063" y="952500"/>
            <a:ext cx="7581900" cy="676275"/>
          </a:xfrm>
        </p:spPr>
        <p:txBody>
          <a:bodyPr/>
          <a:lstStyle/>
          <a:p>
            <a:pPr>
              <a:lnSpc>
                <a:spcPct val="80000"/>
              </a:lnSpc>
              <a:buFont typeface="ZapfDingbats" pitchFamily="82" charset="0"/>
              <a:buNone/>
            </a:pPr>
            <a:r>
              <a:rPr lang="pt-BR" sz="2400">
                <a:solidFill>
                  <a:srgbClr val="FF0000"/>
                </a:solidFill>
              </a:rPr>
              <a:t>Nosso estudo sobre aplicações de rede está agora completo!</a:t>
            </a:r>
            <a:endParaRPr lang="pt-BR" sz="2400"/>
          </a:p>
        </p:txBody>
      </p:sp>
      <p:sp>
        <p:nvSpPr>
          <p:cNvPr id="64519" name="Rectangle 5"/>
          <p:cNvSpPr>
            <a:spLocks noChangeArrowheads="1"/>
          </p:cNvSpPr>
          <p:nvPr/>
        </p:nvSpPr>
        <p:spPr bwMode="auto">
          <a:xfrm>
            <a:off x="5111750" y="1638300"/>
            <a:ext cx="396240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2400" dirty="0">
                <a:latin typeface="+mj-lt"/>
              </a:rPr>
              <a:t>Protocolos específicos:</a:t>
            </a:r>
          </a:p>
          <a:p>
            <a:pPr marL="742950" lvl="1" indent="-285750" algn="l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0"/>
              <a:buChar char="m"/>
            </a:pPr>
            <a:r>
              <a:rPr lang="pt-BR" sz="2000" dirty="0">
                <a:latin typeface="+mj-lt"/>
              </a:rPr>
              <a:t>HTTP</a:t>
            </a:r>
          </a:p>
          <a:p>
            <a:pPr marL="742950" lvl="1" indent="-285750" algn="l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0"/>
              <a:buChar char="m"/>
            </a:pPr>
            <a:r>
              <a:rPr lang="pt-BR" sz="2000" dirty="0">
                <a:latin typeface="+mj-lt"/>
              </a:rPr>
              <a:t>SMTP, POP, IMAP</a:t>
            </a:r>
          </a:p>
          <a:p>
            <a:pPr marL="742950" lvl="1" indent="-285750" algn="l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0"/>
              <a:buChar char="m"/>
            </a:pPr>
            <a:r>
              <a:rPr lang="pt-BR" sz="2000" dirty="0">
                <a:latin typeface="+mj-lt"/>
              </a:rPr>
              <a:t>DNS</a:t>
            </a:r>
          </a:p>
          <a:p>
            <a:pPr marL="742950" lvl="1" indent="-285750" algn="l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0"/>
              <a:buChar char="m"/>
            </a:pPr>
            <a:r>
              <a:rPr lang="pt-BR" sz="2000" dirty="0">
                <a:latin typeface="+mj-lt"/>
              </a:rPr>
              <a:t>P2P: </a:t>
            </a:r>
            <a:r>
              <a:rPr lang="pt-BR" sz="2000" dirty="0" err="1">
                <a:latin typeface="+mj-lt"/>
              </a:rPr>
              <a:t>BitTorrent</a:t>
            </a:r>
            <a:endParaRPr lang="pt-BR" sz="2000" dirty="0">
              <a:latin typeface="+mj-lt"/>
            </a:endParaRPr>
          </a:p>
          <a:p>
            <a:pPr marL="2857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0"/>
              <a:buChar char="m"/>
            </a:pPr>
            <a:r>
              <a:rPr lang="pt-BR" sz="2000" dirty="0">
                <a:latin typeface="+mj-lt"/>
              </a:rPr>
              <a:t>fluxos de vídeo, </a:t>
            </a:r>
            <a:r>
              <a:rPr lang="pt-BR" sz="2000" dirty="0" err="1">
                <a:latin typeface="+mj-lt"/>
              </a:rPr>
              <a:t>CDNs</a:t>
            </a:r>
            <a:endParaRPr lang="pt-BR" sz="2000" dirty="0">
              <a:latin typeface="+mj-lt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2400" dirty="0">
                <a:latin typeface="+mj-lt"/>
              </a:rPr>
              <a:t>programação de sockets: sockets UDP e TCP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F4B59DF-F30F-614F-B02A-3628C17E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579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ço Reservado para Rodapé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2: </a:t>
            </a:r>
            <a:r>
              <a:rPr lang="en-US" err="1"/>
              <a:t>Camada</a:t>
            </a:r>
            <a:r>
              <a:rPr lang="en-US"/>
              <a:t> de </a:t>
            </a:r>
            <a:r>
              <a:rPr lang="en-US" err="1"/>
              <a:t>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655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Capítulo 2: Resumo</a:t>
            </a:r>
          </a:p>
        </p:txBody>
      </p:sp>
      <p:sp>
        <p:nvSpPr>
          <p:cNvPr id="6554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063" y="2162175"/>
            <a:ext cx="4294187" cy="3676650"/>
          </a:xfrm>
        </p:spPr>
        <p:txBody>
          <a:bodyPr/>
          <a:lstStyle/>
          <a:p>
            <a:r>
              <a:rPr lang="pt-BR" sz="2400" dirty="0"/>
              <a:t>troca típica de mensagens pedido/resposta</a:t>
            </a:r>
          </a:p>
          <a:p>
            <a:pPr lvl="1"/>
            <a:r>
              <a:rPr lang="pt-BR" sz="1800" dirty="0"/>
              <a:t>cliente solicita </a:t>
            </a:r>
            <a:r>
              <a:rPr lang="pt-BR" sz="1800" dirty="0" err="1"/>
              <a:t>info</a:t>
            </a:r>
            <a:r>
              <a:rPr lang="pt-BR" sz="1800" dirty="0"/>
              <a:t> ou serviço</a:t>
            </a:r>
          </a:p>
          <a:p>
            <a:pPr lvl="1"/>
            <a:r>
              <a:rPr lang="pt-BR" sz="1800" dirty="0"/>
              <a:t>servidor responde com dados, código de </a:t>
            </a:r>
            <a:r>
              <a:rPr lang="pt-BR" sz="1800" i="1" dirty="0"/>
              <a:t>status</a:t>
            </a:r>
            <a:endParaRPr lang="pt-BR" sz="1800" dirty="0"/>
          </a:p>
          <a:p>
            <a:r>
              <a:rPr lang="pt-BR" sz="2400" dirty="0"/>
              <a:t>formatos de mensagens:</a:t>
            </a:r>
          </a:p>
          <a:p>
            <a:pPr lvl="1"/>
            <a:r>
              <a:rPr lang="pt-BR" sz="1800" dirty="0">
                <a:solidFill>
                  <a:schemeClr val="accent2">
                    <a:lumMod val="75000"/>
                  </a:schemeClr>
                </a:solidFill>
              </a:rPr>
              <a:t>cabeçalhos:</a:t>
            </a:r>
            <a:r>
              <a:rPr lang="pt-BR" sz="1800" dirty="0"/>
              <a:t> campos com </a:t>
            </a:r>
            <a:r>
              <a:rPr lang="pt-BR" sz="1800" dirty="0" err="1"/>
              <a:t>info</a:t>
            </a:r>
            <a:r>
              <a:rPr lang="pt-BR" sz="1800" dirty="0"/>
              <a:t> sobre dados (</a:t>
            </a:r>
            <a:r>
              <a:rPr lang="pt-BR" sz="1800" dirty="0" err="1"/>
              <a:t>metadados</a:t>
            </a:r>
            <a:r>
              <a:rPr lang="pt-BR" sz="1800" dirty="0"/>
              <a:t>)</a:t>
            </a:r>
          </a:p>
          <a:p>
            <a:pPr lvl="1"/>
            <a:r>
              <a:rPr lang="pt-BR" sz="1800" dirty="0">
                <a:solidFill>
                  <a:schemeClr val="accent2">
                    <a:lumMod val="75000"/>
                  </a:schemeClr>
                </a:solidFill>
              </a:rPr>
              <a:t>dados:</a:t>
            </a:r>
            <a:r>
              <a:rPr lang="pt-BR" sz="1800" dirty="0"/>
              <a:t> </a:t>
            </a:r>
            <a:r>
              <a:rPr lang="pt-BR" sz="1800" dirty="0" err="1"/>
              <a:t>info</a:t>
            </a:r>
            <a:r>
              <a:rPr lang="pt-BR" sz="1800" dirty="0"/>
              <a:t> (carga) sendo comunicada</a:t>
            </a:r>
          </a:p>
        </p:txBody>
      </p:sp>
      <p:sp>
        <p:nvSpPr>
          <p:cNvPr id="6554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52450" y="1390650"/>
            <a:ext cx="7962900" cy="676275"/>
          </a:xfrm>
        </p:spPr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u="sng">
                <a:solidFill>
                  <a:srgbClr val="FF0000"/>
                </a:solidFill>
              </a:rPr>
              <a:t>Mais importante:</a:t>
            </a:r>
            <a:r>
              <a:rPr lang="pt-BR">
                <a:solidFill>
                  <a:srgbClr val="FF0000"/>
                </a:solidFill>
              </a:rPr>
              <a:t> aprendemos sobre </a:t>
            </a:r>
            <a:r>
              <a:rPr lang="pt-BR" i="1">
                <a:solidFill>
                  <a:srgbClr val="FF0000"/>
                </a:solidFill>
              </a:rPr>
              <a:t>protocolos</a:t>
            </a:r>
            <a:endParaRPr lang="pt-BR"/>
          </a:p>
        </p:txBody>
      </p:sp>
      <p:sp>
        <p:nvSpPr>
          <p:cNvPr id="65543" name="Rectangle 5"/>
          <p:cNvSpPr>
            <a:spLocks noChangeArrowheads="1"/>
          </p:cNvSpPr>
          <p:nvPr/>
        </p:nvSpPr>
        <p:spPr bwMode="auto">
          <a:xfrm>
            <a:off x="4945063" y="2355850"/>
            <a:ext cx="4281487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chemeClr val="accent2"/>
              </a:buClr>
              <a:buSzPct val="85000"/>
            </a:pPr>
            <a:r>
              <a:rPr lang="pt-BR" sz="2000" i="1">
                <a:solidFill>
                  <a:srgbClr val="FF0000"/>
                </a:solidFill>
                <a:latin typeface="+mj-lt"/>
              </a:rPr>
              <a:t>Temas importantes:</a:t>
            </a: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2000" err="1">
                <a:latin typeface="+mj-lt"/>
              </a:rPr>
              <a:t>msgs</a:t>
            </a:r>
            <a:r>
              <a:rPr lang="pt-BR" sz="2000">
                <a:latin typeface="+mj-lt"/>
              </a:rPr>
              <a:t> de controle vs. dados</a:t>
            </a:r>
          </a:p>
          <a:p>
            <a:pPr marL="742950" lvl="1" indent="-285750" algn="l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0"/>
              <a:buChar char="m"/>
            </a:pPr>
            <a:r>
              <a:rPr lang="pt-BR" sz="2000">
                <a:latin typeface="+mj-lt"/>
              </a:rPr>
              <a:t>na banda, fora da banda</a:t>
            </a: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2000">
                <a:latin typeface="+mj-lt"/>
              </a:rPr>
              <a:t>centralizado vs. descentralizado </a:t>
            </a: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2000">
                <a:latin typeface="+mj-lt"/>
              </a:rPr>
              <a:t>s/ estado vs. c/ estado</a:t>
            </a: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2000">
                <a:latin typeface="+mj-lt"/>
              </a:rPr>
              <a:t>transferência de </a:t>
            </a:r>
            <a:r>
              <a:rPr lang="pt-BR" sz="2000" err="1">
                <a:latin typeface="+mj-lt"/>
              </a:rPr>
              <a:t>msgs</a:t>
            </a:r>
            <a:r>
              <a:rPr lang="pt-BR" sz="2000">
                <a:latin typeface="+mj-lt"/>
              </a:rPr>
              <a:t> confiável vs. não confiável </a:t>
            </a: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2000">
                <a:latin typeface="+mj-lt"/>
              </a:rPr>
              <a:t>“complexidade na borda da rede”</a:t>
            </a:r>
            <a:endParaRPr lang="pt-BR" sz="2400">
              <a:latin typeface="+mj-lt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8BF1036-4A0E-E441-9EB9-C6B952CFB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13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3994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Os protocolos da camada de aplicação definem</a:t>
            </a:r>
          </a:p>
        </p:txBody>
      </p:sp>
      <p:sp>
        <p:nvSpPr>
          <p:cNvPr id="39941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3810000" cy="4852988"/>
          </a:xfrm>
        </p:spPr>
        <p:txBody>
          <a:bodyPr/>
          <a:lstStyle/>
          <a:p>
            <a:r>
              <a:rPr lang="pt-BR" sz="2200">
                <a:solidFill>
                  <a:srgbClr val="FF0000"/>
                </a:solidFill>
              </a:rPr>
              <a:t>Tipos de mensagens trocadas:</a:t>
            </a:r>
          </a:p>
          <a:p>
            <a:pPr lvl="1"/>
            <a:r>
              <a:rPr lang="pt-BR" sz="1800"/>
              <a:t>ex. mensagens de requisição e resposta</a:t>
            </a:r>
          </a:p>
          <a:p>
            <a:r>
              <a:rPr lang="pt-BR" sz="2200">
                <a:solidFill>
                  <a:srgbClr val="FF0000"/>
                </a:solidFill>
              </a:rPr>
              <a:t>Sintaxe das mensagens:</a:t>
            </a:r>
          </a:p>
          <a:p>
            <a:pPr lvl="1"/>
            <a:r>
              <a:rPr lang="pt-BR" sz="1800"/>
              <a:t>campos presentes nas mensagens e como são identificados</a:t>
            </a:r>
          </a:p>
          <a:p>
            <a:r>
              <a:rPr lang="pt-BR" sz="2200">
                <a:solidFill>
                  <a:srgbClr val="FF0000"/>
                </a:solidFill>
              </a:rPr>
              <a:t>Semântica das </a:t>
            </a:r>
            <a:r>
              <a:rPr lang="pt-BR" sz="2200" err="1">
                <a:solidFill>
                  <a:srgbClr val="FF0000"/>
                </a:solidFill>
              </a:rPr>
              <a:t>msgs</a:t>
            </a:r>
            <a:r>
              <a:rPr lang="pt-BR" sz="220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pt-BR" sz="1800"/>
              <a:t> significado da informação nos campos</a:t>
            </a:r>
          </a:p>
          <a:p>
            <a:r>
              <a:rPr lang="pt-BR" sz="2200">
                <a:solidFill>
                  <a:srgbClr val="FF0000"/>
                </a:solidFill>
              </a:rPr>
              <a:t>Regras</a:t>
            </a:r>
            <a:r>
              <a:rPr lang="pt-BR" sz="2200"/>
              <a:t> para quando os processos enviam e respondem às mensagens</a:t>
            </a:r>
          </a:p>
        </p:txBody>
      </p:sp>
      <p:sp>
        <p:nvSpPr>
          <p:cNvPr id="39942" name="Rectangle 1028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>
                <a:solidFill>
                  <a:srgbClr val="FF0000"/>
                </a:solidFill>
              </a:rPr>
              <a:t>Protocolos abertos:</a:t>
            </a:r>
          </a:p>
          <a:p>
            <a:r>
              <a:rPr lang="pt-BR" sz="2400"/>
              <a:t>definidos em </a:t>
            </a:r>
            <a:r>
              <a:rPr lang="pt-BR" sz="2400" err="1"/>
              <a:t>RFCs</a:t>
            </a:r>
            <a:endParaRPr lang="pt-BR" sz="2400"/>
          </a:p>
          <a:p>
            <a:r>
              <a:rPr lang="pt-BR" sz="2400"/>
              <a:t>Permitem a interoperação</a:t>
            </a:r>
          </a:p>
          <a:p>
            <a:r>
              <a:rPr lang="pt-BR" sz="2400" err="1"/>
              <a:t>ex</a:t>
            </a:r>
            <a:r>
              <a:rPr lang="pt-BR" sz="2400"/>
              <a:t>, HTTP e SMTP</a:t>
            </a:r>
          </a:p>
          <a:p>
            <a:pPr>
              <a:buFont typeface="ZapfDingbats" pitchFamily="82" charset="0"/>
              <a:buNone/>
            </a:pPr>
            <a:r>
              <a:rPr lang="pt-BR" sz="2400">
                <a:solidFill>
                  <a:srgbClr val="FF0000"/>
                </a:solidFill>
              </a:rPr>
              <a:t>Protocolos proprietários:</a:t>
            </a:r>
            <a:endParaRPr lang="pt-BR" sz="2400"/>
          </a:p>
          <a:p>
            <a:r>
              <a:rPr lang="pt-BR" sz="2400"/>
              <a:t>Ex., Skype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562155A-9BC8-8940-B1FC-25B03E2F1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305800" cy="1143000"/>
          </a:xfrm>
        </p:spPr>
        <p:txBody>
          <a:bodyPr/>
          <a:lstStyle/>
          <a:p>
            <a:r>
              <a:rPr lang="pt-BR" sz="3200"/>
              <a:t>De que serviços uma aplicação necessita?</a:t>
            </a:r>
            <a:endParaRPr lang="pt-BR"/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6250" y="1390650"/>
            <a:ext cx="3886200" cy="2228850"/>
          </a:xfrm>
        </p:spPr>
        <p:txBody>
          <a:bodyPr/>
          <a:lstStyle/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000">
                <a:solidFill>
                  <a:srgbClr val="FF0000"/>
                </a:solidFill>
              </a:rPr>
              <a:t>Integridade dos dados (sensibilidade a perdas)</a:t>
            </a:r>
            <a:endParaRPr lang="pt-BR" sz="2000"/>
          </a:p>
          <a:p>
            <a:pPr>
              <a:lnSpc>
                <a:spcPct val="90000"/>
              </a:lnSpc>
            </a:pPr>
            <a:r>
              <a:rPr lang="pt-BR" sz="1800"/>
              <a:t>algumas </a:t>
            </a:r>
            <a:r>
              <a:rPr lang="pt-BR" sz="1800" err="1"/>
              <a:t>apls</a:t>
            </a:r>
            <a:r>
              <a:rPr lang="pt-BR" sz="1800"/>
              <a:t> (p.ex., </a:t>
            </a:r>
            <a:r>
              <a:rPr lang="pt-BR" sz="1800" err="1"/>
              <a:t>transf</a:t>
            </a:r>
            <a:r>
              <a:rPr lang="pt-BR" sz="1800"/>
              <a:t>. de arquivos, transações web) requerem uma transferência 100% confiável</a:t>
            </a:r>
          </a:p>
          <a:p>
            <a:pPr>
              <a:lnSpc>
                <a:spcPct val="90000"/>
              </a:lnSpc>
            </a:pPr>
            <a:r>
              <a:rPr lang="pt-BR" sz="1800"/>
              <a:t>outras (p.ex. áudio) podem tolerar algumas perdas</a:t>
            </a:r>
          </a:p>
          <a:p>
            <a:pPr>
              <a:lnSpc>
                <a:spcPct val="90000"/>
              </a:lnSpc>
            </a:pPr>
            <a:endParaRPr lang="pt-BR" sz="2400"/>
          </a:p>
        </p:txBody>
      </p:sp>
      <p:sp>
        <p:nvSpPr>
          <p:cNvPr id="4096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2913" y="4236199"/>
            <a:ext cx="3810000" cy="1847850"/>
          </a:xfrm>
        </p:spPr>
        <p:txBody>
          <a:bodyPr/>
          <a:lstStyle/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000">
                <a:solidFill>
                  <a:srgbClr val="FF0000"/>
                </a:solidFill>
              </a:rPr>
              <a:t>Temporização (sensibilidade a atrasos)</a:t>
            </a:r>
            <a:endParaRPr lang="pt-BR" sz="2000"/>
          </a:p>
          <a:p>
            <a:pPr>
              <a:lnSpc>
                <a:spcPct val="90000"/>
              </a:lnSpc>
            </a:pPr>
            <a:r>
              <a:rPr lang="pt-BR" sz="1800"/>
              <a:t>algumas </a:t>
            </a:r>
            <a:r>
              <a:rPr lang="pt-BR" sz="1800" err="1"/>
              <a:t>apls</a:t>
            </a:r>
            <a:r>
              <a:rPr lang="pt-BR" sz="1800"/>
              <a:t> (p.ex., telefonia Internet, jogos interativos) requerem baixo retardo para serem “viáveis”</a:t>
            </a:r>
          </a:p>
        </p:txBody>
      </p:sp>
      <p:sp>
        <p:nvSpPr>
          <p:cNvPr id="40967" name="Rectangle 5"/>
          <p:cNvSpPr>
            <a:spLocks noChangeArrowheads="1"/>
          </p:cNvSpPr>
          <p:nvPr/>
        </p:nvSpPr>
        <p:spPr bwMode="auto">
          <a:xfrm>
            <a:off x="4572000" y="1438275"/>
            <a:ext cx="38862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None/>
            </a:pPr>
            <a:r>
              <a:rPr lang="pt-BR" sz="2000">
                <a:solidFill>
                  <a:srgbClr val="FF0000"/>
                </a:solidFill>
                <a:latin typeface="Comic Sans MS" pitchFamily="66" charset="0"/>
              </a:rPr>
              <a:t>Vazão (</a:t>
            </a:r>
            <a:r>
              <a:rPr lang="pt-BR" sz="2000" i="1" err="1">
                <a:solidFill>
                  <a:srgbClr val="FF0000"/>
                </a:solidFill>
                <a:latin typeface="Comic Sans MS" pitchFamily="66" charset="0"/>
              </a:rPr>
              <a:t>throughput</a:t>
            </a:r>
            <a:r>
              <a:rPr lang="pt-BR" sz="2000">
                <a:solidFill>
                  <a:srgbClr val="FF0000"/>
                </a:solidFill>
                <a:latin typeface="Comic Sans MS" pitchFamily="66" charset="0"/>
              </a:rPr>
              <a:t>)</a:t>
            </a:r>
            <a:endParaRPr lang="pt-BR" sz="2000">
              <a:latin typeface="Comic Sans MS" pitchFamily="66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1800">
                <a:latin typeface="Comic Sans MS" pitchFamily="66" charset="0"/>
              </a:rPr>
              <a:t>algumas </a:t>
            </a:r>
            <a:r>
              <a:rPr lang="pt-BR" sz="1800" err="1">
                <a:latin typeface="Comic Sans MS" pitchFamily="66" charset="0"/>
              </a:rPr>
              <a:t>apls</a:t>
            </a:r>
            <a:r>
              <a:rPr lang="pt-BR" sz="1800">
                <a:latin typeface="Comic Sans MS" pitchFamily="66" charset="0"/>
              </a:rPr>
              <a:t> (p.ex., multimídia) requerem quantia mínima de vazão para serem “viáveis”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1800">
                <a:latin typeface="Comic Sans MS" pitchFamily="66" charset="0"/>
              </a:rPr>
              <a:t>outras </a:t>
            </a:r>
            <a:r>
              <a:rPr lang="pt-BR" sz="1800" err="1">
                <a:latin typeface="Comic Sans MS" pitchFamily="66" charset="0"/>
              </a:rPr>
              <a:t>apls</a:t>
            </a:r>
            <a:r>
              <a:rPr lang="pt-BR" sz="1800">
                <a:latin typeface="Comic Sans MS" pitchFamily="66" charset="0"/>
              </a:rPr>
              <a:t> (“</a:t>
            </a:r>
            <a:r>
              <a:rPr lang="pt-BR" sz="1800" err="1">
                <a:latin typeface="Comic Sans MS" pitchFamily="66" charset="0"/>
              </a:rPr>
              <a:t>apls</a:t>
            </a:r>
            <a:r>
              <a:rPr lang="pt-BR" sz="1800">
                <a:latin typeface="Comic Sans MS" pitchFamily="66" charset="0"/>
              </a:rPr>
              <a:t> elásticas”) conseguem usar </a:t>
            </a:r>
            <a:r>
              <a:rPr lang="pt-BR" sz="1800" err="1">
                <a:latin typeface="Comic Sans MS" pitchFamily="66" charset="0"/>
              </a:rPr>
              <a:t>qq</a:t>
            </a:r>
            <a:r>
              <a:rPr lang="pt-BR" sz="1800">
                <a:latin typeface="Comic Sans MS" pitchFamily="66" charset="0"/>
              </a:rPr>
              <a:t> quantia de banda disponível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endParaRPr lang="pt-BR" sz="1800">
              <a:latin typeface="Comic Sans MS" pitchFamily="66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</a:pPr>
            <a:r>
              <a:rPr lang="pt-BR" sz="2000">
                <a:solidFill>
                  <a:srgbClr val="FF0000"/>
                </a:solidFill>
                <a:latin typeface="Comic Sans MS" pitchFamily="66" charset="0"/>
              </a:rPr>
              <a:t>Segurança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1800">
                <a:latin typeface="Comic Sans MS" pitchFamily="66" charset="0"/>
              </a:rPr>
              <a:t>Criptografia, integridade dos dados, ...</a:t>
            </a:r>
            <a:endParaRPr lang="pt-BR" sz="2000">
              <a:latin typeface="Comic Sans MS" pitchFamily="66" charset="0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C749514-8F06-DD40-A171-3D99FF813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839200" cy="1143000"/>
          </a:xfrm>
        </p:spPr>
        <p:txBody>
          <a:bodyPr/>
          <a:lstStyle/>
          <a:p>
            <a:r>
              <a:rPr lang="pt-BR" sz="2800"/>
              <a:t>Requisitos de aplicações de rede selecionadas</a:t>
            </a:r>
            <a:endParaRPr lang="pt-BR"/>
          </a:p>
        </p:txBody>
      </p:sp>
      <p:sp>
        <p:nvSpPr>
          <p:cNvPr id="41989" name="Text Box 3"/>
          <p:cNvSpPr txBox="1">
            <a:spLocks noChangeArrowheads="1"/>
          </p:cNvSpPr>
          <p:nvPr/>
        </p:nvSpPr>
        <p:spPr bwMode="auto">
          <a:xfrm>
            <a:off x="-2533" y="1763713"/>
            <a:ext cx="2848921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pt-BR" sz="2000" b="1">
                <a:latin typeface="Arial" charset="0"/>
              </a:rPr>
              <a:t>Aplicação</a:t>
            </a:r>
            <a:endParaRPr lang="pt-BR" sz="2000">
              <a:latin typeface="Arial" charset="0"/>
            </a:endParaRPr>
          </a:p>
          <a:p>
            <a:pPr algn="r" eaLnBrk="0" hangingPunct="0"/>
            <a:endParaRPr lang="pt-BR" sz="2000">
              <a:latin typeface="Arial" charset="0"/>
            </a:endParaRPr>
          </a:p>
          <a:p>
            <a:pPr algn="r" eaLnBrk="0" hangingPunct="0"/>
            <a:r>
              <a:rPr lang="pt-BR" sz="2000">
                <a:latin typeface="Arial" charset="0"/>
              </a:rPr>
              <a:t>transferência de </a:t>
            </a:r>
            <a:r>
              <a:rPr lang="pt-BR" sz="2000" err="1">
                <a:latin typeface="Arial" charset="0"/>
              </a:rPr>
              <a:t>arqs</a:t>
            </a:r>
            <a:endParaRPr lang="pt-BR" sz="2000">
              <a:latin typeface="Arial" charset="0"/>
            </a:endParaRPr>
          </a:p>
          <a:p>
            <a:pPr algn="r" eaLnBrk="0" hangingPunct="0"/>
            <a:r>
              <a:rPr lang="pt-BR" sz="2000">
                <a:latin typeface="Arial" charset="0"/>
              </a:rPr>
              <a:t>correio</a:t>
            </a:r>
          </a:p>
          <a:p>
            <a:pPr algn="r" eaLnBrk="0" hangingPunct="0"/>
            <a:r>
              <a:rPr lang="pt-BR" sz="2000">
                <a:latin typeface="Arial" charset="0"/>
              </a:rPr>
              <a:t>documentos Web</a:t>
            </a:r>
          </a:p>
          <a:p>
            <a:pPr algn="r" eaLnBrk="0" hangingPunct="0"/>
            <a:r>
              <a:rPr lang="pt-BR" sz="2000">
                <a:latin typeface="Arial" charset="0"/>
              </a:rPr>
              <a:t>áudio/vídeo em</a:t>
            </a:r>
          </a:p>
          <a:p>
            <a:pPr algn="r" eaLnBrk="0" hangingPunct="0"/>
            <a:r>
              <a:rPr lang="pt-BR" sz="2000">
                <a:latin typeface="Arial" charset="0"/>
              </a:rPr>
              <a:t>tempo real</a:t>
            </a:r>
          </a:p>
          <a:p>
            <a:pPr algn="r" eaLnBrk="0" hangingPunct="0"/>
            <a:r>
              <a:rPr lang="pt-BR" sz="2000">
                <a:latin typeface="Arial" charset="0"/>
              </a:rPr>
              <a:t>áudio/vídeo gravado</a:t>
            </a:r>
          </a:p>
          <a:p>
            <a:pPr algn="r" eaLnBrk="0" hangingPunct="0"/>
            <a:r>
              <a:rPr lang="pt-BR" sz="2000">
                <a:latin typeface="Arial" charset="0"/>
              </a:rPr>
              <a:t>jogos interativos</a:t>
            </a:r>
          </a:p>
          <a:p>
            <a:pPr algn="r" eaLnBrk="0" hangingPunct="0"/>
            <a:r>
              <a:rPr lang="pt-BR" sz="2000">
                <a:latin typeface="Arial" charset="0"/>
              </a:rPr>
              <a:t>mensagem instantânea</a:t>
            </a:r>
            <a:endParaRPr lang="pt-BR" sz="2400"/>
          </a:p>
        </p:txBody>
      </p:sp>
      <p:sp>
        <p:nvSpPr>
          <p:cNvPr id="41990" name="Text Box 4"/>
          <p:cNvSpPr txBox="1">
            <a:spLocks noChangeArrowheads="1"/>
          </p:cNvSpPr>
          <p:nvPr/>
        </p:nvSpPr>
        <p:spPr bwMode="auto">
          <a:xfrm>
            <a:off x="2887931" y="1432634"/>
            <a:ext cx="152317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2000" b="1" err="1">
                <a:latin typeface="Arial" charset="0"/>
              </a:rPr>
              <a:t>Sensib</a:t>
            </a:r>
            <a:r>
              <a:rPr lang="pt-BR" sz="2000" b="1">
                <a:latin typeface="Arial" charset="0"/>
              </a:rPr>
              <a:t>. a</a:t>
            </a:r>
          </a:p>
          <a:p>
            <a:pPr eaLnBrk="0" hangingPunct="0"/>
            <a:r>
              <a:rPr lang="pt-BR" sz="2000" b="1">
                <a:latin typeface="Arial" charset="0"/>
              </a:rPr>
              <a:t>Perdas</a:t>
            </a:r>
            <a:endParaRPr lang="pt-BR" sz="2000">
              <a:latin typeface="Arial" charset="0"/>
            </a:endParaRPr>
          </a:p>
          <a:p>
            <a:pPr eaLnBrk="0" hangingPunct="0"/>
            <a:endParaRPr lang="pt-BR" sz="2000">
              <a:latin typeface="Arial" charset="0"/>
            </a:endParaRPr>
          </a:p>
          <a:p>
            <a:pPr eaLnBrk="0" hangingPunct="0"/>
            <a:r>
              <a:rPr lang="pt-BR" sz="2000">
                <a:latin typeface="Arial" charset="0"/>
              </a:rPr>
              <a:t>sem perdas</a:t>
            </a:r>
          </a:p>
          <a:p>
            <a:pPr eaLnBrk="0" hangingPunct="0"/>
            <a:r>
              <a:rPr lang="pt-BR" sz="2000">
                <a:latin typeface="Arial" charset="0"/>
              </a:rPr>
              <a:t>sem perdas</a:t>
            </a:r>
          </a:p>
          <a:p>
            <a:pPr eaLnBrk="0" hangingPunct="0"/>
            <a:r>
              <a:rPr lang="pt-BR" sz="2000">
                <a:latin typeface="Arial" charset="0"/>
              </a:rPr>
              <a:t>sem perdas</a:t>
            </a:r>
          </a:p>
          <a:p>
            <a:pPr eaLnBrk="0" hangingPunct="0"/>
            <a:r>
              <a:rPr lang="pt-BR" sz="2000">
                <a:latin typeface="Arial" charset="0"/>
              </a:rPr>
              <a:t>tolerante</a:t>
            </a:r>
          </a:p>
          <a:p>
            <a:pPr eaLnBrk="0" hangingPunct="0"/>
            <a:endParaRPr lang="pt-BR" sz="2000">
              <a:latin typeface="Arial" charset="0"/>
            </a:endParaRPr>
          </a:p>
          <a:p>
            <a:pPr eaLnBrk="0" hangingPunct="0"/>
            <a:r>
              <a:rPr lang="pt-BR" sz="2000">
                <a:latin typeface="Arial" charset="0"/>
              </a:rPr>
              <a:t>tolerante</a:t>
            </a:r>
          </a:p>
          <a:p>
            <a:pPr eaLnBrk="0" hangingPunct="0"/>
            <a:r>
              <a:rPr lang="pt-BR" sz="2000">
                <a:latin typeface="Arial" charset="0"/>
              </a:rPr>
              <a:t>tolerante</a:t>
            </a:r>
          </a:p>
          <a:p>
            <a:pPr eaLnBrk="0" hangingPunct="0"/>
            <a:r>
              <a:rPr lang="pt-BR" sz="2000">
                <a:latin typeface="Arial" charset="0"/>
              </a:rPr>
              <a:t>sem perdas</a:t>
            </a:r>
          </a:p>
        </p:txBody>
      </p:sp>
      <p:sp>
        <p:nvSpPr>
          <p:cNvPr id="41991" name="Text Box 5"/>
          <p:cNvSpPr txBox="1">
            <a:spLocks noChangeArrowheads="1"/>
          </p:cNvSpPr>
          <p:nvPr/>
        </p:nvSpPr>
        <p:spPr bwMode="auto">
          <a:xfrm>
            <a:off x="4421379" y="1428750"/>
            <a:ext cx="262669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endParaRPr lang="pt-BR" sz="2000" b="1">
              <a:latin typeface="Arial" charset="0"/>
            </a:endParaRPr>
          </a:p>
          <a:p>
            <a:pPr eaLnBrk="0" hangingPunct="0"/>
            <a:r>
              <a:rPr lang="pt-BR" sz="2000" b="1">
                <a:latin typeface="Arial" charset="0"/>
              </a:rPr>
              <a:t>Vazão</a:t>
            </a:r>
            <a:endParaRPr lang="pt-BR" sz="2000">
              <a:latin typeface="Arial" charset="0"/>
            </a:endParaRPr>
          </a:p>
          <a:p>
            <a:pPr eaLnBrk="0" hangingPunct="0"/>
            <a:endParaRPr lang="pt-BR" sz="2000">
              <a:latin typeface="Arial" charset="0"/>
            </a:endParaRPr>
          </a:p>
          <a:p>
            <a:pPr eaLnBrk="0" hangingPunct="0"/>
            <a:r>
              <a:rPr lang="pt-BR" sz="2000">
                <a:latin typeface="Arial" charset="0"/>
              </a:rPr>
              <a:t>elástica</a:t>
            </a:r>
          </a:p>
          <a:p>
            <a:pPr eaLnBrk="0" hangingPunct="0"/>
            <a:r>
              <a:rPr lang="pt-BR" sz="2000">
                <a:latin typeface="Arial" charset="0"/>
              </a:rPr>
              <a:t>elástica</a:t>
            </a:r>
          </a:p>
          <a:p>
            <a:pPr eaLnBrk="0" hangingPunct="0"/>
            <a:r>
              <a:rPr lang="pt-BR" sz="2000">
                <a:latin typeface="Arial" charset="0"/>
              </a:rPr>
              <a:t>elástica</a:t>
            </a:r>
          </a:p>
          <a:p>
            <a:pPr eaLnBrk="0" hangingPunct="0"/>
            <a:r>
              <a:rPr lang="pt-BR" sz="2000">
                <a:latin typeface="Arial" charset="0"/>
              </a:rPr>
              <a:t>áudio: 5kbps-1Mbps</a:t>
            </a:r>
          </a:p>
          <a:p>
            <a:pPr eaLnBrk="0" hangingPunct="0"/>
            <a:r>
              <a:rPr lang="pt-BR" sz="2000">
                <a:latin typeface="Arial" charset="0"/>
              </a:rPr>
              <a:t>vídeo:10kbps-5Mbps</a:t>
            </a:r>
          </a:p>
          <a:p>
            <a:pPr eaLnBrk="0" hangingPunct="0"/>
            <a:r>
              <a:rPr lang="pt-BR" sz="2000">
                <a:latin typeface="Arial" charset="0"/>
              </a:rPr>
              <a:t>Igual acima</a:t>
            </a:r>
          </a:p>
          <a:p>
            <a:pPr eaLnBrk="0" hangingPunct="0"/>
            <a:r>
              <a:rPr lang="pt-BR" sz="2000">
                <a:latin typeface="Arial" charset="0"/>
              </a:rPr>
              <a:t>Alguns kbps-10Mbps</a:t>
            </a:r>
          </a:p>
          <a:p>
            <a:pPr eaLnBrk="0" hangingPunct="0"/>
            <a:r>
              <a:rPr lang="pt-BR" sz="2000">
                <a:latin typeface="Arial" charset="0"/>
              </a:rPr>
              <a:t>elástica</a:t>
            </a:r>
          </a:p>
        </p:txBody>
      </p:sp>
      <p:sp>
        <p:nvSpPr>
          <p:cNvPr id="41992" name="Text Box 6"/>
          <p:cNvSpPr txBox="1">
            <a:spLocks noChangeArrowheads="1"/>
          </p:cNvSpPr>
          <p:nvPr/>
        </p:nvSpPr>
        <p:spPr bwMode="auto">
          <a:xfrm>
            <a:off x="6918660" y="1455738"/>
            <a:ext cx="2124075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t-BR" sz="2000" b="1">
                <a:latin typeface="Arial" charset="0"/>
              </a:rPr>
              <a:t>Sensibilidade a </a:t>
            </a:r>
            <a:r>
              <a:rPr lang="pt-BR" sz="1800" b="1">
                <a:latin typeface="Arial" charset="0"/>
              </a:rPr>
              <a:t>atrasos</a:t>
            </a:r>
            <a:endParaRPr lang="pt-BR" sz="2000">
              <a:latin typeface="Arial" charset="0"/>
            </a:endParaRPr>
          </a:p>
          <a:p>
            <a:pPr eaLnBrk="0" hangingPunct="0"/>
            <a:endParaRPr lang="pt-BR" sz="2000">
              <a:latin typeface="Arial" charset="0"/>
            </a:endParaRPr>
          </a:p>
          <a:p>
            <a:pPr eaLnBrk="0" hangingPunct="0"/>
            <a:r>
              <a:rPr lang="pt-BR" sz="2000">
                <a:latin typeface="Arial" charset="0"/>
              </a:rPr>
              <a:t>não</a:t>
            </a:r>
          </a:p>
          <a:p>
            <a:pPr eaLnBrk="0" hangingPunct="0"/>
            <a:r>
              <a:rPr lang="pt-BR" sz="2000">
                <a:latin typeface="Arial" charset="0"/>
              </a:rPr>
              <a:t>não</a:t>
            </a:r>
          </a:p>
          <a:p>
            <a:pPr eaLnBrk="0" hangingPunct="0"/>
            <a:r>
              <a:rPr lang="pt-BR" sz="2000">
                <a:latin typeface="Arial" charset="0"/>
              </a:rPr>
              <a:t>não</a:t>
            </a:r>
          </a:p>
          <a:p>
            <a:pPr eaLnBrk="0" hangingPunct="0"/>
            <a:r>
              <a:rPr lang="pt-BR" sz="2000">
                <a:latin typeface="Arial" charset="0"/>
              </a:rPr>
              <a:t>sim, 100’s </a:t>
            </a:r>
            <a:r>
              <a:rPr lang="pt-BR" sz="2000" err="1">
                <a:latin typeface="Arial" charset="0"/>
              </a:rPr>
              <a:t>mseg</a:t>
            </a:r>
            <a:endParaRPr lang="pt-BR" sz="2000">
              <a:latin typeface="Arial" charset="0"/>
            </a:endParaRPr>
          </a:p>
          <a:p>
            <a:pPr eaLnBrk="0" hangingPunct="0"/>
            <a:endParaRPr lang="pt-BR" sz="2000">
              <a:latin typeface="Arial" charset="0"/>
            </a:endParaRPr>
          </a:p>
          <a:p>
            <a:pPr eaLnBrk="0" hangingPunct="0"/>
            <a:r>
              <a:rPr lang="pt-BR" sz="2000">
                <a:latin typeface="Arial" charset="0"/>
              </a:rPr>
              <a:t>sim, alguns </a:t>
            </a:r>
            <a:r>
              <a:rPr lang="pt-BR" sz="2000" err="1">
                <a:latin typeface="Arial" charset="0"/>
              </a:rPr>
              <a:t>segs</a:t>
            </a:r>
            <a:endParaRPr lang="pt-BR" sz="2000">
              <a:latin typeface="Arial" charset="0"/>
            </a:endParaRPr>
          </a:p>
          <a:p>
            <a:pPr eaLnBrk="0" hangingPunct="0"/>
            <a:r>
              <a:rPr lang="pt-BR" sz="2000">
                <a:latin typeface="Arial" charset="0"/>
              </a:rPr>
              <a:t>sim, 100’s </a:t>
            </a:r>
            <a:r>
              <a:rPr lang="pt-BR" sz="2000" err="1">
                <a:latin typeface="Arial" charset="0"/>
              </a:rPr>
              <a:t>mseg</a:t>
            </a:r>
            <a:endParaRPr lang="pt-BR" sz="2000">
              <a:latin typeface="Arial" charset="0"/>
            </a:endParaRPr>
          </a:p>
          <a:p>
            <a:pPr eaLnBrk="0" hangingPunct="0"/>
            <a:r>
              <a:rPr lang="pt-BR" sz="2000">
                <a:latin typeface="Arial" charset="0"/>
              </a:rPr>
              <a:t>sim e não</a:t>
            </a:r>
          </a:p>
        </p:txBody>
      </p:sp>
      <p:sp>
        <p:nvSpPr>
          <p:cNvPr id="41993" name="Line 7"/>
          <p:cNvSpPr>
            <a:spLocks noChangeShapeType="1"/>
          </p:cNvSpPr>
          <p:nvPr/>
        </p:nvSpPr>
        <p:spPr bwMode="auto">
          <a:xfrm flipV="1">
            <a:off x="895350" y="2133600"/>
            <a:ext cx="7562850" cy="95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1994" name="Line 8"/>
          <p:cNvSpPr>
            <a:spLocks noChangeShapeType="1"/>
          </p:cNvSpPr>
          <p:nvPr/>
        </p:nvSpPr>
        <p:spPr bwMode="auto">
          <a:xfrm flipV="1">
            <a:off x="847725" y="2733675"/>
            <a:ext cx="76295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1995" name="Line 9"/>
          <p:cNvSpPr>
            <a:spLocks noChangeShapeType="1"/>
          </p:cNvSpPr>
          <p:nvPr/>
        </p:nvSpPr>
        <p:spPr bwMode="auto">
          <a:xfrm flipV="1">
            <a:off x="857250" y="3028950"/>
            <a:ext cx="76295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1996" name="Line 10"/>
          <p:cNvSpPr>
            <a:spLocks noChangeShapeType="1"/>
          </p:cNvSpPr>
          <p:nvPr/>
        </p:nvSpPr>
        <p:spPr bwMode="auto">
          <a:xfrm flipV="1">
            <a:off x="866775" y="3324225"/>
            <a:ext cx="76295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1998" name="Line 12"/>
          <p:cNvSpPr>
            <a:spLocks noChangeShapeType="1"/>
          </p:cNvSpPr>
          <p:nvPr/>
        </p:nvSpPr>
        <p:spPr bwMode="auto">
          <a:xfrm flipV="1">
            <a:off x="838200" y="4248150"/>
            <a:ext cx="76295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1999" name="Line 13"/>
          <p:cNvSpPr>
            <a:spLocks noChangeShapeType="1"/>
          </p:cNvSpPr>
          <p:nvPr/>
        </p:nvSpPr>
        <p:spPr bwMode="auto">
          <a:xfrm flipV="1">
            <a:off x="838200" y="4572000"/>
            <a:ext cx="76295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2000" name="Line 14"/>
          <p:cNvSpPr>
            <a:spLocks noChangeShapeType="1"/>
          </p:cNvSpPr>
          <p:nvPr/>
        </p:nvSpPr>
        <p:spPr bwMode="auto">
          <a:xfrm flipV="1">
            <a:off x="800100" y="4905375"/>
            <a:ext cx="76295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V="1">
            <a:off x="895350" y="3933806"/>
            <a:ext cx="76295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5AF83EC-0A10-404E-94F2-DF107E304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4F6DF-CECA-42E0-B7A6-892A49DF690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</a:t>
            </a:r>
            <a:r>
              <a:rPr lang="en-US" err="1"/>
              <a:t>Camada</a:t>
            </a:r>
            <a:r>
              <a:rPr lang="en-US"/>
              <a:t> de </a:t>
            </a:r>
            <a:r>
              <a:rPr lang="en-US" err="1"/>
              <a:t>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200"/>
              <a:t>Serviços providos pelos protocolos de transporte da Internet </a:t>
            </a:r>
          </a:p>
        </p:txBody>
      </p:sp>
      <p:sp>
        <p:nvSpPr>
          <p:cNvPr id="4301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4095750" cy="4648200"/>
          </a:xfrm>
        </p:spPr>
        <p:txBody>
          <a:bodyPr/>
          <a:lstStyle/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400" u="sng">
                <a:solidFill>
                  <a:srgbClr val="FF0000"/>
                </a:solidFill>
              </a:rPr>
              <a:t>Serviço TCP:</a:t>
            </a:r>
            <a:endParaRPr lang="pt-BR" sz="2400"/>
          </a:p>
          <a:p>
            <a:pPr>
              <a:lnSpc>
                <a:spcPct val="90000"/>
              </a:lnSpc>
            </a:pPr>
            <a:r>
              <a:rPr lang="pt-BR" sz="2000" i="1">
                <a:solidFill>
                  <a:schemeClr val="accent2"/>
                </a:solidFill>
              </a:rPr>
              <a:t>transporte confiável  </a:t>
            </a:r>
            <a:r>
              <a:rPr lang="pt-BR" sz="2000"/>
              <a:t>entre processos remetente e receptor</a:t>
            </a:r>
            <a:endParaRPr lang="pt-BR" sz="20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pt-BR" sz="2000" i="1">
                <a:solidFill>
                  <a:schemeClr val="accent2"/>
                </a:solidFill>
              </a:rPr>
              <a:t>controle de fluxo:</a:t>
            </a:r>
            <a:r>
              <a:rPr lang="pt-BR" sz="2000"/>
              <a:t> remetente não vai “afogar” receptor</a:t>
            </a:r>
          </a:p>
          <a:p>
            <a:pPr>
              <a:lnSpc>
                <a:spcPct val="90000"/>
              </a:lnSpc>
            </a:pPr>
            <a:r>
              <a:rPr lang="pt-BR" sz="2000" i="1">
                <a:solidFill>
                  <a:schemeClr val="accent2"/>
                </a:solidFill>
              </a:rPr>
              <a:t>controle de congestionamento:</a:t>
            </a:r>
            <a:r>
              <a:rPr lang="pt-BR" sz="2000"/>
              <a:t> estrangular remetente quando a rede estiver carregada</a:t>
            </a:r>
          </a:p>
          <a:p>
            <a:pPr>
              <a:lnSpc>
                <a:spcPct val="90000"/>
              </a:lnSpc>
            </a:pPr>
            <a:r>
              <a:rPr lang="pt-BR" sz="2000" i="1">
                <a:solidFill>
                  <a:schemeClr val="accent2"/>
                </a:solidFill>
              </a:rPr>
              <a:t>não provê:</a:t>
            </a:r>
            <a:r>
              <a:rPr lang="pt-BR" sz="2000"/>
              <a:t> garantias temporais ou de banda mínima</a:t>
            </a:r>
          </a:p>
          <a:p>
            <a:pPr>
              <a:lnSpc>
                <a:spcPct val="90000"/>
              </a:lnSpc>
            </a:pPr>
            <a:r>
              <a:rPr lang="pt-BR" sz="2000" i="1">
                <a:solidFill>
                  <a:schemeClr val="accent2"/>
                </a:solidFill>
              </a:rPr>
              <a:t>orientado a conexão:</a:t>
            </a:r>
            <a:r>
              <a:rPr lang="pt-BR" sz="2000"/>
              <a:t> apresentação requerida entre cliente e servidor</a:t>
            </a:r>
          </a:p>
          <a:p>
            <a:pPr>
              <a:lnSpc>
                <a:spcPct val="90000"/>
              </a:lnSpc>
            </a:pPr>
            <a:endParaRPr lang="pt-BR" sz="2000"/>
          </a:p>
        </p:txBody>
      </p:sp>
      <p:sp>
        <p:nvSpPr>
          <p:cNvPr id="4301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33925" y="1562100"/>
            <a:ext cx="3925888" cy="4648200"/>
          </a:xfrm>
        </p:spPr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 u="sng">
                <a:solidFill>
                  <a:srgbClr val="FF0000"/>
                </a:solidFill>
              </a:rPr>
              <a:t>Serviço UDP:</a:t>
            </a:r>
            <a:endParaRPr lang="pt-BR" sz="2400"/>
          </a:p>
          <a:p>
            <a:r>
              <a:rPr lang="pt-BR" sz="2000">
                <a:solidFill>
                  <a:schemeClr val="accent2"/>
                </a:solidFill>
              </a:rPr>
              <a:t>transferência de dados não confiável </a:t>
            </a:r>
            <a:r>
              <a:rPr lang="pt-BR" sz="2000"/>
              <a:t>entre processos remetente e receptor</a:t>
            </a:r>
          </a:p>
          <a:p>
            <a:r>
              <a:rPr lang="pt-BR" sz="2000">
                <a:solidFill>
                  <a:schemeClr val="accent2"/>
                </a:solidFill>
              </a:rPr>
              <a:t>não provê: </a:t>
            </a:r>
            <a:r>
              <a:rPr lang="pt-BR" sz="2000"/>
              <a:t>estabelecimento da conexão, confiabilidade, controle de fluxo, controle de congestionamento, garantias temporais ou de banda mínima</a:t>
            </a:r>
            <a:br>
              <a:rPr lang="pt-BR" sz="2000"/>
            </a:br>
            <a:endParaRPr lang="pt-BR" sz="2000"/>
          </a:p>
          <a:p>
            <a:pPr>
              <a:buFont typeface="ZapfDingbats" pitchFamily="82" charset="0"/>
              <a:buNone/>
            </a:pPr>
            <a:r>
              <a:rPr lang="pt-BR" sz="2000" u="sng" err="1">
                <a:solidFill>
                  <a:srgbClr val="FF0000"/>
                </a:solidFill>
              </a:rPr>
              <a:t>P</a:t>
            </a:r>
            <a:r>
              <a:rPr lang="pt-BR" sz="2000" u="sng">
                <a:solidFill>
                  <a:srgbClr val="FF0000"/>
                </a:solidFill>
              </a:rPr>
              <a:t>:</a:t>
            </a:r>
            <a:r>
              <a:rPr lang="pt-BR" sz="2000"/>
              <a:t> Qual é o interesse em ter um protocolo como o UDP?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71BA2AE-0AE8-7340-A028-19D0E0ECA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01025" cy="1143000"/>
          </a:xfrm>
        </p:spPr>
        <p:txBody>
          <a:bodyPr/>
          <a:lstStyle/>
          <a:p>
            <a:pPr algn="ctr"/>
            <a:r>
              <a:rPr lang="pt-BR" sz="2800"/>
              <a:t>Apls Internet: seus protocolos e seus protocolos de transporte</a:t>
            </a:r>
          </a:p>
        </p:txBody>
      </p:sp>
      <p:sp>
        <p:nvSpPr>
          <p:cNvPr id="44037" name="Text Box 3"/>
          <p:cNvSpPr txBox="1">
            <a:spLocks noChangeArrowheads="1"/>
          </p:cNvSpPr>
          <p:nvPr/>
        </p:nvSpPr>
        <p:spPr bwMode="auto">
          <a:xfrm>
            <a:off x="439738" y="1743075"/>
            <a:ext cx="303371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pt-BR" sz="2000" b="1">
                <a:latin typeface="Arial" charset="0"/>
              </a:rPr>
              <a:t>Aplicação</a:t>
            </a:r>
            <a:endParaRPr lang="pt-BR" sz="2000">
              <a:latin typeface="Arial" charset="0"/>
            </a:endParaRPr>
          </a:p>
          <a:p>
            <a:pPr algn="r" eaLnBrk="0" hangingPunct="0"/>
            <a:endParaRPr lang="pt-BR" sz="2000">
              <a:latin typeface="Arial" charset="0"/>
            </a:endParaRPr>
          </a:p>
          <a:p>
            <a:pPr algn="r" eaLnBrk="0" hangingPunct="0"/>
            <a:r>
              <a:rPr lang="pt-BR" sz="2000">
                <a:latin typeface="Arial" charset="0"/>
              </a:rPr>
              <a:t>correio eletrônico</a:t>
            </a:r>
          </a:p>
          <a:p>
            <a:pPr algn="r" eaLnBrk="0" hangingPunct="0"/>
            <a:r>
              <a:rPr lang="pt-BR" sz="2000">
                <a:latin typeface="Arial" charset="0"/>
              </a:rPr>
              <a:t>acesso terminal remoto</a:t>
            </a:r>
          </a:p>
          <a:p>
            <a:pPr algn="r" eaLnBrk="0" hangingPunct="0"/>
            <a:r>
              <a:rPr lang="pt-BR" sz="2000">
                <a:latin typeface="Arial" charset="0"/>
              </a:rPr>
              <a:t>Web </a:t>
            </a:r>
          </a:p>
          <a:p>
            <a:pPr algn="r" eaLnBrk="0" hangingPunct="0"/>
            <a:r>
              <a:rPr lang="pt-BR" sz="2000">
                <a:latin typeface="Arial" charset="0"/>
              </a:rPr>
              <a:t>transferência de arquivos</a:t>
            </a:r>
          </a:p>
          <a:p>
            <a:pPr algn="r" eaLnBrk="0" hangingPunct="0"/>
            <a:r>
              <a:rPr lang="pt-BR" sz="2000">
                <a:latin typeface="Arial" charset="0"/>
              </a:rPr>
              <a:t>streaming multimídia</a:t>
            </a:r>
          </a:p>
          <a:p>
            <a:pPr algn="r" eaLnBrk="0" hangingPunct="0"/>
            <a:endParaRPr lang="pt-BR" sz="2000">
              <a:latin typeface="Arial" charset="0"/>
            </a:endParaRPr>
          </a:p>
          <a:p>
            <a:pPr algn="r" eaLnBrk="0" hangingPunct="0"/>
            <a:r>
              <a:rPr lang="pt-BR" sz="2000">
                <a:latin typeface="Arial" charset="0"/>
              </a:rPr>
              <a:t>telefonia Internet</a:t>
            </a:r>
          </a:p>
          <a:p>
            <a:pPr algn="r" eaLnBrk="0" hangingPunct="0"/>
            <a:endParaRPr lang="pt-BR" sz="2400"/>
          </a:p>
        </p:txBody>
      </p:sp>
      <p:sp>
        <p:nvSpPr>
          <p:cNvPr id="44038" name="Text Box 4"/>
          <p:cNvSpPr txBox="1">
            <a:spLocks noChangeArrowheads="1"/>
          </p:cNvSpPr>
          <p:nvPr/>
        </p:nvSpPr>
        <p:spPr bwMode="auto">
          <a:xfrm>
            <a:off x="3592513" y="1458913"/>
            <a:ext cx="2620962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2000" b="1">
                <a:latin typeface="Arial" charset="0"/>
              </a:rPr>
              <a:t>Protocolo da </a:t>
            </a:r>
          </a:p>
          <a:p>
            <a:pPr eaLnBrk="0" hangingPunct="0"/>
            <a:r>
              <a:rPr lang="pt-BR" sz="2000" b="1">
                <a:latin typeface="Arial" charset="0"/>
              </a:rPr>
              <a:t>camada de apl.</a:t>
            </a:r>
            <a:endParaRPr lang="pt-BR" sz="2000">
              <a:latin typeface="Arial" charset="0"/>
            </a:endParaRPr>
          </a:p>
          <a:p>
            <a:pPr eaLnBrk="0" hangingPunct="0"/>
            <a:endParaRPr lang="pt-BR" sz="2000">
              <a:latin typeface="Arial" charset="0"/>
            </a:endParaRPr>
          </a:p>
          <a:p>
            <a:pPr eaLnBrk="0" hangingPunct="0"/>
            <a:r>
              <a:rPr lang="pt-BR" sz="2000">
                <a:latin typeface="Arial" charset="0"/>
              </a:rPr>
              <a:t>SMTP [RFC 2821]</a:t>
            </a:r>
          </a:p>
          <a:p>
            <a:pPr eaLnBrk="0" hangingPunct="0"/>
            <a:r>
              <a:rPr lang="pt-BR" sz="2000" err="1">
                <a:latin typeface="Arial" charset="0"/>
              </a:rPr>
              <a:t>telnet</a:t>
            </a:r>
            <a:r>
              <a:rPr lang="pt-BR" sz="2000">
                <a:latin typeface="Arial" charset="0"/>
              </a:rPr>
              <a:t> [RFC 854]</a:t>
            </a:r>
          </a:p>
          <a:p>
            <a:pPr eaLnBrk="0" hangingPunct="0"/>
            <a:r>
              <a:rPr lang="pt-BR" sz="2000">
                <a:latin typeface="Arial" charset="0"/>
              </a:rPr>
              <a:t>HTTP [RFC 2616]</a:t>
            </a:r>
          </a:p>
          <a:p>
            <a:pPr eaLnBrk="0" hangingPunct="0"/>
            <a:r>
              <a:rPr lang="pt-BR" sz="2000">
                <a:latin typeface="Arial" charset="0"/>
              </a:rPr>
              <a:t>FTP [RFC 959]</a:t>
            </a:r>
          </a:p>
          <a:p>
            <a:pPr eaLnBrk="0" hangingPunct="0"/>
            <a:r>
              <a:rPr lang="pt-BR" sz="2000">
                <a:latin typeface="Arial" charset="0"/>
              </a:rPr>
              <a:t>HTTP (ex. </a:t>
            </a:r>
            <a:r>
              <a:rPr lang="pt-BR" sz="2000" err="1">
                <a:latin typeface="Arial" charset="0"/>
              </a:rPr>
              <a:t>Youtube</a:t>
            </a:r>
            <a:r>
              <a:rPr lang="pt-BR" sz="2000">
                <a:latin typeface="Arial" charset="0"/>
              </a:rPr>
              <a:t>)</a:t>
            </a:r>
          </a:p>
          <a:p>
            <a:pPr eaLnBrk="0" hangingPunct="0"/>
            <a:r>
              <a:rPr lang="pt-BR" sz="2000">
                <a:latin typeface="Arial" charset="0"/>
              </a:rPr>
              <a:t>RTP [RFC 1889]</a:t>
            </a:r>
          </a:p>
          <a:p>
            <a:pPr eaLnBrk="0" hangingPunct="0"/>
            <a:r>
              <a:rPr lang="pt-BR" sz="2000">
                <a:latin typeface="Arial" charset="0"/>
              </a:rPr>
              <a:t>SIP, RTP, proprietário</a:t>
            </a:r>
          </a:p>
          <a:p>
            <a:pPr eaLnBrk="0" hangingPunct="0"/>
            <a:r>
              <a:rPr lang="pt-BR" sz="2000">
                <a:latin typeface="Arial" charset="0"/>
              </a:rPr>
              <a:t>(ex., Skype)</a:t>
            </a:r>
            <a:endParaRPr lang="pt-BR" sz="2400"/>
          </a:p>
        </p:txBody>
      </p:sp>
      <p:sp>
        <p:nvSpPr>
          <p:cNvPr id="44039" name="Text Box 5"/>
          <p:cNvSpPr txBox="1">
            <a:spLocks noChangeArrowheads="1"/>
          </p:cNvSpPr>
          <p:nvPr/>
        </p:nvSpPr>
        <p:spPr bwMode="auto">
          <a:xfrm>
            <a:off x="6130925" y="1477963"/>
            <a:ext cx="2624138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t-BR" sz="2000" b="1">
                <a:latin typeface="Arial" charset="0"/>
              </a:rPr>
              <a:t>Protocolo de </a:t>
            </a:r>
          </a:p>
          <a:p>
            <a:pPr eaLnBrk="0" hangingPunct="0"/>
            <a:r>
              <a:rPr lang="pt-BR" sz="2000" b="1">
                <a:latin typeface="Arial" charset="0"/>
              </a:rPr>
              <a:t>transporte usado</a:t>
            </a:r>
            <a:endParaRPr lang="pt-BR" sz="2000">
              <a:latin typeface="Arial" charset="0"/>
            </a:endParaRPr>
          </a:p>
          <a:p>
            <a:pPr eaLnBrk="0" hangingPunct="0"/>
            <a:endParaRPr lang="pt-BR" sz="2000">
              <a:latin typeface="Arial" charset="0"/>
            </a:endParaRPr>
          </a:p>
          <a:p>
            <a:pPr eaLnBrk="0" hangingPunct="0"/>
            <a:r>
              <a:rPr lang="pt-BR" sz="2000">
                <a:latin typeface="Arial" charset="0"/>
              </a:rPr>
              <a:t>TCP</a:t>
            </a:r>
          </a:p>
          <a:p>
            <a:pPr eaLnBrk="0" hangingPunct="0"/>
            <a:r>
              <a:rPr lang="pt-BR" sz="2000">
                <a:latin typeface="Arial" charset="0"/>
              </a:rPr>
              <a:t>TCP</a:t>
            </a:r>
          </a:p>
          <a:p>
            <a:pPr eaLnBrk="0" hangingPunct="0"/>
            <a:r>
              <a:rPr lang="pt-BR" sz="2000">
                <a:latin typeface="Arial" charset="0"/>
              </a:rPr>
              <a:t>TCP</a:t>
            </a:r>
          </a:p>
          <a:p>
            <a:pPr eaLnBrk="0" hangingPunct="0"/>
            <a:r>
              <a:rPr lang="pt-BR" sz="2000">
                <a:latin typeface="Arial" charset="0"/>
              </a:rPr>
              <a:t>TCP</a:t>
            </a:r>
          </a:p>
          <a:p>
            <a:pPr eaLnBrk="0" hangingPunct="0"/>
            <a:r>
              <a:rPr lang="pt-BR" sz="2000">
                <a:latin typeface="Arial" charset="0"/>
              </a:rPr>
              <a:t>TCP ou UDP</a:t>
            </a:r>
          </a:p>
          <a:p>
            <a:pPr eaLnBrk="0" hangingPunct="0"/>
            <a:endParaRPr lang="pt-BR" sz="2000">
              <a:latin typeface="Arial" charset="0"/>
            </a:endParaRPr>
          </a:p>
          <a:p>
            <a:pPr eaLnBrk="0" hangingPunct="0"/>
            <a:r>
              <a:rPr lang="pt-BR" sz="2000">
                <a:latin typeface="Arial" charset="0"/>
              </a:rPr>
              <a:t>TCP ou UDP</a:t>
            </a:r>
          </a:p>
        </p:txBody>
      </p:sp>
      <p:sp>
        <p:nvSpPr>
          <p:cNvPr id="44040" name="Line 7"/>
          <p:cNvSpPr>
            <a:spLocks noChangeShapeType="1"/>
          </p:cNvSpPr>
          <p:nvPr/>
        </p:nvSpPr>
        <p:spPr bwMode="auto">
          <a:xfrm>
            <a:off x="1171575" y="2152650"/>
            <a:ext cx="7334250" cy="95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041" name="Line 8"/>
          <p:cNvSpPr>
            <a:spLocks noChangeShapeType="1"/>
          </p:cNvSpPr>
          <p:nvPr/>
        </p:nvSpPr>
        <p:spPr bwMode="auto">
          <a:xfrm flipV="1">
            <a:off x="1123950" y="2743200"/>
            <a:ext cx="7324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042" name="Line 9"/>
          <p:cNvSpPr>
            <a:spLocks noChangeShapeType="1"/>
          </p:cNvSpPr>
          <p:nvPr/>
        </p:nvSpPr>
        <p:spPr bwMode="auto">
          <a:xfrm flipV="1">
            <a:off x="1133475" y="3038475"/>
            <a:ext cx="72961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043" name="Line 10"/>
          <p:cNvSpPr>
            <a:spLocks noChangeShapeType="1"/>
          </p:cNvSpPr>
          <p:nvPr/>
        </p:nvSpPr>
        <p:spPr bwMode="auto">
          <a:xfrm flipV="1">
            <a:off x="1143000" y="3333750"/>
            <a:ext cx="7277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044" name="Line 11"/>
          <p:cNvSpPr>
            <a:spLocks noChangeShapeType="1"/>
          </p:cNvSpPr>
          <p:nvPr/>
        </p:nvSpPr>
        <p:spPr bwMode="auto">
          <a:xfrm flipV="1">
            <a:off x="1162050" y="3646488"/>
            <a:ext cx="7258050" cy="9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045" name="Line 12"/>
          <p:cNvSpPr>
            <a:spLocks noChangeShapeType="1"/>
          </p:cNvSpPr>
          <p:nvPr/>
        </p:nvSpPr>
        <p:spPr bwMode="auto">
          <a:xfrm flipV="1">
            <a:off x="1114425" y="4257675"/>
            <a:ext cx="7315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046" name="Line 13"/>
          <p:cNvSpPr>
            <a:spLocks noChangeShapeType="1"/>
          </p:cNvSpPr>
          <p:nvPr/>
        </p:nvSpPr>
        <p:spPr bwMode="auto">
          <a:xfrm flipV="1">
            <a:off x="1114425" y="4859338"/>
            <a:ext cx="7315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D0BF6FF-AD76-144B-BD55-366F11AC1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4F6DF-CECA-42E0-B7A6-892A49DF690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Tornando o TCP seguro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000">
                <a:solidFill>
                  <a:srgbClr val="FF0000"/>
                </a:solidFill>
              </a:rPr>
              <a:t>TCP &amp; UDP</a:t>
            </a:r>
          </a:p>
          <a:p>
            <a:r>
              <a:rPr lang="pt-BR" sz="2000"/>
              <a:t>Sem criptografia</a:t>
            </a:r>
          </a:p>
          <a:p>
            <a:r>
              <a:rPr lang="pt-BR" sz="2000"/>
              <a:t>Senhas em texto aberto enviadas aos sockets atravessam a Internet em texto aberto</a:t>
            </a:r>
          </a:p>
          <a:p>
            <a:pPr marL="0" indent="0">
              <a:buNone/>
            </a:pPr>
            <a:r>
              <a:rPr lang="pt-BR" sz="2000">
                <a:solidFill>
                  <a:srgbClr val="FF0000"/>
                </a:solidFill>
              </a:rPr>
              <a:t>SSL</a:t>
            </a:r>
          </a:p>
          <a:p>
            <a:r>
              <a:rPr lang="pt-BR" sz="2000"/>
              <a:t>Provê conexão TCP criptografada</a:t>
            </a:r>
          </a:p>
          <a:p>
            <a:r>
              <a:rPr lang="pt-BR" sz="2000"/>
              <a:t>Integridade dos dados</a:t>
            </a:r>
          </a:p>
          <a:p>
            <a:r>
              <a:rPr lang="pt-BR" sz="2000"/>
              <a:t>Autenticação do ponto terminal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000">
                <a:solidFill>
                  <a:srgbClr val="FF0000"/>
                </a:solidFill>
              </a:rPr>
              <a:t>SSL está na camada de aplicação</a:t>
            </a:r>
          </a:p>
          <a:p>
            <a:r>
              <a:rPr lang="pt-BR" sz="2000"/>
              <a:t>Aplicações usam bibliotecas SSL, que “falam” com o TCP</a:t>
            </a:r>
          </a:p>
          <a:p>
            <a:endParaRPr lang="pt-BR" sz="2000"/>
          </a:p>
          <a:p>
            <a:pPr marL="0" indent="0">
              <a:buNone/>
            </a:pPr>
            <a:r>
              <a:rPr lang="pt-BR" sz="2000">
                <a:solidFill>
                  <a:srgbClr val="FF0000"/>
                </a:solidFill>
              </a:rPr>
              <a:t>API do socket SSL</a:t>
            </a:r>
          </a:p>
          <a:p>
            <a:r>
              <a:rPr lang="pt-BR" sz="2000"/>
              <a:t>Senhas em texto aberto enviadas ao socket atravessam a rede criptografadas</a:t>
            </a:r>
          </a:p>
          <a:p>
            <a:r>
              <a:rPr lang="pt-BR" sz="2000"/>
              <a:t>Vide Capítulo 7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D53A6B0-8B3C-3F4A-A4EA-33695A303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3072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Capítulo 2: Roteiro</a:t>
            </a:r>
          </a:p>
        </p:txBody>
      </p:sp>
      <p:sp>
        <p:nvSpPr>
          <p:cNvPr id="30725" name="Rectangle 102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t-BR" sz="2400"/>
              <a:t>2.1 Princípios de aplicações de rede</a:t>
            </a:r>
          </a:p>
          <a:p>
            <a:r>
              <a:rPr lang="pt-BR" sz="2400">
                <a:solidFill>
                  <a:srgbClr val="FF0000"/>
                </a:solidFill>
              </a:rPr>
              <a:t>2.2 A Web e o HTTP</a:t>
            </a:r>
          </a:p>
          <a:p>
            <a:r>
              <a:rPr lang="pt-BR" sz="2400"/>
              <a:t>2.3 Correio Eletrônico na Internet</a:t>
            </a:r>
          </a:p>
          <a:p>
            <a:r>
              <a:rPr lang="pt-BR" sz="2400"/>
              <a:t>2.4 DNS: o serviço de diretório da Internet</a:t>
            </a:r>
          </a:p>
          <a:p>
            <a:endParaRPr lang="pt-BR" sz="2400"/>
          </a:p>
        </p:txBody>
      </p:sp>
      <p:sp>
        <p:nvSpPr>
          <p:cNvPr id="30726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600200"/>
            <a:ext cx="4054475" cy="4648200"/>
          </a:xfrm>
        </p:spPr>
        <p:txBody>
          <a:bodyPr/>
          <a:lstStyle/>
          <a:p>
            <a:r>
              <a:rPr lang="pt-BR" sz="2400"/>
              <a:t>2.5 Aplicações P2P</a:t>
            </a:r>
          </a:p>
          <a:p>
            <a:r>
              <a:rPr lang="pt-BR" sz="2400">
                <a:solidFill>
                  <a:srgbClr val="0070C0"/>
                </a:solidFill>
              </a:rPr>
              <a:t>2.6 Fluxos (</a:t>
            </a:r>
            <a:r>
              <a:rPr lang="pt-BR" sz="2400" i="1" err="1">
                <a:solidFill>
                  <a:srgbClr val="0070C0"/>
                </a:solidFill>
              </a:rPr>
              <a:t>streams</a:t>
            </a:r>
            <a:r>
              <a:rPr lang="pt-BR" sz="2400">
                <a:solidFill>
                  <a:srgbClr val="0070C0"/>
                </a:solidFill>
              </a:rPr>
              <a:t>) de vídeo e Redes de Distribuição de Conteúdo (</a:t>
            </a:r>
            <a:r>
              <a:rPr lang="pt-BR" sz="2400" err="1">
                <a:solidFill>
                  <a:srgbClr val="0070C0"/>
                </a:solidFill>
              </a:rPr>
              <a:t>CDNs</a:t>
            </a:r>
            <a:r>
              <a:rPr lang="pt-BR" sz="2400">
                <a:solidFill>
                  <a:srgbClr val="0070C0"/>
                </a:solidFill>
              </a:rPr>
              <a:t>)</a:t>
            </a:r>
          </a:p>
          <a:p>
            <a:r>
              <a:rPr lang="pt-BR" sz="2400"/>
              <a:t>2.7 Programação de </a:t>
            </a:r>
            <a:r>
              <a:rPr lang="pt-BR" sz="2400" i="1"/>
              <a:t>sockets</a:t>
            </a:r>
            <a:r>
              <a:rPr lang="pt-BR" sz="2400"/>
              <a:t> com UDP e TCP</a:t>
            </a:r>
          </a:p>
          <a:p>
            <a:endParaRPr lang="pt-BR" sz="2400"/>
          </a:p>
          <a:p>
            <a:pPr>
              <a:buFont typeface="ZapfDingbats" pitchFamily="82" charset="0"/>
              <a:buNone/>
            </a:pPr>
            <a:endParaRPr lang="pt-BR" sz="240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E444EB0-289F-6042-99DA-9C11DDEA2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40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 Web e o HTTP</a:t>
            </a:r>
          </a:p>
        </p:txBody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 u="sng">
                <a:solidFill>
                  <a:srgbClr val="FF0000"/>
                </a:solidFill>
              </a:rPr>
              <a:t>Primeiro uma revisão...</a:t>
            </a:r>
            <a:endParaRPr lang="pt-BR" sz="2400">
              <a:solidFill>
                <a:srgbClr val="FF0000"/>
              </a:solidFill>
            </a:endParaRPr>
          </a:p>
          <a:p>
            <a:r>
              <a:rPr lang="pt-BR" sz="2400">
                <a:solidFill>
                  <a:srgbClr val="FF0000"/>
                </a:solidFill>
              </a:rPr>
              <a:t>Páginas Web</a:t>
            </a:r>
            <a:r>
              <a:rPr lang="pt-BR" sz="2400"/>
              <a:t> consistem de </a:t>
            </a:r>
            <a:r>
              <a:rPr lang="pt-BR" sz="2400">
                <a:solidFill>
                  <a:srgbClr val="FF0000"/>
                </a:solidFill>
              </a:rPr>
              <a:t>objetos</a:t>
            </a:r>
            <a:endParaRPr lang="pt-BR" sz="2400"/>
          </a:p>
          <a:p>
            <a:r>
              <a:rPr lang="pt-BR" sz="2400"/>
              <a:t>um objeto pode ser um arquivo HTML, uma imagem JPEG, um </a:t>
            </a:r>
            <a:r>
              <a:rPr lang="pt-BR" sz="2400" err="1"/>
              <a:t>applet</a:t>
            </a:r>
            <a:r>
              <a:rPr lang="pt-BR" sz="2400"/>
              <a:t> Java, um arquivo de áudio,…</a:t>
            </a:r>
          </a:p>
          <a:p>
            <a:r>
              <a:rPr lang="pt-BR" sz="2400">
                <a:solidFill>
                  <a:srgbClr val="FF0000"/>
                </a:solidFill>
              </a:rPr>
              <a:t>Páginas Web</a:t>
            </a:r>
            <a:r>
              <a:rPr lang="pt-BR" sz="2400"/>
              <a:t> consistem de um </a:t>
            </a:r>
            <a:r>
              <a:rPr lang="pt-BR" sz="2400">
                <a:solidFill>
                  <a:srgbClr val="FF0000"/>
                </a:solidFill>
              </a:rPr>
              <a:t>arquivo</a:t>
            </a:r>
            <a:r>
              <a:rPr lang="pt-BR" sz="2400"/>
              <a:t> </a:t>
            </a:r>
            <a:r>
              <a:rPr lang="pt-BR" sz="2400">
                <a:solidFill>
                  <a:srgbClr val="FF0000"/>
                </a:solidFill>
              </a:rPr>
              <a:t>base HTML </a:t>
            </a:r>
            <a:r>
              <a:rPr lang="pt-BR" sz="2400"/>
              <a:t>que inclui vários objetos referenciados</a:t>
            </a:r>
          </a:p>
          <a:p>
            <a:r>
              <a:rPr lang="pt-BR" sz="2400"/>
              <a:t>Cada objeto é endereçável por uma </a:t>
            </a:r>
            <a:r>
              <a:rPr lang="pt-BR" sz="2400">
                <a:solidFill>
                  <a:srgbClr val="FF0000"/>
                </a:solidFill>
              </a:rPr>
              <a:t>URL</a:t>
            </a:r>
          </a:p>
          <a:p>
            <a:r>
              <a:rPr lang="pt-BR" sz="2400">
                <a:solidFill>
                  <a:schemeClr val="tx2"/>
                </a:solidFill>
              </a:rPr>
              <a:t>Exemplo de URL:</a:t>
            </a:r>
          </a:p>
          <a:p>
            <a:pPr>
              <a:buFont typeface="ZapfDingbats" pitchFamily="82" charset="0"/>
              <a:buNone/>
            </a:pPr>
            <a:endParaRPr lang="pt-BR"/>
          </a:p>
        </p:txBody>
      </p:sp>
      <p:sp>
        <p:nvSpPr>
          <p:cNvPr id="46086" name="Text Box 5"/>
          <p:cNvSpPr txBox="1">
            <a:spLocks noChangeArrowheads="1"/>
          </p:cNvSpPr>
          <p:nvPr/>
        </p:nvSpPr>
        <p:spPr bwMode="auto">
          <a:xfrm>
            <a:off x="1223963" y="5008563"/>
            <a:ext cx="6573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2400">
                <a:latin typeface="Courier New" pitchFamily="49" charset="0"/>
              </a:rPr>
              <a:t>www.someschool.edu/someDept/pic.gif</a:t>
            </a:r>
          </a:p>
        </p:txBody>
      </p:sp>
      <p:sp>
        <p:nvSpPr>
          <p:cNvPr id="46087" name="AutoShape 6"/>
          <p:cNvSpPr>
            <a:spLocks/>
          </p:cNvSpPr>
          <p:nvPr/>
        </p:nvSpPr>
        <p:spPr bwMode="auto">
          <a:xfrm rot="-5400000">
            <a:off x="2863850" y="3938588"/>
            <a:ext cx="90488" cy="3306762"/>
          </a:xfrm>
          <a:prstGeom prst="leftBrace">
            <a:avLst>
              <a:gd name="adj1" fmla="val 30453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46088" name="AutoShape 7"/>
          <p:cNvSpPr>
            <a:spLocks/>
          </p:cNvSpPr>
          <p:nvPr/>
        </p:nvSpPr>
        <p:spPr bwMode="auto">
          <a:xfrm rot="-5400000">
            <a:off x="6361113" y="3932237"/>
            <a:ext cx="90488" cy="3306763"/>
          </a:xfrm>
          <a:prstGeom prst="leftBrace">
            <a:avLst>
              <a:gd name="adj1" fmla="val 30453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46089" name="Text Box 8"/>
          <p:cNvSpPr txBox="1">
            <a:spLocks noChangeArrowheads="1"/>
          </p:cNvSpPr>
          <p:nvPr/>
        </p:nvSpPr>
        <p:spPr bwMode="auto">
          <a:xfrm>
            <a:off x="1500188" y="5695950"/>
            <a:ext cx="2981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2400">
                <a:latin typeface="Comic Sans MS" pitchFamily="66" charset="0"/>
              </a:rPr>
              <a:t>nome do hospedeiro</a:t>
            </a:r>
            <a:endParaRPr lang="pt-BR" sz="2400"/>
          </a:p>
        </p:txBody>
      </p:sp>
      <p:sp>
        <p:nvSpPr>
          <p:cNvPr id="46090" name="Text Box 9"/>
          <p:cNvSpPr txBox="1">
            <a:spLocks noChangeArrowheads="1"/>
          </p:cNvSpPr>
          <p:nvPr/>
        </p:nvSpPr>
        <p:spPr bwMode="auto">
          <a:xfrm>
            <a:off x="5089525" y="5684838"/>
            <a:ext cx="2560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2400">
                <a:latin typeface="Comic Sans MS" pitchFamily="66" charset="0"/>
              </a:rPr>
              <a:t>nome do caminho</a:t>
            </a:r>
            <a:endParaRPr lang="pt-BR" sz="240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0AEA7BE-FA3F-6449-81CC-20E87A87A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3072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Capítulo 2: Roteiro</a:t>
            </a:r>
          </a:p>
        </p:txBody>
      </p:sp>
      <p:sp>
        <p:nvSpPr>
          <p:cNvPr id="30725" name="Rectangle 102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t-BR" sz="2400">
                <a:solidFill>
                  <a:srgbClr val="FF0000"/>
                </a:solidFill>
              </a:rPr>
              <a:t>2.1 Princípios de aplicações de rede</a:t>
            </a:r>
          </a:p>
          <a:p>
            <a:r>
              <a:rPr lang="pt-BR" sz="2400"/>
              <a:t>2.2 A Web e o HTTP</a:t>
            </a:r>
          </a:p>
          <a:p>
            <a:r>
              <a:rPr lang="pt-BR" sz="2400"/>
              <a:t>2.3 Correio Eletrônico na Internet</a:t>
            </a:r>
          </a:p>
          <a:p>
            <a:r>
              <a:rPr lang="pt-BR" sz="2400"/>
              <a:t>2.4 DNS: o serviço de diretório da Internet</a:t>
            </a:r>
          </a:p>
          <a:p>
            <a:endParaRPr lang="pt-BR" sz="2400"/>
          </a:p>
        </p:txBody>
      </p:sp>
      <p:sp>
        <p:nvSpPr>
          <p:cNvPr id="30726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600200"/>
            <a:ext cx="4054475" cy="4648200"/>
          </a:xfrm>
        </p:spPr>
        <p:txBody>
          <a:bodyPr/>
          <a:lstStyle/>
          <a:p>
            <a:r>
              <a:rPr lang="pt-BR" sz="2400"/>
              <a:t>2.5 Aplicações P2P</a:t>
            </a:r>
          </a:p>
          <a:p>
            <a:r>
              <a:rPr lang="pt-BR" sz="2400">
                <a:solidFill>
                  <a:srgbClr val="0070C0"/>
                </a:solidFill>
              </a:rPr>
              <a:t>2.6 Fluxos (</a:t>
            </a:r>
            <a:r>
              <a:rPr lang="pt-BR" sz="2400" i="1" err="1">
                <a:solidFill>
                  <a:srgbClr val="0070C0"/>
                </a:solidFill>
              </a:rPr>
              <a:t>streams</a:t>
            </a:r>
            <a:r>
              <a:rPr lang="pt-BR" sz="2400">
                <a:solidFill>
                  <a:srgbClr val="0070C0"/>
                </a:solidFill>
              </a:rPr>
              <a:t>) de vídeo e Redes de Distribuição de Conteúdo (</a:t>
            </a:r>
            <a:r>
              <a:rPr lang="pt-BR" sz="2400" err="1">
                <a:solidFill>
                  <a:srgbClr val="0070C0"/>
                </a:solidFill>
              </a:rPr>
              <a:t>CDNs</a:t>
            </a:r>
            <a:r>
              <a:rPr lang="pt-BR" sz="2400">
                <a:solidFill>
                  <a:srgbClr val="0070C0"/>
                </a:solidFill>
              </a:rPr>
              <a:t>)</a:t>
            </a:r>
          </a:p>
          <a:p>
            <a:r>
              <a:rPr lang="pt-BR" sz="2400"/>
              <a:t>2.7 Programação de </a:t>
            </a:r>
            <a:r>
              <a:rPr lang="pt-BR" sz="2400" i="1"/>
              <a:t>sockets</a:t>
            </a:r>
            <a:r>
              <a:rPr lang="pt-BR" sz="2400"/>
              <a:t> com UDP e TCP</a:t>
            </a:r>
          </a:p>
          <a:p>
            <a:endParaRPr lang="pt-BR" sz="2400"/>
          </a:p>
          <a:p>
            <a:pPr>
              <a:buFont typeface="ZapfDingbats" pitchFamily="82" charset="0"/>
              <a:buNone/>
            </a:pPr>
            <a:endParaRPr lang="pt-BR" sz="240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C2CA78C-99A4-F342-AFB5-F2AE49918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51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Protocolo HTTP </a:t>
            </a:r>
          </a:p>
        </p:txBody>
      </p:sp>
      <p:sp>
        <p:nvSpPr>
          <p:cNvPr id="51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>
                <a:solidFill>
                  <a:srgbClr val="FF0000"/>
                </a:solidFill>
              </a:rPr>
              <a:t>HTTP: </a:t>
            </a:r>
            <a:r>
              <a:rPr lang="pt-BR" sz="2400" i="1">
                <a:solidFill>
                  <a:srgbClr val="FF0000"/>
                </a:solidFill>
              </a:rPr>
              <a:t>hypertext </a:t>
            </a:r>
            <a:r>
              <a:rPr lang="pt-BR" sz="2400" i="1" err="1">
                <a:solidFill>
                  <a:srgbClr val="FF0000"/>
                </a:solidFill>
              </a:rPr>
              <a:t>transfer</a:t>
            </a:r>
            <a:r>
              <a:rPr lang="pt-BR" sz="2400" i="1">
                <a:solidFill>
                  <a:srgbClr val="FF0000"/>
                </a:solidFill>
              </a:rPr>
              <a:t> </a:t>
            </a:r>
            <a:r>
              <a:rPr lang="pt-BR" sz="2400" i="1" err="1">
                <a:solidFill>
                  <a:srgbClr val="FF0000"/>
                </a:solidFill>
              </a:rPr>
              <a:t>protocol</a:t>
            </a:r>
            <a:endParaRPr lang="pt-BR" sz="2400" i="1"/>
          </a:p>
          <a:p>
            <a:r>
              <a:rPr lang="pt-BR" sz="2000"/>
              <a:t>protocolo da camada de aplicação da Web</a:t>
            </a:r>
          </a:p>
          <a:p>
            <a:r>
              <a:rPr lang="pt-BR" sz="2000"/>
              <a:t>modelo cliente/servidor</a:t>
            </a:r>
          </a:p>
          <a:p>
            <a:pPr lvl="1"/>
            <a:r>
              <a:rPr lang="pt-BR" sz="2000" i="1">
                <a:solidFill>
                  <a:schemeClr val="accent2"/>
                </a:solidFill>
              </a:rPr>
              <a:t>cliente:</a:t>
            </a:r>
            <a:r>
              <a:rPr lang="pt-BR" sz="2000"/>
              <a:t> </a:t>
            </a:r>
            <a:r>
              <a:rPr lang="pt-BR" sz="2000" i="1"/>
              <a:t>browser</a:t>
            </a:r>
            <a:r>
              <a:rPr lang="pt-BR" sz="2000"/>
              <a:t> que pede, recebe (usando o protocolo HTTP) e “visualiza” objetos Web</a:t>
            </a:r>
          </a:p>
          <a:p>
            <a:pPr lvl="1"/>
            <a:r>
              <a:rPr lang="pt-BR" sz="2000" i="1">
                <a:solidFill>
                  <a:schemeClr val="accent2"/>
                </a:solidFill>
              </a:rPr>
              <a:t>servidor:</a:t>
            </a:r>
            <a:r>
              <a:rPr lang="pt-BR" sz="2000"/>
              <a:t> servidor Web envia (usando o protocolo HTTP) objetos em resposta a pedidos</a:t>
            </a:r>
          </a:p>
        </p:txBody>
      </p:sp>
      <p:graphicFrame>
        <p:nvGraphicFramePr>
          <p:cNvPr id="5122" name="Object 6"/>
          <p:cNvGraphicFramePr>
            <a:graphicFrameLocks noChangeAspect="1"/>
          </p:cNvGraphicFramePr>
          <p:nvPr/>
        </p:nvGraphicFramePr>
        <p:xfrm>
          <a:off x="4924425" y="1860550"/>
          <a:ext cx="7524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0" name="Clip" r:id="rId4" imgW="1305000" imgH="1085760" progId="">
                  <p:embed/>
                </p:oleObj>
              </mc:Choice>
              <mc:Fallback>
                <p:oleObj name="Clip" r:id="rId4" imgW="1305000" imgH="108576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4425" y="1860550"/>
                        <a:ext cx="752475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Text Box 7"/>
          <p:cNvSpPr txBox="1">
            <a:spLocks noChangeArrowheads="1"/>
          </p:cNvSpPr>
          <p:nvPr/>
        </p:nvSpPr>
        <p:spPr bwMode="auto">
          <a:xfrm>
            <a:off x="4578350" y="2455863"/>
            <a:ext cx="15589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1600">
                <a:latin typeface="Comic Sans MS" pitchFamily="66" charset="0"/>
              </a:rPr>
              <a:t>PC executando</a:t>
            </a:r>
          </a:p>
          <a:p>
            <a:pPr algn="ctr" eaLnBrk="0" hangingPunct="0"/>
            <a:r>
              <a:rPr lang="pt-BR" sz="1600">
                <a:latin typeface="Comic Sans MS" pitchFamily="66" charset="0"/>
              </a:rPr>
              <a:t>Explorer</a:t>
            </a:r>
            <a:endParaRPr lang="pt-BR" sz="2400"/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7493000" y="3836988"/>
            <a:ext cx="138271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1600">
                <a:latin typeface="Comic Sans MS" pitchFamily="66" charset="0"/>
              </a:rPr>
              <a:t>Servidor </a:t>
            </a:r>
          </a:p>
          <a:p>
            <a:pPr algn="ctr" eaLnBrk="0" hangingPunct="0"/>
            <a:r>
              <a:rPr lang="pt-BR" sz="1600">
                <a:latin typeface="Comic Sans MS" pitchFamily="66" charset="0"/>
              </a:rPr>
              <a:t>executando</a:t>
            </a:r>
          </a:p>
          <a:p>
            <a:pPr algn="ctr" eaLnBrk="0" hangingPunct="0"/>
            <a:r>
              <a:rPr lang="pt-BR" sz="1600">
                <a:latin typeface="Comic Sans MS" pitchFamily="66" charset="0"/>
              </a:rPr>
              <a:t>servidor </a:t>
            </a:r>
            <a:br>
              <a:rPr lang="pt-BR" sz="1600">
                <a:latin typeface="Comic Sans MS" pitchFamily="66" charset="0"/>
              </a:rPr>
            </a:br>
            <a:r>
              <a:rPr lang="pt-BR" sz="1600">
                <a:latin typeface="Comic Sans MS" pitchFamily="66" charset="0"/>
              </a:rPr>
              <a:t>Web Apache</a:t>
            </a:r>
            <a:endParaRPr lang="pt-BR" sz="2400"/>
          </a:p>
        </p:txBody>
      </p:sp>
      <p:grpSp>
        <p:nvGrpSpPr>
          <p:cNvPr id="5130" name="Group 10"/>
          <p:cNvGrpSpPr>
            <a:grpSpLocks/>
          </p:cNvGrpSpPr>
          <p:nvPr/>
        </p:nvGrpSpPr>
        <p:grpSpPr bwMode="auto">
          <a:xfrm>
            <a:off x="7910513" y="2725738"/>
            <a:ext cx="504825" cy="1071562"/>
            <a:chOff x="4180" y="783"/>
            <a:chExt cx="150" cy="307"/>
          </a:xfrm>
        </p:grpSpPr>
        <p:sp>
          <p:nvSpPr>
            <p:cNvPr id="5140" name="AutoShape 11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5141" name="Rectangle 12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5142" name="Rectangle 13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5143" name="AutoShape 14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5144" name="Line 15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45" name="Line 16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46" name="Rectangle 17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5147" name="Rectangle 18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</p:grpSp>
      <p:sp>
        <p:nvSpPr>
          <p:cNvPr id="5131" name="Line 19"/>
          <p:cNvSpPr>
            <a:spLocks noChangeShapeType="1"/>
          </p:cNvSpPr>
          <p:nvPr/>
        </p:nvSpPr>
        <p:spPr bwMode="auto">
          <a:xfrm>
            <a:off x="5743575" y="2133600"/>
            <a:ext cx="2085975" cy="9620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32" name="Line 20"/>
          <p:cNvSpPr>
            <a:spLocks noChangeShapeType="1"/>
          </p:cNvSpPr>
          <p:nvPr/>
        </p:nvSpPr>
        <p:spPr bwMode="auto">
          <a:xfrm flipH="1" flipV="1">
            <a:off x="5800725" y="2333625"/>
            <a:ext cx="1971675" cy="904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33" name="Line 21"/>
          <p:cNvSpPr>
            <a:spLocks noChangeShapeType="1"/>
          </p:cNvSpPr>
          <p:nvPr/>
        </p:nvSpPr>
        <p:spPr bwMode="auto">
          <a:xfrm flipV="1">
            <a:off x="5734050" y="3505200"/>
            <a:ext cx="2047875" cy="10953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34" name="Line 22"/>
          <p:cNvSpPr>
            <a:spLocks noChangeShapeType="1"/>
          </p:cNvSpPr>
          <p:nvPr/>
        </p:nvSpPr>
        <p:spPr bwMode="auto">
          <a:xfrm flipH="1">
            <a:off x="5810250" y="3629025"/>
            <a:ext cx="2047875" cy="11334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35" name="Text Box 23"/>
          <p:cNvSpPr txBox="1">
            <a:spLocks noChangeArrowheads="1"/>
          </p:cNvSpPr>
          <p:nvPr/>
        </p:nvSpPr>
        <p:spPr bwMode="auto">
          <a:xfrm>
            <a:off x="4587592" y="5218113"/>
            <a:ext cx="19960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1600" err="1">
                <a:latin typeface="Comic Sans MS" pitchFamily="66" charset="0"/>
              </a:rPr>
              <a:t>iphone</a:t>
            </a:r>
            <a:r>
              <a:rPr lang="pt-BR" sz="1600">
                <a:latin typeface="Comic Sans MS" pitchFamily="66" charset="0"/>
              </a:rPr>
              <a:t> executando</a:t>
            </a:r>
          </a:p>
          <a:p>
            <a:pPr algn="ctr" eaLnBrk="0" hangingPunct="0"/>
            <a:r>
              <a:rPr lang="pt-BR" sz="1600">
                <a:latin typeface="Comic Sans MS" pitchFamily="66" charset="0"/>
              </a:rPr>
              <a:t>o navegador Safari</a:t>
            </a:r>
            <a:endParaRPr lang="pt-BR" sz="2400"/>
          </a:p>
        </p:txBody>
      </p:sp>
      <p:sp>
        <p:nvSpPr>
          <p:cNvPr id="5136" name="Text Box 24"/>
          <p:cNvSpPr txBox="1">
            <a:spLocks noChangeArrowheads="1"/>
          </p:cNvSpPr>
          <p:nvPr/>
        </p:nvSpPr>
        <p:spPr bwMode="auto">
          <a:xfrm rot="1422049">
            <a:off x="6211888" y="2293938"/>
            <a:ext cx="12811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1600">
                <a:solidFill>
                  <a:srgbClr val="FF0000"/>
                </a:solidFill>
                <a:latin typeface="Comic Sans MS" pitchFamily="66" charset="0"/>
              </a:rPr>
              <a:t>pedido http</a:t>
            </a:r>
            <a:endParaRPr lang="pt-BR" sz="2400"/>
          </a:p>
        </p:txBody>
      </p:sp>
      <p:sp>
        <p:nvSpPr>
          <p:cNvPr id="5137" name="Text Box 25"/>
          <p:cNvSpPr txBox="1">
            <a:spLocks noChangeArrowheads="1"/>
          </p:cNvSpPr>
          <p:nvPr/>
        </p:nvSpPr>
        <p:spPr bwMode="auto">
          <a:xfrm rot="-1692639">
            <a:off x="5999163" y="3789363"/>
            <a:ext cx="12811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1600">
                <a:solidFill>
                  <a:srgbClr val="FF0000"/>
                </a:solidFill>
                <a:latin typeface="Comic Sans MS" pitchFamily="66" charset="0"/>
              </a:rPr>
              <a:t>pedido http</a:t>
            </a:r>
          </a:p>
        </p:txBody>
      </p:sp>
      <p:sp>
        <p:nvSpPr>
          <p:cNvPr id="5138" name="Text Box 26"/>
          <p:cNvSpPr txBox="1">
            <a:spLocks noChangeArrowheads="1"/>
          </p:cNvSpPr>
          <p:nvPr/>
        </p:nvSpPr>
        <p:spPr bwMode="auto">
          <a:xfrm rot="1411598">
            <a:off x="5978525" y="2741613"/>
            <a:ext cx="14811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1600">
                <a:solidFill>
                  <a:srgbClr val="FF0000"/>
                </a:solidFill>
                <a:latin typeface="Comic Sans MS" pitchFamily="66" charset="0"/>
              </a:rPr>
              <a:t>resposta http</a:t>
            </a:r>
            <a:endParaRPr lang="pt-BR" sz="2400"/>
          </a:p>
        </p:txBody>
      </p:sp>
      <p:sp>
        <p:nvSpPr>
          <p:cNvPr id="5139" name="Text Box 28"/>
          <p:cNvSpPr txBox="1">
            <a:spLocks noChangeArrowheads="1"/>
          </p:cNvSpPr>
          <p:nvPr/>
        </p:nvSpPr>
        <p:spPr bwMode="auto">
          <a:xfrm rot="-1737783">
            <a:off x="6157913" y="4122738"/>
            <a:ext cx="14811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1600">
                <a:solidFill>
                  <a:srgbClr val="FF0000"/>
                </a:solidFill>
                <a:latin typeface="Comic Sans MS" pitchFamily="66" charset="0"/>
              </a:rPr>
              <a:t>resposta http</a:t>
            </a:r>
          </a:p>
        </p:txBody>
      </p:sp>
      <p:pic>
        <p:nvPicPr>
          <p:cNvPr id="28" name="Picture 43" descr="iphone_stylized_sm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286250"/>
            <a:ext cx="38258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459C9EC-761A-A74B-A5AA-B431C28B9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47108" name="Rectangle 7"/>
          <p:cNvSpPr>
            <a:spLocks noChangeArrowheads="1"/>
          </p:cNvSpPr>
          <p:nvPr/>
        </p:nvSpPr>
        <p:spPr bwMode="auto">
          <a:xfrm>
            <a:off x="4781550" y="3400425"/>
            <a:ext cx="3838575" cy="2724150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47109" name="Rectangle 9"/>
          <p:cNvSpPr>
            <a:spLocks noChangeArrowheads="1"/>
          </p:cNvSpPr>
          <p:nvPr/>
        </p:nvSpPr>
        <p:spPr bwMode="auto">
          <a:xfrm>
            <a:off x="7667625" y="3238500"/>
            <a:ext cx="828675" cy="295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471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Mais sobre o protocolo HTTP </a:t>
            </a:r>
          </a:p>
        </p:txBody>
      </p:sp>
      <p:sp>
        <p:nvSpPr>
          <p:cNvPr id="471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3971925" cy="4648200"/>
          </a:xfrm>
        </p:spPr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>
                <a:solidFill>
                  <a:srgbClr val="FF0000"/>
                </a:solidFill>
              </a:rPr>
              <a:t>Usa serviço de transporte TCP:</a:t>
            </a:r>
            <a:endParaRPr lang="pt-BR" sz="2400"/>
          </a:p>
          <a:p>
            <a:r>
              <a:rPr lang="pt-BR" sz="2000"/>
              <a:t>cliente inicia conexão TCP (cria </a:t>
            </a:r>
            <a:r>
              <a:rPr lang="pt-BR" sz="2000" i="1"/>
              <a:t>socket</a:t>
            </a:r>
            <a:r>
              <a:rPr lang="pt-BR" sz="2000"/>
              <a:t>) ao servidor, porta 80</a:t>
            </a:r>
          </a:p>
          <a:p>
            <a:r>
              <a:rPr lang="pt-BR" sz="2000"/>
              <a:t>servidor aceita conexão TCP do cliente</a:t>
            </a:r>
          </a:p>
          <a:p>
            <a:r>
              <a:rPr lang="pt-BR" sz="2000"/>
              <a:t>mensagens HTTP (mensagens do protocolo da camada de apl) trocadas entre </a:t>
            </a:r>
            <a:r>
              <a:rPr lang="pt-BR" sz="2000" i="1"/>
              <a:t>browser</a:t>
            </a:r>
            <a:r>
              <a:rPr lang="pt-BR" sz="2000"/>
              <a:t> (cliente HTTP) e servidor Web (servidor HTTP)</a:t>
            </a:r>
          </a:p>
          <a:p>
            <a:r>
              <a:rPr lang="pt-BR" sz="2000"/>
              <a:t>encerra conexão TCP</a:t>
            </a:r>
          </a:p>
        </p:txBody>
      </p:sp>
      <p:sp>
        <p:nvSpPr>
          <p:cNvPr id="471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29200" y="1562100"/>
            <a:ext cx="3330575" cy="1514475"/>
          </a:xfrm>
        </p:spPr>
        <p:txBody>
          <a:bodyPr/>
          <a:lstStyle/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400">
                <a:solidFill>
                  <a:srgbClr val="FF0000"/>
                </a:solidFill>
              </a:rPr>
              <a:t>HTTP é “sem estado”</a:t>
            </a:r>
            <a:endParaRPr lang="pt-BR" sz="2400"/>
          </a:p>
          <a:p>
            <a:pPr>
              <a:lnSpc>
                <a:spcPct val="90000"/>
              </a:lnSpc>
            </a:pPr>
            <a:r>
              <a:rPr lang="pt-BR" sz="2000"/>
              <a:t>servidor não mantém informação sobre pedidos anteriores do cliente</a:t>
            </a:r>
          </a:p>
        </p:txBody>
      </p:sp>
      <p:sp>
        <p:nvSpPr>
          <p:cNvPr id="47113" name="Rectangle 6"/>
          <p:cNvSpPr>
            <a:spLocks noChangeArrowheads="1"/>
          </p:cNvSpPr>
          <p:nvPr/>
        </p:nvSpPr>
        <p:spPr bwMode="auto">
          <a:xfrm>
            <a:off x="4810125" y="3419475"/>
            <a:ext cx="375285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None/>
            </a:pPr>
            <a:r>
              <a:rPr lang="pt-BR" sz="2000">
                <a:solidFill>
                  <a:srgbClr val="FF0000"/>
                </a:solidFill>
                <a:latin typeface="Comic Sans MS" pitchFamily="66" charset="0"/>
              </a:rPr>
              <a:t>Protocolos que mantêm “estado” são complexos!</a:t>
            </a:r>
            <a:endParaRPr lang="pt-BR" sz="2000">
              <a:latin typeface="Comic Sans MS" pitchFamily="66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2000">
                <a:latin typeface="Comic Sans MS" pitchFamily="66" charset="0"/>
              </a:rPr>
              <a:t>história passada (estado) tem que ser guardada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2000">
                <a:latin typeface="Comic Sans MS" pitchFamily="66" charset="0"/>
              </a:rPr>
              <a:t>Caso caia servidor/cliente, suas visões do “estado” podem ser inconsistentes, devem ser reconciliadas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endParaRPr lang="en-US" sz="2000">
              <a:latin typeface="Comic Sans MS" pitchFamily="66" charset="0"/>
            </a:endParaRPr>
          </a:p>
        </p:txBody>
      </p:sp>
      <p:sp>
        <p:nvSpPr>
          <p:cNvPr id="47114" name="Text Box 8"/>
          <p:cNvSpPr txBox="1">
            <a:spLocks noChangeArrowheads="1"/>
          </p:cNvSpPr>
          <p:nvPr/>
        </p:nvSpPr>
        <p:spPr bwMode="auto">
          <a:xfrm>
            <a:off x="7620000" y="3160713"/>
            <a:ext cx="885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>
                <a:solidFill>
                  <a:schemeClr val="accent2"/>
                </a:solidFill>
                <a:latin typeface="Comic Sans MS" pitchFamily="66" charset="0"/>
              </a:rPr>
              <a:t>Nota</a:t>
            </a:r>
            <a:endParaRPr lang="en-US" sz="240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5D5482A-91F3-BA43-93C2-71340AA68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4813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Conexões HTTP</a:t>
            </a:r>
          </a:p>
        </p:txBody>
      </p:sp>
      <p:sp>
        <p:nvSpPr>
          <p:cNvPr id="48133" name="Rectangle 102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 u="sng">
                <a:solidFill>
                  <a:srgbClr val="FF0000"/>
                </a:solidFill>
              </a:rPr>
              <a:t>HTTP não persistente</a:t>
            </a:r>
            <a:endParaRPr lang="pt-BR" sz="2400"/>
          </a:p>
          <a:p>
            <a:r>
              <a:rPr lang="pt-BR" sz="2400"/>
              <a:t>No máximo um objeto é enviado numa conexão TCP</a:t>
            </a:r>
          </a:p>
          <a:p>
            <a:pPr lvl="1"/>
            <a:r>
              <a:rPr lang="pt-BR" sz="2000"/>
              <a:t>A conexão é então encerrada</a:t>
            </a:r>
          </a:p>
          <a:p>
            <a:r>
              <a:rPr lang="pt-BR" sz="2400"/>
              <a:t>Baixar múltiplos objetos requer o uso de múltiplas conexões</a:t>
            </a:r>
          </a:p>
        </p:txBody>
      </p:sp>
      <p:sp>
        <p:nvSpPr>
          <p:cNvPr id="48134" name="Rectangle 1028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 u="sng">
                <a:solidFill>
                  <a:srgbClr val="FF0000"/>
                </a:solidFill>
              </a:rPr>
              <a:t>HTTP persistente</a:t>
            </a:r>
            <a:endParaRPr lang="pt-BR" sz="2400">
              <a:solidFill>
                <a:srgbClr val="FF0000"/>
              </a:solidFill>
            </a:endParaRPr>
          </a:p>
          <a:p>
            <a:r>
              <a:rPr lang="pt-BR" sz="2400"/>
              <a:t>Múltiplos objetos podem ser enviados sobre uma única conexão TCP entre cliente e servidor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CD0EF40-C0F5-424D-BC4E-746EBB54C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49156" name="Line 11"/>
          <p:cNvSpPr>
            <a:spLocks noChangeShapeType="1"/>
          </p:cNvSpPr>
          <p:nvPr/>
        </p:nvSpPr>
        <p:spPr bwMode="auto">
          <a:xfrm>
            <a:off x="476250" y="2095500"/>
            <a:ext cx="0" cy="4495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9157" name="Rectangle 13"/>
          <p:cNvSpPr>
            <a:spLocks noChangeArrowheads="1"/>
          </p:cNvSpPr>
          <p:nvPr/>
        </p:nvSpPr>
        <p:spPr bwMode="auto">
          <a:xfrm>
            <a:off x="238125" y="6019800"/>
            <a:ext cx="657225" cy="295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49158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257175"/>
            <a:ext cx="7772400" cy="866775"/>
          </a:xfrm>
        </p:spPr>
        <p:txBody>
          <a:bodyPr/>
          <a:lstStyle/>
          <a:p>
            <a:r>
              <a:rPr lang="pt-BR" sz="3600"/>
              <a:t>Exemplo de HTTP não persistente</a:t>
            </a:r>
          </a:p>
        </p:txBody>
      </p:sp>
      <p:sp>
        <p:nvSpPr>
          <p:cNvPr id="491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23875" y="1114425"/>
            <a:ext cx="8343900" cy="466725"/>
          </a:xfrm>
        </p:spPr>
        <p:txBody>
          <a:bodyPr/>
          <a:lstStyle/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400"/>
              <a:t>Supomos que usuário digita a URL </a:t>
            </a:r>
            <a:r>
              <a:rPr lang="pt-BR" sz="2000">
                <a:latin typeface="Arial" charset="0"/>
              </a:rPr>
              <a:t>www.algumaUniv.br/algumDepartmento/inicial.index</a:t>
            </a:r>
            <a:endParaRPr lang="pt-BR" sz="2400"/>
          </a:p>
        </p:txBody>
      </p:sp>
      <p:sp>
        <p:nvSpPr>
          <p:cNvPr id="491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57225" y="2095500"/>
            <a:ext cx="3810000" cy="1905000"/>
          </a:xfrm>
        </p:spPr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000">
                <a:solidFill>
                  <a:srgbClr val="FF0000"/>
                </a:solidFill>
              </a:rPr>
              <a:t>1a</a:t>
            </a:r>
            <a:r>
              <a:rPr lang="pt-BR" sz="1800">
                <a:solidFill>
                  <a:srgbClr val="FF0000"/>
                </a:solidFill>
              </a:rPr>
              <a:t>.</a:t>
            </a:r>
            <a:r>
              <a:rPr lang="pt-BR" sz="1800"/>
              <a:t> Cliente http inicia conexão TCP a servidor http (processo) a </a:t>
            </a:r>
            <a:r>
              <a:rPr lang="pt-BR" sz="1800">
                <a:latin typeface="Arial" charset="0"/>
              </a:rPr>
              <a:t>www.algumaUniv.br.</a:t>
            </a:r>
            <a:r>
              <a:rPr lang="pt-BR" sz="1800"/>
              <a:t> Porta 80 é padrão para servidor http.</a:t>
            </a:r>
          </a:p>
        </p:txBody>
      </p:sp>
      <p:sp>
        <p:nvSpPr>
          <p:cNvPr id="49161" name="Rectangle 5"/>
          <p:cNvSpPr>
            <a:spLocks noChangeArrowheads="1"/>
          </p:cNvSpPr>
          <p:nvPr/>
        </p:nvSpPr>
        <p:spPr bwMode="auto">
          <a:xfrm>
            <a:off x="704850" y="3829050"/>
            <a:ext cx="346551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None/>
            </a:pPr>
            <a:r>
              <a:rPr lang="pt-BR" sz="2000">
                <a:solidFill>
                  <a:srgbClr val="FF0000"/>
                </a:solidFill>
                <a:latin typeface="Comic Sans MS" pitchFamily="66" charset="0"/>
              </a:rPr>
              <a:t>2.</a:t>
            </a:r>
            <a:r>
              <a:rPr lang="pt-BR" sz="2000">
                <a:latin typeface="Comic Sans MS" pitchFamily="66" charset="0"/>
              </a:rPr>
              <a:t> </a:t>
            </a:r>
            <a:r>
              <a:rPr lang="pt-BR" sz="1800">
                <a:latin typeface="Comic Sans MS" pitchFamily="66" charset="0"/>
              </a:rPr>
              <a:t>cliente http envia </a:t>
            </a:r>
            <a:r>
              <a:rPr lang="pt-BR" sz="1800" i="1">
                <a:solidFill>
                  <a:schemeClr val="accent2"/>
                </a:solidFill>
                <a:latin typeface="Comic Sans MS" pitchFamily="66" charset="0"/>
              </a:rPr>
              <a:t>mensagem de pedido </a:t>
            </a:r>
            <a:r>
              <a:rPr lang="pt-BR" sz="1800">
                <a:latin typeface="Comic Sans MS" pitchFamily="66" charset="0"/>
              </a:rPr>
              <a:t>de http (contendo URL) através do socket da conexão TCP. A mensagem indica que o cliente deseja receber o objeto algumDepartamento</a:t>
            </a:r>
            <a:r>
              <a:rPr lang="en-US" sz="1800">
                <a:latin typeface="Comic Sans MS" pitchFamily="66" charset="0"/>
              </a:rPr>
              <a:t>/</a:t>
            </a:r>
            <a:r>
              <a:rPr lang="pt-BR" sz="1800">
                <a:latin typeface="Comic Sans MS" pitchFamily="66" charset="0"/>
              </a:rPr>
              <a:t>inicial.index </a:t>
            </a:r>
          </a:p>
        </p:txBody>
      </p:sp>
      <p:sp>
        <p:nvSpPr>
          <p:cNvPr id="49162" name="Rectangle 6"/>
          <p:cNvSpPr>
            <a:spLocks noChangeArrowheads="1"/>
          </p:cNvSpPr>
          <p:nvPr/>
        </p:nvSpPr>
        <p:spPr bwMode="auto">
          <a:xfrm>
            <a:off x="4781550" y="2524125"/>
            <a:ext cx="381000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None/>
            </a:pPr>
            <a:r>
              <a:rPr lang="pt-BR" sz="2000">
                <a:solidFill>
                  <a:srgbClr val="FF0000"/>
                </a:solidFill>
                <a:latin typeface="Comic Sans MS" pitchFamily="66" charset="0"/>
              </a:rPr>
              <a:t>1b.</a:t>
            </a:r>
            <a:r>
              <a:rPr lang="pt-BR" sz="2000">
                <a:latin typeface="Comic Sans MS" pitchFamily="66" charset="0"/>
              </a:rPr>
              <a:t> </a:t>
            </a:r>
            <a:r>
              <a:rPr lang="pt-BR" sz="1800">
                <a:latin typeface="Comic Sans MS" pitchFamily="66" charset="0"/>
              </a:rPr>
              <a:t>servidor http no hospedeiro </a:t>
            </a:r>
            <a:r>
              <a:rPr lang="pt-BR" sz="1800">
                <a:latin typeface="Arial" charset="0"/>
              </a:rPr>
              <a:t>www.algumaUniv.br </a:t>
            </a:r>
            <a:r>
              <a:rPr lang="pt-BR" sz="1800">
                <a:latin typeface="Comic Sans MS" pitchFamily="66" charset="0"/>
              </a:rPr>
              <a:t>espera por conexão TCP na porta 80.  “aceita” conexão, avisando ao cliente</a:t>
            </a:r>
          </a:p>
        </p:txBody>
      </p:sp>
      <p:sp>
        <p:nvSpPr>
          <p:cNvPr id="49163" name="Rectangle 7"/>
          <p:cNvSpPr>
            <a:spLocks noChangeArrowheads="1"/>
          </p:cNvSpPr>
          <p:nvPr/>
        </p:nvSpPr>
        <p:spPr bwMode="auto">
          <a:xfrm>
            <a:off x="4724400" y="4381500"/>
            <a:ext cx="394811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None/>
            </a:pPr>
            <a:r>
              <a:rPr lang="pt-BR" sz="2000">
                <a:solidFill>
                  <a:srgbClr val="FF0000"/>
                </a:solidFill>
                <a:latin typeface="Comic Sans MS" pitchFamily="66" charset="0"/>
              </a:rPr>
              <a:t>3.</a:t>
            </a:r>
            <a:r>
              <a:rPr lang="pt-BR" sz="2000">
                <a:latin typeface="Comic Sans MS" pitchFamily="66" charset="0"/>
              </a:rPr>
              <a:t> </a:t>
            </a:r>
            <a:r>
              <a:rPr lang="pt-BR" sz="1800">
                <a:latin typeface="Comic Sans MS" pitchFamily="66" charset="0"/>
              </a:rPr>
              <a:t>servidor http recebe mensagem de pedido, formula </a:t>
            </a:r>
            <a:r>
              <a:rPr lang="pt-BR" sz="1800" i="1">
                <a:solidFill>
                  <a:schemeClr val="accent2"/>
                </a:solidFill>
                <a:latin typeface="Comic Sans MS" pitchFamily="66" charset="0"/>
              </a:rPr>
              <a:t>mensagem de resposta</a:t>
            </a:r>
            <a:r>
              <a:rPr lang="pt-BR" sz="1800">
                <a:latin typeface="Comic Sans MS" pitchFamily="66" charset="0"/>
              </a:rPr>
              <a:t> contendo objeto solicitado e envia a mensagem via socket</a:t>
            </a:r>
          </a:p>
        </p:txBody>
      </p:sp>
      <p:sp>
        <p:nvSpPr>
          <p:cNvPr id="49164" name="Line 8"/>
          <p:cNvSpPr>
            <a:spLocks noChangeShapeType="1"/>
          </p:cNvSpPr>
          <p:nvPr/>
        </p:nvSpPr>
        <p:spPr bwMode="auto">
          <a:xfrm>
            <a:off x="4048125" y="2647950"/>
            <a:ext cx="1095375" cy="523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9165" name="Line 9"/>
          <p:cNvSpPr>
            <a:spLocks noChangeShapeType="1"/>
          </p:cNvSpPr>
          <p:nvPr/>
        </p:nvSpPr>
        <p:spPr bwMode="auto">
          <a:xfrm>
            <a:off x="3895725" y="4591050"/>
            <a:ext cx="1095375" cy="523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9166" name="Line 10"/>
          <p:cNvSpPr>
            <a:spLocks noChangeShapeType="1"/>
          </p:cNvSpPr>
          <p:nvPr/>
        </p:nvSpPr>
        <p:spPr bwMode="auto">
          <a:xfrm flipH="1">
            <a:off x="3933825" y="5124450"/>
            <a:ext cx="1095375" cy="523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9167" name="Text Box 12"/>
          <p:cNvSpPr txBox="1">
            <a:spLocks noChangeArrowheads="1"/>
          </p:cNvSpPr>
          <p:nvPr/>
        </p:nvSpPr>
        <p:spPr bwMode="auto">
          <a:xfrm>
            <a:off x="60325" y="5942013"/>
            <a:ext cx="1054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>
                <a:solidFill>
                  <a:schemeClr val="accent2"/>
                </a:solidFill>
                <a:latin typeface="Comic Sans MS" pitchFamily="66" charset="0"/>
              </a:rPr>
              <a:t>tempo</a:t>
            </a:r>
            <a:endParaRPr lang="en-US" sz="2400"/>
          </a:p>
        </p:txBody>
      </p:sp>
      <p:sp>
        <p:nvSpPr>
          <p:cNvPr id="49168" name="Line 14"/>
          <p:cNvSpPr>
            <a:spLocks noChangeShapeType="1"/>
          </p:cNvSpPr>
          <p:nvPr/>
        </p:nvSpPr>
        <p:spPr bwMode="auto">
          <a:xfrm flipH="1">
            <a:off x="4019550" y="3162300"/>
            <a:ext cx="1095375" cy="523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9169" name="Text Box 15"/>
          <p:cNvSpPr txBox="1">
            <a:spLocks noChangeArrowheads="1"/>
          </p:cNvSpPr>
          <p:nvPr/>
        </p:nvSpPr>
        <p:spPr bwMode="auto">
          <a:xfrm>
            <a:off x="7048500" y="1236663"/>
            <a:ext cx="18859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1800">
                <a:latin typeface="Arial" charset="0"/>
              </a:rPr>
              <a:t>(contém texto, </a:t>
            </a:r>
          </a:p>
          <a:p>
            <a:pPr algn="ctr" eaLnBrk="0" hangingPunct="0"/>
            <a:r>
              <a:rPr lang="pt-BR" sz="1800">
                <a:latin typeface="Arial" charset="0"/>
              </a:rPr>
              <a:t>referências a 10 </a:t>
            </a:r>
          </a:p>
          <a:p>
            <a:pPr algn="ctr" eaLnBrk="0" hangingPunct="0"/>
            <a:r>
              <a:rPr lang="pt-BR" sz="1800">
                <a:latin typeface="Arial" charset="0"/>
              </a:rPr>
              <a:t>imagens jpeg)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945BAD6-1A54-F948-B018-158832E4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title"/>
          </p:nvPr>
        </p:nvSpPr>
        <p:spPr>
          <a:xfrm>
            <a:off x="542925" y="257175"/>
            <a:ext cx="7772400" cy="866775"/>
          </a:xfrm>
        </p:spPr>
        <p:txBody>
          <a:bodyPr/>
          <a:lstStyle/>
          <a:p>
            <a:r>
              <a:rPr lang="pt-BR" sz="3600"/>
              <a:t>Exemplo de HTTP não persistente (cont.)</a:t>
            </a:r>
            <a:endParaRPr lang="pt-BR"/>
          </a:p>
        </p:txBody>
      </p:sp>
      <p:sp>
        <p:nvSpPr>
          <p:cNvPr id="50181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2339975"/>
            <a:ext cx="3810000" cy="1533525"/>
          </a:xfrm>
        </p:spPr>
        <p:txBody>
          <a:bodyPr/>
          <a:lstStyle/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000">
                <a:solidFill>
                  <a:srgbClr val="FF0000"/>
                </a:solidFill>
              </a:rPr>
              <a:t>5</a:t>
            </a:r>
            <a:r>
              <a:rPr lang="pt-BR" sz="1800">
                <a:solidFill>
                  <a:srgbClr val="FF0000"/>
                </a:solidFill>
              </a:rPr>
              <a:t>.</a:t>
            </a:r>
            <a:r>
              <a:rPr lang="pt-BR" sz="1800"/>
              <a:t> cliente http recebe mensagem de resposta contendo arquivo html, visualiza html.  Analisando arquivo html, encontra 10 objetos jpeg referenciados</a:t>
            </a:r>
          </a:p>
        </p:txBody>
      </p:sp>
      <p:sp>
        <p:nvSpPr>
          <p:cNvPr id="50182" name="Rectangle 7"/>
          <p:cNvSpPr>
            <a:spLocks noChangeArrowheads="1"/>
          </p:cNvSpPr>
          <p:nvPr/>
        </p:nvSpPr>
        <p:spPr bwMode="auto">
          <a:xfrm>
            <a:off x="762000" y="4322763"/>
            <a:ext cx="3810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None/>
            </a:pPr>
            <a:r>
              <a:rPr lang="pt-BR" sz="2000">
                <a:solidFill>
                  <a:srgbClr val="FF0000"/>
                </a:solidFill>
                <a:latin typeface="Comic Sans MS" pitchFamily="66" charset="0"/>
              </a:rPr>
              <a:t>6.</a:t>
            </a:r>
            <a:r>
              <a:rPr lang="pt-BR" sz="2000">
                <a:latin typeface="Comic Sans MS" pitchFamily="66" charset="0"/>
              </a:rPr>
              <a:t> </a:t>
            </a:r>
            <a:r>
              <a:rPr lang="pt-BR" sz="1800">
                <a:latin typeface="Comic Sans MS" pitchFamily="66" charset="0"/>
              </a:rPr>
              <a:t>Passos 1 a 5 repetidos para cada um dos 10 objetos jpeg</a:t>
            </a:r>
          </a:p>
        </p:txBody>
      </p:sp>
      <p:sp>
        <p:nvSpPr>
          <p:cNvPr id="50183" name="Rectangle 8"/>
          <p:cNvSpPr>
            <a:spLocks noChangeArrowheads="1"/>
          </p:cNvSpPr>
          <p:nvPr/>
        </p:nvSpPr>
        <p:spPr bwMode="auto">
          <a:xfrm>
            <a:off x="4724400" y="1123950"/>
            <a:ext cx="38100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None/>
            </a:pPr>
            <a:r>
              <a:rPr lang="pt-BR" sz="2000">
                <a:solidFill>
                  <a:srgbClr val="FF0000"/>
                </a:solidFill>
                <a:latin typeface="Comic Sans MS" pitchFamily="66" charset="0"/>
              </a:rPr>
              <a:t>4.</a:t>
            </a:r>
            <a:r>
              <a:rPr lang="pt-BR" sz="2000">
                <a:latin typeface="Comic Sans MS" pitchFamily="66" charset="0"/>
              </a:rPr>
              <a:t> </a:t>
            </a:r>
            <a:r>
              <a:rPr lang="pt-BR" sz="1800">
                <a:latin typeface="Comic Sans MS" pitchFamily="66" charset="0"/>
              </a:rPr>
              <a:t>servidor http encerra conexão TCP . </a:t>
            </a:r>
          </a:p>
        </p:txBody>
      </p:sp>
      <p:sp>
        <p:nvSpPr>
          <p:cNvPr id="50184" name="Line 2"/>
          <p:cNvSpPr>
            <a:spLocks noChangeShapeType="1"/>
          </p:cNvSpPr>
          <p:nvPr/>
        </p:nvSpPr>
        <p:spPr bwMode="auto">
          <a:xfrm flipH="1">
            <a:off x="528638" y="1873250"/>
            <a:ext cx="14287" cy="3227388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0185" name="Text Box 13"/>
          <p:cNvSpPr txBox="1">
            <a:spLocks noChangeArrowheads="1"/>
          </p:cNvSpPr>
          <p:nvPr/>
        </p:nvSpPr>
        <p:spPr bwMode="auto">
          <a:xfrm>
            <a:off x="68263" y="5003800"/>
            <a:ext cx="1054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>
                <a:solidFill>
                  <a:schemeClr val="accent2"/>
                </a:solidFill>
                <a:latin typeface="Comic Sans MS" pitchFamily="66" charset="0"/>
              </a:rPr>
              <a:t>tempo</a:t>
            </a:r>
            <a:endParaRPr lang="en-US" sz="2400"/>
          </a:p>
        </p:txBody>
      </p:sp>
      <p:sp>
        <p:nvSpPr>
          <p:cNvPr id="50186" name="Line 17"/>
          <p:cNvSpPr>
            <a:spLocks noChangeShapeType="1"/>
          </p:cNvSpPr>
          <p:nvPr/>
        </p:nvSpPr>
        <p:spPr bwMode="auto">
          <a:xfrm flipH="1">
            <a:off x="3536950" y="1543050"/>
            <a:ext cx="1095375" cy="523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CDBED58-BEC2-3342-8B98-8B07162F2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614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r>
              <a:rPr lang="pt-BR" sz="3600"/>
              <a:t>Modelagem do tempo de resposta</a:t>
            </a:r>
          </a:p>
        </p:txBody>
      </p:sp>
      <p:sp>
        <p:nvSpPr>
          <p:cNvPr id="6150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58888"/>
            <a:ext cx="4090988" cy="4648200"/>
          </a:xfrm>
        </p:spPr>
        <p:txBody>
          <a:bodyPr/>
          <a:lstStyle/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000">
                <a:solidFill>
                  <a:srgbClr val="FF0000"/>
                </a:solidFill>
              </a:rPr>
              <a:t>Definição de RTT </a:t>
            </a:r>
            <a:r>
              <a:rPr lang="pt-BR" sz="2000" i="1">
                <a:solidFill>
                  <a:srgbClr val="FF0000"/>
                </a:solidFill>
              </a:rPr>
              <a:t>(Round </a:t>
            </a:r>
            <a:r>
              <a:rPr lang="pt-BR" sz="2000" i="1" err="1">
                <a:solidFill>
                  <a:srgbClr val="FF0000"/>
                </a:solidFill>
              </a:rPr>
              <a:t>Trip</a:t>
            </a:r>
            <a:r>
              <a:rPr lang="pt-BR" sz="2000" i="1">
                <a:solidFill>
                  <a:srgbClr val="FF0000"/>
                </a:solidFill>
              </a:rPr>
              <a:t> Time</a:t>
            </a:r>
            <a:r>
              <a:rPr lang="pt-BR" sz="2000">
                <a:solidFill>
                  <a:srgbClr val="FF0000"/>
                </a:solidFill>
              </a:rPr>
              <a:t>)</a:t>
            </a:r>
            <a:r>
              <a:rPr lang="pt-BR" sz="2000" i="1">
                <a:solidFill>
                  <a:srgbClr val="FF0000"/>
                </a:solidFill>
              </a:rPr>
              <a:t>:</a:t>
            </a:r>
            <a:r>
              <a:rPr lang="pt-BR" sz="2000"/>
              <a:t> intervalo de tempo entre a ida e a volta de um pequeno pacote entre um cliente e um servidor</a:t>
            </a:r>
          </a:p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000" u="sng">
                <a:solidFill>
                  <a:srgbClr val="FF0000"/>
                </a:solidFill>
              </a:rPr>
              <a:t>Tempo de resposta:</a:t>
            </a:r>
            <a:endParaRPr lang="pt-BR" sz="2000"/>
          </a:p>
          <a:p>
            <a:pPr>
              <a:lnSpc>
                <a:spcPct val="90000"/>
              </a:lnSpc>
            </a:pPr>
            <a:r>
              <a:rPr lang="pt-BR" sz="2000"/>
              <a:t>um RTT para iniciar a conexão TCP</a:t>
            </a:r>
          </a:p>
          <a:p>
            <a:pPr>
              <a:lnSpc>
                <a:spcPct val="90000"/>
              </a:lnSpc>
            </a:pPr>
            <a:r>
              <a:rPr lang="pt-BR" sz="2000"/>
              <a:t>um RTT para o pedido HTTP e o retorno dos primeiros bytes da resposta HTTP</a:t>
            </a:r>
          </a:p>
          <a:p>
            <a:pPr>
              <a:lnSpc>
                <a:spcPct val="90000"/>
              </a:lnSpc>
            </a:pPr>
            <a:r>
              <a:rPr lang="pt-BR" sz="2000"/>
              <a:t>tempo de transmissão do arquivo</a:t>
            </a:r>
          </a:p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000">
                <a:solidFill>
                  <a:srgbClr val="FF0000"/>
                </a:solidFill>
              </a:rPr>
              <a:t>total = 2RTT+tempo de transmissão do arquivo</a:t>
            </a:r>
            <a:endParaRPr lang="pt-BR" sz="2000"/>
          </a:p>
          <a:p>
            <a:pPr>
              <a:lnSpc>
                <a:spcPct val="90000"/>
              </a:lnSpc>
              <a:buFont typeface="ZapfDingbats" pitchFamily="82" charset="0"/>
              <a:buNone/>
            </a:pPr>
            <a:endParaRPr lang="pt-BR" sz="2000"/>
          </a:p>
        </p:txBody>
      </p:sp>
      <p:grpSp>
        <p:nvGrpSpPr>
          <p:cNvPr id="6151" name="Group 1059"/>
          <p:cNvGrpSpPr>
            <a:grpSpLocks/>
          </p:cNvGrpSpPr>
          <p:nvPr/>
        </p:nvGrpSpPr>
        <p:grpSpPr bwMode="auto">
          <a:xfrm>
            <a:off x="4695825" y="1260475"/>
            <a:ext cx="4467225" cy="4413250"/>
            <a:chOff x="2958" y="794"/>
            <a:chExt cx="2814" cy="2780"/>
          </a:xfrm>
        </p:grpSpPr>
        <p:graphicFrame>
          <p:nvGraphicFramePr>
            <p:cNvPr id="6146" name="Object 1029"/>
            <p:cNvGraphicFramePr>
              <a:graphicFrameLocks noChangeAspect="1"/>
            </p:cNvGraphicFramePr>
            <p:nvPr/>
          </p:nvGraphicFramePr>
          <p:xfrm>
            <a:off x="3657" y="1049"/>
            <a:ext cx="474" cy="3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98" name="Clip" r:id="rId4" imgW="1305000" imgH="1085760" progId="">
                    <p:embed/>
                  </p:oleObj>
                </mc:Choice>
                <mc:Fallback>
                  <p:oleObj name="Clip" r:id="rId4" imgW="1305000" imgH="1085760" progId="">
                    <p:embed/>
                    <p:pic>
                      <p:nvPicPr>
                        <p:cNvPr id="0" name="Object 10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57" y="1049"/>
                          <a:ext cx="474" cy="37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152" name="Group 1030"/>
            <p:cNvGrpSpPr>
              <a:grpSpLocks/>
            </p:cNvGrpSpPr>
            <p:nvPr/>
          </p:nvGrpSpPr>
          <p:grpSpPr bwMode="auto">
            <a:xfrm>
              <a:off x="4853" y="794"/>
              <a:ext cx="318" cy="675"/>
              <a:chOff x="4180" y="783"/>
              <a:chExt cx="150" cy="307"/>
            </a:xfrm>
          </p:grpSpPr>
          <p:sp>
            <p:nvSpPr>
              <p:cNvPr id="6173" name="AutoShape 1031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6174" name="Rectangle 1032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6175" name="Rectangle 1033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6176" name="AutoShape 1034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6177" name="Line 1035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178" name="Line 1036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179" name="Rectangle 1037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6180" name="Rectangle 1038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</p:grpSp>
        <p:sp>
          <p:nvSpPr>
            <p:cNvPr id="6153" name="Line 1039"/>
            <p:cNvSpPr>
              <a:spLocks noChangeShapeType="1"/>
            </p:cNvSpPr>
            <p:nvPr/>
          </p:nvSpPr>
          <p:spPr bwMode="auto">
            <a:xfrm>
              <a:off x="3916" y="1569"/>
              <a:ext cx="0" cy="178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54" name="Line 1040"/>
            <p:cNvSpPr>
              <a:spLocks noChangeShapeType="1"/>
            </p:cNvSpPr>
            <p:nvPr/>
          </p:nvSpPr>
          <p:spPr bwMode="auto">
            <a:xfrm>
              <a:off x="4981" y="1565"/>
              <a:ext cx="0" cy="181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55" name="Line 1041"/>
            <p:cNvSpPr>
              <a:spLocks noChangeShapeType="1"/>
            </p:cNvSpPr>
            <p:nvPr/>
          </p:nvSpPr>
          <p:spPr bwMode="auto">
            <a:xfrm>
              <a:off x="3925" y="1715"/>
              <a:ext cx="1061" cy="2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56" name="Line 1042"/>
            <p:cNvSpPr>
              <a:spLocks noChangeShapeType="1"/>
            </p:cNvSpPr>
            <p:nvPr/>
          </p:nvSpPr>
          <p:spPr bwMode="auto">
            <a:xfrm flipH="1">
              <a:off x="3916" y="1991"/>
              <a:ext cx="1054" cy="2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57" name="Line 1043"/>
            <p:cNvSpPr>
              <a:spLocks noChangeShapeType="1"/>
            </p:cNvSpPr>
            <p:nvPr/>
          </p:nvSpPr>
          <p:spPr bwMode="auto">
            <a:xfrm>
              <a:off x="3921" y="2311"/>
              <a:ext cx="1061" cy="2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58" name="Line 1044"/>
            <p:cNvSpPr>
              <a:spLocks noChangeShapeType="1"/>
            </p:cNvSpPr>
            <p:nvPr/>
          </p:nvSpPr>
          <p:spPr bwMode="auto">
            <a:xfrm flipH="1">
              <a:off x="3931" y="2615"/>
              <a:ext cx="1054" cy="239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59" name="AutoShape 1045"/>
            <p:cNvSpPr>
              <a:spLocks/>
            </p:cNvSpPr>
            <p:nvPr/>
          </p:nvSpPr>
          <p:spPr bwMode="auto">
            <a:xfrm>
              <a:off x="5031" y="2562"/>
              <a:ext cx="47" cy="115"/>
            </a:xfrm>
            <a:prstGeom prst="rightBrace">
              <a:avLst>
                <a:gd name="adj1" fmla="val 2039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6160" name="Text Box 1046"/>
            <p:cNvSpPr txBox="1">
              <a:spLocks noChangeArrowheads="1"/>
            </p:cNvSpPr>
            <p:nvPr/>
          </p:nvSpPr>
          <p:spPr bwMode="auto">
            <a:xfrm>
              <a:off x="5050" y="2369"/>
              <a:ext cx="722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600">
                  <a:solidFill>
                    <a:srgbClr val="FF0000"/>
                  </a:solidFill>
                </a:rPr>
                <a:t>tempo para </a:t>
              </a:r>
            </a:p>
            <a:p>
              <a:pPr eaLnBrk="0" hangingPunct="0"/>
              <a:r>
                <a:rPr lang="pt-BR" sz="1600">
                  <a:solidFill>
                    <a:srgbClr val="FF0000"/>
                  </a:solidFill>
                </a:rPr>
                <a:t>transmitir </a:t>
              </a:r>
            </a:p>
            <a:p>
              <a:pPr eaLnBrk="0" hangingPunct="0"/>
              <a:r>
                <a:rPr lang="pt-BR" sz="1600">
                  <a:solidFill>
                    <a:srgbClr val="FF0000"/>
                  </a:solidFill>
                </a:rPr>
                <a:t>o arquivo</a:t>
              </a:r>
              <a:endParaRPr lang="pt-BR" sz="1600"/>
            </a:p>
          </p:txBody>
        </p:sp>
        <p:sp>
          <p:nvSpPr>
            <p:cNvPr id="6161" name="Line 1047"/>
            <p:cNvSpPr>
              <a:spLocks noChangeShapeType="1"/>
            </p:cNvSpPr>
            <p:nvPr/>
          </p:nvSpPr>
          <p:spPr bwMode="auto">
            <a:xfrm>
              <a:off x="3670" y="1699"/>
              <a:ext cx="24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62" name="Text Box 1048"/>
            <p:cNvSpPr txBox="1">
              <a:spLocks noChangeArrowheads="1"/>
            </p:cNvSpPr>
            <p:nvPr/>
          </p:nvSpPr>
          <p:spPr bwMode="auto">
            <a:xfrm>
              <a:off x="2958" y="1516"/>
              <a:ext cx="957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600">
                  <a:solidFill>
                    <a:srgbClr val="FF0000"/>
                  </a:solidFill>
                </a:rPr>
                <a:t>Inicia a conexão</a:t>
              </a:r>
            </a:p>
            <a:p>
              <a:pPr eaLnBrk="0" hangingPunct="0"/>
              <a:r>
                <a:rPr lang="pt-BR" sz="1600">
                  <a:solidFill>
                    <a:srgbClr val="FF0000"/>
                  </a:solidFill>
                </a:rPr>
                <a:t>TCP</a:t>
              </a:r>
              <a:endParaRPr lang="pt-BR" sz="1600"/>
            </a:p>
          </p:txBody>
        </p:sp>
        <p:sp>
          <p:nvSpPr>
            <p:cNvPr id="6163" name="AutoShape 1049"/>
            <p:cNvSpPr>
              <a:spLocks/>
            </p:cNvSpPr>
            <p:nvPr/>
          </p:nvSpPr>
          <p:spPr bwMode="auto">
            <a:xfrm>
              <a:off x="3755" y="1731"/>
              <a:ext cx="81" cy="506"/>
            </a:xfrm>
            <a:prstGeom prst="leftBrace">
              <a:avLst>
                <a:gd name="adj1" fmla="val 52058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6164" name="Text Box 1050"/>
            <p:cNvSpPr txBox="1">
              <a:spLocks noChangeArrowheads="1"/>
            </p:cNvSpPr>
            <p:nvPr/>
          </p:nvSpPr>
          <p:spPr bwMode="auto">
            <a:xfrm>
              <a:off x="3451" y="1862"/>
              <a:ext cx="35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600"/>
                <a:t>RTT</a:t>
              </a:r>
            </a:p>
          </p:txBody>
        </p:sp>
        <p:sp>
          <p:nvSpPr>
            <p:cNvPr id="6165" name="Line 1051"/>
            <p:cNvSpPr>
              <a:spLocks noChangeShapeType="1"/>
            </p:cNvSpPr>
            <p:nvPr/>
          </p:nvSpPr>
          <p:spPr bwMode="auto">
            <a:xfrm>
              <a:off x="3701" y="2269"/>
              <a:ext cx="2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66" name="Text Box 1052"/>
            <p:cNvSpPr txBox="1">
              <a:spLocks noChangeArrowheads="1"/>
            </p:cNvSpPr>
            <p:nvPr/>
          </p:nvSpPr>
          <p:spPr bwMode="auto">
            <a:xfrm>
              <a:off x="3228" y="2078"/>
              <a:ext cx="508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600">
                  <a:solidFill>
                    <a:srgbClr val="FF0000"/>
                  </a:solidFill>
                </a:rPr>
                <a:t>solicita</a:t>
              </a:r>
            </a:p>
            <a:p>
              <a:pPr eaLnBrk="0" hangingPunct="0"/>
              <a:r>
                <a:rPr lang="pt-BR" sz="1600">
                  <a:solidFill>
                    <a:srgbClr val="FF0000"/>
                  </a:solidFill>
                </a:rPr>
                <a:t>arquivo</a:t>
              </a:r>
              <a:endParaRPr lang="pt-BR" sz="1600"/>
            </a:p>
          </p:txBody>
        </p:sp>
        <p:sp>
          <p:nvSpPr>
            <p:cNvPr id="6167" name="AutoShape 1053"/>
            <p:cNvSpPr>
              <a:spLocks/>
            </p:cNvSpPr>
            <p:nvPr/>
          </p:nvSpPr>
          <p:spPr bwMode="auto">
            <a:xfrm>
              <a:off x="3759" y="2304"/>
              <a:ext cx="81" cy="506"/>
            </a:xfrm>
            <a:prstGeom prst="leftBrace">
              <a:avLst>
                <a:gd name="adj1" fmla="val 52058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6168" name="Text Box 1054"/>
            <p:cNvSpPr txBox="1">
              <a:spLocks noChangeArrowheads="1"/>
            </p:cNvSpPr>
            <p:nvPr/>
          </p:nvSpPr>
          <p:spPr bwMode="auto">
            <a:xfrm>
              <a:off x="3463" y="2443"/>
              <a:ext cx="35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600"/>
                <a:t>RTT</a:t>
              </a:r>
            </a:p>
          </p:txBody>
        </p:sp>
        <p:sp>
          <p:nvSpPr>
            <p:cNvPr id="6169" name="Line 1055"/>
            <p:cNvSpPr>
              <a:spLocks noChangeShapeType="1"/>
            </p:cNvSpPr>
            <p:nvPr/>
          </p:nvSpPr>
          <p:spPr bwMode="auto">
            <a:xfrm flipH="1">
              <a:off x="3708" y="2892"/>
              <a:ext cx="21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70" name="Text Box 1056"/>
            <p:cNvSpPr txBox="1">
              <a:spLocks noChangeArrowheads="1"/>
            </p:cNvSpPr>
            <p:nvPr/>
          </p:nvSpPr>
          <p:spPr bwMode="auto">
            <a:xfrm>
              <a:off x="3240" y="2794"/>
              <a:ext cx="558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600">
                  <a:solidFill>
                    <a:srgbClr val="FF0000"/>
                  </a:solidFill>
                </a:rPr>
                <a:t>arquivo</a:t>
              </a:r>
            </a:p>
            <a:p>
              <a:pPr eaLnBrk="0" hangingPunct="0"/>
              <a:r>
                <a:rPr lang="pt-BR" sz="1600">
                  <a:solidFill>
                    <a:srgbClr val="FF0000"/>
                  </a:solidFill>
                </a:rPr>
                <a:t>recebido</a:t>
              </a:r>
              <a:endParaRPr lang="pt-BR" sz="1600"/>
            </a:p>
          </p:txBody>
        </p:sp>
        <p:sp>
          <p:nvSpPr>
            <p:cNvPr id="6171" name="Text Box 1057"/>
            <p:cNvSpPr txBox="1">
              <a:spLocks noChangeArrowheads="1"/>
            </p:cNvSpPr>
            <p:nvPr/>
          </p:nvSpPr>
          <p:spPr bwMode="auto">
            <a:xfrm>
              <a:off x="3774" y="3362"/>
              <a:ext cx="43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600"/>
                <a:t>tempo</a:t>
              </a:r>
            </a:p>
          </p:txBody>
        </p:sp>
        <p:sp>
          <p:nvSpPr>
            <p:cNvPr id="6172" name="Text Box 1058"/>
            <p:cNvSpPr txBox="1">
              <a:spLocks noChangeArrowheads="1"/>
            </p:cNvSpPr>
            <p:nvPr/>
          </p:nvSpPr>
          <p:spPr bwMode="auto">
            <a:xfrm>
              <a:off x="4831" y="3351"/>
              <a:ext cx="43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600"/>
                <a:t>tempo</a:t>
              </a:r>
            </a:p>
          </p:txBody>
        </p:sp>
      </p:grp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0042C95-CFE3-444A-9B4E-5D069C3DF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28156-41D4-4B22-A133-0D2E3EC59DD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HTTP persistente</a:t>
            </a:r>
            <a:endParaRPr lang="pt-BR" sz="4400"/>
          </a:p>
        </p:txBody>
      </p:sp>
      <p:sp>
        <p:nvSpPr>
          <p:cNvPr id="51203" name="Rectangle 1027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000" u="sng">
                <a:solidFill>
                  <a:srgbClr val="FF0000"/>
                </a:solidFill>
              </a:rPr>
              <a:t>Problemas com o HTTP não persistente:</a:t>
            </a:r>
            <a:endParaRPr lang="pt-BR" sz="2000"/>
          </a:p>
          <a:p>
            <a:pPr>
              <a:lnSpc>
                <a:spcPct val="90000"/>
              </a:lnSpc>
            </a:pPr>
            <a:r>
              <a:rPr lang="pt-BR" sz="2000"/>
              <a:t>requer 2 </a:t>
            </a:r>
            <a:r>
              <a:rPr lang="pt-BR" sz="2000" err="1"/>
              <a:t>RTTs</a:t>
            </a:r>
            <a:r>
              <a:rPr lang="pt-BR" sz="2000"/>
              <a:t> para cada objeto</a:t>
            </a:r>
          </a:p>
          <a:p>
            <a:pPr>
              <a:lnSpc>
                <a:spcPct val="90000"/>
              </a:lnSpc>
            </a:pPr>
            <a:r>
              <a:rPr lang="pt-BR" sz="2000"/>
              <a:t>SO aloca recursos do hospedeiro (</a:t>
            </a:r>
            <a:r>
              <a:rPr lang="pt-BR" sz="2000" i="1"/>
              <a:t>overhead</a:t>
            </a:r>
            <a:r>
              <a:rPr lang="pt-BR" sz="2000"/>
              <a:t>) para cada conexão TCP</a:t>
            </a:r>
          </a:p>
          <a:p>
            <a:pPr>
              <a:lnSpc>
                <a:spcPct val="90000"/>
              </a:lnSpc>
            </a:pPr>
            <a:r>
              <a:rPr lang="pt-BR" sz="2000"/>
              <a:t>os </a:t>
            </a:r>
            <a:r>
              <a:rPr lang="pt-BR" sz="2000" i="1"/>
              <a:t>browser</a:t>
            </a:r>
            <a:r>
              <a:rPr lang="pt-BR" sz="2000"/>
              <a:t> frequentemente abrem conexões TCP paralelas para recuperar os objetos referenciados</a:t>
            </a:r>
          </a:p>
        </p:txBody>
      </p:sp>
      <p:sp>
        <p:nvSpPr>
          <p:cNvPr id="51204" name="Rectangle 1028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000" u="sng">
                <a:solidFill>
                  <a:srgbClr val="FF0000"/>
                </a:solidFill>
              </a:rPr>
              <a:t>HTTP persistente </a:t>
            </a:r>
            <a:endParaRPr lang="pt-BR" sz="2000"/>
          </a:p>
          <a:p>
            <a:pPr>
              <a:lnSpc>
                <a:spcPct val="90000"/>
              </a:lnSpc>
            </a:pPr>
            <a:r>
              <a:rPr lang="pt-BR" sz="2000"/>
              <a:t>o servidor deixa a conexão aberta após enviar a resposta</a:t>
            </a:r>
          </a:p>
          <a:p>
            <a:pPr>
              <a:lnSpc>
                <a:spcPct val="90000"/>
              </a:lnSpc>
            </a:pPr>
            <a:r>
              <a:rPr lang="pt-BR" sz="2000"/>
              <a:t>mensagens HTTP seguintes entre o mesmo cliente/servidor são enviadas nesta conexão aberta</a:t>
            </a:r>
          </a:p>
          <a:p>
            <a:pPr>
              <a:lnSpc>
                <a:spcPct val="90000"/>
              </a:lnSpc>
            </a:pPr>
            <a:r>
              <a:rPr lang="pt-BR" sz="2000"/>
              <a:t>o cliente envia os pedidos logo que encontra um objeto referenciado</a:t>
            </a:r>
          </a:p>
          <a:p>
            <a:pPr>
              <a:lnSpc>
                <a:spcPct val="90000"/>
              </a:lnSpc>
            </a:pPr>
            <a:r>
              <a:rPr lang="pt-BR" sz="2000"/>
              <a:t>pode ser necessário apenas um RTT para todos os objetos referenciados</a:t>
            </a:r>
          </a:p>
          <a:p>
            <a:pPr>
              <a:lnSpc>
                <a:spcPct val="90000"/>
              </a:lnSpc>
            </a:pPr>
            <a:endParaRPr lang="pt-BR" sz="2000"/>
          </a:p>
        </p:txBody>
      </p:sp>
      <p:sp>
        <p:nvSpPr>
          <p:cNvPr id="8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7853ADB-E597-AE48-9E89-745030C97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Mensagem de requisição HTTP</a:t>
            </a:r>
          </a:p>
        </p:txBody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161338" cy="4648200"/>
          </a:xfrm>
        </p:spPr>
        <p:txBody>
          <a:bodyPr/>
          <a:lstStyle/>
          <a:p>
            <a:r>
              <a:rPr lang="pt-BR" sz="2400"/>
              <a:t>Dois tipos de mensagem HTTP: </a:t>
            </a:r>
            <a:r>
              <a:rPr lang="pt-BR" sz="2400" i="1">
                <a:solidFill>
                  <a:srgbClr val="FF0000"/>
                </a:solidFill>
              </a:rPr>
              <a:t>requisição</a:t>
            </a:r>
            <a:r>
              <a:rPr lang="pt-BR" sz="2400">
                <a:solidFill>
                  <a:srgbClr val="FF0000"/>
                </a:solidFill>
              </a:rPr>
              <a:t>, </a:t>
            </a:r>
            <a:r>
              <a:rPr lang="pt-BR" sz="2400" i="1">
                <a:solidFill>
                  <a:srgbClr val="FF0000"/>
                </a:solidFill>
              </a:rPr>
              <a:t>resposta</a:t>
            </a:r>
            <a:endParaRPr lang="pt-BR" sz="2400" i="1">
              <a:solidFill>
                <a:schemeClr val="accent2"/>
              </a:solidFill>
            </a:endParaRPr>
          </a:p>
          <a:p>
            <a:r>
              <a:rPr lang="pt-BR" sz="2400">
                <a:solidFill>
                  <a:srgbClr val="FF0000"/>
                </a:solidFill>
              </a:rPr>
              <a:t>mensagem de requisição HTTP:</a:t>
            </a:r>
            <a:endParaRPr lang="pt-BR" sz="2400"/>
          </a:p>
          <a:p>
            <a:pPr lvl="1"/>
            <a:r>
              <a:rPr lang="pt-BR" sz="2000"/>
              <a:t>ASCII (formato legível por pessoas)</a:t>
            </a:r>
          </a:p>
        </p:txBody>
      </p:sp>
      <p:sp>
        <p:nvSpPr>
          <p:cNvPr id="52231" name="Text Box 5"/>
          <p:cNvSpPr txBox="1">
            <a:spLocks noChangeArrowheads="1"/>
          </p:cNvSpPr>
          <p:nvPr/>
        </p:nvSpPr>
        <p:spPr bwMode="auto">
          <a:xfrm>
            <a:off x="157163" y="3103563"/>
            <a:ext cx="23526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000">
                <a:solidFill>
                  <a:schemeClr val="accent2"/>
                </a:solidFill>
                <a:latin typeface="Comic Sans MS" pitchFamily="66" charset="0"/>
              </a:rPr>
              <a:t>linha da requisição</a:t>
            </a:r>
          </a:p>
          <a:p>
            <a:pPr algn="ctr" eaLnBrk="0" hangingPunct="0"/>
            <a:r>
              <a:rPr lang="pt-BR" sz="2000">
                <a:solidFill>
                  <a:schemeClr val="accent2"/>
                </a:solidFill>
                <a:latin typeface="Comic Sans MS" pitchFamily="66" charset="0"/>
              </a:rPr>
              <a:t>(comandos GET, </a:t>
            </a:r>
            <a:br>
              <a:rPr lang="pt-BR" sz="200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pt-BR" sz="2000">
                <a:solidFill>
                  <a:schemeClr val="accent2"/>
                </a:solidFill>
                <a:latin typeface="Comic Sans MS" pitchFamily="66" charset="0"/>
              </a:rPr>
              <a:t>POST, HEAD)</a:t>
            </a:r>
          </a:p>
        </p:txBody>
      </p:sp>
      <p:sp>
        <p:nvSpPr>
          <p:cNvPr id="52232" name="Line 6"/>
          <p:cNvSpPr>
            <a:spLocks noChangeShapeType="1"/>
          </p:cNvSpPr>
          <p:nvPr/>
        </p:nvSpPr>
        <p:spPr bwMode="auto">
          <a:xfrm>
            <a:off x="2424113" y="3443288"/>
            <a:ext cx="538162" cy="128587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2233" name="Freeform 7"/>
          <p:cNvSpPr>
            <a:spLocks/>
          </p:cNvSpPr>
          <p:nvPr/>
        </p:nvSpPr>
        <p:spPr bwMode="auto">
          <a:xfrm>
            <a:off x="2999043" y="3688422"/>
            <a:ext cx="238125" cy="1910994"/>
          </a:xfrm>
          <a:custGeom>
            <a:avLst/>
            <a:gdLst>
              <a:gd name="T0" fmla="*/ 2147483647 w 150"/>
              <a:gd name="T1" fmla="*/ 2147483647 h 924"/>
              <a:gd name="T2" fmla="*/ 0 w 150"/>
              <a:gd name="T3" fmla="*/ 0 h 924"/>
              <a:gd name="T4" fmla="*/ 0 w 150"/>
              <a:gd name="T5" fmla="*/ 2147483647 h 924"/>
              <a:gd name="T6" fmla="*/ 2147483647 w 150"/>
              <a:gd name="T7" fmla="*/ 2147483647 h 924"/>
              <a:gd name="T8" fmla="*/ 0 60000 65536"/>
              <a:gd name="T9" fmla="*/ 0 60000 65536"/>
              <a:gd name="T10" fmla="*/ 0 60000 65536"/>
              <a:gd name="T11" fmla="*/ 0 60000 65536"/>
              <a:gd name="T12" fmla="*/ 0 w 150"/>
              <a:gd name="T13" fmla="*/ 0 h 924"/>
              <a:gd name="T14" fmla="*/ 150 w 150"/>
              <a:gd name="T15" fmla="*/ 924 h 9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0" h="924">
                <a:moveTo>
                  <a:pt x="122" y="6"/>
                </a:moveTo>
                <a:lnTo>
                  <a:pt x="0" y="0"/>
                </a:lnTo>
                <a:lnTo>
                  <a:pt x="0" y="924"/>
                </a:lnTo>
                <a:lnTo>
                  <a:pt x="150" y="918"/>
                </a:ln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2234" name="Text Box 8"/>
          <p:cNvSpPr txBox="1">
            <a:spLocks noChangeArrowheads="1"/>
          </p:cNvSpPr>
          <p:nvPr/>
        </p:nvSpPr>
        <p:spPr bwMode="auto">
          <a:xfrm>
            <a:off x="1533045" y="4256088"/>
            <a:ext cx="13446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pt-BR" sz="2000">
                <a:solidFill>
                  <a:schemeClr val="accent2"/>
                </a:solidFill>
                <a:latin typeface="Comic Sans MS" pitchFamily="66" charset="0"/>
              </a:rPr>
              <a:t>linhas de</a:t>
            </a:r>
            <a:br>
              <a:rPr lang="pt-BR" sz="200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pt-BR" sz="2000">
                <a:solidFill>
                  <a:schemeClr val="accent2"/>
                </a:solidFill>
                <a:latin typeface="Comic Sans MS" pitchFamily="66" charset="0"/>
              </a:rPr>
              <a:t>cabeçalho</a:t>
            </a:r>
            <a:endParaRPr lang="pt-BR" sz="2400"/>
          </a:p>
        </p:txBody>
      </p:sp>
      <p:sp>
        <p:nvSpPr>
          <p:cNvPr id="52235" name="Line 10"/>
          <p:cNvSpPr>
            <a:spLocks noChangeShapeType="1"/>
          </p:cNvSpPr>
          <p:nvPr/>
        </p:nvSpPr>
        <p:spPr bwMode="auto">
          <a:xfrm flipV="1">
            <a:off x="2162175" y="5741185"/>
            <a:ext cx="936625" cy="254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2236" name="Text Box 11"/>
          <p:cNvSpPr txBox="1">
            <a:spLocks noChangeArrowheads="1"/>
          </p:cNvSpPr>
          <p:nvPr/>
        </p:nvSpPr>
        <p:spPr bwMode="auto">
          <a:xfrm>
            <a:off x="449263" y="5208588"/>
            <a:ext cx="21780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000">
                <a:solidFill>
                  <a:schemeClr val="accent2"/>
                </a:solidFill>
                <a:latin typeface="Comic Sans MS" pitchFamily="66" charset="0"/>
              </a:rPr>
              <a:t>Carriage return, </a:t>
            </a:r>
          </a:p>
          <a:p>
            <a:pPr algn="ctr" eaLnBrk="0" hangingPunct="0"/>
            <a:r>
              <a:rPr lang="pt-BR" sz="2000">
                <a:solidFill>
                  <a:schemeClr val="accent2"/>
                </a:solidFill>
                <a:latin typeface="Comic Sans MS" pitchFamily="66" charset="0"/>
              </a:rPr>
              <a:t>line feed </a:t>
            </a:r>
          </a:p>
          <a:p>
            <a:pPr algn="ctr" eaLnBrk="0" hangingPunct="0"/>
            <a:r>
              <a:rPr lang="pt-BR" sz="2000">
                <a:solidFill>
                  <a:schemeClr val="accent2"/>
                </a:solidFill>
                <a:latin typeface="Comic Sans MS" pitchFamily="66" charset="0"/>
              </a:rPr>
              <a:t>indicam fim</a:t>
            </a:r>
            <a:br>
              <a:rPr lang="pt-BR" sz="200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pt-BR" sz="2000">
                <a:solidFill>
                  <a:schemeClr val="accent2"/>
                </a:solidFill>
                <a:latin typeface="Comic Sans MS" pitchFamily="66" charset="0"/>
              </a:rPr>
              <a:t>de mensagem</a:t>
            </a:r>
            <a:endParaRPr lang="pt-BR" sz="2400"/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3118106" y="3339865"/>
            <a:ext cx="605472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800" b="1">
                <a:latin typeface="Courier New" pitchFamily="49" charset="0"/>
              </a:rPr>
              <a:t>GET /index.html HTTP/1.1\r\n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800" b="1">
                <a:latin typeface="Courier New" pitchFamily="49" charset="0"/>
              </a:rPr>
              <a:t>Host: www-net.cs.umass.edu\r\n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800" b="1">
                <a:latin typeface="Courier New" pitchFamily="49" charset="0"/>
              </a:rPr>
              <a:t>User-Agent: Firefox/3.6.10\r\n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800" b="1">
                <a:latin typeface="Courier New" pitchFamily="49" charset="0"/>
              </a:rPr>
              <a:t>Accept: text/</a:t>
            </a:r>
            <a:r>
              <a:rPr lang="en-US" sz="1800" b="1" err="1">
                <a:latin typeface="Courier New" pitchFamily="49" charset="0"/>
              </a:rPr>
              <a:t>html,application</a:t>
            </a:r>
            <a:r>
              <a:rPr lang="en-US" sz="1800" b="1">
                <a:latin typeface="Courier New" pitchFamily="49" charset="0"/>
              </a:rPr>
              <a:t>/</a:t>
            </a:r>
            <a:r>
              <a:rPr lang="en-US" sz="1800" b="1" err="1">
                <a:latin typeface="Courier New" pitchFamily="49" charset="0"/>
              </a:rPr>
              <a:t>xhtml+xml</a:t>
            </a:r>
            <a:r>
              <a:rPr lang="en-US" sz="1800" b="1">
                <a:latin typeface="Courier New" pitchFamily="49" charset="0"/>
              </a:rPr>
              <a:t>\r\n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800" b="1">
                <a:latin typeface="Courier New" pitchFamily="49" charset="0"/>
              </a:rPr>
              <a:t>Accept-Language: </a:t>
            </a:r>
            <a:r>
              <a:rPr lang="en-US" sz="1800" b="1" err="1">
                <a:latin typeface="Courier New" pitchFamily="49" charset="0"/>
              </a:rPr>
              <a:t>en-us,en;q</a:t>
            </a:r>
            <a:r>
              <a:rPr lang="en-US" sz="1800" b="1">
                <a:latin typeface="Courier New" pitchFamily="49" charset="0"/>
              </a:rPr>
              <a:t>=0.5\r\n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800" b="1">
                <a:latin typeface="Courier New" pitchFamily="49" charset="0"/>
              </a:rPr>
              <a:t>Accept-Encoding: </a:t>
            </a:r>
            <a:r>
              <a:rPr lang="en-US" sz="1800" b="1" err="1">
                <a:latin typeface="Courier New" pitchFamily="49" charset="0"/>
              </a:rPr>
              <a:t>gzip,deflate</a:t>
            </a:r>
            <a:r>
              <a:rPr lang="en-US" sz="1800" b="1">
                <a:latin typeface="Courier New" pitchFamily="49" charset="0"/>
              </a:rPr>
              <a:t>\r\n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800" b="1">
                <a:latin typeface="Courier New" pitchFamily="49" charset="0"/>
              </a:rPr>
              <a:t>Accept-Charset: ISO-8859-1,utf-8;q=0.7\r\n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800" b="1">
                <a:latin typeface="Courier New" pitchFamily="49" charset="0"/>
              </a:rPr>
              <a:t>Keep-Alive: 115\r\n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800" b="1">
                <a:latin typeface="Courier New" pitchFamily="49" charset="0"/>
              </a:rPr>
              <a:t>Connection: keep-alive\r\n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800" b="1">
                <a:latin typeface="Courier New" pitchFamily="49" charset="0"/>
              </a:rPr>
              <a:t>\r\n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BD9996C-CCFA-B244-AE00-D5071BE1A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Mensagem de requisição HTTP: formato geral</a:t>
            </a:r>
          </a:p>
        </p:txBody>
      </p:sp>
      <p:pic>
        <p:nvPicPr>
          <p:cNvPr id="53253" name="Picture 4" descr="f020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7238" y="2162175"/>
            <a:ext cx="7324725" cy="3524250"/>
          </a:xfr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74E105D-6EF0-6447-8203-D3588185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Enviando conteúdo de formulário</a:t>
            </a:r>
          </a:p>
        </p:txBody>
      </p:sp>
      <p:sp>
        <p:nvSpPr>
          <p:cNvPr id="5427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 u="sng">
                <a:solidFill>
                  <a:srgbClr val="FF0000"/>
                </a:solidFill>
              </a:rPr>
              <a:t>Método POST :</a:t>
            </a:r>
            <a:endParaRPr lang="pt-BR" sz="2400"/>
          </a:p>
          <a:p>
            <a:r>
              <a:rPr lang="pt-BR" sz="2400"/>
              <a:t>Páginas Web frequentemente contêm formulário de entrada</a:t>
            </a:r>
          </a:p>
          <a:p>
            <a:r>
              <a:rPr lang="pt-BR" sz="2400"/>
              <a:t>Conteúdo é enviado para o servidor no corpo da mensagem</a:t>
            </a:r>
          </a:p>
          <a:p>
            <a:pPr>
              <a:buNone/>
            </a:pPr>
            <a:r>
              <a:rPr lang="pt-BR" sz="2400" u="sng">
                <a:solidFill>
                  <a:srgbClr val="FF0000"/>
                </a:solidFill>
              </a:rPr>
              <a:t>Método URL:</a:t>
            </a:r>
          </a:p>
          <a:p>
            <a:r>
              <a:rPr lang="pt-BR" sz="2400"/>
              <a:t>Usa o método GET</a:t>
            </a:r>
          </a:p>
          <a:p>
            <a:r>
              <a:rPr lang="pt-BR" sz="2400"/>
              <a:t>Conteúdo é enviado para o servidor no campo URL:</a:t>
            </a:r>
          </a:p>
          <a:p>
            <a:pPr marL="0" indent="0">
              <a:buNone/>
            </a:pPr>
            <a:endParaRPr lang="pt-BR" sz="240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54279" name="Text Box 6"/>
          <p:cNvSpPr txBox="1">
            <a:spLocks noChangeArrowheads="1"/>
          </p:cNvSpPr>
          <p:nvPr/>
        </p:nvSpPr>
        <p:spPr bwMode="auto">
          <a:xfrm>
            <a:off x="690822" y="5121275"/>
            <a:ext cx="77251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Courier New" pitchFamily="49" charset="0"/>
              </a:rPr>
              <a:t>www.somesite.com/animalsearch?key=monkeys&amp;bananas</a:t>
            </a:r>
            <a:endParaRPr lang="en-US" sz="1600">
              <a:latin typeface="Courier New" pitchFamily="49" charset="0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4BDB578-7C86-3944-A341-E02CA249C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382000" cy="1143000"/>
          </a:xfrm>
        </p:spPr>
        <p:txBody>
          <a:bodyPr/>
          <a:lstStyle/>
          <a:p>
            <a:r>
              <a:rPr lang="pt-BR"/>
              <a:t>Capítulo 2: Camada de Aplicação</a:t>
            </a:r>
          </a:p>
        </p:txBody>
      </p:sp>
      <p:sp>
        <p:nvSpPr>
          <p:cNvPr id="3174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3581400" cy="4648200"/>
          </a:xfrm>
        </p:spPr>
        <p:txBody>
          <a:bodyPr/>
          <a:lstStyle/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400" u="sng" dirty="0">
                <a:solidFill>
                  <a:srgbClr val="FF0000"/>
                </a:solidFill>
              </a:rPr>
              <a:t>Metas do capítulo:</a:t>
            </a:r>
            <a:r>
              <a:rPr lang="pt-BR" sz="2400" dirty="0"/>
              <a:t> </a:t>
            </a:r>
          </a:p>
          <a:p>
            <a:pPr>
              <a:lnSpc>
                <a:spcPct val="90000"/>
              </a:lnSpc>
            </a:pPr>
            <a:r>
              <a:rPr lang="pt-BR" sz="2400" dirty="0"/>
              <a:t>aspectos conceituais e de implementação de protocolos de aplicação em redes</a:t>
            </a:r>
          </a:p>
          <a:p>
            <a:pPr lvl="1">
              <a:lnSpc>
                <a:spcPct val="90000"/>
              </a:lnSpc>
            </a:pPr>
            <a:r>
              <a:rPr lang="pt-BR" sz="2000" dirty="0"/>
              <a:t>modelos de serviço da camada de transporte </a:t>
            </a:r>
          </a:p>
          <a:p>
            <a:pPr lvl="1">
              <a:lnSpc>
                <a:spcPct val="90000"/>
              </a:lnSpc>
            </a:pPr>
            <a:r>
              <a:rPr lang="pt-BR" sz="2000" dirty="0"/>
              <a:t>paradigma cliente servidor</a:t>
            </a:r>
          </a:p>
          <a:p>
            <a:pPr lvl="1">
              <a:lnSpc>
                <a:spcPct val="90000"/>
              </a:lnSpc>
            </a:pPr>
            <a:r>
              <a:rPr lang="pt-BR" sz="2000" dirty="0"/>
              <a:t>paradigma </a:t>
            </a:r>
            <a:r>
              <a:rPr lang="pt-BR" sz="2000" i="1" dirty="0" err="1"/>
              <a:t>peer-to-peer</a:t>
            </a:r>
            <a:r>
              <a:rPr lang="pt-BR" sz="2000" i="1" dirty="0"/>
              <a:t> </a:t>
            </a:r>
            <a:r>
              <a:rPr lang="pt-BR" sz="2000" dirty="0"/>
              <a:t>(p2p)</a:t>
            </a:r>
          </a:p>
          <a:p>
            <a:pPr lvl="1">
              <a:lnSpc>
                <a:spcPct val="90000"/>
              </a:lnSpc>
            </a:pPr>
            <a:endParaRPr lang="pt-BR" sz="2000" dirty="0"/>
          </a:p>
          <a:p>
            <a:pPr lvl="1">
              <a:lnSpc>
                <a:spcPct val="90000"/>
              </a:lnSpc>
              <a:buFont typeface="ZapfDingbats" pitchFamily="82" charset="0"/>
              <a:buNone/>
            </a:pPr>
            <a:endParaRPr lang="pt-BR" sz="2000" dirty="0"/>
          </a:p>
        </p:txBody>
      </p:sp>
      <p:sp>
        <p:nvSpPr>
          <p:cNvPr id="3175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114800" y="1371600"/>
            <a:ext cx="4322763" cy="4648200"/>
          </a:xfrm>
        </p:spPr>
        <p:txBody>
          <a:bodyPr/>
          <a:lstStyle/>
          <a:p>
            <a:r>
              <a:rPr lang="pt-BR" sz="2400" dirty="0"/>
              <a:t>aprender sobre protocolos através do estudo de protocolos populares da camada de aplicação: </a:t>
            </a:r>
          </a:p>
          <a:p>
            <a:pPr lvl="1"/>
            <a:r>
              <a:rPr lang="pt-BR" sz="2000" dirty="0"/>
              <a:t>HTTP</a:t>
            </a:r>
          </a:p>
          <a:p>
            <a:pPr lvl="1"/>
            <a:r>
              <a:rPr lang="pt-BR" sz="2000" dirty="0"/>
              <a:t>SMTP/ POP3/ IMAP</a:t>
            </a:r>
          </a:p>
          <a:p>
            <a:pPr lvl="1"/>
            <a:r>
              <a:rPr lang="pt-BR" sz="2000" dirty="0"/>
              <a:t>DNS </a:t>
            </a:r>
          </a:p>
          <a:p>
            <a:r>
              <a:rPr lang="pt-BR" sz="2400" dirty="0"/>
              <a:t>Criar aplicações de rede</a:t>
            </a:r>
          </a:p>
          <a:p>
            <a:pPr lvl="1"/>
            <a:r>
              <a:rPr lang="pt-BR" sz="2000" dirty="0"/>
              <a:t>programação usando a API de </a:t>
            </a:r>
            <a:r>
              <a:rPr lang="pt-BR" sz="2000" i="1" dirty="0"/>
              <a:t>sockets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1FD67D4-1544-1047-A87F-9979716AB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Tipos de métodos</a:t>
            </a:r>
          </a:p>
        </p:txBody>
      </p:sp>
      <p:sp>
        <p:nvSpPr>
          <p:cNvPr id="5530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 u="sng">
                <a:solidFill>
                  <a:srgbClr val="FF0000"/>
                </a:solidFill>
              </a:rPr>
              <a:t>HTTP/1.0</a:t>
            </a:r>
            <a:endParaRPr lang="pt-BR" sz="2400"/>
          </a:p>
          <a:p>
            <a:r>
              <a:rPr lang="pt-BR" sz="2400"/>
              <a:t>GET</a:t>
            </a:r>
          </a:p>
          <a:p>
            <a:r>
              <a:rPr lang="pt-BR" sz="2400"/>
              <a:t>POST</a:t>
            </a:r>
          </a:p>
          <a:p>
            <a:r>
              <a:rPr lang="pt-BR" sz="2400"/>
              <a:t>HEAD</a:t>
            </a:r>
          </a:p>
          <a:p>
            <a:pPr lvl="1"/>
            <a:r>
              <a:rPr lang="pt-BR" sz="2000"/>
              <a:t>Pede para o servidor não enviar o objeto requerido junto com a resposta</a:t>
            </a:r>
          </a:p>
        </p:txBody>
      </p:sp>
      <p:sp>
        <p:nvSpPr>
          <p:cNvPr id="5530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 u="sng">
                <a:solidFill>
                  <a:srgbClr val="FF0000"/>
                </a:solidFill>
              </a:rPr>
              <a:t>HTTP/1.1</a:t>
            </a:r>
            <a:endParaRPr lang="pt-BR" sz="2400"/>
          </a:p>
          <a:p>
            <a:r>
              <a:rPr lang="pt-BR" sz="2400"/>
              <a:t>GET, POST, HEAD</a:t>
            </a:r>
          </a:p>
          <a:p>
            <a:r>
              <a:rPr lang="pt-BR" sz="2400"/>
              <a:t>PUT</a:t>
            </a:r>
          </a:p>
          <a:p>
            <a:pPr lvl="1"/>
            <a:r>
              <a:rPr lang="pt-BR" sz="2000" i="1"/>
              <a:t>Upload</a:t>
            </a:r>
            <a:r>
              <a:rPr lang="pt-BR" sz="2000"/>
              <a:t> de arquivo contido no corpo da mensagem para o caminho especificado no  campo URL</a:t>
            </a:r>
          </a:p>
          <a:p>
            <a:r>
              <a:rPr lang="pt-BR" sz="2400"/>
              <a:t>DELETE</a:t>
            </a:r>
          </a:p>
          <a:p>
            <a:pPr lvl="1"/>
            <a:r>
              <a:rPr lang="pt-BR" sz="2000"/>
              <a:t>Exclui arquivo especificado no campo URL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79E79E4-2FF1-E34A-B9CF-3D16EDFCE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123238" cy="1143000"/>
          </a:xfrm>
        </p:spPr>
        <p:txBody>
          <a:bodyPr/>
          <a:lstStyle/>
          <a:p>
            <a:r>
              <a:rPr lang="pt-BR" sz="3600"/>
              <a:t>Mensagem de resposta HTTP</a:t>
            </a:r>
          </a:p>
        </p:txBody>
      </p:sp>
      <p:sp>
        <p:nvSpPr>
          <p:cNvPr id="56326" name="Text Box 5"/>
          <p:cNvSpPr txBox="1">
            <a:spLocks noChangeArrowheads="1"/>
          </p:cNvSpPr>
          <p:nvPr/>
        </p:nvSpPr>
        <p:spPr bwMode="auto">
          <a:xfrm>
            <a:off x="3434" y="1473782"/>
            <a:ext cx="21955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000">
                <a:solidFill>
                  <a:schemeClr val="accent2"/>
                </a:solidFill>
                <a:latin typeface="Comic Sans MS" pitchFamily="66" charset="0"/>
              </a:rPr>
              <a:t>linha de status</a:t>
            </a:r>
          </a:p>
          <a:p>
            <a:pPr algn="ctr" eaLnBrk="0" hangingPunct="0"/>
            <a:r>
              <a:rPr lang="pt-BR" sz="2000">
                <a:solidFill>
                  <a:schemeClr val="accent2"/>
                </a:solidFill>
                <a:latin typeface="Comic Sans MS" pitchFamily="66" charset="0"/>
              </a:rPr>
              <a:t>(protocolo,</a:t>
            </a:r>
          </a:p>
          <a:p>
            <a:pPr algn="ctr" eaLnBrk="0" hangingPunct="0"/>
            <a:r>
              <a:rPr lang="pt-BR" sz="2000">
                <a:solidFill>
                  <a:schemeClr val="accent2"/>
                </a:solidFill>
                <a:latin typeface="Comic Sans MS" pitchFamily="66" charset="0"/>
              </a:rPr>
              <a:t>código de status,</a:t>
            </a:r>
          </a:p>
          <a:p>
            <a:pPr algn="ctr" eaLnBrk="0" hangingPunct="0"/>
            <a:r>
              <a:rPr lang="pt-BR" sz="2000">
                <a:solidFill>
                  <a:schemeClr val="accent2"/>
                </a:solidFill>
                <a:latin typeface="Comic Sans MS" pitchFamily="66" charset="0"/>
              </a:rPr>
              <a:t>frase de status)</a:t>
            </a:r>
            <a:endParaRPr lang="pt-BR" sz="2400"/>
          </a:p>
        </p:txBody>
      </p:sp>
      <p:sp>
        <p:nvSpPr>
          <p:cNvPr id="56327" name="Line 6"/>
          <p:cNvSpPr>
            <a:spLocks noChangeShapeType="1"/>
          </p:cNvSpPr>
          <p:nvPr/>
        </p:nvSpPr>
        <p:spPr bwMode="auto">
          <a:xfrm>
            <a:off x="1689359" y="1980195"/>
            <a:ext cx="923925" cy="257175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6328" name="Freeform 7"/>
          <p:cNvSpPr>
            <a:spLocks/>
          </p:cNvSpPr>
          <p:nvPr/>
        </p:nvSpPr>
        <p:spPr bwMode="auto">
          <a:xfrm>
            <a:off x="2489459" y="2345513"/>
            <a:ext cx="257175" cy="2922837"/>
          </a:xfrm>
          <a:custGeom>
            <a:avLst/>
            <a:gdLst>
              <a:gd name="T0" fmla="*/ 2147483647 w 162"/>
              <a:gd name="T1" fmla="*/ 2147483647 h 1428"/>
              <a:gd name="T2" fmla="*/ 0 w 162"/>
              <a:gd name="T3" fmla="*/ 0 h 1428"/>
              <a:gd name="T4" fmla="*/ 0 w 162"/>
              <a:gd name="T5" fmla="*/ 2147483647 h 1428"/>
              <a:gd name="T6" fmla="*/ 2147483647 w 162"/>
              <a:gd name="T7" fmla="*/ 2147483647 h 1428"/>
              <a:gd name="T8" fmla="*/ 0 60000 65536"/>
              <a:gd name="T9" fmla="*/ 0 60000 65536"/>
              <a:gd name="T10" fmla="*/ 0 60000 65536"/>
              <a:gd name="T11" fmla="*/ 0 60000 65536"/>
              <a:gd name="T12" fmla="*/ 0 w 162"/>
              <a:gd name="T13" fmla="*/ 0 h 1428"/>
              <a:gd name="T14" fmla="*/ 162 w 162"/>
              <a:gd name="T15" fmla="*/ 1428 h 14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2" h="1428">
                <a:moveTo>
                  <a:pt x="132" y="9"/>
                </a:moveTo>
                <a:lnTo>
                  <a:pt x="0" y="0"/>
                </a:lnTo>
                <a:lnTo>
                  <a:pt x="0" y="1428"/>
                </a:lnTo>
                <a:lnTo>
                  <a:pt x="162" y="1425"/>
                </a:ln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6329" name="Text Box 8"/>
          <p:cNvSpPr txBox="1">
            <a:spLocks noChangeArrowheads="1"/>
          </p:cNvSpPr>
          <p:nvPr/>
        </p:nvSpPr>
        <p:spPr bwMode="auto">
          <a:xfrm>
            <a:off x="1065472" y="3273425"/>
            <a:ext cx="13446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pt-BR" sz="2000">
                <a:solidFill>
                  <a:schemeClr val="accent2"/>
                </a:solidFill>
                <a:latin typeface="Comic Sans MS" pitchFamily="66" charset="0"/>
              </a:rPr>
              <a:t>linhas de</a:t>
            </a:r>
            <a:br>
              <a:rPr lang="pt-BR" sz="200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pt-BR" sz="2000">
                <a:solidFill>
                  <a:schemeClr val="accent2"/>
                </a:solidFill>
                <a:latin typeface="Comic Sans MS" pitchFamily="66" charset="0"/>
              </a:rPr>
              <a:t>cabeçalho</a:t>
            </a:r>
            <a:endParaRPr lang="pt-BR" sz="2400"/>
          </a:p>
        </p:txBody>
      </p:sp>
      <p:sp>
        <p:nvSpPr>
          <p:cNvPr id="56330" name="Line 9"/>
          <p:cNvSpPr>
            <a:spLocks noChangeShapeType="1"/>
          </p:cNvSpPr>
          <p:nvPr/>
        </p:nvSpPr>
        <p:spPr bwMode="auto">
          <a:xfrm flipV="1">
            <a:off x="1584584" y="5481995"/>
            <a:ext cx="923925" cy="257175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6331" name="Text Box 10"/>
          <p:cNvSpPr txBox="1">
            <a:spLocks noChangeArrowheads="1"/>
          </p:cNvSpPr>
          <p:nvPr/>
        </p:nvSpPr>
        <p:spPr bwMode="auto">
          <a:xfrm>
            <a:off x="78047" y="5461357"/>
            <a:ext cx="171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000">
                <a:solidFill>
                  <a:schemeClr val="accent2"/>
                </a:solidFill>
                <a:latin typeface="Comic Sans MS" pitchFamily="66" charset="0"/>
              </a:rPr>
              <a:t>dados, p.ex., </a:t>
            </a:r>
          </a:p>
          <a:p>
            <a:pPr algn="ctr" eaLnBrk="0" hangingPunct="0"/>
            <a:r>
              <a:rPr lang="pt-BR" sz="2000">
                <a:solidFill>
                  <a:schemeClr val="accent2"/>
                </a:solidFill>
                <a:latin typeface="Comic Sans MS" pitchFamily="66" charset="0"/>
              </a:rPr>
              <a:t>arquivo </a:t>
            </a:r>
            <a:r>
              <a:rPr lang="pt-BR" sz="2000" err="1">
                <a:solidFill>
                  <a:schemeClr val="accent2"/>
                </a:solidFill>
                <a:latin typeface="Comic Sans MS" pitchFamily="66" charset="0"/>
              </a:rPr>
              <a:t>html</a:t>
            </a:r>
            <a:br>
              <a:rPr lang="pt-BR" sz="200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pt-BR" sz="2000">
                <a:solidFill>
                  <a:schemeClr val="accent2"/>
                </a:solidFill>
                <a:latin typeface="Comic Sans MS" pitchFamily="66" charset="0"/>
              </a:rPr>
              <a:t>solicitado</a:t>
            </a:r>
            <a:endParaRPr lang="pt-BR" sz="2400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2615940" y="2058768"/>
            <a:ext cx="631190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pt-BR" sz="1800" b="1">
                <a:latin typeface="Courier New" pitchFamily="49" charset="0"/>
              </a:rPr>
              <a:t>HTTP/1.1 200 OK\r\n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pt-BR" sz="1800" b="1">
                <a:latin typeface="Courier New" pitchFamily="49" charset="0"/>
              </a:rPr>
              <a:t>Date: Sun, 26 Sep 2010 20:09:20 GMT\r\n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pt-BR" sz="1800" b="1">
                <a:latin typeface="Courier New" pitchFamily="49" charset="0"/>
              </a:rPr>
              <a:t>Server: Apache/2.0.52 (</a:t>
            </a:r>
            <a:r>
              <a:rPr lang="en-US" altLang="pt-BR" sz="1800" b="1" err="1">
                <a:latin typeface="Courier New" pitchFamily="49" charset="0"/>
              </a:rPr>
              <a:t>CentOS</a:t>
            </a:r>
            <a:r>
              <a:rPr lang="en-US" altLang="pt-BR" sz="1800" b="1">
                <a:latin typeface="Courier New" pitchFamily="49" charset="0"/>
              </a:rPr>
              <a:t>)\r\n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pt-BR" sz="1800" b="1">
                <a:latin typeface="Courier New" pitchFamily="49" charset="0"/>
              </a:rPr>
              <a:t>Last-Modified: Tue, 30 Oct 2007 17:00:02 GMT\r\n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pt-BR" sz="1800" b="1" err="1">
                <a:latin typeface="Courier New" pitchFamily="49" charset="0"/>
              </a:rPr>
              <a:t>ETag</a:t>
            </a:r>
            <a:r>
              <a:rPr lang="en-US" altLang="pt-BR" sz="1800" b="1">
                <a:latin typeface="Courier New" pitchFamily="49" charset="0"/>
              </a:rPr>
              <a:t>: "17dc6-a5c-bf716880"\r\n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pt-BR" sz="1800" b="1">
                <a:latin typeface="Courier New" pitchFamily="49" charset="0"/>
              </a:rPr>
              <a:t>Accept-Ranges: bytes\r\n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pt-BR" sz="1800" b="1">
                <a:latin typeface="Courier New" pitchFamily="49" charset="0"/>
              </a:rPr>
              <a:t>Content-Length: 2652\r\n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pt-BR" sz="1800" b="1">
                <a:latin typeface="Courier New" pitchFamily="49" charset="0"/>
              </a:rPr>
              <a:t>Keep-Alive: timeout=10, max=100\r\n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pt-BR" sz="1800" b="1">
                <a:latin typeface="Courier New" pitchFamily="49" charset="0"/>
              </a:rPr>
              <a:t>Connection: Keep-Alive\r\n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pt-BR" sz="1800" b="1">
                <a:latin typeface="Courier New" pitchFamily="49" charset="0"/>
              </a:rPr>
              <a:t>Content-Type: text/html; charset=ISO-8859-1\r\n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pt-BR" sz="1800" b="1">
                <a:latin typeface="Courier New" pitchFamily="49" charset="0"/>
              </a:rPr>
              <a:t>\r\n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it-IT" altLang="pt-BR" sz="1800" b="1">
                <a:latin typeface="Courier New" pitchFamily="49" charset="0"/>
              </a:rPr>
              <a:t>data data data data data ... </a:t>
            </a:r>
            <a:endParaRPr lang="en-US" altLang="pt-BR" sz="1800" b="1">
              <a:latin typeface="Courier New" pitchFamily="49" charset="0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30E7526-F869-4D4A-8644-7338AE67A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/>
              <a:t>códigos de status da resposta HTTP</a:t>
            </a:r>
            <a:endParaRPr lang="pt-BR" sz="3600"/>
          </a:p>
        </p:txBody>
      </p:sp>
      <p:sp>
        <p:nvSpPr>
          <p:cNvPr id="5734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49275" y="2009775"/>
            <a:ext cx="7934325" cy="4648200"/>
          </a:xfrm>
        </p:spPr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 b="1">
                <a:solidFill>
                  <a:srgbClr val="FF0000"/>
                </a:solidFill>
                <a:latin typeface="Courier New" pitchFamily="49" charset="0"/>
              </a:rPr>
              <a:t>200 OK</a:t>
            </a:r>
            <a:endParaRPr lang="pt-BR" sz="2400"/>
          </a:p>
          <a:p>
            <a:pPr lvl="1"/>
            <a:r>
              <a:rPr lang="pt-BR" sz="2000"/>
              <a:t>sucesso, objeto pedido segue mais adiante nesta mensagem</a:t>
            </a:r>
          </a:p>
          <a:p>
            <a:pPr>
              <a:buFont typeface="ZapfDingbats" pitchFamily="82" charset="0"/>
              <a:buNone/>
            </a:pPr>
            <a:r>
              <a:rPr lang="pt-BR" sz="2400" b="1">
                <a:solidFill>
                  <a:srgbClr val="FF0000"/>
                </a:solidFill>
                <a:latin typeface="Courier New" pitchFamily="49" charset="0"/>
              </a:rPr>
              <a:t>301 </a:t>
            </a:r>
            <a:r>
              <a:rPr lang="pt-BR" sz="2400" b="1" err="1">
                <a:solidFill>
                  <a:srgbClr val="FF0000"/>
                </a:solidFill>
                <a:latin typeface="Courier New" pitchFamily="49" charset="0"/>
              </a:rPr>
              <a:t>Moved</a:t>
            </a:r>
            <a:r>
              <a:rPr lang="pt-BR" sz="2400" b="1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pt-BR" sz="2400" b="1" err="1">
                <a:solidFill>
                  <a:srgbClr val="FF0000"/>
                </a:solidFill>
                <a:latin typeface="Courier New" pitchFamily="49" charset="0"/>
              </a:rPr>
              <a:t>Permanently</a:t>
            </a:r>
            <a:endParaRPr lang="pt-BR" sz="2400"/>
          </a:p>
          <a:p>
            <a:pPr lvl="1"/>
            <a:r>
              <a:rPr lang="pt-BR" sz="2000"/>
              <a:t>objeto pedido mudou de lugar, nova localização especificado mais adiante nesta mensagem (</a:t>
            </a:r>
            <a:r>
              <a:rPr lang="pt-BR" sz="2000" err="1"/>
              <a:t>Location</a:t>
            </a:r>
            <a:r>
              <a:rPr lang="pt-BR" sz="2000"/>
              <a:t>:)</a:t>
            </a:r>
          </a:p>
          <a:p>
            <a:pPr>
              <a:buFont typeface="ZapfDingbats" pitchFamily="82" charset="0"/>
              <a:buNone/>
            </a:pPr>
            <a:r>
              <a:rPr lang="pt-BR" sz="2400" b="1">
                <a:solidFill>
                  <a:srgbClr val="FF0000"/>
                </a:solidFill>
                <a:latin typeface="Courier New" pitchFamily="49" charset="0"/>
              </a:rPr>
              <a:t>400 </a:t>
            </a:r>
            <a:r>
              <a:rPr lang="pt-BR" sz="2400" b="1" err="1">
                <a:solidFill>
                  <a:srgbClr val="FF0000"/>
                </a:solidFill>
                <a:latin typeface="Courier New" pitchFamily="49" charset="0"/>
              </a:rPr>
              <a:t>Bad</a:t>
            </a:r>
            <a:r>
              <a:rPr lang="pt-BR" sz="2400" b="1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pt-BR" sz="2400" b="1" err="1">
                <a:solidFill>
                  <a:srgbClr val="FF0000"/>
                </a:solidFill>
                <a:latin typeface="Courier New" pitchFamily="49" charset="0"/>
              </a:rPr>
              <a:t>Request</a:t>
            </a:r>
            <a:endParaRPr lang="pt-BR" sz="2400"/>
          </a:p>
          <a:p>
            <a:pPr lvl="1"/>
            <a:r>
              <a:rPr lang="pt-BR" sz="2000"/>
              <a:t>mensagem de pedido não entendida pelo servidor</a:t>
            </a:r>
          </a:p>
          <a:p>
            <a:pPr>
              <a:buFont typeface="ZapfDingbats" pitchFamily="82" charset="0"/>
              <a:buNone/>
            </a:pPr>
            <a:r>
              <a:rPr lang="pt-BR" sz="2400" b="1">
                <a:solidFill>
                  <a:srgbClr val="FF0000"/>
                </a:solidFill>
                <a:latin typeface="Courier New" pitchFamily="49" charset="0"/>
              </a:rPr>
              <a:t>404 </a:t>
            </a:r>
            <a:r>
              <a:rPr lang="pt-BR" sz="2400" b="1" err="1">
                <a:solidFill>
                  <a:srgbClr val="FF0000"/>
                </a:solidFill>
                <a:latin typeface="Courier New" pitchFamily="49" charset="0"/>
              </a:rPr>
              <a:t>Not</a:t>
            </a:r>
            <a:r>
              <a:rPr lang="pt-BR" sz="2400" b="1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pt-BR" sz="2400" b="1" err="1">
                <a:solidFill>
                  <a:srgbClr val="FF0000"/>
                </a:solidFill>
                <a:latin typeface="Courier New" pitchFamily="49" charset="0"/>
              </a:rPr>
              <a:t>Found</a:t>
            </a:r>
            <a:endParaRPr lang="pt-BR" sz="2400"/>
          </a:p>
          <a:p>
            <a:pPr lvl="1"/>
            <a:r>
              <a:rPr lang="pt-BR" sz="2000"/>
              <a:t>documento pedido não se encontra neste servidor</a:t>
            </a:r>
          </a:p>
          <a:p>
            <a:pPr>
              <a:buFont typeface="ZapfDingbats" pitchFamily="82" charset="0"/>
              <a:buNone/>
            </a:pPr>
            <a:r>
              <a:rPr lang="pt-BR" sz="2400" b="1">
                <a:solidFill>
                  <a:srgbClr val="FF0000"/>
                </a:solidFill>
                <a:latin typeface="Courier New" pitchFamily="49" charset="0"/>
              </a:rPr>
              <a:t>505 HTTP </a:t>
            </a:r>
            <a:r>
              <a:rPr lang="pt-BR" sz="2400" b="1" err="1">
                <a:solidFill>
                  <a:srgbClr val="FF0000"/>
                </a:solidFill>
                <a:latin typeface="Courier New" pitchFamily="49" charset="0"/>
              </a:rPr>
              <a:t>Version</a:t>
            </a:r>
            <a:r>
              <a:rPr lang="pt-BR" sz="2400" b="1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pt-BR" sz="2400" b="1" err="1">
                <a:solidFill>
                  <a:srgbClr val="FF0000"/>
                </a:solidFill>
                <a:latin typeface="Courier New" pitchFamily="49" charset="0"/>
              </a:rPr>
              <a:t>Not</a:t>
            </a:r>
            <a:r>
              <a:rPr lang="pt-BR" sz="2400" b="1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pt-BR" sz="2400" b="1" err="1">
                <a:solidFill>
                  <a:srgbClr val="FF0000"/>
                </a:solidFill>
                <a:latin typeface="Courier New" pitchFamily="49" charset="0"/>
              </a:rPr>
              <a:t>Supported</a:t>
            </a:r>
            <a:endParaRPr lang="pt-BR" sz="2400" b="1">
              <a:solidFill>
                <a:srgbClr val="FF0000"/>
              </a:solidFill>
              <a:latin typeface="Courier New" pitchFamily="49" charset="0"/>
            </a:endParaRPr>
          </a:p>
          <a:p>
            <a:pPr lvl="1"/>
            <a:r>
              <a:rPr lang="pt-BR" sz="2000"/>
              <a:t>versão de </a:t>
            </a:r>
            <a:r>
              <a:rPr lang="pt-BR" sz="2000" err="1"/>
              <a:t>http</a:t>
            </a:r>
            <a:r>
              <a:rPr lang="pt-BR" sz="2000"/>
              <a:t> do pedido não usada por este servidor</a:t>
            </a:r>
          </a:p>
        </p:txBody>
      </p:sp>
      <p:sp>
        <p:nvSpPr>
          <p:cNvPr id="57350" name="Rectangle 5"/>
          <p:cNvSpPr>
            <a:spLocks noChangeArrowheads="1"/>
          </p:cNvSpPr>
          <p:nvPr/>
        </p:nvSpPr>
        <p:spPr bwMode="auto">
          <a:xfrm>
            <a:off x="523875" y="1262063"/>
            <a:ext cx="76866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None/>
            </a:pPr>
            <a:r>
              <a:rPr lang="pt-BR" sz="2400">
                <a:latin typeface="Comic Sans MS" pitchFamily="66" charset="0"/>
              </a:rPr>
              <a:t>Na primeira linha da mensagem de resposta servidor-&gt;cliente. Alguns códigos típicos: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3565C20-A3D3-684D-A43C-E2B1BE911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>
          <a:xfrm>
            <a:off x="319088" y="228600"/>
            <a:ext cx="8597900" cy="1143000"/>
          </a:xfrm>
        </p:spPr>
        <p:txBody>
          <a:bodyPr/>
          <a:lstStyle/>
          <a:p>
            <a:r>
              <a:rPr lang="pt-BR" sz="3200"/>
              <a:t>Experimente você com HTTP (do lado cliente)</a:t>
            </a:r>
          </a:p>
        </p:txBody>
      </p:sp>
      <p:sp>
        <p:nvSpPr>
          <p:cNvPr id="5837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0525" y="1590675"/>
            <a:ext cx="8096250" cy="466725"/>
          </a:xfrm>
        </p:spPr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000"/>
              <a:t>1. Use cliente </a:t>
            </a:r>
            <a:r>
              <a:rPr lang="pt-BR" sz="2000" err="1"/>
              <a:t>telnet</a:t>
            </a:r>
            <a:r>
              <a:rPr lang="pt-BR" sz="2000"/>
              <a:t> para seu servidor WWW favorito:</a:t>
            </a:r>
          </a:p>
          <a:p>
            <a:pPr lvl="2">
              <a:buFontTx/>
              <a:buNone/>
            </a:pPr>
            <a:endParaRPr lang="pt-BR" sz="1800"/>
          </a:p>
        </p:txBody>
      </p:sp>
      <p:sp>
        <p:nvSpPr>
          <p:cNvPr id="58374" name="Text Box 5"/>
          <p:cNvSpPr txBox="1">
            <a:spLocks noChangeArrowheads="1"/>
          </p:cNvSpPr>
          <p:nvPr/>
        </p:nvSpPr>
        <p:spPr bwMode="auto">
          <a:xfrm>
            <a:off x="3981450" y="1981167"/>
            <a:ext cx="510588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1800">
                <a:latin typeface="Comic Sans MS" pitchFamily="66" charset="0"/>
              </a:rPr>
              <a:t>Abre conexão TCP para a porta 80</a:t>
            </a:r>
          </a:p>
          <a:p>
            <a:pPr eaLnBrk="0" hangingPunct="0"/>
            <a:r>
              <a:rPr lang="pt-BR" sz="1800">
                <a:latin typeface="Comic Sans MS" pitchFamily="66" charset="0"/>
              </a:rPr>
              <a:t>(porta padrão do servidor </a:t>
            </a:r>
            <a:r>
              <a:rPr lang="pt-BR" sz="1800" err="1">
                <a:latin typeface="Comic Sans MS" pitchFamily="66" charset="0"/>
              </a:rPr>
              <a:t>http</a:t>
            </a:r>
            <a:r>
              <a:rPr lang="pt-BR" sz="1800">
                <a:latin typeface="Comic Sans MS" pitchFamily="66" charset="0"/>
              </a:rPr>
              <a:t>) a </a:t>
            </a:r>
            <a:r>
              <a:rPr lang="pt-BR" sz="1800" err="1">
                <a:latin typeface="Comic Sans MS" pitchFamily="66" charset="0"/>
              </a:rPr>
              <a:t>cis.poly.edu</a:t>
            </a:r>
            <a:r>
              <a:rPr lang="pt-BR" sz="1800">
                <a:latin typeface="Comic Sans MS" pitchFamily="66" charset="0"/>
              </a:rPr>
              <a:t>.</a:t>
            </a:r>
          </a:p>
          <a:p>
            <a:pPr eaLnBrk="0" hangingPunct="0"/>
            <a:r>
              <a:rPr lang="pt-BR" sz="1800">
                <a:latin typeface="Comic Sans MS" pitchFamily="66" charset="0"/>
              </a:rPr>
              <a:t>Qualquer coisa digitada é enviada para a</a:t>
            </a:r>
          </a:p>
          <a:p>
            <a:pPr eaLnBrk="0" hangingPunct="0"/>
            <a:r>
              <a:rPr lang="pt-BR" sz="1800">
                <a:latin typeface="Comic Sans MS" pitchFamily="66" charset="0"/>
              </a:rPr>
              <a:t>porta 80 do </a:t>
            </a:r>
            <a:r>
              <a:rPr lang="pt-BR" sz="1800" err="1">
                <a:latin typeface="Comic Sans MS" pitchFamily="66" charset="0"/>
              </a:rPr>
              <a:t>cis.poly.edu</a:t>
            </a:r>
            <a:endParaRPr lang="pt-BR" sz="1800">
              <a:latin typeface="Comic Sans MS" pitchFamily="66" charset="0"/>
            </a:endParaRPr>
          </a:p>
        </p:txBody>
      </p:sp>
      <p:sp>
        <p:nvSpPr>
          <p:cNvPr id="58375" name="Text Box 6"/>
          <p:cNvSpPr txBox="1">
            <a:spLocks noChangeArrowheads="1"/>
          </p:cNvSpPr>
          <p:nvPr/>
        </p:nvSpPr>
        <p:spPr bwMode="auto">
          <a:xfrm>
            <a:off x="677230" y="1974996"/>
            <a:ext cx="32175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1800" b="1" err="1">
                <a:solidFill>
                  <a:srgbClr val="FF0000"/>
                </a:solidFill>
                <a:latin typeface="Courier New" pitchFamily="49" charset="0"/>
              </a:rPr>
              <a:t>telnet</a:t>
            </a:r>
            <a:r>
              <a:rPr lang="pt-BR" sz="1800" b="1">
                <a:solidFill>
                  <a:srgbClr val="FF0000"/>
                </a:solidFill>
                <a:latin typeface="Courier New" pitchFamily="49" charset="0"/>
              </a:rPr>
              <a:t> cis.poly.edu 80</a:t>
            </a:r>
            <a:endParaRPr lang="pt-BR" sz="2800">
              <a:latin typeface="Arial" charset="0"/>
            </a:endParaRPr>
          </a:p>
        </p:txBody>
      </p:sp>
      <p:sp>
        <p:nvSpPr>
          <p:cNvPr id="58376" name="Rectangle 7"/>
          <p:cNvSpPr>
            <a:spLocks noChangeArrowheads="1"/>
          </p:cNvSpPr>
          <p:nvPr/>
        </p:nvSpPr>
        <p:spPr bwMode="auto">
          <a:xfrm>
            <a:off x="361950" y="3384696"/>
            <a:ext cx="80962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None/>
            </a:pPr>
            <a:r>
              <a:rPr lang="pt-BR" sz="2000">
                <a:latin typeface="Comic Sans MS" pitchFamily="66" charset="0"/>
              </a:rPr>
              <a:t>2. Digite um pedido GET HTTP:</a:t>
            </a:r>
          </a:p>
          <a:p>
            <a:pPr marL="1143000" lvl="2" indent="-228600" eaLnBrk="0" hangingPunct="0">
              <a:spcBef>
                <a:spcPct val="20000"/>
              </a:spcBef>
            </a:pPr>
            <a:endParaRPr lang="pt-BR" sz="1800">
              <a:latin typeface="Comic Sans MS" pitchFamily="66" charset="0"/>
            </a:endParaRPr>
          </a:p>
        </p:txBody>
      </p:sp>
      <p:sp>
        <p:nvSpPr>
          <p:cNvPr id="58377" name="Text Box 8"/>
          <p:cNvSpPr txBox="1">
            <a:spLocks noChangeArrowheads="1"/>
          </p:cNvSpPr>
          <p:nvPr/>
        </p:nvSpPr>
        <p:spPr bwMode="auto">
          <a:xfrm>
            <a:off x="1382424" y="3852797"/>
            <a:ext cx="26532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1600" b="1">
                <a:solidFill>
                  <a:srgbClr val="FF0000"/>
                </a:solidFill>
                <a:latin typeface="Courier New" pitchFamily="49" charset="0"/>
              </a:rPr>
              <a:t>GET /~</a:t>
            </a:r>
            <a:r>
              <a:rPr lang="pt-BR" sz="1600" b="1" err="1">
                <a:solidFill>
                  <a:srgbClr val="FF0000"/>
                </a:solidFill>
                <a:latin typeface="Courier New" pitchFamily="49" charset="0"/>
              </a:rPr>
              <a:t>ross</a:t>
            </a:r>
            <a:r>
              <a:rPr lang="pt-BR" sz="1600" b="1">
                <a:solidFill>
                  <a:srgbClr val="FF0000"/>
                </a:solidFill>
                <a:latin typeface="Courier New" pitchFamily="49" charset="0"/>
              </a:rPr>
              <a:t>/ HTTP/1.1</a:t>
            </a:r>
          </a:p>
          <a:p>
            <a:pPr eaLnBrk="0" hangingPunct="0"/>
            <a:r>
              <a:rPr lang="pt-BR" sz="1600" b="1">
                <a:solidFill>
                  <a:srgbClr val="FF0000"/>
                </a:solidFill>
                <a:latin typeface="Courier New" pitchFamily="49" charset="0"/>
              </a:rPr>
              <a:t>Host: cis.poly.edu</a:t>
            </a:r>
            <a:endParaRPr lang="pt-BR" sz="2800">
              <a:latin typeface="Arial" charset="0"/>
            </a:endParaRPr>
          </a:p>
        </p:txBody>
      </p:sp>
      <p:sp>
        <p:nvSpPr>
          <p:cNvPr id="58378" name="Text Box 11"/>
          <p:cNvSpPr txBox="1">
            <a:spLocks noChangeArrowheads="1"/>
          </p:cNvSpPr>
          <p:nvPr/>
        </p:nvSpPr>
        <p:spPr bwMode="auto">
          <a:xfrm>
            <a:off x="4848225" y="3749609"/>
            <a:ext cx="382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1800">
                <a:latin typeface="Comic Sans MS" pitchFamily="66" charset="0"/>
              </a:rPr>
              <a:t>Digitando isto (deve teclar</a:t>
            </a:r>
          </a:p>
          <a:p>
            <a:pPr eaLnBrk="0" hangingPunct="0"/>
            <a:r>
              <a:rPr lang="pt-BR" sz="1800">
                <a:latin typeface="Comic Sans MS" pitchFamily="66" charset="0"/>
              </a:rPr>
              <a:t>ENTER duas vezes), está enviando</a:t>
            </a:r>
          </a:p>
          <a:p>
            <a:pPr eaLnBrk="0" hangingPunct="0"/>
            <a:r>
              <a:rPr lang="pt-BR" sz="1800">
                <a:latin typeface="Comic Sans MS" pitchFamily="66" charset="0"/>
              </a:rPr>
              <a:t>este pedido GET mínimo (porém </a:t>
            </a:r>
            <a:br>
              <a:rPr lang="pt-BR" sz="1800">
                <a:latin typeface="Comic Sans MS" pitchFamily="66" charset="0"/>
              </a:rPr>
            </a:br>
            <a:r>
              <a:rPr lang="pt-BR" sz="1800">
                <a:latin typeface="Comic Sans MS" pitchFamily="66" charset="0"/>
              </a:rPr>
              <a:t>completo) ao servidor </a:t>
            </a:r>
            <a:r>
              <a:rPr lang="pt-BR" sz="1800" err="1">
                <a:latin typeface="Comic Sans MS" pitchFamily="66" charset="0"/>
              </a:rPr>
              <a:t>http</a:t>
            </a:r>
            <a:r>
              <a:rPr lang="pt-BR" sz="1800">
                <a:latin typeface="Comic Sans MS" pitchFamily="66" charset="0"/>
              </a:rPr>
              <a:t> </a:t>
            </a:r>
          </a:p>
        </p:txBody>
      </p:sp>
      <p:sp>
        <p:nvSpPr>
          <p:cNvPr id="58379" name="Freeform 12"/>
          <p:cNvSpPr>
            <a:spLocks/>
          </p:cNvSpPr>
          <p:nvPr/>
        </p:nvSpPr>
        <p:spPr bwMode="auto">
          <a:xfrm>
            <a:off x="4029075" y="1987517"/>
            <a:ext cx="247650" cy="1181100"/>
          </a:xfrm>
          <a:custGeom>
            <a:avLst/>
            <a:gdLst>
              <a:gd name="T0" fmla="*/ 2147483647 w 162"/>
              <a:gd name="T1" fmla="*/ 2147483647 h 1428"/>
              <a:gd name="T2" fmla="*/ 0 w 162"/>
              <a:gd name="T3" fmla="*/ 0 h 1428"/>
              <a:gd name="T4" fmla="*/ 0 w 162"/>
              <a:gd name="T5" fmla="*/ 2147483647 h 1428"/>
              <a:gd name="T6" fmla="*/ 2147483647 w 162"/>
              <a:gd name="T7" fmla="*/ 2147483647 h 1428"/>
              <a:gd name="T8" fmla="*/ 0 60000 65536"/>
              <a:gd name="T9" fmla="*/ 0 60000 65536"/>
              <a:gd name="T10" fmla="*/ 0 60000 65536"/>
              <a:gd name="T11" fmla="*/ 0 60000 65536"/>
              <a:gd name="T12" fmla="*/ 0 w 162"/>
              <a:gd name="T13" fmla="*/ 0 h 1428"/>
              <a:gd name="T14" fmla="*/ 162 w 162"/>
              <a:gd name="T15" fmla="*/ 1428 h 14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2" h="1428">
                <a:moveTo>
                  <a:pt x="132" y="9"/>
                </a:moveTo>
                <a:lnTo>
                  <a:pt x="0" y="0"/>
                </a:lnTo>
                <a:lnTo>
                  <a:pt x="0" y="1428"/>
                </a:lnTo>
                <a:lnTo>
                  <a:pt x="162" y="1425"/>
                </a:ln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8380" name="Freeform 13"/>
          <p:cNvSpPr>
            <a:spLocks/>
          </p:cNvSpPr>
          <p:nvPr/>
        </p:nvSpPr>
        <p:spPr bwMode="auto">
          <a:xfrm>
            <a:off x="4829175" y="3717859"/>
            <a:ext cx="257175" cy="1190625"/>
          </a:xfrm>
          <a:custGeom>
            <a:avLst/>
            <a:gdLst>
              <a:gd name="T0" fmla="*/ 2147483647 w 162"/>
              <a:gd name="T1" fmla="*/ 2147483647 h 1428"/>
              <a:gd name="T2" fmla="*/ 0 w 162"/>
              <a:gd name="T3" fmla="*/ 0 h 1428"/>
              <a:gd name="T4" fmla="*/ 0 w 162"/>
              <a:gd name="T5" fmla="*/ 2147483647 h 1428"/>
              <a:gd name="T6" fmla="*/ 2147483647 w 162"/>
              <a:gd name="T7" fmla="*/ 2147483647 h 1428"/>
              <a:gd name="T8" fmla="*/ 0 60000 65536"/>
              <a:gd name="T9" fmla="*/ 0 60000 65536"/>
              <a:gd name="T10" fmla="*/ 0 60000 65536"/>
              <a:gd name="T11" fmla="*/ 0 60000 65536"/>
              <a:gd name="T12" fmla="*/ 0 w 162"/>
              <a:gd name="T13" fmla="*/ 0 h 1428"/>
              <a:gd name="T14" fmla="*/ 162 w 162"/>
              <a:gd name="T15" fmla="*/ 1428 h 14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2" h="1428">
                <a:moveTo>
                  <a:pt x="132" y="9"/>
                </a:moveTo>
                <a:lnTo>
                  <a:pt x="0" y="0"/>
                </a:lnTo>
                <a:lnTo>
                  <a:pt x="0" y="1428"/>
                </a:lnTo>
                <a:lnTo>
                  <a:pt x="162" y="1425"/>
                </a:ln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8381" name="Rectangle 14"/>
          <p:cNvSpPr>
            <a:spLocks noChangeArrowheads="1"/>
          </p:cNvSpPr>
          <p:nvPr/>
        </p:nvSpPr>
        <p:spPr bwMode="auto">
          <a:xfrm>
            <a:off x="361950" y="5182674"/>
            <a:ext cx="80962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None/>
            </a:pPr>
            <a:r>
              <a:rPr lang="pt-BR" sz="2000">
                <a:latin typeface="Comic Sans MS" pitchFamily="66" charset="0"/>
              </a:rPr>
              <a:t>3. Examine a mensagem de resposta enviada pelo servidor HTTP !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None/>
            </a:pPr>
            <a:r>
              <a:rPr lang="pt-BR" sz="2000">
                <a:latin typeface="Comic Sans MS" pitchFamily="66" charset="0"/>
              </a:rPr>
              <a:t>(ou use </a:t>
            </a:r>
            <a:r>
              <a:rPr lang="pt-BR" sz="2000" err="1">
                <a:latin typeface="Comic Sans MS" pitchFamily="66" charset="0"/>
              </a:rPr>
              <a:t>Wireshark</a:t>
            </a:r>
            <a:r>
              <a:rPr lang="pt-BR" sz="2000">
                <a:latin typeface="Comic Sans MS" pitchFamily="66" charset="0"/>
              </a:rPr>
              <a:t> para ver as </a:t>
            </a:r>
            <a:r>
              <a:rPr lang="pt-BR" sz="2000" err="1">
                <a:latin typeface="Comic Sans MS" pitchFamily="66" charset="0"/>
              </a:rPr>
              <a:t>msgs</a:t>
            </a:r>
            <a:r>
              <a:rPr lang="pt-BR" sz="2000">
                <a:latin typeface="Comic Sans MS" pitchFamily="66" charset="0"/>
              </a:rPr>
              <a:t> de pedido/resposta HTTP capturadas)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D924BEF-FB48-8044-9C63-9DE385E2B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593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i="1"/>
              <a:t>Cookies</a:t>
            </a:r>
            <a:r>
              <a:rPr lang="pt-BR" sz="3600"/>
              <a:t>: manutenção do “estado” da conexão</a:t>
            </a:r>
          </a:p>
        </p:txBody>
      </p:sp>
      <p:sp>
        <p:nvSpPr>
          <p:cNvPr id="5939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000"/>
              <a:t>Muitos dos principais sítios Web usam </a:t>
            </a:r>
            <a:r>
              <a:rPr lang="pt-BR" sz="2000" i="1"/>
              <a:t>cookies</a:t>
            </a:r>
          </a:p>
          <a:p>
            <a:pPr>
              <a:buFont typeface="ZapfDingbats" pitchFamily="82" charset="0"/>
              <a:buNone/>
            </a:pPr>
            <a:r>
              <a:rPr lang="pt-BR" sz="2000" u="sng">
                <a:solidFill>
                  <a:srgbClr val="FF0000"/>
                </a:solidFill>
              </a:rPr>
              <a:t>Quatro componentes:</a:t>
            </a:r>
            <a:endParaRPr lang="pt-BR" sz="2000">
              <a:solidFill>
                <a:srgbClr val="FF0000"/>
              </a:solidFill>
            </a:endParaRPr>
          </a:p>
          <a:p>
            <a:pPr lvl="1">
              <a:buFont typeface="ZapfDingbats" pitchFamily="82" charset="0"/>
              <a:buNone/>
            </a:pPr>
            <a:r>
              <a:rPr lang="pt-BR" sz="1800"/>
              <a:t>1) linha de cabeçalho do </a:t>
            </a:r>
            <a:r>
              <a:rPr lang="pt-BR" sz="1800" i="1"/>
              <a:t>cookie</a:t>
            </a:r>
            <a:r>
              <a:rPr lang="pt-BR" sz="1800"/>
              <a:t> na mensagem de resposta HTTP </a:t>
            </a:r>
          </a:p>
          <a:p>
            <a:pPr lvl="1">
              <a:buFont typeface="ZapfDingbats" pitchFamily="82" charset="0"/>
              <a:buNone/>
            </a:pPr>
            <a:r>
              <a:rPr lang="pt-BR" sz="1800"/>
              <a:t>2) linha de cabeçalho do </a:t>
            </a:r>
            <a:r>
              <a:rPr lang="pt-BR" sz="1800" i="1"/>
              <a:t>cookie</a:t>
            </a:r>
            <a:r>
              <a:rPr lang="pt-BR" sz="1800"/>
              <a:t> na mensagem de pedido HTTP </a:t>
            </a:r>
          </a:p>
          <a:p>
            <a:pPr lvl="1">
              <a:buFont typeface="ZapfDingbats" pitchFamily="82" charset="0"/>
              <a:buNone/>
            </a:pPr>
            <a:r>
              <a:rPr lang="pt-BR" sz="1800"/>
              <a:t>3) arquivo do </a:t>
            </a:r>
            <a:r>
              <a:rPr lang="pt-BR" sz="1800" i="1"/>
              <a:t>cookie</a:t>
            </a:r>
            <a:r>
              <a:rPr lang="pt-BR" sz="1800"/>
              <a:t> mantido no host do usuário e gerenciado pelo browser do usuário</a:t>
            </a:r>
          </a:p>
          <a:p>
            <a:pPr lvl="1">
              <a:buFont typeface="ZapfDingbats" pitchFamily="82" charset="0"/>
              <a:buNone/>
            </a:pPr>
            <a:r>
              <a:rPr lang="pt-BR" sz="1800"/>
              <a:t>4) BD de retaguarda no sítio Web</a:t>
            </a:r>
          </a:p>
        </p:txBody>
      </p:sp>
      <p:sp>
        <p:nvSpPr>
          <p:cNvPr id="5939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 u="sng">
                <a:solidFill>
                  <a:srgbClr val="FF0000"/>
                </a:solidFill>
              </a:rPr>
              <a:t>Exemplo:</a:t>
            </a:r>
          </a:p>
          <a:p>
            <a:pPr lvl="1"/>
            <a:r>
              <a:rPr lang="pt-BR" sz="2000"/>
              <a:t>Suzana acessa a Internet sempre do mesmo PC</a:t>
            </a:r>
          </a:p>
          <a:p>
            <a:pPr lvl="1"/>
            <a:r>
              <a:rPr lang="pt-BR" sz="2000"/>
              <a:t>Ela visita um sítio específico de comércio eletrônico pela primeira vez</a:t>
            </a:r>
          </a:p>
          <a:p>
            <a:pPr lvl="1"/>
            <a:r>
              <a:rPr lang="pt-BR" sz="2000"/>
              <a:t>Quando os pedidos iniciais HTTP chegam no sítio, o sítio cria </a:t>
            </a:r>
          </a:p>
          <a:p>
            <a:pPr lvl="2"/>
            <a:r>
              <a:rPr lang="pt-BR" sz="1600"/>
              <a:t>uma ID única</a:t>
            </a:r>
          </a:p>
          <a:p>
            <a:pPr lvl="2"/>
            <a:r>
              <a:rPr lang="pt-BR" sz="1600"/>
              <a:t>uma entrada para a ID no BD de retaguarda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0C200D0-3CCA-C84E-A24E-5CEB5DA84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i="1"/>
              <a:t>Cookies</a:t>
            </a:r>
            <a:r>
              <a:rPr lang="pt-BR" sz="3200"/>
              <a:t>: manutenção do “estado” (cont.)</a:t>
            </a:r>
            <a:endParaRPr lang="pt-BR"/>
          </a:p>
        </p:txBody>
      </p:sp>
      <p:grpSp>
        <p:nvGrpSpPr>
          <p:cNvPr id="60421" name="Group 3"/>
          <p:cNvGrpSpPr>
            <a:grpSpLocks/>
          </p:cNvGrpSpPr>
          <p:nvPr/>
        </p:nvGrpSpPr>
        <p:grpSpPr bwMode="auto">
          <a:xfrm>
            <a:off x="2084388" y="1423988"/>
            <a:ext cx="5130800" cy="4618037"/>
            <a:chOff x="2390" y="874"/>
            <a:chExt cx="3232" cy="2909"/>
          </a:xfrm>
        </p:grpSpPr>
        <p:sp>
          <p:nvSpPr>
            <p:cNvPr id="60449" name="Line 4"/>
            <p:cNvSpPr>
              <a:spLocks noChangeShapeType="1"/>
            </p:cNvSpPr>
            <p:nvPr/>
          </p:nvSpPr>
          <p:spPr bwMode="auto">
            <a:xfrm>
              <a:off x="2688" y="1242"/>
              <a:ext cx="208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0450" name="Text Box 5"/>
            <p:cNvSpPr txBox="1">
              <a:spLocks noChangeArrowheads="1"/>
            </p:cNvSpPr>
            <p:nvPr/>
          </p:nvSpPr>
          <p:spPr bwMode="auto">
            <a:xfrm>
              <a:off x="2390" y="874"/>
              <a:ext cx="7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pt-BR" sz="2400" u="sng">
                  <a:latin typeface="Comic Sans MS" pitchFamily="66" charset="0"/>
                </a:rPr>
                <a:t>cliente</a:t>
              </a:r>
              <a:endParaRPr lang="pt-BR" sz="2400"/>
            </a:p>
          </p:txBody>
        </p:sp>
        <p:sp>
          <p:nvSpPr>
            <p:cNvPr id="60451" name="Text Box 6"/>
            <p:cNvSpPr txBox="1">
              <a:spLocks noChangeArrowheads="1"/>
            </p:cNvSpPr>
            <p:nvPr/>
          </p:nvSpPr>
          <p:spPr bwMode="auto">
            <a:xfrm>
              <a:off x="4531" y="887"/>
              <a:ext cx="85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pt-BR" sz="2400" u="sng">
                  <a:latin typeface="Comic Sans MS" pitchFamily="66" charset="0"/>
                </a:rPr>
                <a:t>servidor</a:t>
              </a:r>
              <a:endParaRPr lang="pt-BR" sz="2400"/>
            </a:p>
          </p:txBody>
        </p:sp>
        <p:sp>
          <p:nvSpPr>
            <p:cNvPr id="60452" name="Rectangle 7"/>
            <p:cNvSpPr>
              <a:spLocks noChangeArrowheads="1"/>
            </p:cNvSpPr>
            <p:nvPr/>
          </p:nvSpPr>
          <p:spPr bwMode="auto">
            <a:xfrm>
              <a:off x="2838" y="1242"/>
              <a:ext cx="1692" cy="19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60453" name="Text Box 8"/>
            <p:cNvSpPr txBox="1">
              <a:spLocks noChangeArrowheads="1"/>
            </p:cNvSpPr>
            <p:nvPr/>
          </p:nvSpPr>
          <p:spPr bwMode="auto">
            <a:xfrm>
              <a:off x="2842" y="1232"/>
              <a:ext cx="1689" cy="2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pt-BR" sz="1800">
                  <a:latin typeface="Comic Sans MS" pitchFamily="66" charset="0"/>
                </a:rPr>
                <a:t>msg usual pedido http</a:t>
              </a:r>
              <a:endParaRPr lang="pt-BR" sz="2400"/>
            </a:p>
          </p:txBody>
        </p:sp>
        <p:sp>
          <p:nvSpPr>
            <p:cNvPr id="60454" name="Line 9"/>
            <p:cNvSpPr>
              <a:spLocks noChangeShapeType="1"/>
            </p:cNvSpPr>
            <p:nvPr/>
          </p:nvSpPr>
          <p:spPr bwMode="auto">
            <a:xfrm flipH="1">
              <a:off x="2706" y="1524"/>
              <a:ext cx="208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0455" name="Rectangle 10"/>
            <p:cNvSpPr>
              <a:spLocks noChangeArrowheads="1"/>
            </p:cNvSpPr>
            <p:nvPr/>
          </p:nvSpPr>
          <p:spPr bwMode="auto">
            <a:xfrm>
              <a:off x="2916" y="1507"/>
              <a:ext cx="1578" cy="35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60456" name="Text Box 11"/>
            <p:cNvSpPr txBox="1">
              <a:spLocks noChangeArrowheads="1"/>
            </p:cNvSpPr>
            <p:nvPr/>
          </p:nvSpPr>
          <p:spPr bwMode="auto">
            <a:xfrm>
              <a:off x="2866" y="1484"/>
              <a:ext cx="1665" cy="42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pt-BR" sz="1800">
                  <a:latin typeface="Comic Sans MS" pitchFamily="66" charset="0"/>
                </a:rPr>
                <a:t>resposta usual http +</a:t>
              </a:r>
            </a:p>
            <a:p>
              <a:pPr algn="ctr" eaLnBrk="0" hangingPunct="0"/>
              <a:r>
                <a:rPr lang="pt-BR" sz="2000" b="1">
                  <a:latin typeface="Courier New" pitchFamily="49" charset="0"/>
                </a:rPr>
                <a:t>Set-cookie: 1678 </a:t>
              </a:r>
            </a:p>
          </p:txBody>
        </p:sp>
        <p:sp>
          <p:nvSpPr>
            <p:cNvPr id="60457" name="Line 12"/>
            <p:cNvSpPr>
              <a:spLocks noChangeShapeType="1"/>
            </p:cNvSpPr>
            <p:nvPr/>
          </p:nvSpPr>
          <p:spPr bwMode="auto">
            <a:xfrm>
              <a:off x="2694" y="2244"/>
              <a:ext cx="208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60458" name="Group 13"/>
            <p:cNvGrpSpPr>
              <a:grpSpLocks/>
            </p:cNvGrpSpPr>
            <p:nvPr/>
          </p:nvGrpSpPr>
          <p:grpSpPr bwMode="auto">
            <a:xfrm>
              <a:off x="2860" y="2120"/>
              <a:ext cx="1689" cy="429"/>
              <a:chOff x="3124" y="2762"/>
              <a:chExt cx="1689" cy="429"/>
            </a:xfrm>
          </p:grpSpPr>
          <p:sp>
            <p:nvSpPr>
              <p:cNvPr id="60473" name="Rectangle 14"/>
              <p:cNvSpPr>
                <a:spLocks noChangeArrowheads="1"/>
              </p:cNvSpPr>
              <p:nvPr/>
            </p:nvSpPr>
            <p:spPr bwMode="auto">
              <a:xfrm>
                <a:off x="3186" y="2791"/>
                <a:ext cx="1578" cy="35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60474" name="Text Box 15"/>
              <p:cNvSpPr txBox="1">
                <a:spLocks noChangeArrowheads="1"/>
              </p:cNvSpPr>
              <p:nvPr/>
            </p:nvSpPr>
            <p:spPr bwMode="auto">
              <a:xfrm>
                <a:off x="3124" y="2762"/>
                <a:ext cx="1689" cy="42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pt-BR" sz="1800">
                    <a:latin typeface="Comic Sans MS" pitchFamily="66" charset="0"/>
                  </a:rPr>
                  <a:t>msg usual pedido http</a:t>
                </a:r>
              </a:p>
              <a:p>
                <a:pPr algn="ctr" eaLnBrk="0" hangingPunct="0"/>
                <a:r>
                  <a:rPr lang="pt-BR" sz="2000" b="1">
                    <a:latin typeface="Courier New" pitchFamily="49" charset="0"/>
                  </a:rPr>
                  <a:t>cookie: 1678</a:t>
                </a:r>
              </a:p>
            </p:txBody>
          </p:sp>
        </p:grpSp>
        <p:sp>
          <p:nvSpPr>
            <p:cNvPr id="60459" name="Line 16"/>
            <p:cNvSpPr>
              <a:spLocks noChangeShapeType="1"/>
            </p:cNvSpPr>
            <p:nvPr/>
          </p:nvSpPr>
          <p:spPr bwMode="auto">
            <a:xfrm flipH="1">
              <a:off x="2688" y="2550"/>
              <a:ext cx="208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60460" name="Group 17"/>
            <p:cNvGrpSpPr>
              <a:grpSpLocks/>
            </p:cNvGrpSpPr>
            <p:nvPr/>
          </p:nvGrpSpPr>
          <p:grpSpPr bwMode="auto">
            <a:xfrm>
              <a:off x="2824" y="2570"/>
              <a:ext cx="1743" cy="237"/>
              <a:chOff x="3268" y="2846"/>
              <a:chExt cx="1743" cy="237"/>
            </a:xfrm>
          </p:grpSpPr>
          <p:sp>
            <p:nvSpPr>
              <p:cNvPr id="60471" name="Rectangle 18"/>
              <p:cNvSpPr>
                <a:spLocks noChangeArrowheads="1"/>
              </p:cNvSpPr>
              <p:nvPr/>
            </p:nvSpPr>
            <p:spPr bwMode="auto">
              <a:xfrm>
                <a:off x="3282" y="2856"/>
                <a:ext cx="1692" cy="19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60472" name="Text Box 19"/>
              <p:cNvSpPr txBox="1">
                <a:spLocks noChangeArrowheads="1"/>
              </p:cNvSpPr>
              <p:nvPr/>
            </p:nvSpPr>
            <p:spPr bwMode="auto">
              <a:xfrm>
                <a:off x="3268" y="2846"/>
                <a:ext cx="1743" cy="23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pt-BR" sz="1800">
                    <a:latin typeface="Comic Sans MS" pitchFamily="66" charset="0"/>
                  </a:rPr>
                  <a:t>resposta usual http</a:t>
                </a:r>
              </a:p>
            </p:txBody>
          </p:sp>
        </p:grpSp>
        <p:sp>
          <p:nvSpPr>
            <p:cNvPr id="60461" name="Line 20"/>
            <p:cNvSpPr>
              <a:spLocks noChangeShapeType="1"/>
            </p:cNvSpPr>
            <p:nvPr/>
          </p:nvSpPr>
          <p:spPr bwMode="auto">
            <a:xfrm>
              <a:off x="2676" y="3180"/>
              <a:ext cx="208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60462" name="Group 21"/>
            <p:cNvGrpSpPr>
              <a:grpSpLocks/>
            </p:cNvGrpSpPr>
            <p:nvPr/>
          </p:nvGrpSpPr>
          <p:grpSpPr bwMode="auto">
            <a:xfrm>
              <a:off x="2848" y="3068"/>
              <a:ext cx="1689" cy="429"/>
              <a:chOff x="3124" y="2762"/>
              <a:chExt cx="1689" cy="429"/>
            </a:xfrm>
          </p:grpSpPr>
          <p:sp>
            <p:nvSpPr>
              <p:cNvPr id="60469" name="Rectangle 22"/>
              <p:cNvSpPr>
                <a:spLocks noChangeArrowheads="1"/>
              </p:cNvSpPr>
              <p:nvPr/>
            </p:nvSpPr>
            <p:spPr bwMode="auto">
              <a:xfrm>
                <a:off x="3186" y="2791"/>
                <a:ext cx="1578" cy="35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60470" name="Text Box 23"/>
              <p:cNvSpPr txBox="1">
                <a:spLocks noChangeArrowheads="1"/>
              </p:cNvSpPr>
              <p:nvPr/>
            </p:nvSpPr>
            <p:spPr bwMode="auto">
              <a:xfrm>
                <a:off x="3124" y="2762"/>
                <a:ext cx="1689" cy="42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pt-BR" sz="1800">
                    <a:latin typeface="Comic Sans MS" pitchFamily="66" charset="0"/>
                  </a:rPr>
                  <a:t>msg usual pedido http</a:t>
                </a:r>
              </a:p>
              <a:p>
                <a:pPr algn="ctr" eaLnBrk="0" hangingPunct="0"/>
                <a:r>
                  <a:rPr lang="pt-BR" sz="2000" b="1">
                    <a:latin typeface="Courier New" pitchFamily="49" charset="0"/>
                  </a:rPr>
                  <a:t>cookie: 1678</a:t>
                </a:r>
              </a:p>
            </p:txBody>
          </p:sp>
        </p:grpSp>
        <p:sp>
          <p:nvSpPr>
            <p:cNvPr id="60463" name="Line 24"/>
            <p:cNvSpPr>
              <a:spLocks noChangeShapeType="1"/>
            </p:cNvSpPr>
            <p:nvPr/>
          </p:nvSpPr>
          <p:spPr bwMode="auto">
            <a:xfrm flipH="1">
              <a:off x="2694" y="3492"/>
              <a:ext cx="208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60464" name="Group 25"/>
            <p:cNvGrpSpPr>
              <a:grpSpLocks/>
            </p:cNvGrpSpPr>
            <p:nvPr/>
          </p:nvGrpSpPr>
          <p:grpSpPr bwMode="auto">
            <a:xfrm>
              <a:off x="2830" y="3512"/>
              <a:ext cx="1743" cy="237"/>
              <a:chOff x="3268" y="2846"/>
              <a:chExt cx="1743" cy="237"/>
            </a:xfrm>
          </p:grpSpPr>
          <p:sp>
            <p:nvSpPr>
              <p:cNvPr id="60467" name="Rectangle 26"/>
              <p:cNvSpPr>
                <a:spLocks noChangeArrowheads="1"/>
              </p:cNvSpPr>
              <p:nvPr/>
            </p:nvSpPr>
            <p:spPr bwMode="auto">
              <a:xfrm>
                <a:off x="3282" y="2856"/>
                <a:ext cx="1692" cy="19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60468" name="Text Box 27"/>
              <p:cNvSpPr txBox="1">
                <a:spLocks noChangeArrowheads="1"/>
              </p:cNvSpPr>
              <p:nvPr/>
            </p:nvSpPr>
            <p:spPr bwMode="auto">
              <a:xfrm>
                <a:off x="3268" y="2846"/>
                <a:ext cx="1743" cy="23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pt-BR" sz="1800">
                    <a:latin typeface="Comic Sans MS" pitchFamily="66" charset="0"/>
                  </a:rPr>
                  <a:t>resposta usual http</a:t>
                </a:r>
              </a:p>
            </p:txBody>
          </p:sp>
        </p:grpSp>
        <p:sp>
          <p:nvSpPr>
            <p:cNvPr id="60465" name="Text Box 28"/>
            <p:cNvSpPr txBox="1">
              <a:spLocks noChangeArrowheads="1"/>
            </p:cNvSpPr>
            <p:nvPr/>
          </p:nvSpPr>
          <p:spPr bwMode="auto">
            <a:xfrm>
              <a:off x="4718" y="2219"/>
              <a:ext cx="873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pt-BR" sz="2000">
                  <a:solidFill>
                    <a:schemeClr val="accent2"/>
                  </a:solidFill>
                  <a:latin typeface="Comic Sans MS" pitchFamily="66" charset="0"/>
                </a:rPr>
                <a:t>ação</a:t>
              </a:r>
            </a:p>
            <a:p>
              <a:pPr algn="ctr" eaLnBrk="0" hangingPunct="0"/>
              <a:r>
                <a:rPr lang="pt-BR" sz="2000">
                  <a:solidFill>
                    <a:schemeClr val="accent2"/>
                  </a:solidFill>
                  <a:latin typeface="Comic Sans MS" pitchFamily="66" charset="0"/>
                </a:rPr>
                <a:t>específica</a:t>
              </a:r>
            </a:p>
            <a:p>
              <a:pPr algn="ctr" eaLnBrk="0" hangingPunct="0"/>
              <a:r>
                <a:rPr lang="pt-BR" sz="2000">
                  <a:solidFill>
                    <a:schemeClr val="accent2"/>
                  </a:solidFill>
                  <a:latin typeface="Comic Sans MS" pitchFamily="66" charset="0"/>
                </a:rPr>
                <a:t>do </a:t>
              </a:r>
              <a:r>
                <a:rPr lang="pt-BR" sz="2000" i="1">
                  <a:solidFill>
                    <a:schemeClr val="accent2"/>
                  </a:solidFill>
                  <a:latin typeface="Comic Sans MS" pitchFamily="66" charset="0"/>
                </a:rPr>
                <a:t>cookie</a:t>
              </a:r>
              <a:endParaRPr lang="pt-BR" sz="2400" i="1"/>
            </a:p>
          </p:txBody>
        </p:sp>
        <p:sp>
          <p:nvSpPr>
            <p:cNvPr id="60466" name="Text Box 29"/>
            <p:cNvSpPr txBox="1">
              <a:spLocks noChangeArrowheads="1"/>
            </p:cNvSpPr>
            <p:nvPr/>
          </p:nvSpPr>
          <p:spPr bwMode="auto">
            <a:xfrm>
              <a:off x="4749" y="3149"/>
              <a:ext cx="873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pt-BR" sz="2000">
                  <a:solidFill>
                    <a:schemeClr val="accent2"/>
                  </a:solidFill>
                  <a:latin typeface="Comic Sans MS" pitchFamily="66" charset="0"/>
                </a:rPr>
                <a:t>ação</a:t>
              </a:r>
            </a:p>
            <a:p>
              <a:pPr algn="ctr" eaLnBrk="0" hangingPunct="0"/>
              <a:r>
                <a:rPr lang="pt-BR" sz="2000">
                  <a:solidFill>
                    <a:schemeClr val="accent2"/>
                  </a:solidFill>
                  <a:latin typeface="Comic Sans MS" pitchFamily="66" charset="0"/>
                </a:rPr>
                <a:t>específica</a:t>
              </a:r>
            </a:p>
            <a:p>
              <a:pPr algn="ctr" eaLnBrk="0" hangingPunct="0"/>
              <a:r>
                <a:rPr lang="pt-BR" sz="2000">
                  <a:solidFill>
                    <a:schemeClr val="accent2"/>
                  </a:solidFill>
                  <a:latin typeface="Comic Sans MS" pitchFamily="66" charset="0"/>
                </a:rPr>
                <a:t>do </a:t>
              </a:r>
              <a:r>
                <a:rPr lang="pt-BR" sz="2000" i="1">
                  <a:solidFill>
                    <a:schemeClr val="accent2"/>
                  </a:solidFill>
                  <a:latin typeface="Comic Sans MS" pitchFamily="66" charset="0"/>
                </a:rPr>
                <a:t>cookie</a:t>
              </a:r>
            </a:p>
          </p:txBody>
        </p:sp>
      </p:grpSp>
      <p:sp>
        <p:nvSpPr>
          <p:cNvPr id="60422" name="Text Box 30"/>
          <p:cNvSpPr txBox="1">
            <a:spLocks noChangeArrowheads="1"/>
          </p:cNvSpPr>
          <p:nvPr/>
        </p:nvSpPr>
        <p:spPr bwMode="auto">
          <a:xfrm>
            <a:off x="5534025" y="2063750"/>
            <a:ext cx="19748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000">
                <a:solidFill>
                  <a:schemeClr val="accent2"/>
                </a:solidFill>
                <a:latin typeface="Comic Sans MS" pitchFamily="66" charset="0"/>
              </a:rPr>
              <a:t>servidor</a:t>
            </a:r>
          </a:p>
          <a:p>
            <a:pPr algn="ctr" eaLnBrk="0" hangingPunct="0"/>
            <a:r>
              <a:rPr lang="pt-BR" sz="2000">
                <a:solidFill>
                  <a:schemeClr val="accent2"/>
                </a:solidFill>
                <a:latin typeface="Comic Sans MS" pitchFamily="66" charset="0"/>
              </a:rPr>
              <a:t>cria a ID 1678 </a:t>
            </a:r>
          </a:p>
          <a:p>
            <a:pPr algn="ctr" eaLnBrk="0" hangingPunct="0"/>
            <a:r>
              <a:rPr lang="pt-BR" sz="2000">
                <a:solidFill>
                  <a:schemeClr val="accent2"/>
                </a:solidFill>
                <a:latin typeface="Comic Sans MS" pitchFamily="66" charset="0"/>
              </a:rPr>
              <a:t>para o usuário</a:t>
            </a:r>
            <a:endParaRPr lang="pt-BR" sz="2000">
              <a:latin typeface="Comic Sans MS" pitchFamily="66" charset="0"/>
            </a:endParaRPr>
          </a:p>
        </p:txBody>
      </p:sp>
      <p:grpSp>
        <p:nvGrpSpPr>
          <p:cNvPr id="60423" name="Group 31"/>
          <p:cNvGrpSpPr>
            <a:grpSpLocks/>
          </p:cNvGrpSpPr>
          <p:nvPr/>
        </p:nvGrpSpPr>
        <p:grpSpPr bwMode="auto">
          <a:xfrm>
            <a:off x="8388350" y="3319463"/>
            <a:ext cx="293688" cy="395287"/>
            <a:chOff x="5115" y="1292"/>
            <a:chExt cx="185" cy="249"/>
          </a:xfrm>
        </p:grpSpPr>
        <p:sp>
          <p:nvSpPr>
            <p:cNvPr id="60445" name="Oval 32"/>
            <p:cNvSpPr>
              <a:spLocks noChangeArrowheads="1"/>
            </p:cNvSpPr>
            <p:nvPr/>
          </p:nvSpPr>
          <p:spPr bwMode="auto">
            <a:xfrm>
              <a:off x="5115" y="1292"/>
              <a:ext cx="177" cy="6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60446" name="Oval 33"/>
            <p:cNvSpPr>
              <a:spLocks noChangeArrowheads="1"/>
            </p:cNvSpPr>
            <p:nvPr/>
          </p:nvSpPr>
          <p:spPr bwMode="auto">
            <a:xfrm>
              <a:off x="5119" y="1472"/>
              <a:ext cx="177" cy="6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60447" name="Line 34"/>
            <p:cNvSpPr>
              <a:spLocks noChangeShapeType="1"/>
            </p:cNvSpPr>
            <p:nvPr/>
          </p:nvSpPr>
          <p:spPr bwMode="auto">
            <a:xfrm>
              <a:off x="5300" y="1315"/>
              <a:ext cx="0" cy="1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0448" name="Line 35"/>
            <p:cNvSpPr>
              <a:spLocks noChangeShapeType="1"/>
            </p:cNvSpPr>
            <p:nvPr/>
          </p:nvSpPr>
          <p:spPr bwMode="auto">
            <a:xfrm>
              <a:off x="5115" y="133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60424" name="Line 36"/>
          <p:cNvSpPr>
            <a:spLocks noChangeShapeType="1"/>
          </p:cNvSpPr>
          <p:nvPr/>
        </p:nvSpPr>
        <p:spPr bwMode="auto">
          <a:xfrm>
            <a:off x="7485063" y="2686050"/>
            <a:ext cx="866775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0425" name="Text Box 37"/>
          <p:cNvSpPr txBox="1">
            <a:spLocks noChangeArrowheads="1"/>
          </p:cNvSpPr>
          <p:nvPr/>
        </p:nvSpPr>
        <p:spPr bwMode="auto">
          <a:xfrm rot="2225390">
            <a:off x="7292975" y="2322513"/>
            <a:ext cx="13700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1600"/>
              <a:t>entrada no BD</a:t>
            </a:r>
          </a:p>
          <a:p>
            <a:pPr eaLnBrk="0" hangingPunct="0"/>
            <a:r>
              <a:rPr lang="pt-BR" sz="1600"/>
              <a:t>de retaguarda</a:t>
            </a:r>
          </a:p>
        </p:txBody>
      </p:sp>
      <p:sp>
        <p:nvSpPr>
          <p:cNvPr id="60426" name="Line 38"/>
          <p:cNvSpPr>
            <a:spLocks noChangeShapeType="1"/>
          </p:cNvSpPr>
          <p:nvPr/>
        </p:nvSpPr>
        <p:spPr bwMode="auto">
          <a:xfrm flipV="1">
            <a:off x="7107238" y="3614738"/>
            <a:ext cx="1098550" cy="427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0427" name="Text Box 39"/>
          <p:cNvSpPr txBox="1">
            <a:spLocks noChangeArrowheads="1"/>
          </p:cNvSpPr>
          <p:nvPr/>
        </p:nvSpPr>
        <p:spPr bwMode="auto">
          <a:xfrm rot="-1144414">
            <a:off x="7405688" y="3771900"/>
            <a:ext cx="715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1600"/>
              <a:t>acesso</a:t>
            </a:r>
          </a:p>
        </p:txBody>
      </p:sp>
      <p:sp>
        <p:nvSpPr>
          <p:cNvPr id="60428" name="Line 40"/>
          <p:cNvSpPr>
            <a:spLocks noChangeShapeType="1"/>
          </p:cNvSpPr>
          <p:nvPr/>
        </p:nvSpPr>
        <p:spPr bwMode="auto">
          <a:xfrm flipV="1">
            <a:off x="7229475" y="3870325"/>
            <a:ext cx="1195388" cy="128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0429" name="Text Box 41"/>
          <p:cNvSpPr txBox="1">
            <a:spLocks noChangeArrowheads="1"/>
          </p:cNvSpPr>
          <p:nvPr/>
        </p:nvSpPr>
        <p:spPr bwMode="auto">
          <a:xfrm rot="-2728275">
            <a:off x="7668419" y="4455319"/>
            <a:ext cx="715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1600"/>
              <a:t>acesso</a:t>
            </a:r>
          </a:p>
        </p:txBody>
      </p:sp>
      <p:grpSp>
        <p:nvGrpSpPr>
          <p:cNvPr id="60430" name="Group 42"/>
          <p:cNvGrpSpPr>
            <a:grpSpLocks/>
          </p:cNvGrpSpPr>
          <p:nvPr/>
        </p:nvGrpSpPr>
        <p:grpSpPr bwMode="auto">
          <a:xfrm>
            <a:off x="220663" y="3321050"/>
            <a:ext cx="1787525" cy="914400"/>
            <a:chOff x="654" y="1700"/>
            <a:chExt cx="1126" cy="576"/>
          </a:xfrm>
        </p:grpSpPr>
        <p:sp>
          <p:nvSpPr>
            <p:cNvPr id="60441" name="AutoShape 43"/>
            <p:cNvSpPr>
              <a:spLocks noChangeArrowheads="1"/>
            </p:cNvSpPr>
            <p:nvPr/>
          </p:nvSpPr>
          <p:spPr bwMode="auto">
            <a:xfrm>
              <a:off x="654" y="1700"/>
              <a:ext cx="1126" cy="576"/>
            </a:xfrm>
            <a:prstGeom prst="parallelogram">
              <a:avLst>
                <a:gd name="adj" fmla="val 48872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 sz="1600"/>
            </a:p>
          </p:txBody>
        </p:sp>
        <p:grpSp>
          <p:nvGrpSpPr>
            <p:cNvPr id="60442" name="Group 44"/>
            <p:cNvGrpSpPr>
              <a:grpSpLocks/>
            </p:cNvGrpSpPr>
            <p:nvPr/>
          </p:nvGrpSpPr>
          <p:grpSpPr bwMode="auto">
            <a:xfrm>
              <a:off x="765" y="1709"/>
              <a:ext cx="844" cy="548"/>
              <a:chOff x="765" y="1709"/>
              <a:chExt cx="844" cy="548"/>
            </a:xfrm>
          </p:grpSpPr>
          <p:sp>
            <p:nvSpPr>
              <p:cNvPr id="60443" name="Text Box 45"/>
              <p:cNvSpPr txBox="1">
                <a:spLocks noChangeArrowheads="1"/>
              </p:cNvSpPr>
              <p:nvPr/>
            </p:nvSpPr>
            <p:spPr bwMode="auto">
              <a:xfrm>
                <a:off x="980" y="1709"/>
                <a:ext cx="629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t-BR" sz="1400" b="1"/>
                  <a:t>arquivo de</a:t>
                </a:r>
              </a:p>
              <a:p>
                <a:pPr eaLnBrk="0" hangingPunct="0"/>
                <a:r>
                  <a:rPr lang="pt-BR" sz="1400" b="1"/>
                  <a:t>Cookies</a:t>
                </a:r>
              </a:p>
            </p:txBody>
          </p:sp>
          <p:sp>
            <p:nvSpPr>
              <p:cNvPr id="60444" name="Text Box 46"/>
              <p:cNvSpPr txBox="1">
                <a:spLocks noChangeArrowheads="1"/>
              </p:cNvSpPr>
              <p:nvPr/>
            </p:nvSpPr>
            <p:spPr bwMode="auto">
              <a:xfrm>
                <a:off x="765" y="1931"/>
                <a:ext cx="748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t-BR" sz="1400"/>
                  <a:t>amazon: 1678</a:t>
                </a:r>
              </a:p>
              <a:p>
                <a:pPr eaLnBrk="0" hangingPunct="0"/>
                <a:r>
                  <a:rPr lang="pt-BR" sz="1400"/>
                  <a:t>ebay: 8734</a:t>
                </a:r>
              </a:p>
            </p:txBody>
          </p:sp>
        </p:grpSp>
      </p:grpSp>
      <p:sp>
        <p:nvSpPr>
          <p:cNvPr id="60431" name="AutoShape 47"/>
          <p:cNvSpPr>
            <a:spLocks noChangeArrowheads="1"/>
          </p:cNvSpPr>
          <p:nvPr/>
        </p:nvSpPr>
        <p:spPr bwMode="auto">
          <a:xfrm>
            <a:off x="287338" y="2057400"/>
            <a:ext cx="1787525" cy="914400"/>
          </a:xfrm>
          <a:prstGeom prst="parallelogram">
            <a:avLst>
              <a:gd name="adj" fmla="val 4887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 sz="1600"/>
          </a:p>
        </p:txBody>
      </p:sp>
      <p:grpSp>
        <p:nvGrpSpPr>
          <p:cNvPr id="60432" name="Group 48"/>
          <p:cNvGrpSpPr>
            <a:grpSpLocks/>
          </p:cNvGrpSpPr>
          <p:nvPr/>
        </p:nvGrpSpPr>
        <p:grpSpPr bwMode="auto">
          <a:xfrm>
            <a:off x="463550" y="2058988"/>
            <a:ext cx="1339850" cy="876300"/>
            <a:chOff x="765" y="1709"/>
            <a:chExt cx="844" cy="552"/>
          </a:xfrm>
        </p:grpSpPr>
        <p:sp>
          <p:nvSpPr>
            <p:cNvPr id="60439" name="Text Box 49"/>
            <p:cNvSpPr txBox="1">
              <a:spLocks noChangeArrowheads="1"/>
            </p:cNvSpPr>
            <p:nvPr/>
          </p:nvSpPr>
          <p:spPr bwMode="auto">
            <a:xfrm>
              <a:off x="980" y="1709"/>
              <a:ext cx="629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400" b="1"/>
                <a:t>arquivo de</a:t>
              </a:r>
            </a:p>
            <a:p>
              <a:pPr eaLnBrk="0" hangingPunct="0"/>
              <a:r>
                <a:rPr lang="pt-BR" sz="1400" b="1"/>
                <a:t>Cookies</a:t>
              </a:r>
              <a:endParaRPr lang="pt-BR" sz="1400"/>
            </a:p>
          </p:txBody>
        </p:sp>
        <p:sp>
          <p:nvSpPr>
            <p:cNvPr id="60440" name="Text Box 50"/>
            <p:cNvSpPr txBox="1">
              <a:spLocks noChangeArrowheads="1"/>
            </p:cNvSpPr>
            <p:nvPr/>
          </p:nvSpPr>
          <p:spPr bwMode="auto">
            <a:xfrm>
              <a:off x="765" y="1915"/>
              <a:ext cx="611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pt-BR" sz="1600"/>
            </a:p>
            <a:p>
              <a:pPr eaLnBrk="0" hangingPunct="0"/>
              <a:r>
                <a:rPr lang="pt-BR" sz="1400"/>
                <a:t>ebay: 8734</a:t>
              </a:r>
            </a:p>
          </p:txBody>
        </p:sp>
      </p:grpSp>
      <p:grpSp>
        <p:nvGrpSpPr>
          <p:cNvPr id="60433" name="Group 51"/>
          <p:cNvGrpSpPr>
            <a:grpSpLocks/>
          </p:cNvGrpSpPr>
          <p:nvPr/>
        </p:nvGrpSpPr>
        <p:grpSpPr bwMode="auto">
          <a:xfrm>
            <a:off x="261938" y="5000625"/>
            <a:ext cx="1787525" cy="914400"/>
            <a:chOff x="654" y="1700"/>
            <a:chExt cx="1126" cy="576"/>
          </a:xfrm>
        </p:grpSpPr>
        <p:sp>
          <p:nvSpPr>
            <p:cNvPr id="60435" name="AutoShape 52"/>
            <p:cNvSpPr>
              <a:spLocks noChangeArrowheads="1"/>
            </p:cNvSpPr>
            <p:nvPr/>
          </p:nvSpPr>
          <p:spPr bwMode="auto">
            <a:xfrm>
              <a:off x="654" y="1700"/>
              <a:ext cx="1126" cy="576"/>
            </a:xfrm>
            <a:prstGeom prst="parallelogram">
              <a:avLst>
                <a:gd name="adj" fmla="val 48872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 sz="1600"/>
            </a:p>
          </p:txBody>
        </p:sp>
        <p:grpSp>
          <p:nvGrpSpPr>
            <p:cNvPr id="60436" name="Group 53"/>
            <p:cNvGrpSpPr>
              <a:grpSpLocks/>
            </p:cNvGrpSpPr>
            <p:nvPr/>
          </p:nvGrpSpPr>
          <p:grpSpPr bwMode="auto">
            <a:xfrm>
              <a:off x="765" y="1709"/>
              <a:ext cx="844" cy="548"/>
              <a:chOff x="765" y="1709"/>
              <a:chExt cx="844" cy="548"/>
            </a:xfrm>
          </p:grpSpPr>
          <p:sp>
            <p:nvSpPr>
              <p:cNvPr id="60437" name="Text Box 54"/>
              <p:cNvSpPr txBox="1">
                <a:spLocks noChangeArrowheads="1"/>
              </p:cNvSpPr>
              <p:nvPr/>
            </p:nvSpPr>
            <p:spPr bwMode="auto">
              <a:xfrm>
                <a:off x="980" y="1709"/>
                <a:ext cx="629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t-BR" sz="1400" b="1"/>
                  <a:t>arquivo de</a:t>
                </a:r>
              </a:p>
              <a:p>
                <a:pPr eaLnBrk="0" hangingPunct="0"/>
                <a:r>
                  <a:rPr lang="pt-BR" sz="1400" b="1"/>
                  <a:t>Cookies</a:t>
                </a:r>
              </a:p>
            </p:txBody>
          </p:sp>
          <p:sp>
            <p:nvSpPr>
              <p:cNvPr id="60438" name="Text Box 55"/>
              <p:cNvSpPr txBox="1">
                <a:spLocks noChangeArrowheads="1"/>
              </p:cNvSpPr>
              <p:nvPr/>
            </p:nvSpPr>
            <p:spPr bwMode="auto">
              <a:xfrm>
                <a:off x="765" y="1931"/>
                <a:ext cx="748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t-BR" sz="1400"/>
                  <a:t>amazon: 1678</a:t>
                </a:r>
              </a:p>
              <a:p>
                <a:pPr eaLnBrk="0" hangingPunct="0"/>
                <a:r>
                  <a:rPr lang="pt-BR" sz="1400"/>
                  <a:t>ebay: 8734</a:t>
                </a:r>
              </a:p>
            </p:txBody>
          </p:sp>
        </p:grpSp>
      </p:grpSp>
      <p:sp>
        <p:nvSpPr>
          <p:cNvPr id="60434" name="Text Box 56"/>
          <p:cNvSpPr txBox="1">
            <a:spLocks noChangeArrowheads="1"/>
          </p:cNvSpPr>
          <p:nvPr/>
        </p:nvSpPr>
        <p:spPr bwMode="auto">
          <a:xfrm>
            <a:off x="200025" y="4484688"/>
            <a:ext cx="22494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1800">
                <a:latin typeface="Comic Sans MS" pitchFamily="66" charset="0"/>
              </a:rPr>
              <a:t>uma semana depois: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070839A-D18E-8E4B-912A-35F4D83B3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i="1"/>
              <a:t>Cookies</a:t>
            </a:r>
            <a:r>
              <a:rPr lang="pt-BR"/>
              <a:t> (continuação)</a:t>
            </a:r>
          </a:p>
        </p:txBody>
      </p:sp>
      <p:sp>
        <p:nvSpPr>
          <p:cNvPr id="6144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477963"/>
            <a:ext cx="4535488" cy="2644775"/>
          </a:xfrm>
        </p:spPr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 u="sng">
                <a:solidFill>
                  <a:srgbClr val="FF0000"/>
                </a:solidFill>
              </a:rPr>
              <a:t>O que os </a:t>
            </a:r>
            <a:r>
              <a:rPr lang="pt-BR" sz="2400" i="1" u="sng">
                <a:solidFill>
                  <a:srgbClr val="FF0000"/>
                </a:solidFill>
              </a:rPr>
              <a:t>cookies</a:t>
            </a:r>
            <a:r>
              <a:rPr lang="pt-BR" sz="2400" u="sng">
                <a:solidFill>
                  <a:srgbClr val="FF0000"/>
                </a:solidFill>
              </a:rPr>
              <a:t> podem obter:</a:t>
            </a:r>
            <a:endParaRPr lang="pt-BR" sz="2400"/>
          </a:p>
          <a:p>
            <a:r>
              <a:rPr lang="pt-BR" sz="2400"/>
              <a:t>autorização</a:t>
            </a:r>
          </a:p>
          <a:p>
            <a:r>
              <a:rPr lang="pt-BR" sz="2400"/>
              <a:t>carrinhos de compra</a:t>
            </a:r>
          </a:p>
          <a:p>
            <a:r>
              <a:rPr lang="pt-BR" sz="2400"/>
              <a:t>recomendações</a:t>
            </a:r>
          </a:p>
          <a:p>
            <a:r>
              <a:rPr lang="pt-BR" sz="2400"/>
              <a:t>estado da sessão do usuário (</a:t>
            </a:r>
            <a:r>
              <a:rPr lang="pt-BR" sz="2400" i="1"/>
              <a:t>Webmail</a:t>
            </a:r>
            <a:r>
              <a:rPr lang="pt-BR" sz="2400"/>
              <a:t>)</a:t>
            </a:r>
          </a:p>
          <a:p>
            <a:endParaRPr lang="pt-BR" sz="2400"/>
          </a:p>
        </p:txBody>
      </p:sp>
      <p:sp>
        <p:nvSpPr>
          <p:cNvPr id="61446" name="Rectangle 4"/>
          <p:cNvSpPr>
            <a:spLocks noChangeArrowheads="1"/>
          </p:cNvSpPr>
          <p:nvPr/>
        </p:nvSpPr>
        <p:spPr bwMode="auto">
          <a:xfrm>
            <a:off x="5103813" y="1458913"/>
            <a:ext cx="3810000" cy="232727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None/>
            </a:pPr>
            <a:r>
              <a:rPr lang="pt-BR" sz="2400" i="1" u="sng">
                <a:solidFill>
                  <a:srgbClr val="FF0000"/>
                </a:solidFill>
                <a:latin typeface="Comic Sans MS" pitchFamily="66" charset="0"/>
              </a:rPr>
              <a:t>Cookies</a:t>
            </a:r>
            <a:r>
              <a:rPr lang="pt-BR" sz="2400" u="sng">
                <a:solidFill>
                  <a:srgbClr val="FF0000"/>
                </a:solidFill>
                <a:latin typeface="Comic Sans MS" pitchFamily="66" charset="0"/>
              </a:rPr>
              <a:t> e privacidade:</a:t>
            </a:r>
            <a:endParaRPr lang="pt-BR" sz="2400">
              <a:latin typeface="Comic Sans MS" pitchFamily="66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2000">
                <a:latin typeface="Comic Sans MS" pitchFamily="66" charset="0"/>
              </a:rPr>
              <a:t>cookies permitem que os sítios aprendam muito sobre você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2000">
                <a:latin typeface="Comic Sans MS" pitchFamily="66" charset="0"/>
              </a:rPr>
              <a:t>você pode fornecer nome e e-mail para os sítios</a:t>
            </a:r>
          </a:p>
        </p:txBody>
      </p:sp>
      <p:sp>
        <p:nvSpPr>
          <p:cNvPr id="61447" name="Text Box 5"/>
          <p:cNvSpPr txBox="1">
            <a:spLocks noChangeArrowheads="1"/>
          </p:cNvSpPr>
          <p:nvPr/>
        </p:nvSpPr>
        <p:spPr bwMode="auto">
          <a:xfrm>
            <a:off x="7513638" y="1225550"/>
            <a:ext cx="700087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2000">
                <a:solidFill>
                  <a:schemeClr val="accent2"/>
                </a:solidFill>
                <a:latin typeface="Comic Sans MS" pitchFamily="66" charset="0"/>
              </a:rPr>
              <a:t>nota</a:t>
            </a:r>
            <a:endParaRPr lang="pt-BR" sz="160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73088" y="4052888"/>
            <a:ext cx="6019800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None/>
              <a:defRPr/>
            </a:pPr>
            <a:r>
              <a:rPr lang="pt-BR" sz="2400" u="sng" kern="0">
                <a:solidFill>
                  <a:srgbClr val="FF0000"/>
                </a:solidFill>
                <a:latin typeface="+mn-lt"/>
                <a:cs typeface="+mn-cs"/>
              </a:rPr>
              <a:t>Como manter o “estado”:</a:t>
            </a:r>
            <a:endParaRPr lang="pt-BR" sz="2400" kern="0"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  <a:defRPr/>
            </a:pPr>
            <a:r>
              <a:rPr lang="pt-BR" sz="2400" kern="0">
                <a:latin typeface="+mn-lt"/>
                <a:cs typeface="+mn-cs"/>
              </a:rPr>
              <a:t>Pontos finais do protocolo: mantêm o estado no transmissor</a:t>
            </a:r>
            <a:r>
              <a:rPr lang="en-US" sz="2400" kern="0">
                <a:latin typeface="+mn-lt"/>
                <a:cs typeface="+mn-cs"/>
              </a:rPr>
              <a:t>/</a:t>
            </a:r>
            <a:r>
              <a:rPr lang="pt-BR" sz="2400" kern="0">
                <a:latin typeface="+mn-lt"/>
                <a:cs typeface="+mn-cs"/>
              </a:rPr>
              <a:t>receptor para múltiplas transações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  <a:defRPr/>
            </a:pPr>
            <a:r>
              <a:rPr lang="pt-BR" sz="2400" i="1" kern="0" err="1">
                <a:latin typeface="+mn-lt"/>
                <a:cs typeface="+mn-cs"/>
              </a:rPr>
              <a:t>Cookies</a:t>
            </a:r>
            <a:r>
              <a:rPr lang="pt-BR" sz="2400" i="1" kern="0">
                <a:latin typeface="+mn-lt"/>
                <a:cs typeface="+mn-cs"/>
              </a:rPr>
              <a:t>:</a:t>
            </a:r>
            <a:r>
              <a:rPr lang="pt-BR" sz="2400" kern="0">
                <a:latin typeface="+mn-lt"/>
                <a:cs typeface="+mn-cs"/>
              </a:rPr>
              <a:t> mensagens </a:t>
            </a:r>
            <a:r>
              <a:rPr lang="pt-BR" sz="2400" kern="0" err="1">
                <a:latin typeface="+mn-lt"/>
                <a:cs typeface="+mn-cs"/>
              </a:rPr>
              <a:t>http</a:t>
            </a:r>
            <a:r>
              <a:rPr lang="pt-BR" sz="2400" kern="0">
                <a:latin typeface="+mn-lt"/>
                <a:cs typeface="+mn-cs"/>
              </a:rPr>
              <a:t> transportam o estado</a:t>
            </a:r>
            <a:endParaRPr lang="pt-BR" sz="2400" i="1" kern="0"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  <a:defRPr/>
            </a:pPr>
            <a:endParaRPr lang="pt-BR" sz="2400" kern="0">
              <a:latin typeface="+mn-lt"/>
              <a:cs typeface="+mn-cs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9FC6C80-2B02-974E-8B3A-812CCE374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71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75638" cy="1143000"/>
          </a:xfrm>
        </p:spPr>
        <p:txBody>
          <a:bodyPr/>
          <a:lstStyle/>
          <a:p>
            <a:r>
              <a:rPr lang="pt-BR" sz="3600"/>
              <a:t>Cache Web (servidor proxy)</a:t>
            </a:r>
            <a:endParaRPr lang="pt-BR"/>
          </a:p>
        </p:txBody>
      </p:sp>
      <p:sp>
        <p:nvSpPr>
          <p:cNvPr id="71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36538" y="2009775"/>
            <a:ext cx="3602037" cy="37623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2000"/>
              <a:t>usuário configura </a:t>
            </a:r>
            <a:r>
              <a:rPr lang="pt-BR" sz="2000" i="1"/>
              <a:t>browser</a:t>
            </a:r>
            <a:r>
              <a:rPr lang="pt-BR" sz="2000"/>
              <a:t>: acessos Web via proxy</a:t>
            </a:r>
          </a:p>
          <a:p>
            <a:pPr>
              <a:lnSpc>
                <a:spcPct val="90000"/>
              </a:lnSpc>
            </a:pPr>
            <a:r>
              <a:rPr lang="pt-BR" sz="2000"/>
              <a:t>cliente envia todos pedidos HTTP ao </a:t>
            </a:r>
            <a:r>
              <a:rPr lang="pt-BR" sz="2000" i="1"/>
              <a:t>proxy</a:t>
            </a:r>
          </a:p>
          <a:p>
            <a:pPr lvl="1">
              <a:lnSpc>
                <a:spcPct val="90000"/>
              </a:lnSpc>
            </a:pPr>
            <a:r>
              <a:rPr lang="pt-BR" sz="1800"/>
              <a:t>se objeto estiver no cache do </a:t>
            </a:r>
            <a:r>
              <a:rPr lang="pt-BR" sz="1800" i="1"/>
              <a:t>proxy</a:t>
            </a:r>
            <a:r>
              <a:rPr lang="pt-BR" sz="1800"/>
              <a:t>, este o devolve imediatamente na resposta HTTP</a:t>
            </a:r>
          </a:p>
          <a:p>
            <a:pPr lvl="1">
              <a:lnSpc>
                <a:spcPct val="90000"/>
              </a:lnSpc>
            </a:pPr>
            <a:r>
              <a:rPr lang="pt-BR" sz="1800"/>
              <a:t>senão, solicita objeto do servidor de origem, depois devolve resposta HTTP ao cliente</a:t>
            </a:r>
            <a:endParaRPr lang="pt-BR" sz="2000"/>
          </a:p>
        </p:txBody>
      </p:sp>
      <p:sp>
        <p:nvSpPr>
          <p:cNvPr id="7176" name="Rectangle 4"/>
          <p:cNvSpPr>
            <a:spLocks noChangeArrowheads="1"/>
          </p:cNvSpPr>
          <p:nvPr/>
        </p:nvSpPr>
        <p:spPr bwMode="auto">
          <a:xfrm>
            <a:off x="600075" y="1428750"/>
            <a:ext cx="814546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None/>
            </a:pPr>
            <a:r>
              <a:rPr lang="pt-BR" sz="2400">
                <a:solidFill>
                  <a:srgbClr val="FF0000"/>
                </a:solidFill>
                <a:latin typeface="Comic Sans MS" pitchFamily="66" charset="0"/>
              </a:rPr>
              <a:t>Meta:</a:t>
            </a:r>
            <a:r>
              <a:rPr lang="pt-BR" sz="2000">
                <a:latin typeface="Comic Sans MS" pitchFamily="66" charset="0"/>
              </a:rPr>
              <a:t> atender pedido do cliente sem envolver servidor de origem</a:t>
            </a:r>
            <a:endParaRPr lang="pt-BR" sz="2400">
              <a:latin typeface="Comic Sans MS" pitchFamily="66" charset="0"/>
            </a:endParaRPr>
          </a:p>
        </p:txBody>
      </p:sp>
      <p:graphicFrame>
        <p:nvGraphicFramePr>
          <p:cNvPr id="7170" name="Object 5"/>
          <p:cNvGraphicFramePr>
            <a:graphicFrameLocks noChangeAspect="1"/>
          </p:cNvGraphicFramePr>
          <p:nvPr/>
        </p:nvGraphicFramePr>
        <p:xfrm>
          <a:off x="4203700" y="2955925"/>
          <a:ext cx="515938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" name="Clip" r:id="rId4" imgW="1305000" imgH="1085760" progId="">
                  <p:embed/>
                </p:oleObj>
              </mc:Choice>
              <mc:Fallback>
                <p:oleObj name="Clip" r:id="rId4" imgW="1305000" imgH="108576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3700" y="2955925"/>
                        <a:ext cx="515938" cy="414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7" name="Text Box 6"/>
          <p:cNvSpPr txBox="1">
            <a:spLocks noChangeArrowheads="1"/>
          </p:cNvSpPr>
          <p:nvPr/>
        </p:nvSpPr>
        <p:spPr bwMode="auto">
          <a:xfrm>
            <a:off x="4071938" y="2559050"/>
            <a:ext cx="825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1600">
                <a:latin typeface="Comic Sans MS" pitchFamily="66" charset="0"/>
              </a:rPr>
              <a:t>cliente</a:t>
            </a:r>
            <a:endParaRPr lang="pt-BR" sz="2400"/>
          </a:p>
        </p:txBody>
      </p:sp>
      <p:graphicFrame>
        <p:nvGraphicFramePr>
          <p:cNvPr id="7171" name="Object 7"/>
          <p:cNvGraphicFramePr>
            <a:graphicFrameLocks noChangeAspect="1"/>
          </p:cNvGraphicFramePr>
          <p:nvPr/>
        </p:nvGraphicFramePr>
        <p:xfrm>
          <a:off x="4268788" y="4826000"/>
          <a:ext cx="515937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" name="Clip" r:id="rId6" imgW="1305000" imgH="1085760" progId="">
                  <p:embed/>
                </p:oleObj>
              </mc:Choice>
              <mc:Fallback>
                <p:oleObj name="Clip" r:id="rId6" imgW="1305000" imgH="108576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8788" y="4826000"/>
                        <a:ext cx="515937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8" name="Text Box 8"/>
          <p:cNvSpPr txBox="1">
            <a:spLocks noChangeArrowheads="1"/>
          </p:cNvSpPr>
          <p:nvPr/>
        </p:nvSpPr>
        <p:spPr bwMode="auto">
          <a:xfrm>
            <a:off x="5819775" y="2727325"/>
            <a:ext cx="12223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000">
                <a:latin typeface="Comic Sans MS" pitchFamily="66" charset="0"/>
              </a:rPr>
              <a:t>Servidor</a:t>
            </a:r>
            <a:br>
              <a:rPr lang="pt-BR" sz="2000">
                <a:latin typeface="Comic Sans MS" pitchFamily="66" charset="0"/>
              </a:rPr>
            </a:br>
            <a:r>
              <a:rPr lang="pt-BR" sz="2000" i="1">
                <a:latin typeface="Comic Sans MS" pitchFamily="66" charset="0"/>
              </a:rPr>
              <a:t>proxy</a:t>
            </a:r>
            <a:endParaRPr lang="pt-BR" sz="2400" i="1"/>
          </a:p>
        </p:txBody>
      </p:sp>
      <p:grpSp>
        <p:nvGrpSpPr>
          <p:cNvPr id="7179" name="Group 9"/>
          <p:cNvGrpSpPr>
            <a:grpSpLocks/>
          </p:cNvGrpSpPr>
          <p:nvPr/>
        </p:nvGrpSpPr>
        <p:grpSpPr bwMode="auto">
          <a:xfrm>
            <a:off x="6249988" y="3556000"/>
            <a:ext cx="346075" cy="742950"/>
            <a:chOff x="4180" y="783"/>
            <a:chExt cx="150" cy="307"/>
          </a:xfrm>
        </p:grpSpPr>
        <p:sp>
          <p:nvSpPr>
            <p:cNvPr id="7213" name="AutoShape 10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7214" name="Rectangle 11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7215" name="Rectangle 12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7216" name="AutoShape 13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7217" name="Line 14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18" name="Line 15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19" name="Rectangle 16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7220" name="Rectangle 17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</p:grpSp>
      <p:sp>
        <p:nvSpPr>
          <p:cNvPr id="7180" name="Line 18"/>
          <p:cNvSpPr>
            <a:spLocks noChangeShapeType="1"/>
          </p:cNvSpPr>
          <p:nvPr/>
        </p:nvSpPr>
        <p:spPr bwMode="auto">
          <a:xfrm>
            <a:off x="4765675" y="3144838"/>
            <a:ext cx="1428750" cy="6683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81" name="Line 19"/>
          <p:cNvSpPr>
            <a:spLocks noChangeShapeType="1"/>
          </p:cNvSpPr>
          <p:nvPr/>
        </p:nvSpPr>
        <p:spPr bwMode="auto">
          <a:xfrm flipH="1" flipV="1">
            <a:off x="4803775" y="3284538"/>
            <a:ext cx="1350963" cy="6270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82" name="Line 20"/>
          <p:cNvSpPr>
            <a:spLocks noChangeShapeType="1"/>
          </p:cNvSpPr>
          <p:nvPr/>
        </p:nvSpPr>
        <p:spPr bwMode="auto">
          <a:xfrm flipV="1">
            <a:off x="4759325" y="4095750"/>
            <a:ext cx="1401763" cy="7604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83" name="Line 21"/>
          <p:cNvSpPr>
            <a:spLocks noChangeShapeType="1"/>
          </p:cNvSpPr>
          <p:nvPr/>
        </p:nvSpPr>
        <p:spPr bwMode="auto">
          <a:xfrm flipH="1">
            <a:off x="4810125" y="4183063"/>
            <a:ext cx="1403350" cy="7858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84" name="Text Box 22"/>
          <p:cNvSpPr txBox="1">
            <a:spLocks noChangeArrowheads="1"/>
          </p:cNvSpPr>
          <p:nvPr/>
        </p:nvSpPr>
        <p:spPr bwMode="auto">
          <a:xfrm>
            <a:off x="4183063" y="5300663"/>
            <a:ext cx="825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1600">
                <a:latin typeface="Comic Sans MS" pitchFamily="66" charset="0"/>
              </a:rPr>
              <a:t>cliente</a:t>
            </a:r>
            <a:endParaRPr lang="pt-BR" sz="2400"/>
          </a:p>
        </p:txBody>
      </p:sp>
      <p:sp>
        <p:nvSpPr>
          <p:cNvPr id="7185" name="Text Box 23"/>
          <p:cNvSpPr txBox="1">
            <a:spLocks noChangeArrowheads="1"/>
          </p:cNvSpPr>
          <p:nvPr/>
        </p:nvSpPr>
        <p:spPr bwMode="auto">
          <a:xfrm rot="1422049">
            <a:off x="4903788" y="3195638"/>
            <a:ext cx="12811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1600">
                <a:solidFill>
                  <a:srgbClr val="FF0000"/>
                </a:solidFill>
                <a:latin typeface="Comic Sans MS" pitchFamily="66" charset="0"/>
              </a:rPr>
              <a:t>pedido http</a:t>
            </a:r>
            <a:endParaRPr lang="pt-BR" sz="2400"/>
          </a:p>
        </p:txBody>
      </p:sp>
      <p:sp>
        <p:nvSpPr>
          <p:cNvPr id="7186" name="Text Box 24"/>
          <p:cNvSpPr txBox="1">
            <a:spLocks noChangeArrowheads="1"/>
          </p:cNvSpPr>
          <p:nvPr/>
        </p:nvSpPr>
        <p:spPr bwMode="auto">
          <a:xfrm rot="-1692639">
            <a:off x="4678363" y="4200525"/>
            <a:ext cx="12811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1600">
                <a:solidFill>
                  <a:srgbClr val="FF0000"/>
                </a:solidFill>
                <a:latin typeface="Comic Sans MS" pitchFamily="66" charset="0"/>
              </a:rPr>
              <a:t>pedido http</a:t>
            </a:r>
          </a:p>
        </p:txBody>
      </p:sp>
      <p:sp>
        <p:nvSpPr>
          <p:cNvPr id="7187" name="Text Box 25"/>
          <p:cNvSpPr txBox="1">
            <a:spLocks noChangeArrowheads="1"/>
          </p:cNvSpPr>
          <p:nvPr/>
        </p:nvSpPr>
        <p:spPr bwMode="auto">
          <a:xfrm rot="1411598">
            <a:off x="4672013" y="3562350"/>
            <a:ext cx="14811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1600">
                <a:solidFill>
                  <a:srgbClr val="FF0000"/>
                </a:solidFill>
                <a:latin typeface="Comic Sans MS" pitchFamily="66" charset="0"/>
              </a:rPr>
              <a:t>resposta http</a:t>
            </a:r>
          </a:p>
        </p:txBody>
      </p:sp>
      <p:sp>
        <p:nvSpPr>
          <p:cNvPr id="7188" name="Text Box 26"/>
          <p:cNvSpPr txBox="1">
            <a:spLocks noChangeArrowheads="1"/>
          </p:cNvSpPr>
          <p:nvPr/>
        </p:nvSpPr>
        <p:spPr bwMode="auto">
          <a:xfrm rot="-1737783">
            <a:off x="4840288" y="4519613"/>
            <a:ext cx="14811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1600">
                <a:solidFill>
                  <a:srgbClr val="FF0000"/>
                </a:solidFill>
                <a:latin typeface="Comic Sans MS" pitchFamily="66" charset="0"/>
              </a:rPr>
              <a:t>resposta http</a:t>
            </a:r>
          </a:p>
        </p:txBody>
      </p:sp>
      <p:grpSp>
        <p:nvGrpSpPr>
          <p:cNvPr id="7189" name="Group 27"/>
          <p:cNvGrpSpPr>
            <a:grpSpLocks/>
          </p:cNvGrpSpPr>
          <p:nvPr/>
        </p:nvGrpSpPr>
        <p:grpSpPr bwMode="auto">
          <a:xfrm>
            <a:off x="8174038" y="2765425"/>
            <a:ext cx="346075" cy="742950"/>
            <a:chOff x="4180" y="783"/>
            <a:chExt cx="150" cy="307"/>
          </a:xfrm>
        </p:grpSpPr>
        <p:sp>
          <p:nvSpPr>
            <p:cNvPr id="7205" name="AutoShape 28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7206" name="Rectangle 29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7207" name="Rectangle 30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7208" name="AutoShape 31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7209" name="Line 32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10" name="Line 33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11" name="Rectangle 34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7212" name="Rectangle 35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</p:grpSp>
      <p:grpSp>
        <p:nvGrpSpPr>
          <p:cNvPr id="7190" name="Group 36"/>
          <p:cNvGrpSpPr>
            <a:grpSpLocks/>
          </p:cNvGrpSpPr>
          <p:nvPr/>
        </p:nvGrpSpPr>
        <p:grpSpPr bwMode="auto">
          <a:xfrm>
            <a:off x="8174038" y="4670425"/>
            <a:ext cx="346075" cy="742950"/>
            <a:chOff x="4180" y="783"/>
            <a:chExt cx="150" cy="307"/>
          </a:xfrm>
        </p:grpSpPr>
        <p:sp>
          <p:nvSpPr>
            <p:cNvPr id="7197" name="AutoShape 37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7198" name="Rectangle 38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7199" name="Rectangle 39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7200" name="AutoShape 40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7201" name="Line 41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02" name="Line 42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03" name="Rectangle 43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7204" name="Rectangle 44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</p:grpSp>
      <p:sp>
        <p:nvSpPr>
          <p:cNvPr id="7191" name="Line 45"/>
          <p:cNvSpPr>
            <a:spLocks noChangeShapeType="1"/>
          </p:cNvSpPr>
          <p:nvPr/>
        </p:nvSpPr>
        <p:spPr bwMode="auto">
          <a:xfrm flipV="1">
            <a:off x="6692900" y="3095625"/>
            <a:ext cx="1401763" cy="7604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92" name="Line 46"/>
          <p:cNvSpPr>
            <a:spLocks noChangeShapeType="1"/>
          </p:cNvSpPr>
          <p:nvPr/>
        </p:nvSpPr>
        <p:spPr bwMode="auto">
          <a:xfrm flipH="1">
            <a:off x="6743700" y="3182938"/>
            <a:ext cx="1403350" cy="7858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93" name="Text Box 47"/>
          <p:cNvSpPr txBox="1">
            <a:spLocks noChangeArrowheads="1"/>
          </p:cNvSpPr>
          <p:nvPr/>
        </p:nvSpPr>
        <p:spPr bwMode="auto">
          <a:xfrm rot="-1692639">
            <a:off x="6611938" y="3200400"/>
            <a:ext cx="12811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1600">
                <a:solidFill>
                  <a:srgbClr val="FF0000"/>
                </a:solidFill>
                <a:latin typeface="Comic Sans MS" pitchFamily="66" charset="0"/>
              </a:rPr>
              <a:t>pedido http</a:t>
            </a:r>
          </a:p>
        </p:txBody>
      </p:sp>
      <p:sp>
        <p:nvSpPr>
          <p:cNvPr id="7194" name="Text Box 48"/>
          <p:cNvSpPr txBox="1">
            <a:spLocks noChangeArrowheads="1"/>
          </p:cNvSpPr>
          <p:nvPr/>
        </p:nvSpPr>
        <p:spPr bwMode="auto">
          <a:xfrm rot="-1737783">
            <a:off x="6773863" y="3519488"/>
            <a:ext cx="14811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1600">
                <a:solidFill>
                  <a:srgbClr val="FF0000"/>
                </a:solidFill>
                <a:latin typeface="Comic Sans MS" pitchFamily="66" charset="0"/>
              </a:rPr>
              <a:t>resposta http</a:t>
            </a:r>
          </a:p>
        </p:txBody>
      </p:sp>
      <p:sp>
        <p:nvSpPr>
          <p:cNvPr id="7195" name="Text Box 49"/>
          <p:cNvSpPr txBox="1">
            <a:spLocks noChangeArrowheads="1"/>
          </p:cNvSpPr>
          <p:nvPr/>
        </p:nvSpPr>
        <p:spPr bwMode="auto">
          <a:xfrm>
            <a:off x="7759700" y="2132013"/>
            <a:ext cx="11128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1600">
                <a:latin typeface="Comic Sans MS" pitchFamily="66" charset="0"/>
              </a:rPr>
              <a:t>Servidor</a:t>
            </a:r>
            <a:br>
              <a:rPr lang="pt-BR" sz="1600">
                <a:latin typeface="Comic Sans MS" pitchFamily="66" charset="0"/>
              </a:rPr>
            </a:br>
            <a:r>
              <a:rPr lang="pt-BR" sz="1600">
                <a:latin typeface="Comic Sans MS" pitchFamily="66" charset="0"/>
              </a:rPr>
              <a:t>de origem</a:t>
            </a:r>
          </a:p>
        </p:txBody>
      </p:sp>
      <p:sp>
        <p:nvSpPr>
          <p:cNvPr id="7196" name="Text Box 50"/>
          <p:cNvSpPr txBox="1">
            <a:spLocks noChangeArrowheads="1"/>
          </p:cNvSpPr>
          <p:nvPr/>
        </p:nvSpPr>
        <p:spPr bwMode="auto">
          <a:xfrm>
            <a:off x="7789863" y="5500688"/>
            <a:ext cx="11128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1600">
                <a:latin typeface="Comic Sans MS" pitchFamily="66" charset="0"/>
              </a:rPr>
              <a:t>Servidor</a:t>
            </a:r>
            <a:br>
              <a:rPr lang="pt-BR" sz="1600">
                <a:latin typeface="Comic Sans MS" pitchFamily="66" charset="0"/>
              </a:rPr>
            </a:br>
            <a:r>
              <a:rPr lang="pt-BR" sz="1600">
                <a:latin typeface="Comic Sans MS" pitchFamily="66" charset="0"/>
              </a:rPr>
              <a:t>de origem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9A552B8-3748-5947-9E67-25A5A51DA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624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Mais sobre Caches Web</a:t>
            </a:r>
          </a:p>
        </p:txBody>
      </p:sp>
      <p:sp>
        <p:nvSpPr>
          <p:cNvPr id="6246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t-BR" sz="2000"/>
              <a:t>Cache atua tanto como cliente quanto como servidor</a:t>
            </a:r>
          </a:p>
          <a:p>
            <a:r>
              <a:rPr lang="pt-BR" sz="2000"/>
              <a:t>Tipicamente o cache é instalado por um ISP (universidade, empresa, ISP residencial)</a:t>
            </a:r>
          </a:p>
        </p:txBody>
      </p:sp>
      <p:sp>
        <p:nvSpPr>
          <p:cNvPr id="6247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000" u="sng">
                <a:solidFill>
                  <a:srgbClr val="FF0000"/>
                </a:solidFill>
              </a:rPr>
              <a:t>Para que fazer cache Web?</a:t>
            </a:r>
          </a:p>
          <a:p>
            <a:r>
              <a:rPr lang="pt-BR" sz="2000"/>
              <a:t>Redução do tempo de resposta para os pedidos do cliente</a:t>
            </a:r>
          </a:p>
          <a:p>
            <a:r>
              <a:rPr lang="pt-BR" sz="2000"/>
              <a:t>Redução do tráfego no canal de acesso de uma instituição</a:t>
            </a:r>
          </a:p>
          <a:p>
            <a:r>
              <a:rPr lang="pt-BR" sz="2000"/>
              <a:t>A Internet cheia de caches permitem que provedores de conteúdo “pobres” efetivamente forneçam conteúdo (mas o compartilhamento de arquivos P2P também!)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343B059-B8B1-BD43-9618-33E10AF26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8200" name="Line 2"/>
          <p:cNvSpPr>
            <a:spLocks noChangeShapeType="1"/>
          </p:cNvSpPr>
          <p:nvPr/>
        </p:nvSpPr>
        <p:spPr bwMode="auto">
          <a:xfrm>
            <a:off x="5067300" y="2076450"/>
            <a:ext cx="285750" cy="1143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20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Exemplo de cache (1)</a:t>
            </a:r>
            <a:endParaRPr lang="pt-BR"/>
          </a:p>
        </p:txBody>
      </p:sp>
      <p:sp>
        <p:nvSpPr>
          <p:cNvPr id="820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4021138" cy="4648200"/>
          </a:xfrm>
        </p:spPr>
        <p:txBody>
          <a:bodyPr/>
          <a:lstStyle/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1800" u="sng" dirty="0">
                <a:solidFill>
                  <a:srgbClr val="FF0000"/>
                </a:solidFill>
              </a:rPr>
              <a:t>Hipóteses</a:t>
            </a:r>
          </a:p>
          <a:p>
            <a:pPr>
              <a:lnSpc>
                <a:spcPct val="90000"/>
              </a:lnSpc>
            </a:pPr>
            <a:r>
              <a:rPr lang="pt-BR" sz="1800" dirty="0"/>
              <a:t>Tamanho médio de um objeto = 100.000 bits</a:t>
            </a:r>
          </a:p>
          <a:p>
            <a:pPr>
              <a:lnSpc>
                <a:spcPct val="90000"/>
              </a:lnSpc>
            </a:pPr>
            <a:r>
              <a:rPr lang="pt-BR" sz="1800" dirty="0"/>
              <a:t>Taxa média de solicitações dos </a:t>
            </a:r>
            <a:r>
              <a:rPr lang="pt-BR" sz="1800" i="1" dirty="0"/>
              <a:t>browsers</a:t>
            </a:r>
            <a:r>
              <a:rPr lang="pt-BR" sz="1800" dirty="0"/>
              <a:t> de uma instituição para os servidores originais = 15/</a:t>
            </a:r>
            <a:r>
              <a:rPr lang="pt-BR" sz="1800" dirty="0" err="1"/>
              <a:t>seg</a:t>
            </a:r>
            <a:endParaRPr lang="pt-BR" sz="1800" dirty="0"/>
          </a:p>
          <a:p>
            <a:pPr>
              <a:lnSpc>
                <a:spcPct val="90000"/>
              </a:lnSpc>
            </a:pPr>
            <a:r>
              <a:rPr lang="pt-BR" sz="1800" dirty="0"/>
              <a:t>Atraso do roteador institucional para qualquer servidor origem e de volta ao roteador = 2seg</a:t>
            </a:r>
          </a:p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1800" u="sng" dirty="0">
                <a:solidFill>
                  <a:srgbClr val="FF0000"/>
                </a:solidFill>
              </a:rPr>
              <a:t>Consequências</a:t>
            </a:r>
          </a:p>
          <a:p>
            <a:pPr>
              <a:lnSpc>
                <a:spcPct val="90000"/>
              </a:lnSpc>
            </a:pPr>
            <a:r>
              <a:rPr lang="pt-BR" sz="1800" dirty="0"/>
              <a:t>Utilização da LAN = 0,15%</a:t>
            </a:r>
          </a:p>
          <a:p>
            <a:pPr>
              <a:lnSpc>
                <a:spcPct val="90000"/>
              </a:lnSpc>
            </a:pPr>
            <a:r>
              <a:rPr lang="pt-BR" sz="1800" dirty="0"/>
              <a:t>Utilização do canal de acesso = </a:t>
            </a:r>
            <a:r>
              <a:rPr lang="pt-BR" sz="1800" dirty="0">
                <a:solidFill>
                  <a:srgbClr val="FF0000"/>
                </a:solidFill>
              </a:rPr>
              <a:t>99%      </a:t>
            </a:r>
            <a:r>
              <a:rPr lang="pt-BR" sz="1800" i="1" dirty="0">
                <a:solidFill>
                  <a:srgbClr val="FF0000"/>
                </a:solidFill>
              </a:rPr>
              <a:t>problema!</a:t>
            </a:r>
            <a:endParaRPr lang="pt-BR" sz="18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pt-BR" sz="1800" dirty="0"/>
              <a:t>Atraso total = atraso da Internet + atraso de acesso + atraso na LAN = 2 </a:t>
            </a:r>
            <a:r>
              <a:rPr lang="pt-BR" sz="1800" dirty="0" err="1"/>
              <a:t>seg</a:t>
            </a:r>
            <a:r>
              <a:rPr lang="pt-BR" sz="1800" dirty="0"/>
              <a:t> + minutos + microssegundos</a:t>
            </a:r>
          </a:p>
        </p:txBody>
      </p:sp>
      <p:grpSp>
        <p:nvGrpSpPr>
          <p:cNvPr id="8203" name="Group 5"/>
          <p:cNvGrpSpPr>
            <a:grpSpLocks/>
          </p:cNvGrpSpPr>
          <p:nvPr/>
        </p:nvGrpSpPr>
        <p:grpSpPr bwMode="auto">
          <a:xfrm>
            <a:off x="4878388" y="1698625"/>
            <a:ext cx="184150" cy="542925"/>
            <a:chOff x="4180" y="783"/>
            <a:chExt cx="150" cy="307"/>
          </a:xfrm>
        </p:grpSpPr>
        <p:sp>
          <p:nvSpPr>
            <p:cNvPr id="8286" name="AutoShape 6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8287" name="Rectangle 7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8288" name="Rectangle 8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8289" name="AutoShape 9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8290" name="Line 10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91" name="Line 11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92" name="Rectangle 12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8293" name="Rectangle 13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</p:grpSp>
      <p:grpSp>
        <p:nvGrpSpPr>
          <p:cNvPr id="8204" name="Group 14"/>
          <p:cNvGrpSpPr>
            <a:grpSpLocks/>
          </p:cNvGrpSpPr>
          <p:nvPr/>
        </p:nvGrpSpPr>
        <p:grpSpPr bwMode="auto">
          <a:xfrm>
            <a:off x="5802313" y="1155700"/>
            <a:ext cx="184150" cy="542925"/>
            <a:chOff x="4180" y="783"/>
            <a:chExt cx="150" cy="307"/>
          </a:xfrm>
        </p:grpSpPr>
        <p:sp>
          <p:nvSpPr>
            <p:cNvPr id="8278" name="AutoShape 15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8279" name="Rectangle 16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8280" name="Rectangle 17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8281" name="AutoShape 18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8282" name="Line 19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83" name="Line 20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84" name="Rectangle 21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8285" name="Rectangle 22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</p:grpSp>
      <p:grpSp>
        <p:nvGrpSpPr>
          <p:cNvPr id="8205" name="Group 23"/>
          <p:cNvGrpSpPr>
            <a:grpSpLocks/>
          </p:cNvGrpSpPr>
          <p:nvPr/>
        </p:nvGrpSpPr>
        <p:grpSpPr bwMode="auto">
          <a:xfrm>
            <a:off x="6478588" y="1184275"/>
            <a:ext cx="184150" cy="542925"/>
            <a:chOff x="4180" y="783"/>
            <a:chExt cx="150" cy="307"/>
          </a:xfrm>
        </p:grpSpPr>
        <p:sp>
          <p:nvSpPr>
            <p:cNvPr id="8270" name="AutoShape 24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8271" name="Rectangle 25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8272" name="Rectangle 26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8273" name="AutoShape 27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8274" name="Line 28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75" name="Line 29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76" name="Rectangle 30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8277" name="Rectangle 31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</p:grpSp>
      <p:grpSp>
        <p:nvGrpSpPr>
          <p:cNvPr id="8206" name="Group 32"/>
          <p:cNvGrpSpPr>
            <a:grpSpLocks/>
          </p:cNvGrpSpPr>
          <p:nvPr/>
        </p:nvGrpSpPr>
        <p:grpSpPr bwMode="auto">
          <a:xfrm>
            <a:off x="7059613" y="1365250"/>
            <a:ext cx="184150" cy="542925"/>
            <a:chOff x="4180" y="783"/>
            <a:chExt cx="150" cy="307"/>
          </a:xfrm>
        </p:grpSpPr>
        <p:sp>
          <p:nvSpPr>
            <p:cNvPr id="8262" name="AutoShape 33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8263" name="Rectangle 34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8264" name="Rectangle 35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8265" name="AutoShape 36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8266" name="Line 37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67" name="Line 38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68" name="Rectangle 39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8269" name="Rectangle 40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</p:grpSp>
      <p:grpSp>
        <p:nvGrpSpPr>
          <p:cNvPr id="8207" name="Group 41"/>
          <p:cNvGrpSpPr>
            <a:grpSpLocks/>
          </p:cNvGrpSpPr>
          <p:nvPr/>
        </p:nvGrpSpPr>
        <p:grpSpPr bwMode="auto">
          <a:xfrm>
            <a:off x="7373938" y="2155825"/>
            <a:ext cx="184150" cy="542925"/>
            <a:chOff x="4180" y="783"/>
            <a:chExt cx="150" cy="307"/>
          </a:xfrm>
        </p:grpSpPr>
        <p:sp>
          <p:nvSpPr>
            <p:cNvPr id="8254" name="AutoShape 42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8255" name="Rectangle 43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8256" name="Rectangle 44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8257" name="AutoShape 45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8258" name="Line 46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59" name="Line 47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60" name="Rectangle 48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8261" name="Rectangle 49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</p:grpSp>
      <p:sp>
        <p:nvSpPr>
          <p:cNvPr id="8208" name="Text Box 50"/>
          <p:cNvSpPr txBox="1">
            <a:spLocks noChangeArrowheads="1"/>
          </p:cNvSpPr>
          <p:nvPr/>
        </p:nvSpPr>
        <p:spPr bwMode="auto">
          <a:xfrm>
            <a:off x="7058025" y="658813"/>
            <a:ext cx="1485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pt-BR" sz="2000">
                <a:latin typeface="Comic Sans MS" pitchFamily="66" charset="0"/>
              </a:rPr>
              <a:t>Servidores</a:t>
            </a:r>
            <a:br>
              <a:rPr lang="pt-BR" sz="2000">
                <a:latin typeface="Comic Sans MS" pitchFamily="66" charset="0"/>
              </a:rPr>
            </a:br>
            <a:r>
              <a:rPr lang="pt-BR" sz="2000">
                <a:latin typeface="Comic Sans MS" pitchFamily="66" charset="0"/>
              </a:rPr>
              <a:t>de origem</a:t>
            </a:r>
          </a:p>
        </p:txBody>
      </p:sp>
      <p:sp>
        <p:nvSpPr>
          <p:cNvPr id="8209" name="Line 51"/>
          <p:cNvSpPr>
            <a:spLocks noChangeShapeType="1"/>
          </p:cNvSpPr>
          <p:nvPr/>
        </p:nvSpPr>
        <p:spPr bwMode="auto">
          <a:xfrm>
            <a:off x="5876925" y="1695450"/>
            <a:ext cx="66675" cy="2762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210" name="Line 52"/>
          <p:cNvSpPr>
            <a:spLocks noChangeShapeType="1"/>
          </p:cNvSpPr>
          <p:nvPr/>
        </p:nvSpPr>
        <p:spPr bwMode="auto">
          <a:xfrm flipH="1">
            <a:off x="6505575" y="1733550"/>
            <a:ext cx="9525" cy="2381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211" name="Line 53"/>
          <p:cNvSpPr>
            <a:spLocks noChangeShapeType="1"/>
          </p:cNvSpPr>
          <p:nvPr/>
        </p:nvSpPr>
        <p:spPr bwMode="auto">
          <a:xfrm flipH="1">
            <a:off x="6962775" y="1895475"/>
            <a:ext cx="133350" cy="2095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212" name="Line 54"/>
          <p:cNvSpPr>
            <a:spLocks noChangeShapeType="1"/>
          </p:cNvSpPr>
          <p:nvPr/>
        </p:nvSpPr>
        <p:spPr bwMode="auto">
          <a:xfrm flipH="1" flipV="1">
            <a:off x="7124700" y="2657475"/>
            <a:ext cx="2476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213" name="Freeform 55"/>
          <p:cNvSpPr>
            <a:spLocks/>
          </p:cNvSpPr>
          <p:nvPr/>
        </p:nvSpPr>
        <p:spPr bwMode="auto">
          <a:xfrm>
            <a:off x="5162550" y="1689100"/>
            <a:ext cx="2174875" cy="1581150"/>
          </a:xfrm>
          <a:custGeom>
            <a:avLst/>
            <a:gdLst>
              <a:gd name="T0" fmla="*/ 2147483647 w 2135"/>
              <a:gd name="T1" fmla="*/ 2147483647 h 1662"/>
              <a:gd name="T2" fmla="*/ 2147483647 w 2135"/>
              <a:gd name="T3" fmla="*/ 2147483647 h 1662"/>
              <a:gd name="T4" fmla="*/ 2147483647 w 2135"/>
              <a:gd name="T5" fmla="*/ 2147483647 h 1662"/>
              <a:gd name="T6" fmla="*/ 2147483647 w 2135"/>
              <a:gd name="T7" fmla="*/ 2147483647 h 1662"/>
              <a:gd name="T8" fmla="*/ 2147483647 w 2135"/>
              <a:gd name="T9" fmla="*/ 2147483647 h 1662"/>
              <a:gd name="T10" fmla="*/ 2147483647 w 2135"/>
              <a:gd name="T11" fmla="*/ 2147483647 h 1662"/>
              <a:gd name="T12" fmla="*/ 2147483647 w 2135"/>
              <a:gd name="T13" fmla="*/ 2147483647 h 1662"/>
              <a:gd name="T14" fmla="*/ 2147483647 w 2135"/>
              <a:gd name="T15" fmla="*/ 2147483647 h 1662"/>
              <a:gd name="T16" fmla="*/ 2147483647 w 2135"/>
              <a:gd name="T17" fmla="*/ 2147483647 h 1662"/>
              <a:gd name="T18" fmla="*/ 2147483647 w 2135"/>
              <a:gd name="T19" fmla="*/ 2147483647 h 1662"/>
              <a:gd name="T20" fmla="*/ 2147483647 w 2135"/>
              <a:gd name="T21" fmla="*/ 2147483647 h 16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135"/>
              <a:gd name="T34" fmla="*/ 0 h 1662"/>
              <a:gd name="T35" fmla="*/ 2135 w 2135"/>
              <a:gd name="T36" fmla="*/ 1662 h 166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35" h="1662">
                <a:moveTo>
                  <a:pt x="27" y="652"/>
                </a:moveTo>
                <a:cubicBezTo>
                  <a:pt x="14" y="487"/>
                  <a:pt x="0" y="152"/>
                  <a:pt x="105" y="76"/>
                </a:cubicBezTo>
                <a:cubicBezTo>
                  <a:pt x="210" y="0"/>
                  <a:pt x="473" y="192"/>
                  <a:pt x="657" y="196"/>
                </a:cubicBezTo>
                <a:cubicBezTo>
                  <a:pt x="841" y="200"/>
                  <a:pt x="985" y="65"/>
                  <a:pt x="1209" y="100"/>
                </a:cubicBezTo>
                <a:cubicBezTo>
                  <a:pt x="1433" y="135"/>
                  <a:pt x="1867" y="232"/>
                  <a:pt x="2001" y="406"/>
                </a:cubicBezTo>
                <a:cubicBezTo>
                  <a:pt x="2135" y="580"/>
                  <a:pt x="2083" y="945"/>
                  <a:pt x="2013" y="1144"/>
                </a:cubicBezTo>
                <a:cubicBezTo>
                  <a:pt x="1943" y="1343"/>
                  <a:pt x="1781" y="1538"/>
                  <a:pt x="1581" y="1600"/>
                </a:cubicBezTo>
                <a:cubicBezTo>
                  <a:pt x="1381" y="1662"/>
                  <a:pt x="993" y="1571"/>
                  <a:pt x="813" y="1516"/>
                </a:cubicBezTo>
                <a:cubicBezTo>
                  <a:pt x="633" y="1461"/>
                  <a:pt x="606" y="1345"/>
                  <a:pt x="501" y="1270"/>
                </a:cubicBezTo>
                <a:cubicBezTo>
                  <a:pt x="396" y="1195"/>
                  <a:pt x="262" y="1169"/>
                  <a:pt x="183" y="1066"/>
                </a:cubicBezTo>
                <a:cubicBezTo>
                  <a:pt x="104" y="963"/>
                  <a:pt x="25" y="819"/>
                  <a:pt x="27" y="652"/>
                </a:cubicBezTo>
                <a:close/>
              </a:path>
            </a:pathLst>
          </a:custGeom>
          <a:solidFill>
            <a:srgbClr val="CC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8214" name="Group 56"/>
          <p:cNvGrpSpPr>
            <a:grpSpLocks/>
          </p:cNvGrpSpPr>
          <p:nvPr/>
        </p:nvGrpSpPr>
        <p:grpSpPr bwMode="auto">
          <a:xfrm>
            <a:off x="6145213" y="2890838"/>
            <a:ext cx="501650" cy="233362"/>
            <a:chOff x="3600" y="219"/>
            <a:chExt cx="360" cy="175"/>
          </a:xfrm>
        </p:grpSpPr>
        <p:sp>
          <p:nvSpPr>
            <p:cNvPr id="8241" name="Oval 57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8242" name="Line 58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43" name="Line 59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44" name="Rectangle 60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 sz="2400"/>
            </a:p>
          </p:txBody>
        </p:sp>
        <p:sp>
          <p:nvSpPr>
            <p:cNvPr id="8245" name="Oval 61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grpSp>
          <p:nvGrpSpPr>
            <p:cNvPr id="8246" name="Group 62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8251" name="Line 63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252" name="Line 64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253" name="Line 65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8247" name="Group 66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8248" name="Line 6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249" name="Line 6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250" name="Line 6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sp>
        <p:nvSpPr>
          <p:cNvPr id="8215" name="Text Box 70"/>
          <p:cNvSpPr txBox="1">
            <a:spLocks noChangeArrowheads="1"/>
          </p:cNvSpPr>
          <p:nvPr/>
        </p:nvSpPr>
        <p:spPr bwMode="auto">
          <a:xfrm>
            <a:off x="5626100" y="1998663"/>
            <a:ext cx="10191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1600" dirty="0">
                <a:solidFill>
                  <a:srgbClr val="FF0000"/>
                </a:solidFill>
                <a:latin typeface="Comic Sans MS" pitchFamily="66" charset="0"/>
              </a:rPr>
              <a:t>Internet</a:t>
            </a:r>
            <a:br>
              <a:rPr lang="pt-BR" sz="16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pt-BR" sz="1600" dirty="0">
                <a:solidFill>
                  <a:srgbClr val="FF0000"/>
                </a:solidFill>
                <a:latin typeface="Comic Sans MS" pitchFamily="66" charset="0"/>
              </a:rPr>
              <a:t> pública</a:t>
            </a:r>
          </a:p>
        </p:txBody>
      </p:sp>
      <p:sp>
        <p:nvSpPr>
          <p:cNvPr id="8216" name="Freeform 71"/>
          <p:cNvSpPr>
            <a:spLocks/>
          </p:cNvSpPr>
          <p:nvPr/>
        </p:nvSpPr>
        <p:spPr bwMode="auto">
          <a:xfrm>
            <a:off x="4732338" y="4059238"/>
            <a:ext cx="2965450" cy="1390650"/>
          </a:xfrm>
          <a:custGeom>
            <a:avLst/>
            <a:gdLst>
              <a:gd name="T0" fmla="*/ 2147483647 w 1868"/>
              <a:gd name="T1" fmla="*/ 2147483647 h 876"/>
              <a:gd name="T2" fmla="*/ 2147483647 w 1868"/>
              <a:gd name="T3" fmla="*/ 2147483647 h 876"/>
              <a:gd name="T4" fmla="*/ 2147483647 w 1868"/>
              <a:gd name="T5" fmla="*/ 2147483647 h 876"/>
              <a:gd name="T6" fmla="*/ 2147483647 w 1868"/>
              <a:gd name="T7" fmla="*/ 2147483647 h 876"/>
              <a:gd name="T8" fmla="*/ 2147483647 w 1868"/>
              <a:gd name="T9" fmla="*/ 2147483647 h 876"/>
              <a:gd name="T10" fmla="*/ 2147483647 w 1868"/>
              <a:gd name="T11" fmla="*/ 2147483647 h 876"/>
              <a:gd name="T12" fmla="*/ 2147483647 w 1868"/>
              <a:gd name="T13" fmla="*/ 2147483647 h 876"/>
              <a:gd name="T14" fmla="*/ 2147483647 w 1868"/>
              <a:gd name="T15" fmla="*/ 2147483647 h 876"/>
              <a:gd name="T16" fmla="*/ 2147483647 w 1868"/>
              <a:gd name="T17" fmla="*/ 2147483647 h 876"/>
              <a:gd name="T18" fmla="*/ 2147483647 w 1868"/>
              <a:gd name="T19" fmla="*/ 2147483647 h 876"/>
              <a:gd name="T20" fmla="*/ 2147483647 w 1868"/>
              <a:gd name="T21" fmla="*/ 2147483647 h 87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868"/>
              <a:gd name="T34" fmla="*/ 0 h 876"/>
              <a:gd name="T35" fmla="*/ 1868 w 1868"/>
              <a:gd name="T36" fmla="*/ 876 h 87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868" h="876">
                <a:moveTo>
                  <a:pt x="31" y="327"/>
                </a:moveTo>
                <a:cubicBezTo>
                  <a:pt x="20" y="237"/>
                  <a:pt x="0" y="189"/>
                  <a:pt x="103" y="137"/>
                </a:cubicBezTo>
                <a:cubicBezTo>
                  <a:pt x="206" y="85"/>
                  <a:pt x="476" y="34"/>
                  <a:pt x="649" y="17"/>
                </a:cubicBezTo>
                <a:cubicBezTo>
                  <a:pt x="822" y="0"/>
                  <a:pt x="955" y="18"/>
                  <a:pt x="1141" y="35"/>
                </a:cubicBezTo>
                <a:cubicBezTo>
                  <a:pt x="1327" y="52"/>
                  <a:pt x="1658" y="3"/>
                  <a:pt x="1763" y="121"/>
                </a:cubicBezTo>
                <a:cubicBezTo>
                  <a:pt x="1868" y="239"/>
                  <a:pt x="1840" y="621"/>
                  <a:pt x="1774" y="741"/>
                </a:cubicBezTo>
                <a:cubicBezTo>
                  <a:pt x="1708" y="861"/>
                  <a:pt x="1534" y="827"/>
                  <a:pt x="1369" y="845"/>
                </a:cubicBezTo>
                <a:cubicBezTo>
                  <a:pt x="1204" y="863"/>
                  <a:pt x="935" y="851"/>
                  <a:pt x="781" y="851"/>
                </a:cubicBezTo>
                <a:cubicBezTo>
                  <a:pt x="627" y="851"/>
                  <a:pt x="549" y="876"/>
                  <a:pt x="447" y="847"/>
                </a:cubicBezTo>
                <a:cubicBezTo>
                  <a:pt x="345" y="818"/>
                  <a:pt x="237" y="762"/>
                  <a:pt x="168" y="676"/>
                </a:cubicBezTo>
                <a:cubicBezTo>
                  <a:pt x="98" y="589"/>
                  <a:pt x="29" y="468"/>
                  <a:pt x="31" y="327"/>
                </a:cubicBezTo>
                <a:close/>
              </a:path>
            </a:pathLst>
          </a:custGeom>
          <a:solidFill>
            <a:srgbClr val="CC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8194" name="Object 72"/>
          <p:cNvGraphicFramePr>
            <a:graphicFrameLocks noChangeAspect="1"/>
          </p:cNvGraphicFramePr>
          <p:nvPr/>
        </p:nvGraphicFramePr>
        <p:xfrm>
          <a:off x="4979988" y="4803775"/>
          <a:ext cx="444500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1" name="Clip" r:id="rId4" imgW="1305000" imgH="1085760" progId="">
                  <p:embed/>
                </p:oleObj>
              </mc:Choice>
              <mc:Fallback>
                <p:oleObj name="Clip" r:id="rId4" imgW="1305000" imgH="1085760" progId="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9988" y="4803775"/>
                        <a:ext cx="444500" cy="357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73"/>
          <p:cNvGraphicFramePr>
            <a:graphicFrameLocks noChangeAspect="1"/>
          </p:cNvGraphicFramePr>
          <p:nvPr/>
        </p:nvGraphicFramePr>
        <p:xfrm>
          <a:off x="5484813" y="4803775"/>
          <a:ext cx="444500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2" name="Clip" r:id="rId6" imgW="1305000" imgH="1085760" progId="">
                  <p:embed/>
                </p:oleObj>
              </mc:Choice>
              <mc:Fallback>
                <p:oleObj name="Clip" r:id="rId6" imgW="1305000" imgH="1085760" progId="">
                  <p:embed/>
                  <p:pic>
                    <p:nvPicPr>
                      <p:cNvPr id="0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4813" y="4803775"/>
                        <a:ext cx="444500" cy="357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74"/>
          <p:cNvGraphicFramePr>
            <a:graphicFrameLocks noChangeAspect="1"/>
          </p:cNvGraphicFramePr>
          <p:nvPr/>
        </p:nvGraphicFramePr>
        <p:xfrm>
          <a:off x="6018213" y="4794250"/>
          <a:ext cx="444500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3" name="Clip" r:id="rId7" imgW="1305000" imgH="1085760" progId="">
                  <p:embed/>
                </p:oleObj>
              </mc:Choice>
              <mc:Fallback>
                <p:oleObj name="Clip" r:id="rId7" imgW="1305000" imgH="1085760" progId="">
                  <p:embed/>
                  <p:pic>
                    <p:nvPicPr>
                      <p:cNvPr id="0" name="Objec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8213" y="4794250"/>
                        <a:ext cx="444500" cy="357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7" name="Object 75"/>
          <p:cNvGraphicFramePr>
            <a:graphicFrameLocks noChangeAspect="1"/>
          </p:cNvGraphicFramePr>
          <p:nvPr/>
        </p:nvGraphicFramePr>
        <p:xfrm>
          <a:off x="6532563" y="4803775"/>
          <a:ext cx="444500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4" name="Clip" r:id="rId8" imgW="1305000" imgH="1085760" progId="">
                  <p:embed/>
                </p:oleObj>
              </mc:Choice>
              <mc:Fallback>
                <p:oleObj name="Clip" r:id="rId8" imgW="1305000" imgH="1085760" progId="">
                  <p:embed/>
                  <p:pic>
                    <p:nvPicPr>
                      <p:cNvPr id="0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2563" y="4803775"/>
                        <a:ext cx="444500" cy="357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7" name="Line 76"/>
          <p:cNvSpPr>
            <a:spLocks noChangeShapeType="1"/>
          </p:cNvSpPr>
          <p:nvPr/>
        </p:nvSpPr>
        <p:spPr bwMode="auto">
          <a:xfrm>
            <a:off x="5172075" y="4605338"/>
            <a:ext cx="15621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218" name="Line 77"/>
          <p:cNvSpPr>
            <a:spLocks noChangeShapeType="1"/>
          </p:cNvSpPr>
          <p:nvPr/>
        </p:nvSpPr>
        <p:spPr bwMode="auto">
          <a:xfrm>
            <a:off x="5181600" y="4605338"/>
            <a:ext cx="0" cy="195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219" name="Line 78"/>
          <p:cNvSpPr>
            <a:spLocks noChangeShapeType="1"/>
          </p:cNvSpPr>
          <p:nvPr/>
        </p:nvSpPr>
        <p:spPr bwMode="auto">
          <a:xfrm>
            <a:off x="5691188" y="4614863"/>
            <a:ext cx="0" cy="195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220" name="Line 79"/>
          <p:cNvSpPr>
            <a:spLocks noChangeShapeType="1"/>
          </p:cNvSpPr>
          <p:nvPr/>
        </p:nvSpPr>
        <p:spPr bwMode="auto">
          <a:xfrm>
            <a:off x="6229350" y="4610100"/>
            <a:ext cx="0" cy="195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221" name="Line 80"/>
          <p:cNvSpPr>
            <a:spLocks noChangeShapeType="1"/>
          </p:cNvSpPr>
          <p:nvPr/>
        </p:nvSpPr>
        <p:spPr bwMode="auto">
          <a:xfrm>
            <a:off x="6729413" y="4610100"/>
            <a:ext cx="0" cy="2238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8222" name="Group 81"/>
          <p:cNvGrpSpPr>
            <a:grpSpLocks/>
          </p:cNvGrpSpPr>
          <p:nvPr/>
        </p:nvGrpSpPr>
        <p:grpSpPr bwMode="auto">
          <a:xfrm>
            <a:off x="6145213" y="4181475"/>
            <a:ext cx="501650" cy="233363"/>
            <a:chOff x="3600" y="219"/>
            <a:chExt cx="360" cy="175"/>
          </a:xfrm>
        </p:grpSpPr>
        <p:sp>
          <p:nvSpPr>
            <p:cNvPr id="8228" name="Oval 82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8229" name="Line 83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30" name="Line 84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31" name="Rectangle 85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 sz="2400"/>
            </a:p>
          </p:txBody>
        </p:sp>
        <p:sp>
          <p:nvSpPr>
            <p:cNvPr id="8232" name="Oval 86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grpSp>
          <p:nvGrpSpPr>
            <p:cNvPr id="8233" name="Group 87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8238" name="Line 8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239" name="Line 8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240" name="Line 9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8234" name="Group 91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8235" name="Line 9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236" name="Line 9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237" name="Line 9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sp>
        <p:nvSpPr>
          <p:cNvPr id="8223" name="Line 95"/>
          <p:cNvSpPr>
            <a:spLocks noChangeShapeType="1"/>
          </p:cNvSpPr>
          <p:nvPr/>
        </p:nvSpPr>
        <p:spPr bwMode="auto">
          <a:xfrm>
            <a:off x="6391275" y="3133725"/>
            <a:ext cx="0" cy="1062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224" name="Line 96"/>
          <p:cNvSpPr>
            <a:spLocks noChangeShapeType="1"/>
          </p:cNvSpPr>
          <p:nvPr/>
        </p:nvSpPr>
        <p:spPr bwMode="auto">
          <a:xfrm>
            <a:off x="6396038" y="4419600"/>
            <a:ext cx="0" cy="1666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225" name="Text Box 97"/>
          <p:cNvSpPr txBox="1">
            <a:spLocks noChangeArrowheads="1"/>
          </p:cNvSpPr>
          <p:nvPr/>
        </p:nvSpPr>
        <p:spPr bwMode="auto">
          <a:xfrm>
            <a:off x="4772025" y="3946525"/>
            <a:ext cx="11731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1600" dirty="0">
                <a:solidFill>
                  <a:srgbClr val="FF0000"/>
                </a:solidFill>
                <a:latin typeface="Comic Sans MS" pitchFamily="66" charset="0"/>
              </a:rPr>
              <a:t>rede da</a:t>
            </a:r>
            <a:br>
              <a:rPr lang="pt-BR" sz="16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pt-BR" sz="1600" dirty="0">
                <a:solidFill>
                  <a:srgbClr val="FF0000"/>
                </a:solidFill>
                <a:latin typeface="Comic Sans MS" pitchFamily="66" charset="0"/>
              </a:rPr>
              <a:t>instituição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8226" name="Text Box 98"/>
          <p:cNvSpPr txBox="1">
            <a:spLocks noChangeArrowheads="1"/>
          </p:cNvSpPr>
          <p:nvPr/>
        </p:nvSpPr>
        <p:spPr bwMode="auto">
          <a:xfrm>
            <a:off x="6713956" y="4294188"/>
            <a:ext cx="13580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1600" dirty="0">
                <a:latin typeface="Comic Sans MS" pitchFamily="66" charset="0"/>
              </a:rPr>
              <a:t>LAN 1 </a:t>
            </a:r>
            <a:r>
              <a:rPr lang="pt-BR" sz="1600" dirty="0" err="1">
                <a:latin typeface="Comic Sans MS" pitchFamily="66" charset="0"/>
              </a:rPr>
              <a:t>Gbps</a:t>
            </a:r>
            <a:r>
              <a:rPr lang="pt-BR" sz="1600" dirty="0">
                <a:latin typeface="Comic Sans MS" pitchFamily="66" charset="0"/>
              </a:rPr>
              <a:t> </a:t>
            </a:r>
          </a:p>
        </p:txBody>
      </p:sp>
      <p:sp>
        <p:nvSpPr>
          <p:cNvPr id="8227" name="Text Box 99"/>
          <p:cNvSpPr txBox="1">
            <a:spLocks noChangeArrowheads="1"/>
          </p:cNvSpPr>
          <p:nvPr/>
        </p:nvSpPr>
        <p:spPr bwMode="auto">
          <a:xfrm>
            <a:off x="6392863" y="3322638"/>
            <a:ext cx="18129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1600" dirty="0">
                <a:latin typeface="Comic Sans MS" pitchFamily="66" charset="0"/>
              </a:rPr>
              <a:t>enlace de acesso </a:t>
            </a:r>
            <a:br>
              <a:rPr lang="pt-BR" sz="1600" dirty="0">
                <a:latin typeface="Comic Sans MS" pitchFamily="66" charset="0"/>
              </a:rPr>
            </a:br>
            <a:r>
              <a:rPr lang="pt-BR" sz="1600" dirty="0">
                <a:latin typeface="Comic Sans MS" pitchFamily="66" charset="0"/>
              </a:rPr>
              <a:t>1,54 Mbps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2B78FBC-5357-7845-A36C-894485E76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Algumas aplicações de rede</a:t>
            </a:r>
          </a:p>
        </p:txBody>
      </p:sp>
      <p:sp>
        <p:nvSpPr>
          <p:cNvPr id="3277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t-BR" sz="2400"/>
              <a:t>Correio eletrônico</a:t>
            </a:r>
          </a:p>
          <a:p>
            <a:pPr>
              <a:lnSpc>
                <a:spcPct val="90000"/>
              </a:lnSpc>
            </a:pPr>
            <a:r>
              <a:rPr lang="pt-BR" sz="2400"/>
              <a:t>A Web</a:t>
            </a:r>
          </a:p>
          <a:p>
            <a:pPr>
              <a:lnSpc>
                <a:spcPct val="90000"/>
              </a:lnSpc>
            </a:pPr>
            <a:r>
              <a:rPr lang="pt-BR" sz="2400"/>
              <a:t>Mensagens instantâneas</a:t>
            </a:r>
          </a:p>
          <a:p>
            <a:pPr>
              <a:lnSpc>
                <a:spcPct val="90000"/>
              </a:lnSpc>
            </a:pPr>
            <a:r>
              <a:rPr lang="pt-BR" sz="2400" err="1"/>
              <a:t>Login</a:t>
            </a:r>
            <a:r>
              <a:rPr lang="pt-BR" sz="2400"/>
              <a:t> em computador remoto como Telnet e SSH</a:t>
            </a:r>
          </a:p>
          <a:p>
            <a:pPr>
              <a:lnSpc>
                <a:spcPct val="90000"/>
              </a:lnSpc>
            </a:pPr>
            <a:r>
              <a:rPr lang="pt-BR" sz="2400"/>
              <a:t>Compartilhamento de arquivos P2P</a:t>
            </a:r>
          </a:p>
          <a:p>
            <a:pPr>
              <a:lnSpc>
                <a:spcPct val="90000"/>
              </a:lnSpc>
            </a:pPr>
            <a:r>
              <a:rPr lang="pt-BR" sz="2400"/>
              <a:t>Jogos multiusuários em rede </a:t>
            </a:r>
          </a:p>
          <a:p>
            <a:pPr>
              <a:lnSpc>
                <a:spcPct val="90000"/>
              </a:lnSpc>
              <a:buFont typeface="ZapfDingbats" pitchFamily="82" charset="0"/>
              <a:buNone/>
            </a:pPr>
            <a:endParaRPr lang="pt-BR" sz="2400"/>
          </a:p>
        </p:txBody>
      </p:sp>
      <p:sp>
        <p:nvSpPr>
          <p:cNvPr id="3277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t-BR" sz="2400" i="1"/>
              <a:t>Streaming</a:t>
            </a:r>
            <a:r>
              <a:rPr lang="pt-BR" sz="2400"/>
              <a:t> de vídeos armazenados (</a:t>
            </a:r>
            <a:r>
              <a:rPr lang="pt-BR" sz="2400" err="1"/>
              <a:t>YouTube</a:t>
            </a:r>
            <a:r>
              <a:rPr lang="pt-BR" sz="2400"/>
              <a:t>, </a:t>
            </a:r>
            <a:r>
              <a:rPr lang="pt-BR" sz="2400" err="1"/>
              <a:t>Hulu</a:t>
            </a:r>
            <a:r>
              <a:rPr lang="pt-BR" sz="2400"/>
              <a:t>, </a:t>
            </a:r>
            <a:r>
              <a:rPr lang="pt-BR" sz="2400" err="1"/>
              <a:t>Netflix</a:t>
            </a:r>
            <a:r>
              <a:rPr lang="pt-BR" sz="2400"/>
              <a:t>)</a:t>
            </a:r>
          </a:p>
          <a:p>
            <a:pPr>
              <a:lnSpc>
                <a:spcPct val="90000"/>
              </a:lnSpc>
            </a:pPr>
            <a:r>
              <a:rPr lang="pt-BR" sz="2400"/>
              <a:t>Telefonia por IP (Skype)</a:t>
            </a:r>
          </a:p>
          <a:p>
            <a:pPr>
              <a:lnSpc>
                <a:spcPct val="90000"/>
              </a:lnSpc>
            </a:pPr>
            <a:r>
              <a:rPr lang="pt-BR" sz="2400"/>
              <a:t>Videoconferência em tempo real</a:t>
            </a:r>
          </a:p>
          <a:p>
            <a:pPr>
              <a:lnSpc>
                <a:spcPct val="90000"/>
              </a:lnSpc>
            </a:pPr>
            <a:r>
              <a:rPr lang="pt-BR" sz="2400"/>
              <a:t>Busca</a:t>
            </a:r>
          </a:p>
          <a:p>
            <a:pPr>
              <a:lnSpc>
                <a:spcPct val="90000"/>
              </a:lnSpc>
            </a:pPr>
            <a:r>
              <a:rPr lang="pt-BR" sz="2400"/>
              <a:t> ...</a:t>
            </a:r>
          </a:p>
          <a:p>
            <a:pPr>
              <a:lnSpc>
                <a:spcPct val="90000"/>
              </a:lnSpc>
            </a:pPr>
            <a:r>
              <a:rPr lang="pt-BR" sz="2400"/>
              <a:t> ...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7448614-A495-DA44-9C3F-2ADDB1321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</a:t>
            </a:r>
            <a:r>
              <a:rPr lang="en-US" err="1"/>
              <a:t>Camada</a:t>
            </a:r>
            <a:r>
              <a:rPr lang="en-US"/>
              <a:t> de </a:t>
            </a:r>
            <a:r>
              <a:rPr lang="en-US" err="1"/>
              <a:t>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9224" name="Line 2"/>
          <p:cNvSpPr>
            <a:spLocks noChangeShapeType="1"/>
          </p:cNvSpPr>
          <p:nvPr/>
        </p:nvSpPr>
        <p:spPr bwMode="auto">
          <a:xfrm>
            <a:off x="5067300" y="2076450"/>
            <a:ext cx="285750" cy="1143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2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Exemplo de cache (2)</a:t>
            </a:r>
            <a:endParaRPr lang="pt-BR"/>
          </a:p>
        </p:txBody>
      </p:sp>
      <p:sp>
        <p:nvSpPr>
          <p:cNvPr id="922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4021138" cy="4648200"/>
          </a:xfrm>
        </p:spPr>
        <p:txBody>
          <a:bodyPr/>
          <a:lstStyle/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000" u="sng" dirty="0">
                <a:solidFill>
                  <a:srgbClr val="FF0000"/>
                </a:solidFill>
              </a:rPr>
              <a:t>Solução em potencial</a:t>
            </a:r>
          </a:p>
          <a:p>
            <a:pPr>
              <a:lnSpc>
                <a:spcPct val="90000"/>
              </a:lnSpc>
            </a:pPr>
            <a:r>
              <a:rPr lang="pt-BR" sz="2000" dirty="0"/>
              <a:t>Aumento da largura de banda do canal de acesso para, por exemplo, 154 Mbps</a:t>
            </a:r>
          </a:p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000" u="sng" dirty="0">
                <a:solidFill>
                  <a:srgbClr val="FF0000"/>
                </a:solidFill>
              </a:rPr>
              <a:t>Consequências</a:t>
            </a:r>
          </a:p>
          <a:p>
            <a:pPr>
              <a:lnSpc>
                <a:spcPct val="90000"/>
              </a:lnSpc>
            </a:pPr>
            <a:r>
              <a:rPr lang="pt-BR" sz="2000" dirty="0"/>
              <a:t>Utilização da LAN = 0,15%</a:t>
            </a:r>
          </a:p>
          <a:p>
            <a:pPr>
              <a:lnSpc>
                <a:spcPct val="90000"/>
              </a:lnSpc>
            </a:pPr>
            <a:r>
              <a:rPr lang="pt-BR" sz="2000" dirty="0"/>
              <a:t>Utilização do canal de acesso = </a:t>
            </a:r>
            <a:r>
              <a:rPr lang="pt-BR" sz="2000" dirty="0">
                <a:solidFill>
                  <a:srgbClr val="FF0000"/>
                </a:solidFill>
              </a:rPr>
              <a:t>9,9%</a:t>
            </a:r>
          </a:p>
          <a:p>
            <a:pPr>
              <a:lnSpc>
                <a:spcPct val="90000"/>
              </a:lnSpc>
            </a:pPr>
            <a:r>
              <a:rPr lang="pt-BR" sz="2000" dirty="0"/>
              <a:t>Atraso total = atraso da Internet + atraso de acesso + atraso na LAN = 2 </a:t>
            </a:r>
            <a:r>
              <a:rPr lang="pt-BR" sz="2000" dirty="0" err="1"/>
              <a:t>seg</a:t>
            </a:r>
            <a:r>
              <a:rPr lang="pt-BR" sz="2000" dirty="0"/>
              <a:t> + </a:t>
            </a:r>
            <a:r>
              <a:rPr lang="pt-BR" sz="2000" dirty="0" err="1"/>
              <a:t>msegs</a:t>
            </a:r>
            <a:r>
              <a:rPr lang="pt-BR" sz="2000" dirty="0"/>
              <a:t> + microssegundos</a:t>
            </a:r>
          </a:p>
          <a:p>
            <a:pPr>
              <a:lnSpc>
                <a:spcPct val="90000"/>
              </a:lnSpc>
            </a:pPr>
            <a:r>
              <a:rPr lang="pt-BR" sz="2000" dirty="0"/>
              <a:t>Frequentemente este é uma ampliação cara</a:t>
            </a:r>
          </a:p>
        </p:txBody>
      </p:sp>
      <p:grpSp>
        <p:nvGrpSpPr>
          <p:cNvPr id="9227" name="Group 5"/>
          <p:cNvGrpSpPr>
            <a:grpSpLocks/>
          </p:cNvGrpSpPr>
          <p:nvPr/>
        </p:nvGrpSpPr>
        <p:grpSpPr bwMode="auto">
          <a:xfrm>
            <a:off x="4878388" y="1698625"/>
            <a:ext cx="184150" cy="542925"/>
            <a:chOff x="4180" y="783"/>
            <a:chExt cx="150" cy="307"/>
          </a:xfrm>
        </p:grpSpPr>
        <p:sp>
          <p:nvSpPr>
            <p:cNvPr id="9310" name="AutoShape 6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9311" name="Rectangle 7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9312" name="Rectangle 8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9313" name="AutoShape 9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9314" name="Line 10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315" name="Line 11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316" name="Rectangle 12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9317" name="Rectangle 13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</p:grpSp>
      <p:grpSp>
        <p:nvGrpSpPr>
          <p:cNvPr id="9228" name="Group 14"/>
          <p:cNvGrpSpPr>
            <a:grpSpLocks/>
          </p:cNvGrpSpPr>
          <p:nvPr/>
        </p:nvGrpSpPr>
        <p:grpSpPr bwMode="auto">
          <a:xfrm>
            <a:off x="5802313" y="1155700"/>
            <a:ext cx="184150" cy="542925"/>
            <a:chOff x="4180" y="783"/>
            <a:chExt cx="150" cy="307"/>
          </a:xfrm>
        </p:grpSpPr>
        <p:sp>
          <p:nvSpPr>
            <p:cNvPr id="9302" name="AutoShape 15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9303" name="Rectangle 16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9304" name="Rectangle 17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9305" name="AutoShape 18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9306" name="Line 19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307" name="Line 20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308" name="Rectangle 21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9309" name="Rectangle 22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</p:grpSp>
      <p:grpSp>
        <p:nvGrpSpPr>
          <p:cNvPr id="9229" name="Group 23"/>
          <p:cNvGrpSpPr>
            <a:grpSpLocks/>
          </p:cNvGrpSpPr>
          <p:nvPr/>
        </p:nvGrpSpPr>
        <p:grpSpPr bwMode="auto">
          <a:xfrm>
            <a:off x="6478588" y="1184275"/>
            <a:ext cx="184150" cy="542925"/>
            <a:chOff x="4180" y="783"/>
            <a:chExt cx="150" cy="307"/>
          </a:xfrm>
        </p:grpSpPr>
        <p:sp>
          <p:nvSpPr>
            <p:cNvPr id="9294" name="AutoShape 24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9295" name="Rectangle 25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9296" name="Rectangle 26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9297" name="AutoShape 27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9298" name="Line 28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99" name="Line 29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300" name="Rectangle 30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9301" name="Rectangle 31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</p:grpSp>
      <p:grpSp>
        <p:nvGrpSpPr>
          <p:cNvPr id="9230" name="Group 32"/>
          <p:cNvGrpSpPr>
            <a:grpSpLocks/>
          </p:cNvGrpSpPr>
          <p:nvPr/>
        </p:nvGrpSpPr>
        <p:grpSpPr bwMode="auto">
          <a:xfrm>
            <a:off x="7059613" y="1365250"/>
            <a:ext cx="184150" cy="542925"/>
            <a:chOff x="4180" y="783"/>
            <a:chExt cx="150" cy="307"/>
          </a:xfrm>
        </p:grpSpPr>
        <p:sp>
          <p:nvSpPr>
            <p:cNvPr id="9286" name="AutoShape 33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9287" name="Rectangle 34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9288" name="Rectangle 35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9289" name="AutoShape 36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9290" name="Line 37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91" name="Line 38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92" name="Rectangle 39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9293" name="Rectangle 40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</p:grpSp>
      <p:grpSp>
        <p:nvGrpSpPr>
          <p:cNvPr id="9231" name="Group 41"/>
          <p:cNvGrpSpPr>
            <a:grpSpLocks/>
          </p:cNvGrpSpPr>
          <p:nvPr/>
        </p:nvGrpSpPr>
        <p:grpSpPr bwMode="auto">
          <a:xfrm>
            <a:off x="7373938" y="2155825"/>
            <a:ext cx="184150" cy="542925"/>
            <a:chOff x="4180" y="783"/>
            <a:chExt cx="150" cy="307"/>
          </a:xfrm>
        </p:grpSpPr>
        <p:sp>
          <p:nvSpPr>
            <p:cNvPr id="9278" name="AutoShape 42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9279" name="Rectangle 43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9280" name="Rectangle 44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9281" name="AutoShape 45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9282" name="Line 46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83" name="Line 47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84" name="Rectangle 48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9285" name="Rectangle 49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</p:grpSp>
      <p:sp>
        <p:nvSpPr>
          <p:cNvPr id="9232" name="Text Box 50"/>
          <p:cNvSpPr txBox="1">
            <a:spLocks noChangeArrowheads="1"/>
          </p:cNvSpPr>
          <p:nvPr/>
        </p:nvSpPr>
        <p:spPr bwMode="auto">
          <a:xfrm>
            <a:off x="7058025" y="658813"/>
            <a:ext cx="1485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pt-BR" sz="2000">
                <a:latin typeface="Comic Sans MS" pitchFamily="66" charset="0"/>
              </a:rPr>
              <a:t>Servidores</a:t>
            </a:r>
            <a:br>
              <a:rPr lang="pt-BR" sz="2000">
                <a:latin typeface="Comic Sans MS" pitchFamily="66" charset="0"/>
              </a:rPr>
            </a:br>
            <a:r>
              <a:rPr lang="pt-BR" sz="2000">
                <a:latin typeface="Comic Sans MS" pitchFamily="66" charset="0"/>
              </a:rPr>
              <a:t>de origem</a:t>
            </a:r>
          </a:p>
        </p:txBody>
      </p:sp>
      <p:sp>
        <p:nvSpPr>
          <p:cNvPr id="9233" name="Line 51"/>
          <p:cNvSpPr>
            <a:spLocks noChangeShapeType="1"/>
          </p:cNvSpPr>
          <p:nvPr/>
        </p:nvSpPr>
        <p:spPr bwMode="auto">
          <a:xfrm>
            <a:off x="5876925" y="1695450"/>
            <a:ext cx="66675" cy="2762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34" name="Line 52"/>
          <p:cNvSpPr>
            <a:spLocks noChangeShapeType="1"/>
          </p:cNvSpPr>
          <p:nvPr/>
        </p:nvSpPr>
        <p:spPr bwMode="auto">
          <a:xfrm flipH="1">
            <a:off x="6505575" y="1733550"/>
            <a:ext cx="9525" cy="2381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35" name="Line 53"/>
          <p:cNvSpPr>
            <a:spLocks noChangeShapeType="1"/>
          </p:cNvSpPr>
          <p:nvPr/>
        </p:nvSpPr>
        <p:spPr bwMode="auto">
          <a:xfrm flipH="1">
            <a:off x="6962775" y="1895475"/>
            <a:ext cx="133350" cy="2095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36" name="Line 54"/>
          <p:cNvSpPr>
            <a:spLocks noChangeShapeType="1"/>
          </p:cNvSpPr>
          <p:nvPr/>
        </p:nvSpPr>
        <p:spPr bwMode="auto">
          <a:xfrm flipH="1" flipV="1">
            <a:off x="7124700" y="2657475"/>
            <a:ext cx="2476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37" name="Freeform 55"/>
          <p:cNvSpPr>
            <a:spLocks/>
          </p:cNvSpPr>
          <p:nvPr/>
        </p:nvSpPr>
        <p:spPr bwMode="auto">
          <a:xfrm>
            <a:off x="5162550" y="1689100"/>
            <a:ext cx="2174875" cy="1581150"/>
          </a:xfrm>
          <a:custGeom>
            <a:avLst/>
            <a:gdLst>
              <a:gd name="T0" fmla="*/ 2147483647 w 2135"/>
              <a:gd name="T1" fmla="*/ 2147483647 h 1662"/>
              <a:gd name="T2" fmla="*/ 2147483647 w 2135"/>
              <a:gd name="T3" fmla="*/ 2147483647 h 1662"/>
              <a:gd name="T4" fmla="*/ 2147483647 w 2135"/>
              <a:gd name="T5" fmla="*/ 2147483647 h 1662"/>
              <a:gd name="T6" fmla="*/ 2147483647 w 2135"/>
              <a:gd name="T7" fmla="*/ 2147483647 h 1662"/>
              <a:gd name="T8" fmla="*/ 2147483647 w 2135"/>
              <a:gd name="T9" fmla="*/ 2147483647 h 1662"/>
              <a:gd name="T10" fmla="*/ 2147483647 w 2135"/>
              <a:gd name="T11" fmla="*/ 2147483647 h 1662"/>
              <a:gd name="T12" fmla="*/ 2147483647 w 2135"/>
              <a:gd name="T13" fmla="*/ 2147483647 h 1662"/>
              <a:gd name="T14" fmla="*/ 2147483647 w 2135"/>
              <a:gd name="T15" fmla="*/ 2147483647 h 1662"/>
              <a:gd name="T16" fmla="*/ 2147483647 w 2135"/>
              <a:gd name="T17" fmla="*/ 2147483647 h 1662"/>
              <a:gd name="T18" fmla="*/ 2147483647 w 2135"/>
              <a:gd name="T19" fmla="*/ 2147483647 h 1662"/>
              <a:gd name="T20" fmla="*/ 2147483647 w 2135"/>
              <a:gd name="T21" fmla="*/ 2147483647 h 16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135"/>
              <a:gd name="T34" fmla="*/ 0 h 1662"/>
              <a:gd name="T35" fmla="*/ 2135 w 2135"/>
              <a:gd name="T36" fmla="*/ 1662 h 166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35" h="1662">
                <a:moveTo>
                  <a:pt x="27" y="652"/>
                </a:moveTo>
                <a:cubicBezTo>
                  <a:pt x="14" y="487"/>
                  <a:pt x="0" y="152"/>
                  <a:pt x="105" y="76"/>
                </a:cubicBezTo>
                <a:cubicBezTo>
                  <a:pt x="210" y="0"/>
                  <a:pt x="473" y="192"/>
                  <a:pt x="657" y="196"/>
                </a:cubicBezTo>
                <a:cubicBezTo>
                  <a:pt x="841" y="200"/>
                  <a:pt x="985" y="65"/>
                  <a:pt x="1209" y="100"/>
                </a:cubicBezTo>
                <a:cubicBezTo>
                  <a:pt x="1433" y="135"/>
                  <a:pt x="1867" y="232"/>
                  <a:pt x="2001" y="406"/>
                </a:cubicBezTo>
                <a:cubicBezTo>
                  <a:pt x="2135" y="580"/>
                  <a:pt x="2083" y="945"/>
                  <a:pt x="2013" y="1144"/>
                </a:cubicBezTo>
                <a:cubicBezTo>
                  <a:pt x="1943" y="1343"/>
                  <a:pt x="1781" y="1538"/>
                  <a:pt x="1581" y="1600"/>
                </a:cubicBezTo>
                <a:cubicBezTo>
                  <a:pt x="1381" y="1662"/>
                  <a:pt x="993" y="1571"/>
                  <a:pt x="813" y="1516"/>
                </a:cubicBezTo>
                <a:cubicBezTo>
                  <a:pt x="633" y="1461"/>
                  <a:pt x="606" y="1345"/>
                  <a:pt x="501" y="1270"/>
                </a:cubicBezTo>
                <a:cubicBezTo>
                  <a:pt x="396" y="1195"/>
                  <a:pt x="262" y="1169"/>
                  <a:pt x="183" y="1066"/>
                </a:cubicBezTo>
                <a:cubicBezTo>
                  <a:pt x="104" y="963"/>
                  <a:pt x="25" y="819"/>
                  <a:pt x="27" y="652"/>
                </a:cubicBezTo>
                <a:close/>
              </a:path>
            </a:pathLst>
          </a:custGeom>
          <a:solidFill>
            <a:srgbClr val="CC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9238" name="Group 56"/>
          <p:cNvGrpSpPr>
            <a:grpSpLocks/>
          </p:cNvGrpSpPr>
          <p:nvPr/>
        </p:nvGrpSpPr>
        <p:grpSpPr bwMode="auto">
          <a:xfrm>
            <a:off x="6145213" y="2890838"/>
            <a:ext cx="501650" cy="233362"/>
            <a:chOff x="3600" y="219"/>
            <a:chExt cx="360" cy="175"/>
          </a:xfrm>
        </p:grpSpPr>
        <p:sp>
          <p:nvSpPr>
            <p:cNvPr id="9265" name="Oval 57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9266" name="Line 58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67" name="Line 59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68" name="Rectangle 60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 sz="2400"/>
            </a:p>
          </p:txBody>
        </p:sp>
        <p:sp>
          <p:nvSpPr>
            <p:cNvPr id="9269" name="Oval 61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grpSp>
          <p:nvGrpSpPr>
            <p:cNvPr id="9270" name="Group 62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9275" name="Line 63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76" name="Line 64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77" name="Line 65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9271" name="Group 66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9272" name="Line 6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73" name="Line 6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74" name="Line 6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sp>
        <p:nvSpPr>
          <p:cNvPr id="9239" name="Text Box 70"/>
          <p:cNvSpPr txBox="1">
            <a:spLocks noChangeArrowheads="1"/>
          </p:cNvSpPr>
          <p:nvPr/>
        </p:nvSpPr>
        <p:spPr bwMode="auto">
          <a:xfrm>
            <a:off x="5626100" y="1998663"/>
            <a:ext cx="10191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1600" dirty="0">
                <a:solidFill>
                  <a:srgbClr val="FF0000"/>
                </a:solidFill>
                <a:latin typeface="Comic Sans MS" pitchFamily="66" charset="0"/>
              </a:rPr>
              <a:t>Internet</a:t>
            </a:r>
            <a:br>
              <a:rPr lang="pt-BR" sz="16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pt-BR" sz="1600" dirty="0">
                <a:solidFill>
                  <a:srgbClr val="FF0000"/>
                </a:solidFill>
                <a:latin typeface="Comic Sans MS" pitchFamily="66" charset="0"/>
              </a:rPr>
              <a:t> pública</a:t>
            </a:r>
          </a:p>
        </p:txBody>
      </p:sp>
      <p:sp>
        <p:nvSpPr>
          <p:cNvPr id="9240" name="Freeform 71"/>
          <p:cNvSpPr>
            <a:spLocks/>
          </p:cNvSpPr>
          <p:nvPr/>
        </p:nvSpPr>
        <p:spPr bwMode="auto">
          <a:xfrm>
            <a:off x="4732338" y="4059238"/>
            <a:ext cx="2965450" cy="1390650"/>
          </a:xfrm>
          <a:custGeom>
            <a:avLst/>
            <a:gdLst>
              <a:gd name="T0" fmla="*/ 2147483647 w 1868"/>
              <a:gd name="T1" fmla="*/ 2147483647 h 876"/>
              <a:gd name="T2" fmla="*/ 2147483647 w 1868"/>
              <a:gd name="T3" fmla="*/ 2147483647 h 876"/>
              <a:gd name="T4" fmla="*/ 2147483647 w 1868"/>
              <a:gd name="T5" fmla="*/ 2147483647 h 876"/>
              <a:gd name="T6" fmla="*/ 2147483647 w 1868"/>
              <a:gd name="T7" fmla="*/ 2147483647 h 876"/>
              <a:gd name="T8" fmla="*/ 2147483647 w 1868"/>
              <a:gd name="T9" fmla="*/ 2147483647 h 876"/>
              <a:gd name="T10" fmla="*/ 2147483647 w 1868"/>
              <a:gd name="T11" fmla="*/ 2147483647 h 876"/>
              <a:gd name="T12" fmla="*/ 2147483647 w 1868"/>
              <a:gd name="T13" fmla="*/ 2147483647 h 876"/>
              <a:gd name="T14" fmla="*/ 2147483647 w 1868"/>
              <a:gd name="T15" fmla="*/ 2147483647 h 876"/>
              <a:gd name="T16" fmla="*/ 2147483647 w 1868"/>
              <a:gd name="T17" fmla="*/ 2147483647 h 876"/>
              <a:gd name="T18" fmla="*/ 2147483647 w 1868"/>
              <a:gd name="T19" fmla="*/ 2147483647 h 876"/>
              <a:gd name="T20" fmla="*/ 2147483647 w 1868"/>
              <a:gd name="T21" fmla="*/ 2147483647 h 87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868"/>
              <a:gd name="T34" fmla="*/ 0 h 876"/>
              <a:gd name="T35" fmla="*/ 1868 w 1868"/>
              <a:gd name="T36" fmla="*/ 876 h 87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868" h="876">
                <a:moveTo>
                  <a:pt x="31" y="327"/>
                </a:moveTo>
                <a:cubicBezTo>
                  <a:pt x="20" y="237"/>
                  <a:pt x="0" y="189"/>
                  <a:pt x="103" y="137"/>
                </a:cubicBezTo>
                <a:cubicBezTo>
                  <a:pt x="206" y="85"/>
                  <a:pt x="476" y="34"/>
                  <a:pt x="649" y="17"/>
                </a:cubicBezTo>
                <a:cubicBezTo>
                  <a:pt x="822" y="0"/>
                  <a:pt x="955" y="18"/>
                  <a:pt x="1141" y="35"/>
                </a:cubicBezTo>
                <a:cubicBezTo>
                  <a:pt x="1327" y="52"/>
                  <a:pt x="1658" y="3"/>
                  <a:pt x="1763" y="121"/>
                </a:cubicBezTo>
                <a:cubicBezTo>
                  <a:pt x="1868" y="239"/>
                  <a:pt x="1840" y="621"/>
                  <a:pt x="1774" y="741"/>
                </a:cubicBezTo>
                <a:cubicBezTo>
                  <a:pt x="1708" y="861"/>
                  <a:pt x="1534" y="827"/>
                  <a:pt x="1369" y="845"/>
                </a:cubicBezTo>
                <a:cubicBezTo>
                  <a:pt x="1204" y="863"/>
                  <a:pt x="935" y="851"/>
                  <a:pt x="781" y="851"/>
                </a:cubicBezTo>
                <a:cubicBezTo>
                  <a:pt x="627" y="851"/>
                  <a:pt x="549" y="876"/>
                  <a:pt x="447" y="847"/>
                </a:cubicBezTo>
                <a:cubicBezTo>
                  <a:pt x="345" y="818"/>
                  <a:pt x="237" y="762"/>
                  <a:pt x="168" y="676"/>
                </a:cubicBezTo>
                <a:cubicBezTo>
                  <a:pt x="98" y="589"/>
                  <a:pt x="29" y="468"/>
                  <a:pt x="31" y="327"/>
                </a:cubicBezTo>
                <a:close/>
              </a:path>
            </a:pathLst>
          </a:custGeom>
          <a:solidFill>
            <a:srgbClr val="CC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9218" name="Object 72"/>
          <p:cNvGraphicFramePr>
            <a:graphicFrameLocks noChangeAspect="1"/>
          </p:cNvGraphicFramePr>
          <p:nvPr/>
        </p:nvGraphicFramePr>
        <p:xfrm>
          <a:off x="4979988" y="4803775"/>
          <a:ext cx="444500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5" name="Clip" r:id="rId4" imgW="1305000" imgH="1085760" progId="">
                  <p:embed/>
                </p:oleObj>
              </mc:Choice>
              <mc:Fallback>
                <p:oleObj name="Clip" r:id="rId4" imgW="1305000" imgH="1085760" progId="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9988" y="4803775"/>
                        <a:ext cx="444500" cy="357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73"/>
          <p:cNvGraphicFramePr>
            <a:graphicFrameLocks noChangeAspect="1"/>
          </p:cNvGraphicFramePr>
          <p:nvPr/>
        </p:nvGraphicFramePr>
        <p:xfrm>
          <a:off x="5484813" y="4803775"/>
          <a:ext cx="444500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6" name="Clip" r:id="rId6" imgW="1305000" imgH="1085760" progId="">
                  <p:embed/>
                </p:oleObj>
              </mc:Choice>
              <mc:Fallback>
                <p:oleObj name="Clip" r:id="rId6" imgW="1305000" imgH="1085760" progId="">
                  <p:embed/>
                  <p:pic>
                    <p:nvPicPr>
                      <p:cNvPr id="0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4813" y="4803775"/>
                        <a:ext cx="444500" cy="357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74"/>
          <p:cNvGraphicFramePr>
            <a:graphicFrameLocks noChangeAspect="1"/>
          </p:cNvGraphicFramePr>
          <p:nvPr/>
        </p:nvGraphicFramePr>
        <p:xfrm>
          <a:off x="6018213" y="4794250"/>
          <a:ext cx="444500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7" name="Clip" r:id="rId7" imgW="1305000" imgH="1085760" progId="">
                  <p:embed/>
                </p:oleObj>
              </mc:Choice>
              <mc:Fallback>
                <p:oleObj name="Clip" r:id="rId7" imgW="1305000" imgH="1085760" progId="">
                  <p:embed/>
                  <p:pic>
                    <p:nvPicPr>
                      <p:cNvPr id="0" name="Objec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8213" y="4794250"/>
                        <a:ext cx="444500" cy="357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75"/>
          <p:cNvGraphicFramePr>
            <a:graphicFrameLocks noChangeAspect="1"/>
          </p:cNvGraphicFramePr>
          <p:nvPr/>
        </p:nvGraphicFramePr>
        <p:xfrm>
          <a:off x="6532563" y="4803775"/>
          <a:ext cx="444500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8" name="Clip" r:id="rId8" imgW="1305000" imgH="1085760" progId="">
                  <p:embed/>
                </p:oleObj>
              </mc:Choice>
              <mc:Fallback>
                <p:oleObj name="Clip" r:id="rId8" imgW="1305000" imgH="1085760" progId="">
                  <p:embed/>
                  <p:pic>
                    <p:nvPicPr>
                      <p:cNvPr id="0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2563" y="4803775"/>
                        <a:ext cx="444500" cy="357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41" name="Line 76"/>
          <p:cNvSpPr>
            <a:spLocks noChangeShapeType="1"/>
          </p:cNvSpPr>
          <p:nvPr/>
        </p:nvSpPr>
        <p:spPr bwMode="auto">
          <a:xfrm>
            <a:off x="5172075" y="4605338"/>
            <a:ext cx="15621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42" name="Line 77"/>
          <p:cNvSpPr>
            <a:spLocks noChangeShapeType="1"/>
          </p:cNvSpPr>
          <p:nvPr/>
        </p:nvSpPr>
        <p:spPr bwMode="auto">
          <a:xfrm>
            <a:off x="5181600" y="4605338"/>
            <a:ext cx="0" cy="195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43" name="Line 78"/>
          <p:cNvSpPr>
            <a:spLocks noChangeShapeType="1"/>
          </p:cNvSpPr>
          <p:nvPr/>
        </p:nvSpPr>
        <p:spPr bwMode="auto">
          <a:xfrm>
            <a:off x="5691188" y="4614863"/>
            <a:ext cx="0" cy="195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44" name="Line 79"/>
          <p:cNvSpPr>
            <a:spLocks noChangeShapeType="1"/>
          </p:cNvSpPr>
          <p:nvPr/>
        </p:nvSpPr>
        <p:spPr bwMode="auto">
          <a:xfrm>
            <a:off x="6229350" y="4610100"/>
            <a:ext cx="0" cy="195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45" name="Line 80"/>
          <p:cNvSpPr>
            <a:spLocks noChangeShapeType="1"/>
          </p:cNvSpPr>
          <p:nvPr/>
        </p:nvSpPr>
        <p:spPr bwMode="auto">
          <a:xfrm>
            <a:off x="6729413" y="4610100"/>
            <a:ext cx="0" cy="2238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9246" name="Group 81"/>
          <p:cNvGrpSpPr>
            <a:grpSpLocks/>
          </p:cNvGrpSpPr>
          <p:nvPr/>
        </p:nvGrpSpPr>
        <p:grpSpPr bwMode="auto">
          <a:xfrm>
            <a:off x="6145213" y="4181475"/>
            <a:ext cx="501650" cy="233363"/>
            <a:chOff x="3600" y="219"/>
            <a:chExt cx="360" cy="175"/>
          </a:xfrm>
        </p:grpSpPr>
        <p:sp>
          <p:nvSpPr>
            <p:cNvPr id="9252" name="Oval 82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9253" name="Line 83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54" name="Line 84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55" name="Rectangle 85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 sz="2400"/>
            </a:p>
          </p:txBody>
        </p:sp>
        <p:sp>
          <p:nvSpPr>
            <p:cNvPr id="9256" name="Oval 86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grpSp>
          <p:nvGrpSpPr>
            <p:cNvPr id="9257" name="Group 87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9262" name="Line 8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63" name="Line 8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64" name="Line 9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9258" name="Group 91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9259" name="Line 9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60" name="Line 9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61" name="Line 9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sp>
        <p:nvSpPr>
          <p:cNvPr id="9247" name="Line 95"/>
          <p:cNvSpPr>
            <a:spLocks noChangeShapeType="1"/>
          </p:cNvSpPr>
          <p:nvPr/>
        </p:nvSpPr>
        <p:spPr bwMode="auto">
          <a:xfrm>
            <a:off x="6391275" y="3133725"/>
            <a:ext cx="0" cy="1062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48" name="Line 96"/>
          <p:cNvSpPr>
            <a:spLocks noChangeShapeType="1"/>
          </p:cNvSpPr>
          <p:nvPr/>
        </p:nvSpPr>
        <p:spPr bwMode="auto">
          <a:xfrm>
            <a:off x="6396038" y="4419600"/>
            <a:ext cx="0" cy="1666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49" name="Text Box 97"/>
          <p:cNvSpPr txBox="1">
            <a:spLocks noChangeArrowheads="1"/>
          </p:cNvSpPr>
          <p:nvPr/>
        </p:nvSpPr>
        <p:spPr bwMode="auto">
          <a:xfrm>
            <a:off x="4772025" y="3946525"/>
            <a:ext cx="11731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1600" dirty="0">
                <a:solidFill>
                  <a:srgbClr val="FF0000"/>
                </a:solidFill>
                <a:latin typeface="Comic Sans MS" pitchFamily="66" charset="0"/>
              </a:rPr>
              <a:t>rede da</a:t>
            </a:r>
            <a:br>
              <a:rPr lang="pt-BR" sz="16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pt-BR" sz="1600" dirty="0">
                <a:solidFill>
                  <a:srgbClr val="FF0000"/>
                </a:solidFill>
                <a:latin typeface="Comic Sans MS" pitchFamily="66" charset="0"/>
              </a:rPr>
              <a:t>instituição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9250" name="Text Box 98"/>
          <p:cNvSpPr txBox="1">
            <a:spLocks noChangeArrowheads="1"/>
          </p:cNvSpPr>
          <p:nvPr/>
        </p:nvSpPr>
        <p:spPr bwMode="auto">
          <a:xfrm>
            <a:off x="6713956" y="4294188"/>
            <a:ext cx="13580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1600" dirty="0">
                <a:latin typeface="Comic Sans MS" pitchFamily="66" charset="0"/>
              </a:rPr>
              <a:t>LAN 1 </a:t>
            </a:r>
            <a:r>
              <a:rPr lang="pt-BR" sz="1600" dirty="0" err="1">
                <a:latin typeface="Comic Sans MS" pitchFamily="66" charset="0"/>
              </a:rPr>
              <a:t>Gbps</a:t>
            </a:r>
            <a:r>
              <a:rPr lang="pt-BR" sz="1600" dirty="0">
                <a:latin typeface="Comic Sans MS" pitchFamily="66" charset="0"/>
              </a:rPr>
              <a:t> </a:t>
            </a:r>
          </a:p>
        </p:txBody>
      </p:sp>
      <p:sp>
        <p:nvSpPr>
          <p:cNvPr id="9251" name="Text Box 99"/>
          <p:cNvSpPr txBox="1">
            <a:spLocks noChangeArrowheads="1"/>
          </p:cNvSpPr>
          <p:nvPr/>
        </p:nvSpPr>
        <p:spPr bwMode="auto">
          <a:xfrm>
            <a:off x="6392863" y="3322638"/>
            <a:ext cx="18129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1600" dirty="0">
                <a:latin typeface="Comic Sans MS" pitchFamily="66" charset="0"/>
              </a:rPr>
              <a:t>enlace de acesso </a:t>
            </a:r>
            <a:br>
              <a:rPr lang="pt-BR" sz="1600" dirty="0">
                <a:latin typeface="Comic Sans MS" pitchFamily="66" charset="0"/>
              </a:rPr>
            </a:br>
            <a:r>
              <a:rPr lang="pt-BR" sz="1600" dirty="0">
                <a:latin typeface="Comic Sans MS" pitchFamily="66" charset="0"/>
              </a:rPr>
              <a:t>154 Mbps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4A0F076-2FAF-0541-8CC1-EE3E84DC9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10248" name="Line 2"/>
          <p:cNvSpPr>
            <a:spLocks noChangeShapeType="1"/>
          </p:cNvSpPr>
          <p:nvPr/>
        </p:nvSpPr>
        <p:spPr bwMode="auto">
          <a:xfrm>
            <a:off x="5067300" y="2076450"/>
            <a:ext cx="285750" cy="1143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24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Exemplo de cache (3)</a:t>
            </a:r>
            <a:endParaRPr lang="pt-BR"/>
          </a:p>
        </p:txBody>
      </p:sp>
      <p:sp>
        <p:nvSpPr>
          <p:cNvPr id="1025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4021138" cy="4648200"/>
          </a:xfrm>
        </p:spPr>
        <p:txBody>
          <a:bodyPr/>
          <a:lstStyle/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1800" u="sng">
                <a:solidFill>
                  <a:srgbClr val="FF0000"/>
                </a:solidFill>
              </a:rPr>
              <a:t>Instale uma cache</a:t>
            </a:r>
          </a:p>
          <a:p>
            <a:pPr>
              <a:lnSpc>
                <a:spcPct val="90000"/>
              </a:lnSpc>
            </a:pPr>
            <a:r>
              <a:rPr lang="pt-BR" sz="1800"/>
              <a:t>Assuma que a taxa de acerto seja de 0,4</a:t>
            </a:r>
          </a:p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1800" u="sng">
                <a:solidFill>
                  <a:srgbClr val="FF0000"/>
                </a:solidFill>
              </a:rPr>
              <a:t>Consequências</a:t>
            </a:r>
          </a:p>
          <a:p>
            <a:pPr>
              <a:lnSpc>
                <a:spcPct val="90000"/>
              </a:lnSpc>
            </a:pPr>
            <a:r>
              <a:rPr lang="pt-BR" sz="1800"/>
              <a:t>40% dos pedidos serão atendidos quase que imediatamente</a:t>
            </a:r>
          </a:p>
          <a:p>
            <a:pPr>
              <a:lnSpc>
                <a:spcPct val="90000"/>
              </a:lnSpc>
            </a:pPr>
            <a:r>
              <a:rPr lang="pt-BR" sz="1800"/>
              <a:t>60% dos pedidos serão servidos pelos servidores de origem</a:t>
            </a:r>
          </a:p>
          <a:p>
            <a:pPr>
              <a:lnSpc>
                <a:spcPct val="90000"/>
              </a:lnSpc>
            </a:pPr>
            <a:r>
              <a:rPr lang="pt-BR" sz="1800"/>
              <a:t>Utilização do canal de acesso é reduzido para 60%, resultando em atrasos desprezíveis (ex. 10 </a:t>
            </a:r>
            <a:r>
              <a:rPr lang="pt-BR" sz="1800" err="1"/>
              <a:t>mseg</a:t>
            </a:r>
            <a:r>
              <a:rPr lang="pt-BR" sz="1800"/>
              <a:t>)</a:t>
            </a:r>
          </a:p>
          <a:p>
            <a:pPr>
              <a:lnSpc>
                <a:spcPct val="90000"/>
              </a:lnSpc>
            </a:pPr>
            <a:r>
              <a:rPr lang="pt-BR" sz="1800"/>
              <a:t>Atraso total = atraso da Internet + atraso de acesso + atraso na LAN = 0,6*2 </a:t>
            </a:r>
            <a:r>
              <a:rPr lang="pt-BR" sz="1800" err="1"/>
              <a:t>seg</a:t>
            </a:r>
            <a:r>
              <a:rPr lang="pt-BR" sz="1800"/>
              <a:t> + 0,6*0,01 </a:t>
            </a:r>
            <a:r>
              <a:rPr lang="pt-BR" sz="1800" err="1"/>
              <a:t>segs</a:t>
            </a:r>
            <a:r>
              <a:rPr lang="pt-BR" sz="1800"/>
              <a:t> + </a:t>
            </a:r>
            <a:r>
              <a:rPr lang="pt-BR" sz="1800" err="1"/>
              <a:t>msegs</a:t>
            </a:r>
            <a:r>
              <a:rPr lang="pt-BR" sz="1800"/>
              <a:t> &lt; 1,3 </a:t>
            </a:r>
            <a:r>
              <a:rPr lang="pt-BR" sz="1800" err="1"/>
              <a:t>segs</a:t>
            </a:r>
            <a:endParaRPr lang="pt-BR" sz="1800"/>
          </a:p>
        </p:txBody>
      </p:sp>
      <p:grpSp>
        <p:nvGrpSpPr>
          <p:cNvPr id="10251" name="Group 5"/>
          <p:cNvGrpSpPr>
            <a:grpSpLocks/>
          </p:cNvGrpSpPr>
          <p:nvPr/>
        </p:nvGrpSpPr>
        <p:grpSpPr bwMode="auto">
          <a:xfrm>
            <a:off x="4878388" y="1698625"/>
            <a:ext cx="184150" cy="542925"/>
            <a:chOff x="4180" y="783"/>
            <a:chExt cx="150" cy="307"/>
          </a:xfrm>
        </p:grpSpPr>
        <p:sp>
          <p:nvSpPr>
            <p:cNvPr id="10347" name="AutoShape 6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0348" name="Rectangle 7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0349" name="Rectangle 8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0350" name="AutoShape 9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0351" name="Line 10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52" name="Line 11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53" name="Rectangle 12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0354" name="Rectangle 13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</p:grpSp>
      <p:grpSp>
        <p:nvGrpSpPr>
          <p:cNvPr id="10252" name="Group 14"/>
          <p:cNvGrpSpPr>
            <a:grpSpLocks/>
          </p:cNvGrpSpPr>
          <p:nvPr/>
        </p:nvGrpSpPr>
        <p:grpSpPr bwMode="auto">
          <a:xfrm>
            <a:off x="5802313" y="1155700"/>
            <a:ext cx="184150" cy="542925"/>
            <a:chOff x="4180" y="783"/>
            <a:chExt cx="150" cy="307"/>
          </a:xfrm>
        </p:grpSpPr>
        <p:sp>
          <p:nvSpPr>
            <p:cNvPr id="10339" name="AutoShape 15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0340" name="Rectangle 16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0341" name="Rectangle 17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0342" name="AutoShape 18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0343" name="Line 19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44" name="Line 20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45" name="Rectangle 21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0346" name="Rectangle 22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</p:grpSp>
      <p:grpSp>
        <p:nvGrpSpPr>
          <p:cNvPr id="10253" name="Group 23"/>
          <p:cNvGrpSpPr>
            <a:grpSpLocks/>
          </p:cNvGrpSpPr>
          <p:nvPr/>
        </p:nvGrpSpPr>
        <p:grpSpPr bwMode="auto">
          <a:xfrm>
            <a:off x="6478588" y="1184275"/>
            <a:ext cx="184150" cy="542925"/>
            <a:chOff x="4180" y="783"/>
            <a:chExt cx="150" cy="307"/>
          </a:xfrm>
        </p:grpSpPr>
        <p:sp>
          <p:nvSpPr>
            <p:cNvPr id="10331" name="AutoShape 24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0332" name="Rectangle 25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0333" name="Rectangle 26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0334" name="AutoShape 27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0335" name="Line 28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36" name="Line 29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37" name="Rectangle 30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0338" name="Rectangle 31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</p:grpSp>
      <p:grpSp>
        <p:nvGrpSpPr>
          <p:cNvPr id="10254" name="Group 32"/>
          <p:cNvGrpSpPr>
            <a:grpSpLocks/>
          </p:cNvGrpSpPr>
          <p:nvPr/>
        </p:nvGrpSpPr>
        <p:grpSpPr bwMode="auto">
          <a:xfrm>
            <a:off x="7059613" y="1365250"/>
            <a:ext cx="184150" cy="542925"/>
            <a:chOff x="4180" y="783"/>
            <a:chExt cx="150" cy="307"/>
          </a:xfrm>
        </p:grpSpPr>
        <p:sp>
          <p:nvSpPr>
            <p:cNvPr id="10323" name="AutoShape 33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0324" name="Rectangle 34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0325" name="Rectangle 35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0326" name="AutoShape 36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0327" name="Line 37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28" name="Line 38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29" name="Rectangle 39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0330" name="Rectangle 40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</p:grpSp>
      <p:grpSp>
        <p:nvGrpSpPr>
          <p:cNvPr id="10255" name="Group 41"/>
          <p:cNvGrpSpPr>
            <a:grpSpLocks/>
          </p:cNvGrpSpPr>
          <p:nvPr/>
        </p:nvGrpSpPr>
        <p:grpSpPr bwMode="auto">
          <a:xfrm>
            <a:off x="7373938" y="2155825"/>
            <a:ext cx="184150" cy="542925"/>
            <a:chOff x="4180" y="783"/>
            <a:chExt cx="150" cy="307"/>
          </a:xfrm>
        </p:grpSpPr>
        <p:sp>
          <p:nvSpPr>
            <p:cNvPr id="10315" name="AutoShape 42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0316" name="Rectangle 43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0317" name="Rectangle 44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0318" name="AutoShape 45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0319" name="Line 46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20" name="Line 47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21" name="Rectangle 48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0322" name="Rectangle 49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</p:grpSp>
      <p:sp>
        <p:nvSpPr>
          <p:cNvPr id="10256" name="Text Box 50"/>
          <p:cNvSpPr txBox="1">
            <a:spLocks noChangeArrowheads="1"/>
          </p:cNvSpPr>
          <p:nvPr/>
        </p:nvSpPr>
        <p:spPr bwMode="auto">
          <a:xfrm>
            <a:off x="7058025" y="658813"/>
            <a:ext cx="1485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pt-BR" sz="2000">
                <a:latin typeface="Comic Sans MS" pitchFamily="66" charset="0"/>
              </a:rPr>
              <a:t>Servidores</a:t>
            </a:r>
            <a:br>
              <a:rPr lang="pt-BR" sz="2000">
                <a:latin typeface="Comic Sans MS" pitchFamily="66" charset="0"/>
              </a:rPr>
            </a:br>
            <a:r>
              <a:rPr lang="pt-BR" sz="2000">
                <a:latin typeface="Comic Sans MS" pitchFamily="66" charset="0"/>
              </a:rPr>
              <a:t>de origem</a:t>
            </a:r>
          </a:p>
        </p:txBody>
      </p:sp>
      <p:sp>
        <p:nvSpPr>
          <p:cNvPr id="10257" name="Line 51"/>
          <p:cNvSpPr>
            <a:spLocks noChangeShapeType="1"/>
          </p:cNvSpPr>
          <p:nvPr/>
        </p:nvSpPr>
        <p:spPr bwMode="auto">
          <a:xfrm>
            <a:off x="5876925" y="1695450"/>
            <a:ext cx="66675" cy="2762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258" name="Line 52"/>
          <p:cNvSpPr>
            <a:spLocks noChangeShapeType="1"/>
          </p:cNvSpPr>
          <p:nvPr/>
        </p:nvSpPr>
        <p:spPr bwMode="auto">
          <a:xfrm flipH="1">
            <a:off x="6505575" y="1733550"/>
            <a:ext cx="9525" cy="2381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259" name="Line 53"/>
          <p:cNvSpPr>
            <a:spLocks noChangeShapeType="1"/>
          </p:cNvSpPr>
          <p:nvPr/>
        </p:nvSpPr>
        <p:spPr bwMode="auto">
          <a:xfrm flipH="1">
            <a:off x="6962775" y="1895475"/>
            <a:ext cx="133350" cy="2095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260" name="Line 54"/>
          <p:cNvSpPr>
            <a:spLocks noChangeShapeType="1"/>
          </p:cNvSpPr>
          <p:nvPr/>
        </p:nvSpPr>
        <p:spPr bwMode="auto">
          <a:xfrm flipH="1" flipV="1">
            <a:off x="7124700" y="2657475"/>
            <a:ext cx="2476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261" name="Freeform 55"/>
          <p:cNvSpPr>
            <a:spLocks/>
          </p:cNvSpPr>
          <p:nvPr/>
        </p:nvSpPr>
        <p:spPr bwMode="auto">
          <a:xfrm>
            <a:off x="5162550" y="1689100"/>
            <a:ext cx="2174875" cy="1581150"/>
          </a:xfrm>
          <a:custGeom>
            <a:avLst/>
            <a:gdLst>
              <a:gd name="T0" fmla="*/ 2147483647 w 2135"/>
              <a:gd name="T1" fmla="*/ 2147483647 h 1662"/>
              <a:gd name="T2" fmla="*/ 2147483647 w 2135"/>
              <a:gd name="T3" fmla="*/ 2147483647 h 1662"/>
              <a:gd name="T4" fmla="*/ 2147483647 w 2135"/>
              <a:gd name="T5" fmla="*/ 2147483647 h 1662"/>
              <a:gd name="T6" fmla="*/ 2147483647 w 2135"/>
              <a:gd name="T7" fmla="*/ 2147483647 h 1662"/>
              <a:gd name="T8" fmla="*/ 2147483647 w 2135"/>
              <a:gd name="T9" fmla="*/ 2147483647 h 1662"/>
              <a:gd name="T10" fmla="*/ 2147483647 w 2135"/>
              <a:gd name="T11" fmla="*/ 2147483647 h 1662"/>
              <a:gd name="T12" fmla="*/ 2147483647 w 2135"/>
              <a:gd name="T13" fmla="*/ 2147483647 h 1662"/>
              <a:gd name="T14" fmla="*/ 2147483647 w 2135"/>
              <a:gd name="T15" fmla="*/ 2147483647 h 1662"/>
              <a:gd name="T16" fmla="*/ 2147483647 w 2135"/>
              <a:gd name="T17" fmla="*/ 2147483647 h 1662"/>
              <a:gd name="T18" fmla="*/ 2147483647 w 2135"/>
              <a:gd name="T19" fmla="*/ 2147483647 h 1662"/>
              <a:gd name="T20" fmla="*/ 2147483647 w 2135"/>
              <a:gd name="T21" fmla="*/ 2147483647 h 16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135"/>
              <a:gd name="T34" fmla="*/ 0 h 1662"/>
              <a:gd name="T35" fmla="*/ 2135 w 2135"/>
              <a:gd name="T36" fmla="*/ 1662 h 166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35" h="1662">
                <a:moveTo>
                  <a:pt x="27" y="652"/>
                </a:moveTo>
                <a:cubicBezTo>
                  <a:pt x="14" y="487"/>
                  <a:pt x="0" y="152"/>
                  <a:pt x="105" y="76"/>
                </a:cubicBezTo>
                <a:cubicBezTo>
                  <a:pt x="210" y="0"/>
                  <a:pt x="473" y="192"/>
                  <a:pt x="657" y="196"/>
                </a:cubicBezTo>
                <a:cubicBezTo>
                  <a:pt x="841" y="200"/>
                  <a:pt x="985" y="65"/>
                  <a:pt x="1209" y="100"/>
                </a:cubicBezTo>
                <a:cubicBezTo>
                  <a:pt x="1433" y="135"/>
                  <a:pt x="1867" y="232"/>
                  <a:pt x="2001" y="406"/>
                </a:cubicBezTo>
                <a:cubicBezTo>
                  <a:pt x="2135" y="580"/>
                  <a:pt x="2083" y="945"/>
                  <a:pt x="2013" y="1144"/>
                </a:cubicBezTo>
                <a:cubicBezTo>
                  <a:pt x="1943" y="1343"/>
                  <a:pt x="1781" y="1538"/>
                  <a:pt x="1581" y="1600"/>
                </a:cubicBezTo>
                <a:cubicBezTo>
                  <a:pt x="1381" y="1662"/>
                  <a:pt x="993" y="1571"/>
                  <a:pt x="813" y="1516"/>
                </a:cubicBezTo>
                <a:cubicBezTo>
                  <a:pt x="633" y="1461"/>
                  <a:pt x="606" y="1345"/>
                  <a:pt x="501" y="1270"/>
                </a:cubicBezTo>
                <a:cubicBezTo>
                  <a:pt x="396" y="1195"/>
                  <a:pt x="262" y="1169"/>
                  <a:pt x="183" y="1066"/>
                </a:cubicBezTo>
                <a:cubicBezTo>
                  <a:pt x="104" y="963"/>
                  <a:pt x="25" y="819"/>
                  <a:pt x="27" y="652"/>
                </a:cubicBezTo>
                <a:close/>
              </a:path>
            </a:pathLst>
          </a:custGeom>
          <a:solidFill>
            <a:srgbClr val="CC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10262" name="Group 56"/>
          <p:cNvGrpSpPr>
            <a:grpSpLocks/>
          </p:cNvGrpSpPr>
          <p:nvPr/>
        </p:nvGrpSpPr>
        <p:grpSpPr bwMode="auto">
          <a:xfrm>
            <a:off x="6145213" y="2890838"/>
            <a:ext cx="501650" cy="233362"/>
            <a:chOff x="3600" y="219"/>
            <a:chExt cx="360" cy="175"/>
          </a:xfrm>
        </p:grpSpPr>
        <p:sp>
          <p:nvSpPr>
            <p:cNvPr id="10302" name="Oval 57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0303" name="Line 58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04" name="Line 59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05" name="Rectangle 60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 sz="2400"/>
            </a:p>
          </p:txBody>
        </p:sp>
        <p:sp>
          <p:nvSpPr>
            <p:cNvPr id="10306" name="Oval 61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grpSp>
          <p:nvGrpSpPr>
            <p:cNvPr id="10307" name="Group 62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0312" name="Line 63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13" name="Line 64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14" name="Line 65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10308" name="Group 66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0309" name="Line 6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10" name="Line 6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11" name="Line 6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sp>
        <p:nvSpPr>
          <p:cNvPr id="10263" name="Text Box 70"/>
          <p:cNvSpPr txBox="1">
            <a:spLocks noChangeArrowheads="1"/>
          </p:cNvSpPr>
          <p:nvPr/>
        </p:nvSpPr>
        <p:spPr bwMode="auto">
          <a:xfrm>
            <a:off x="5626100" y="1998663"/>
            <a:ext cx="10191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1600" dirty="0">
                <a:solidFill>
                  <a:srgbClr val="FF0000"/>
                </a:solidFill>
                <a:latin typeface="Comic Sans MS" pitchFamily="66" charset="0"/>
              </a:rPr>
              <a:t>Internet</a:t>
            </a:r>
            <a:br>
              <a:rPr lang="pt-BR" sz="16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pt-BR" sz="1600" dirty="0">
                <a:solidFill>
                  <a:srgbClr val="FF0000"/>
                </a:solidFill>
                <a:latin typeface="Comic Sans MS" pitchFamily="66" charset="0"/>
              </a:rPr>
              <a:t> pública</a:t>
            </a:r>
          </a:p>
        </p:txBody>
      </p:sp>
      <p:sp>
        <p:nvSpPr>
          <p:cNvPr id="10264" name="Freeform 71"/>
          <p:cNvSpPr>
            <a:spLocks/>
          </p:cNvSpPr>
          <p:nvPr/>
        </p:nvSpPr>
        <p:spPr bwMode="auto">
          <a:xfrm>
            <a:off x="4732338" y="4059238"/>
            <a:ext cx="2965450" cy="1390650"/>
          </a:xfrm>
          <a:custGeom>
            <a:avLst/>
            <a:gdLst>
              <a:gd name="T0" fmla="*/ 2147483647 w 1868"/>
              <a:gd name="T1" fmla="*/ 2147483647 h 876"/>
              <a:gd name="T2" fmla="*/ 2147483647 w 1868"/>
              <a:gd name="T3" fmla="*/ 2147483647 h 876"/>
              <a:gd name="T4" fmla="*/ 2147483647 w 1868"/>
              <a:gd name="T5" fmla="*/ 2147483647 h 876"/>
              <a:gd name="T6" fmla="*/ 2147483647 w 1868"/>
              <a:gd name="T7" fmla="*/ 2147483647 h 876"/>
              <a:gd name="T8" fmla="*/ 2147483647 w 1868"/>
              <a:gd name="T9" fmla="*/ 2147483647 h 876"/>
              <a:gd name="T10" fmla="*/ 2147483647 w 1868"/>
              <a:gd name="T11" fmla="*/ 2147483647 h 876"/>
              <a:gd name="T12" fmla="*/ 2147483647 w 1868"/>
              <a:gd name="T13" fmla="*/ 2147483647 h 876"/>
              <a:gd name="T14" fmla="*/ 2147483647 w 1868"/>
              <a:gd name="T15" fmla="*/ 2147483647 h 876"/>
              <a:gd name="T16" fmla="*/ 2147483647 w 1868"/>
              <a:gd name="T17" fmla="*/ 2147483647 h 876"/>
              <a:gd name="T18" fmla="*/ 2147483647 w 1868"/>
              <a:gd name="T19" fmla="*/ 2147483647 h 876"/>
              <a:gd name="T20" fmla="*/ 2147483647 w 1868"/>
              <a:gd name="T21" fmla="*/ 2147483647 h 87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868"/>
              <a:gd name="T34" fmla="*/ 0 h 876"/>
              <a:gd name="T35" fmla="*/ 1868 w 1868"/>
              <a:gd name="T36" fmla="*/ 876 h 87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868" h="876">
                <a:moveTo>
                  <a:pt x="31" y="327"/>
                </a:moveTo>
                <a:cubicBezTo>
                  <a:pt x="20" y="237"/>
                  <a:pt x="0" y="189"/>
                  <a:pt x="103" y="137"/>
                </a:cubicBezTo>
                <a:cubicBezTo>
                  <a:pt x="206" y="85"/>
                  <a:pt x="476" y="34"/>
                  <a:pt x="649" y="17"/>
                </a:cubicBezTo>
                <a:cubicBezTo>
                  <a:pt x="822" y="0"/>
                  <a:pt x="955" y="18"/>
                  <a:pt x="1141" y="35"/>
                </a:cubicBezTo>
                <a:cubicBezTo>
                  <a:pt x="1327" y="52"/>
                  <a:pt x="1658" y="3"/>
                  <a:pt x="1763" y="121"/>
                </a:cubicBezTo>
                <a:cubicBezTo>
                  <a:pt x="1868" y="239"/>
                  <a:pt x="1840" y="621"/>
                  <a:pt x="1774" y="741"/>
                </a:cubicBezTo>
                <a:cubicBezTo>
                  <a:pt x="1708" y="861"/>
                  <a:pt x="1534" y="827"/>
                  <a:pt x="1369" y="845"/>
                </a:cubicBezTo>
                <a:cubicBezTo>
                  <a:pt x="1204" y="863"/>
                  <a:pt x="935" y="851"/>
                  <a:pt x="781" y="851"/>
                </a:cubicBezTo>
                <a:cubicBezTo>
                  <a:pt x="627" y="851"/>
                  <a:pt x="549" y="876"/>
                  <a:pt x="447" y="847"/>
                </a:cubicBezTo>
                <a:cubicBezTo>
                  <a:pt x="345" y="818"/>
                  <a:pt x="237" y="762"/>
                  <a:pt x="168" y="676"/>
                </a:cubicBezTo>
                <a:cubicBezTo>
                  <a:pt x="98" y="589"/>
                  <a:pt x="29" y="468"/>
                  <a:pt x="31" y="327"/>
                </a:cubicBezTo>
                <a:close/>
              </a:path>
            </a:pathLst>
          </a:custGeom>
          <a:solidFill>
            <a:srgbClr val="CC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10242" name="Object 72"/>
          <p:cNvGraphicFramePr>
            <a:graphicFrameLocks noChangeAspect="1"/>
          </p:cNvGraphicFramePr>
          <p:nvPr/>
        </p:nvGraphicFramePr>
        <p:xfrm>
          <a:off x="4979988" y="4803775"/>
          <a:ext cx="444500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1" name="Clip" r:id="rId4" imgW="1305000" imgH="1085760" progId="">
                  <p:embed/>
                </p:oleObj>
              </mc:Choice>
              <mc:Fallback>
                <p:oleObj name="Clip" r:id="rId4" imgW="1305000" imgH="1085760" progId="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9988" y="4803775"/>
                        <a:ext cx="444500" cy="357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73"/>
          <p:cNvGraphicFramePr>
            <a:graphicFrameLocks noChangeAspect="1"/>
          </p:cNvGraphicFramePr>
          <p:nvPr/>
        </p:nvGraphicFramePr>
        <p:xfrm>
          <a:off x="5484813" y="4803775"/>
          <a:ext cx="444500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2" name="Clip" r:id="rId6" imgW="1305000" imgH="1085760" progId="">
                  <p:embed/>
                </p:oleObj>
              </mc:Choice>
              <mc:Fallback>
                <p:oleObj name="Clip" r:id="rId6" imgW="1305000" imgH="1085760" progId="">
                  <p:embed/>
                  <p:pic>
                    <p:nvPicPr>
                      <p:cNvPr id="0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4813" y="4803775"/>
                        <a:ext cx="444500" cy="357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4" name="Object 74"/>
          <p:cNvGraphicFramePr>
            <a:graphicFrameLocks noChangeAspect="1"/>
          </p:cNvGraphicFramePr>
          <p:nvPr/>
        </p:nvGraphicFramePr>
        <p:xfrm>
          <a:off x="6018213" y="4794250"/>
          <a:ext cx="444500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3" name="Clip" r:id="rId7" imgW="1305000" imgH="1085760" progId="">
                  <p:embed/>
                </p:oleObj>
              </mc:Choice>
              <mc:Fallback>
                <p:oleObj name="Clip" r:id="rId7" imgW="1305000" imgH="1085760" progId="">
                  <p:embed/>
                  <p:pic>
                    <p:nvPicPr>
                      <p:cNvPr id="0" name="Objec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8213" y="4794250"/>
                        <a:ext cx="444500" cy="357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75"/>
          <p:cNvGraphicFramePr>
            <a:graphicFrameLocks noChangeAspect="1"/>
          </p:cNvGraphicFramePr>
          <p:nvPr/>
        </p:nvGraphicFramePr>
        <p:xfrm>
          <a:off x="6532563" y="4803775"/>
          <a:ext cx="444500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4" name="Clip" r:id="rId8" imgW="1305000" imgH="1085760" progId="">
                  <p:embed/>
                </p:oleObj>
              </mc:Choice>
              <mc:Fallback>
                <p:oleObj name="Clip" r:id="rId8" imgW="1305000" imgH="1085760" progId="">
                  <p:embed/>
                  <p:pic>
                    <p:nvPicPr>
                      <p:cNvPr id="0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2563" y="4803775"/>
                        <a:ext cx="444500" cy="357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5" name="Line 76"/>
          <p:cNvSpPr>
            <a:spLocks noChangeShapeType="1"/>
          </p:cNvSpPr>
          <p:nvPr/>
        </p:nvSpPr>
        <p:spPr bwMode="auto">
          <a:xfrm flipV="1">
            <a:off x="5172075" y="4603750"/>
            <a:ext cx="2201863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266" name="Line 77"/>
          <p:cNvSpPr>
            <a:spLocks noChangeShapeType="1"/>
          </p:cNvSpPr>
          <p:nvPr/>
        </p:nvSpPr>
        <p:spPr bwMode="auto">
          <a:xfrm>
            <a:off x="5181600" y="4605338"/>
            <a:ext cx="0" cy="195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267" name="Line 78"/>
          <p:cNvSpPr>
            <a:spLocks noChangeShapeType="1"/>
          </p:cNvSpPr>
          <p:nvPr/>
        </p:nvSpPr>
        <p:spPr bwMode="auto">
          <a:xfrm>
            <a:off x="5691188" y="4614863"/>
            <a:ext cx="0" cy="195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268" name="Line 79"/>
          <p:cNvSpPr>
            <a:spLocks noChangeShapeType="1"/>
          </p:cNvSpPr>
          <p:nvPr/>
        </p:nvSpPr>
        <p:spPr bwMode="auto">
          <a:xfrm>
            <a:off x="6229350" y="4610100"/>
            <a:ext cx="0" cy="195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269" name="Line 80"/>
          <p:cNvSpPr>
            <a:spLocks noChangeShapeType="1"/>
          </p:cNvSpPr>
          <p:nvPr/>
        </p:nvSpPr>
        <p:spPr bwMode="auto">
          <a:xfrm>
            <a:off x="6729413" y="4610100"/>
            <a:ext cx="0" cy="2238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10270" name="Group 81"/>
          <p:cNvGrpSpPr>
            <a:grpSpLocks/>
          </p:cNvGrpSpPr>
          <p:nvPr/>
        </p:nvGrpSpPr>
        <p:grpSpPr bwMode="auto">
          <a:xfrm>
            <a:off x="6145213" y="4181475"/>
            <a:ext cx="501650" cy="233363"/>
            <a:chOff x="3600" y="219"/>
            <a:chExt cx="360" cy="175"/>
          </a:xfrm>
        </p:grpSpPr>
        <p:sp>
          <p:nvSpPr>
            <p:cNvPr id="10289" name="Oval 82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0290" name="Line 83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91" name="Line 84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92" name="Rectangle 85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 sz="2400"/>
            </a:p>
          </p:txBody>
        </p:sp>
        <p:sp>
          <p:nvSpPr>
            <p:cNvPr id="10293" name="Oval 86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grpSp>
          <p:nvGrpSpPr>
            <p:cNvPr id="10294" name="Group 87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0299" name="Line 8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00" name="Line 8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01" name="Line 9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10295" name="Group 91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0296" name="Line 9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297" name="Line 9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298" name="Line 9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sp>
        <p:nvSpPr>
          <p:cNvPr id="10271" name="Line 95"/>
          <p:cNvSpPr>
            <a:spLocks noChangeShapeType="1"/>
          </p:cNvSpPr>
          <p:nvPr/>
        </p:nvSpPr>
        <p:spPr bwMode="auto">
          <a:xfrm>
            <a:off x="6391275" y="3133725"/>
            <a:ext cx="0" cy="1062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272" name="Line 96"/>
          <p:cNvSpPr>
            <a:spLocks noChangeShapeType="1"/>
          </p:cNvSpPr>
          <p:nvPr/>
        </p:nvSpPr>
        <p:spPr bwMode="auto">
          <a:xfrm>
            <a:off x="6396038" y="4419600"/>
            <a:ext cx="0" cy="1666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273" name="Text Box 97"/>
          <p:cNvSpPr txBox="1">
            <a:spLocks noChangeArrowheads="1"/>
          </p:cNvSpPr>
          <p:nvPr/>
        </p:nvSpPr>
        <p:spPr bwMode="auto">
          <a:xfrm>
            <a:off x="4772025" y="3946525"/>
            <a:ext cx="11731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1600" dirty="0">
                <a:solidFill>
                  <a:srgbClr val="FF0000"/>
                </a:solidFill>
                <a:latin typeface="Comic Sans MS" pitchFamily="66" charset="0"/>
              </a:rPr>
              <a:t>rede da</a:t>
            </a:r>
            <a:br>
              <a:rPr lang="pt-BR" sz="16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pt-BR" sz="1600" dirty="0">
                <a:solidFill>
                  <a:srgbClr val="FF0000"/>
                </a:solidFill>
                <a:latin typeface="Comic Sans MS" pitchFamily="66" charset="0"/>
              </a:rPr>
              <a:t>instituição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10274" name="Text Box 98"/>
          <p:cNvSpPr txBox="1">
            <a:spLocks noChangeArrowheads="1"/>
          </p:cNvSpPr>
          <p:nvPr/>
        </p:nvSpPr>
        <p:spPr bwMode="auto">
          <a:xfrm>
            <a:off x="6693117" y="4294188"/>
            <a:ext cx="13997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1600" dirty="0">
                <a:latin typeface="Comic Sans MS" pitchFamily="66" charset="0"/>
              </a:rPr>
              <a:t>LAN 1 </a:t>
            </a:r>
            <a:r>
              <a:rPr lang="pt-BR" sz="1600" dirty="0" err="1">
                <a:latin typeface="Comic Sans MS" pitchFamily="66" charset="0"/>
              </a:rPr>
              <a:t>Gbps</a:t>
            </a:r>
            <a:r>
              <a:rPr lang="pt-BR" sz="1600" dirty="0">
                <a:latin typeface="Comic Sans MS" pitchFamily="66" charset="0"/>
              </a:rPr>
              <a:t> </a:t>
            </a:r>
          </a:p>
        </p:txBody>
      </p:sp>
      <p:sp>
        <p:nvSpPr>
          <p:cNvPr id="10275" name="Text Box 99"/>
          <p:cNvSpPr txBox="1">
            <a:spLocks noChangeArrowheads="1"/>
          </p:cNvSpPr>
          <p:nvPr/>
        </p:nvSpPr>
        <p:spPr bwMode="auto">
          <a:xfrm>
            <a:off x="6392863" y="3322638"/>
            <a:ext cx="18129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1600" dirty="0">
                <a:latin typeface="Comic Sans MS" pitchFamily="66" charset="0"/>
              </a:rPr>
              <a:t>enlace de acesso </a:t>
            </a:r>
            <a:br>
              <a:rPr lang="pt-BR" sz="1600" dirty="0">
                <a:latin typeface="Comic Sans MS" pitchFamily="66" charset="0"/>
              </a:rPr>
            </a:br>
            <a:r>
              <a:rPr lang="pt-BR" sz="1600" dirty="0">
                <a:latin typeface="Comic Sans MS" pitchFamily="66" charset="0"/>
              </a:rPr>
              <a:t>1,54 Mbps </a:t>
            </a:r>
          </a:p>
        </p:txBody>
      </p:sp>
      <p:sp>
        <p:nvSpPr>
          <p:cNvPr id="10276" name="Line 100"/>
          <p:cNvSpPr>
            <a:spLocks noChangeShapeType="1"/>
          </p:cNvSpPr>
          <p:nvPr/>
        </p:nvSpPr>
        <p:spPr bwMode="auto">
          <a:xfrm>
            <a:off x="7367588" y="4605338"/>
            <a:ext cx="0" cy="2238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10277" name="Group 101"/>
          <p:cNvGrpSpPr>
            <a:grpSpLocks/>
          </p:cNvGrpSpPr>
          <p:nvPr/>
        </p:nvGrpSpPr>
        <p:grpSpPr bwMode="auto">
          <a:xfrm>
            <a:off x="7142163" y="4689475"/>
            <a:ext cx="347662" cy="695325"/>
            <a:chOff x="4730" y="2897"/>
            <a:chExt cx="219" cy="438"/>
          </a:xfrm>
        </p:grpSpPr>
        <p:sp>
          <p:nvSpPr>
            <p:cNvPr id="10279" name="Freeform 102"/>
            <p:cNvSpPr>
              <a:spLocks/>
            </p:cNvSpPr>
            <p:nvPr/>
          </p:nvSpPr>
          <p:spPr bwMode="auto">
            <a:xfrm>
              <a:off x="4730" y="2897"/>
              <a:ext cx="219" cy="438"/>
            </a:xfrm>
            <a:custGeom>
              <a:avLst/>
              <a:gdLst>
                <a:gd name="T0" fmla="*/ 16 w 219"/>
                <a:gd name="T1" fmla="*/ 109 h 438"/>
                <a:gd name="T2" fmla="*/ 94 w 219"/>
                <a:gd name="T3" fmla="*/ 7 h 438"/>
                <a:gd name="T4" fmla="*/ 178 w 219"/>
                <a:gd name="T5" fmla="*/ 67 h 438"/>
                <a:gd name="T6" fmla="*/ 196 w 219"/>
                <a:gd name="T7" fmla="*/ 379 h 438"/>
                <a:gd name="T8" fmla="*/ 40 w 219"/>
                <a:gd name="T9" fmla="*/ 421 h 438"/>
                <a:gd name="T10" fmla="*/ 4 w 219"/>
                <a:gd name="T11" fmla="*/ 313 h 438"/>
                <a:gd name="T12" fmla="*/ 16 w 219"/>
                <a:gd name="T13" fmla="*/ 109 h 4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9"/>
                <a:gd name="T22" fmla="*/ 0 h 438"/>
                <a:gd name="T23" fmla="*/ 219 w 219"/>
                <a:gd name="T24" fmla="*/ 438 h 4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9" h="438">
                  <a:moveTo>
                    <a:pt x="16" y="109"/>
                  </a:moveTo>
                  <a:cubicBezTo>
                    <a:pt x="31" y="58"/>
                    <a:pt x="67" y="14"/>
                    <a:pt x="94" y="7"/>
                  </a:cubicBezTo>
                  <a:cubicBezTo>
                    <a:pt x="121" y="0"/>
                    <a:pt x="161" y="5"/>
                    <a:pt x="178" y="67"/>
                  </a:cubicBezTo>
                  <a:cubicBezTo>
                    <a:pt x="195" y="129"/>
                    <a:pt x="219" y="320"/>
                    <a:pt x="196" y="379"/>
                  </a:cubicBezTo>
                  <a:cubicBezTo>
                    <a:pt x="173" y="438"/>
                    <a:pt x="72" y="432"/>
                    <a:pt x="40" y="421"/>
                  </a:cubicBezTo>
                  <a:cubicBezTo>
                    <a:pt x="8" y="410"/>
                    <a:pt x="8" y="365"/>
                    <a:pt x="4" y="313"/>
                  </a:cubicBezTo>
                  <a:cubicBezTo>
                    <a:pt x="0" y="261"/>
                    <a:pt x="1" y="160"/>
                    <a:pt x="16" y="109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0280" name="Group 103"/>
            <p:cNvGrpSpPr>
              <a:grpSpLocks/>
            </p:cNvGrpSpPr>
            <p:nvPr/>
          </p:nvGrpSpPr>
          <p:grpSpPr bwMode="auto">
            <a:xfrm>
              <a:off x="4771" y="2948"/>
              <a:ext cx="116" cy="342"/>
              <a:chOff x="4180" y="783"/>
              <a:chExt cx="150" cy="307"/>
            </a:xfrm>
          </p:grpSpPr>
          <p:sp>
            <p:nvSpPr>
              <p:cNvPr id="10281" name="AutoShape 104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0282" name="Rectangle 105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0283" name="Rectangle 106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0284" name="AutoShape 107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0285" name="Line 108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286" name="Line 109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287" name="Rectangle 110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0288" name="Rectangle 111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</p:grpSp>
      </p:grpSp>
      <p:sp>
        <p:nvSpPr>
          <p:cNvPr id="10278" name="Text Box 112"/>
          <p:cNvSpPr txBox="1">
            <a:spLocks noChangeArrowheads="1"/>
          </p:cNvSpPr>
          <p:nvPr/>
        </p:nvSpPr>
        <p:spPr bwMode="auto">
          <a:xfrm>
            <a:off x="6872288" y="5370513"/>
            <a:ext cx="1476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1800">
                <a:solidFill>
                  <a:srgbClr val="FF0000"/>
                </a:solidFill>
                <a:latin typeface="Comic Sans MS" pitchFamily="66" charset="0"/>
              </a:rPr>
              <a:t>cache </a:t>
            </a:r>
          </a:p>
          <a:p>
            <a:pPr algn="ctr" eaLnBrk="0" hangingPunct="0"/>
            <a:r>
              <a:rPr lang="pt-BR" sz="1800">
                <a:solidFill>
                  <a:srgbClr val="FF0000"/>
                </a:solidFill>
                <a:latin typeface="Comic Sans MS" pitchFamily="66" charset="0"/>
              </a:rPr>
              <a:t>institucional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92AE24F-D5F4-B549-9604-8D8AAE29A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228600"/>
            <a:ext cx="8586788" cy="1143000"/>
          </a:xfrm>
        </p:spPr>
        <p:txBody>
          <a:bodyPr/>
          <a:lstStyle/>
          <a:p>
            <a:r>
              <a:rPr lang="pt-BR" sz="3600"/>
              <a:t>GET condicional</a:t>
            </a:r>
          </a:p>
        </p:txBody>
      </p:sp>
      <p:sp>
        <p:nvSpPr>
          <p:cNvPr id="6349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7067" y="1533525"/>
            <a:ext cx="3886200" cy="4305300"/>
          </a:xfrm>
        </p:spPr>
        <p:txBody>
          <a:bodyPr/>
          <a:lstStyle/>
          <a:p>
            <a:r>
              <a:rPr lang="pt-BR" sz="2000">
                <a:solidFill>
                  <a:srgbClr val="FF0000"/>
                </a:solidFill>
              </a:rPr>
              <a:t>Meta:</a:t>
            </a:r>
            <a:r>
              <a:rPr lang="pt-BR" sz="2000"/>
              <a:t> não enviar objeto se cliente já tem (no cache) versão atual</a:t>
            </a:r>
          </a:p>
          <a:p>
            <a:pPr lvl="1"/>
            <a:r>
              <a:rPr lang="pt-BR" sz="1600"/>
              <a:t>Sem atraso para transmissão do objeto</a:t>
            </a:r>
          </a:p>
          <a:p>
            <a:pPr lvl="1"/>
            <a:r>
              <a:rPr lang="pt-BR" sz="1600"/>
              <a:t>Diminui a utilização do enlace</a:t>
            </a:r>
          </a:p>
          <a:p>
            <a:r>
              <a:rPr lang="pt-BR" sz="2000"/>
              <a:t>cache: especifica data da cópia no cache no pedido HTTP</a:t>
            </a:r>
          </a:p>
          <a:p>
            <a:pPr lvl="1">
              <a:buFont typeface="ZapfDingbats" pitchFamily="82" charset="0"/>
              <a:buNone/>
            </a:pPr>
            <a:r>
              <a:rPr lang="pt-BR" sz="1800" b="1" err="1">
                <a:latin typeface="Courier New" pitchFamily="49" charset="0"/>
              </a:rPr>
              <a:t>If-modified-since</a:t>
            </a:r>
            <a:r>
              <a:rPr lang="pt-BR" sz="1800" b="1">
                <a:latin typeface="Courier New" pitchFamily="49" charset="0"/>
              </a:rPr>
              <a:t>: &lt;date&gt;</a:t>
            </a:r>
          </a:p>
          <a:p>
            <a:r>
              <a:rPr lang="pt-BR" sz="2000"/>
              <a:t>servidor: resposta não contém objeto se cópia no cache for atual: </a:t>
            </a:r>
          </a:p>
          <a:p>
            <a:pPr lvl="1">
              <a:buFont typeface="ZapfDingbats" pitchFamily="82" charset="0"/>
              <a:buNone/>
            </a:pPr>
            <a:r>
              <a:rPr lang="pt-BR" sz="1800" b="1">
                <a:latin typeface="Courier New" pitchFamily="49" charset="0"/>
              </a:rPr>
              <a:t>HTTP/1.0 304 </a:t>
            </a:r>
            <a:r>
              <a:rPr lang="pt-BR" sz="1800" b="1" err="1">
                <a:latin typeface="Courier New" pitchFamily="49" charset="0"/>
              </a:rPr>
              <a:t>Not</a:t>
            </a:r>
            <a:r>
              <a:rPr lang="pt-BR" sz="1800" b="1">
                <a:latin typeface="Courier New" pitchFamily="49" charset="0"/>
              </a:rPr>
              <a:t> </a:t>
            </a:r>
            <a:r>
              <a:rPr lang="pt-BR" sz="1800" b="1" err="1">
                <a:latin typeface="Courier New" pitchFamily="49" charset="0"/>
              </a:rPr>
              <a:t>Modified</a:t>
            </a:r>
            <a:endParaRPr lang="pt-BR" sz="2000"/>
          </a:p>
        </p:txBody>
      </p:sp>
      <p:sp>
        <p:nvSpPr>
          <p:cNvPr id="63494" name="Line 4"/>
          <p:cNvSpPr>
            <a:spLocks noChangeShapeType="1"/>
          </p:cNvSpPr>
          <p:nvPr/>
        </p:nvSpPr>
        <p:spPr bwMode="auto">
          <a:xfrm>
            <a:off x="4276725" y="2114550"/>
            <a:ext cx="3305175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495" name="Text Box 5"/>
          <p:cNvSpPr txBox="1">
            <a:spLocks noChangeArrowheads="1"/>
          </p:cNvSpPr>
          <p:nvPr/>
        </p:nvSpPr>
        <p:spPr bwMode="auto">
          <a:xfrm>
            <a:off x="3871913" y="1436688"/>
            <a:ext cx="99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400" u="sng">
                <a:latin typeface="Comic Sans MS" pitchFamily="66" charset="0"/>
              </a:rPr>
              <a:t>cache</a:t>
            </a:r>
            <a:endParaRPr lang="pt-BR" sz="2400"/>
          </a:p>
        </p:txBody>
      </p:sp>
      <p:sp>
        <p:nvSpPr>
          <p:cNvPr id="63496" name="Text Box 6"/>
          <p:cNvSpPr txBox="1">
            <a:spLocks noChangeArrowheads="1"/>
          </p:cNvSpPr>
          <p:nvPr/>
        </p:nvSpPr>
        <p:spPr bwMode="auto">
          <a:xfrm>
            <a:off x="7192963" y="1408113"/>
            <a:ext cx="1363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400" u="sng">
                <a:latin typeface="Comic Sans MS" pitchFamily="66" charset="0"/>
              </a:rPr>
              <a:t>servidor</a:t>
            </a:r>
            <a:endParaRPr lang="pt-BR" sz="2400"/>
          </a:p>
        </p:txBody>
      </p:sp>
      <p:sp>
        <p:nvSpPr>
          <p:cNvPr id="63497" name="Rectangle 7"/>
          <p:cNvSpPr>
            <a:spLocks noChangeArrowheads="1"/>
          </p:cNvSpPr>
          <p:nvPr/>
        </p:nvSpPr>
        <p:spPr bwMode="auto">
          <a:xfrm>
            <a:off x="4514850" y="2114550"/>
            <a:ext cx="2686050" cy="790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63498" name="Text Box 8"/>
          <p:cNvSpPr txBox="1">
            <a:spLocks noChangeArrowheads="1"/>
          </p:cNvSpPr>
          <p:nvPr/>
        </p:nvSpPr>
        <p:spPr bwMode="auto">
          <a:xfrm>
            <a:off x="4521200" y="2098675"/>
            <a:ext cx="2681288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1800">
                <a:latin typeface="Comic Sans MS" pitchFamily="66" charset="0"/>
              </a:rPr>
              <a:t>msg de pedido http</a:t>
            </a:r>
          </a:p>
          <a:p>
            <a:pPr algn="ctr" eaLnBrk="0" hangingPunct="0"/>
            <a:r>
              <a:rPr lang="pt-BR" sz="1600" b="1">
                <a:latin typeface="Courier New" pitchFamily="49" charset="0"/>
              </a:rPr>
              <a:t>If-modified-since: &lt;date&gt;</a:t>
            </a:r>
            <a:endParaRPr lang="pt-BR" sz="2000" b="1">
              <a:latin typeface="Courier New" pitchFamily="49" charset="0"/>
            </a:endParaRPr>
          </a:p>
        </p:txBody>
      </p:sp>
      <p:sp>
        <p:nvSpPr>
          <p:cNvPr id="63499" name="Line 9"/>
          <p:cNvSpPr>
            <a:spLocks noChangeShapeType="1"/>
          </p:cNvSpPr>
          <p:nvPr/>
        </p:nvSpPr>
        <p:spPr bwMode="auto">
          <a:xfrm flipH="1">
            <a:off x="4295775" y="3105150"/>
            <a:ext cx="3305175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63500" name="Group 30"/>
          <p:cNvGrpSpPr>
            <a:grpSpLocks/>
          </p:cNvGrpSpPr>
          <p:nvPr/>
        </p:nvGrpSpPr>
        <p:grpSpPr bwMode="auto">
          <a:xfrm>
            <a:off x="4502150" y="2974975"/>
            <a:ext cx="2643188" cy="855663"/>
            <a:chOff x="2698" y="2036"/>
            <a:chExt cx="1665" cy="539"/>
          </a:xfrm>
        </p:grpSpPr>
        <p:sp>
          <p:nvSpPr>
            <p:cNvPr id="63510" name="Rectangle 10"/>
            <p:cNvSpPr>
              <a:spLocks noChangeArrowheads="1"/>
            </p:cNvSpPr>
            <p:nvPr/>
          </p:nvSpPr>
          <p:spPr bwMode="auto">
            <a:xfrm>
              <a:off x="2760" y="2071"/>
              <a:ext cx="1578" cy="46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63511" name="Text Box 11"/>
            <p:cNvSpPr txBox="1">
              <a:spLocks noChangeArrowheads="1"/>
            </p:cNvSpPr>
            <p:nvPr/>
          </p:nvSpPr>
          <p:spPr bwMode="auto">
            <a:xfrm>
              <a:off x="2698" y="2036"/>
              <a:ext cx="1665" cy="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pt-BR" sz="1800">
                  <a:latin typeface="Comic Sans MS" pitchFamily="66" charset="0"/>
                </a:rPr>
                <a:t>resposta http</a:t>
              </a:r>
            </a:p>
            <a:p>
              <a:pPr algn="ctr" eaLnBrk="0" hangingPunct="0"/>
              <a:r>
                <a:rPr lang="pt-BR" sz="1600" b="1">
                  <a:latin typeface="Courier New" pitchFamily="49" charset="0"/>
                </a:rPr>
                <a:t>HTTP/1.0 </a:t>
              </a:r>
            </a:p>
            <a:p>
              <a:pPr algn="ctr" eaLnBrk="0" hangingPunct="0"/>
              <a:r>
                <a:rPr lang="pt-BR" sz="1600" b="1">
                  <a:latin typeface="Courier New" pitchFamily="49" charset="0"/>
                </a:rPr>
                <a:t>304 Not Modified</a:t>
              </a:r>
            </a:p>
          </p:txBody>
        </p:sp>
      </p:grpSp>
      <p:sp>
        <p:nvSpPr>
          <p:cNvPr id="63501" name="Text Box 28"/>
          <p:cNvSpPr txBox="1">
            <a:spLocks noChangeArrowheads="1"/>
          </p:cNvSpPr>
          <p:nvPr/>
        </p:nvSpPr>
        <p:spPr bwMode="auto">
          <a:xfrm>
            <a:off x="7458075" y="2360613"/>
            <a:ext cx="14779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000">
                <a:solidFill>
                  <a:schemeClr val="accent2"/>
                </a:solidFill>
                <a:latin typeface="Comic Sans MS" pitchFamily="66" charset="0"/>
              </a:rPr>
              <a:t>objeto </a:t>
            </a:r>
          </a:p>
          <a:p>
            <a:pPr algn="ctr" eaLnBrk="0" hangingPunct="0"/>
            <a:r>
              <a:rPr lang="pt-BR" sz="2000">
                <a:solidFill>
                  <a:schemeClr val="accent2"/>
                </a:solidFill>
                <a:latin typeface="Comic Sans MS" pitchFamily="66" charset="0"/>
              </a:rPr>
              <a:t>não </a:t>
            </a:r>
          </a:p>
          <a:p>
            <a:pPr algn="ctr" eaLnBrk="0" hangingPunct="0"/>
            <a:r>
              <a:rPr lang="pt-BR" sz="2000">
                <a:solidFill>
                  <a:schemeClr val="accent2"/>
                </a:solidFill>
                <a:latin typeface="Comic Sans MS" pitchFamily="66" charset="0"/>
              </a:rPr>
              <a:t>modificado</a:t>
            </a:r>
            <a:endParaRPr lang="pt-BR" sz="2400"/>
          </a:p>
        </p:txBody>
      </p:sp>
      <p:sp>
        <p:nvSpPr>
          <p:cNvPr id="63502" name="Line 31"/>
          <p:cNvSpPr>
            <a:spLocks noChangeShapeType="1"/>
          </p:cNvSpPr>
          <p:nvPr/>
        </p:nvSpPr>
        <p:spPr bwMode="auto">
          <a:xfrm>
            <a:off x="4400550" y="4171950"/>
            <a:ext cx="3905250" cy="0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503" name="Line 32"/>
          <p:cNvSpPr>
            <a:spLocks noChangeShapeType="1"/>
          </p:cNvSpPr>
          <p:nvPr/>
        </p:nvSpPr>
        <p:spPr bwMode="auto">
          <a:xfrm>
            <a:off x="4343400" y="4467225"/>
            <a:ext cx="3305175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504" name="Rectangle 33"/>
          <p:cNvSpPr>
            <a:spLocks noChangeArrowheads="1"/>
          </p:cNvSpPr>
          <p:nvPr/>
        </p:nvSpPr>
        <p:spPr bwMode="auto">
          <a:xfrm>
            <a:off x="4581525" y="4467225"/>
            <a:ext cx="2686050" cy="790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63505" name="Text Box 34"/>
          <p:cNvSpPr txBox="1">
            <a:spLocks noChangeArrowheads="1"/>
          </p:cNvSpPr>
          <p:nvPr/>
        </p:nvSpPr>
        <p:spPr bwMode="auto">
          <a:xfrm>
            <a:off x="4587875" y="4451350"/>
            <a:ext cx="2681288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1800">
                <a:latin typeface="Comic Sans MS" pitchFamily="66" charset="0"/>
              </a:rPr>
              <a:t>msg de pedido http</a:t>
            </a:r>
          </a:p>
          <a:p>
            <a:pPr algn="ctr" eaLnBrk="0" hangingPunct="0"/>
            <a:r>
              <a:rPr lang="pt-BR" sz="1600" b="1">
                <a:latin typeface="Courier New" pitchFamily="49" charset="0"/>
              </a:rPr>
              <a:t>If-modified-since: &lt;date&gt;</a:t>
            </a:r>
          </a:p>
        </p:txBody>
      </p:sp>
      <p:sp>
        <p:nvSpPr>
          <p:cNvPr id="63506" name="Line 35"/>
          <p:cNvSpPr>
            <a:spLocks noChangeShapeType="1"/>
          </p:cNvSpPr>
          <p:nvPr/>
        </p:nvSpPr>
        <p:spPr bwMode="auto">
          <a:xfrm flipH="1">
            <a:off x="4362450" y="5457825"/>
            <a:ext cx="3305175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507" name="Rectangle 37"/>
          <p:cNvSpPr>
            <a:spLocks noChangeArrowheads="1"/>
          </p:cNvSpPr>
          <p:nvPr/>
        </p:nvSpPr>
        <p:spPr bwMode="auto">
          <a:xfrm>
            <a:off x="4667250" y="5383213"/>
            <a:ext cx="2505075" cy="10429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63508" name="Text Box 38"/>
          <p:cNvSpPr txBox="1">
            <a:spLocks noChangeArrowheads="1"/>
          </p:cNvSpPr>
          <p:nvPr/>
        </p:nvSpPr>
        <p:spPr bwMode="auto">
          <a:xfrm>
            <a:off x="4568825" y="5327650"/>
            <a:ext cx="2643188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1800">
                <a:latin typeface="Comic Sans MS" pitchFamily="66" charset="0"/>
              </a:rPr>
              <a:t>resposta http</a:t>
            </a:r>
          </a:p>
          <a:p>
            <a:pPr algn="ctr" eaLnBrk="0" hangingPunct="0"/>
            <a:r>
              <a:rPr lang="pt-BR" sz="1600" b="1">
                <a:latin typeface="Courier New" pitchFamily="49" charset="0"/>
              </a:rPr>
              <a:t>HTTP/1.1 200 OK</a:t>
            </a:r>
          </a:p>
          <a:p>
            <a:pPr algn="ctr" eaLnBrk="0" hangingPunct="0"/>
            <a:r>
              <a:rPr lang="pt-BR" sz="1600" b="1">
                <a:latin typeface="Courier New" pitchFamily="49" charset="0"/>
              </a:rPr>
              <a:t>…</a:t>
            </a:r>
          </a:p>
          <a:p>
            <a:pPr algn="ctr" eaLnBrk="0" hangingPunct="0"/>
            <a:r>
              <a:rPr lang="pt-BR" sz="2000" b="1">
                <a:latin typeface="Courier New" pitchFamily="49" charset="0"/>
              </a:rPr>
              <a:t>&lt;data&gt;</a:t>
            </a:r>
          </a:p>
        </p:txBody>
      </p:sp>
      <p:sp>
        <p:nvSpPr>
          <p:cNvPr id="63509" name="Text Box 39"/>
          <p:cNvSpPr txBox="1">
            <a:spLocks noChangeArrowheads="1"/>
          </p:cNvSpPr>
          <p:nvPr/>
        </p:nvSpPr>
        <p:spPr bwMode="auto">
          <a:xfrm>
            <a:off x="7524750" y="4808538"/>
            <a:ext cx="14779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000">
                <a:solidFill>
                  <a:schemeClr val="accent2"/>
                </a:solidFill>
                <a:latin typeface="Comic Sans MS" pitchFamily="66" charset="0"/>
              </a:rPr>
              <a:t>objeto </a:t>
            </a:r>
          </a:p>
          <a:p>
            <a:pPr algn="ctr" eaLnBrk="0" hangingPunct="0"/>
            <a:r>
              <a:rPr lang="pt-BR" sz="2000">
                <a:solidFill>
                  <a:schemeClr val="accent2"/>
                </a:solidFill>
                <a:latin typeface="Comic Sans MS" pitchFamily="66" charset="0"/>
              </a:rPr>
              <a:t>modificado</a:t>
            </a:r>
            <a:endParaRPr lang="pt-BR" sz="240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BE987D3-2146-6745-88CB-4D85603DF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HTTP/2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/>
              <a:t>Aprovado pela IESG (</a:t>
            </a:r>
            <a:r>
              <a:rPr lang="pt-BR" sz="2000" i="1"/>
              <a:t>Internet </a:t>
            </a:r>
            <a:r>
              <a:rPr lang="pt-BR" sz="2000" i="1" err="1"/>
              <a:t>Engineering</a:t>
            </a:r>
            <a:r>
              <a:rPr lang="pt-BR" sz="2000" i="1"/>
              <a:t> </a:t>
            </a:r>
            <a:r>
              <a:rPr lang="pt-BR" sz="2000" i="1" err="1"/>
              <a:t>Steering</a:t>
            </a:r>
            <a:r>
              <a:rPr lang="pt-BR" sz="2000" i="1"/>
              <a:t> </a:t>
            </a:r>
            <a:r>
              <a:rPr lang="pt-BR" sz="2000" i="1" err="1"/>
              <a:t>Group</a:t>
            </a:r>
            <a:r>
              <a:rPr lang="pt-BR" sz="2000" i="1"/>
              <a:t>)</a:t>
            </a:r>
            <a:r>
              <a:rPr lang="pt-BR" sz="2000"/>
              <a:t> em Fevereiro de 2015</a:t>
            </a:r>
          </a:p>
          <a:p>
            <a:pPr lvl="1"/>
            <a:r>
              <a:rPr lang="pt-BR" sz="1600"/>
              <a:t>https://tools.ietf.org/html/draft-ietf-httpbis-http2-17</a:t>
            </a:r>
          </a:p>
          <a:p>
            <a:r>
              <a:rPr lang="pt-BR" sz="2000"/>
              <a:t>Objetivos:</a:t>
            </a:r>
          </a:p>
          <a:p>
            <a:pPr lvl="1"/>
            <a:r>
              <a:rPr lang="pt-BR" sz="1800"/>
              <a:t>Mecanismos de negociação para permitir a clientes e servidores escolher o HTTP 1.1, 2, ou outros protocolos</a:t>
            </a:r>
          </a:p>
          <a:p>
            <a:pPr lvl="1"/>
            <a:r>
              <a:rPr lang="pt-BR" sz="1800"/>
              <a:t>Manutenção de compatibilidade de alto nível como HTTP 1.1</a:t>
            </a:r>
          </a:p>
          <a:p>
            <a:pPr lvl="1"/>
            <a:r>
              <a:rPr lang="pt-BR" sz="1800"/>
              <a:t>Diminuir a latência para melhorar a velocidade de carga das páginas através de:</a:t>
            </a:r>
          </a:p>
          <a:p>
            <a:pPr lvl="2"/>
            <a:r>
              <a:rPr lang="pt-BR" sz="1600"/>
              <a:t>Compressão de dados dos cabeçalhos HTTP</a:t>
            </a:r>
          </a:p>
          <a:p>
            <a:pPr lvl="2"/>
            <a:r>
              <a:rPr lang="pt-BR" sz="1600"/>
              <a:t>Tecnologias de envio (</a:t>
            </a:r>
            <a:r>
              <a:rPr lang="pt-BR" sz="1600" i="1" err="1"/>
              <a:t>push</a:t>
            </a:r>
            <a:r>
              <a:rPr lang="pt-BR" sz="1600"/>
              <a:t>) pelos servidores</a:t>
            </a:r>
          </a:p>
          <a:p>
            <a:pPr lvl="2"/>
            <a:r>
              <a:rPr lang="pt-BR" sz="1600"/>
              <a:t>Consertar o problema de bloqueio do cabeça da fila (HOL) do HTTP 1.1</a:t>
            </a:r>
          </a:p>
          <a:p>
            <a:pPr lvl="2"/>
            <a:r>
              <a:rPr lang="pt-BR" sz="1600"/>
              <a:t>Carga de elementos da página em paralelo através de uma única conexão TCP</a:t>
            </a:r>
          </a:p>
          <a:p>
            <a:pPr lvl="1"/>
            <a:r>
              <a:rPr lang="pt-BR" sz="1800"/>
              <a:t>Dar suporte aos casos de uso comuns atuais do HTTP</a:t>
            </a:r>
            <a:endParaRPr lang="en-US" sz="180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853CA88-C5A4-8244-BCCC-C962DD812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741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HTTP/2: Diferenças do HTTP 1.1</a:t>
            </a:r>
            <a:endParaRPr lang="en-US" sz="360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/>
              <a:t>Mantém a maior parte da sintaxe de alto nível do HTTP 1.1 tais como: métodos, códigos de status, campos de cabeçalhos e </a:t>
            </a:r>
            <a:r>
              <a:rPr lang="pt-BR" sz="2000" err="1"/>
              <a:t>URIs</a:t>
            </a:r>
            <a:endParaRPr lang="pt-BR" sz="2000"/>
          </a:p>
          <a:p>
            <a:pPr lvl="1"/>
            <a:r>
              <a:rPr lang="pt-BR" sz="1800"/>
              <a:t>O que é modificado é como os dados são estruturados e transportados entre o cliente e o servidor de forma binária e não textual.</a:t>
            </a:r>
          </a:p>
          <a:p>
            <a:r>
              <a:rPr lang="pt-BR" sz="2000"/>
              <a:t>HTTP/2 permite ao servidor enviar (</a:t>
            </a:r>
            <a:r>
              <a:rPr lang="pt-BR" sz="2000" i="1" err="1"/>
              <a:t>push</a:t>
            </a:r>
            <a:r>
              <a:rPr lang="pt-BR" sz="2000"/>
              <a:t>) conteúdo, i.e., enviar mais dados que os solicitados pelo cliente.</a:t>
            </a:r>
          </a:p>
          <a:p>
            <a:r>
              <a:rPr lang="pt-BR" sz="2000"/>
              <a:t>Multiplexa os pedidos e as respostas para evitar o problema de bloqueio pelo cabeça da fila do HTTP 1.1.</a:t>
            </a:r>
          </a:p>
          <a:p>
            <a:r>
              <a:rPr lang="pt-BR" sz="2000"/>
              <a:t>Realiza ainda um controle de fluxo e priorização dos pedidos.</a:t>
            </a:r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58DA9F7-A0F1-FC4B-B61E-44E0A00FB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7487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HTTP/2: Transporte Binário</a:t>
            </a:r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pic>
        <p:nvPicPr>
          <p:cNvPr id="33794" name="Picture 2" descr="http://orm-chimera-prod.s3.amazonaws.com/1230000000545/images/hpbn_12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1813719"/>
            <a:ext cx="8173783" cy="420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7F28D3F-ADD7-074E-99F2-83E89886A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4F6DF-CECA-42E0-B7A6-892A49DF690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563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HTTP/2: Quadros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476087" y="3971925"/>
            <a:ext cx="7772400" cy="1933575"/>
          </a:xfrm>
        </p:spPr>
        <p:txBody>
          <a:bodyPr/>
          <a:lstStyle/>
          <a:p>
            <a:r>
              <a:rPr lang="pt-BR"/>
              <a:t>Tipos:</a:t>
            </a:r>
          </a:p>
          <a:p>
            <a:pPr lvl="1"/>
            <a:r>
              <a:rPr lang="pt-BR"/>
              <a:t>HEADERS, DATA, PRIORITY, RST_STREAM, SETTINGS, PUSH_PROMISE, PING, GOAWAY, WINDOW_UPDATE, CONTINUATION</a:t>
            </a:r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75" y="1819194"/>
            <a:ext cx="6896425" cy="1724106"/>
          </a:xfrm>
          <a:prstGeom prst="rect">
            <a:avLst/>
          </a:prstGeom>
        </p:spPr>
      </p:pic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5728A7F-8497-8541-9AE7-3EA9C6010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26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HTTP/2: Multiplexação</a:t>
            </a:r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pic>
        <p:nvPicPr>
          <p:cNvPr id="35844" name="Picture 4" descr="http://calendar.perfplanet.com/wp-content/uploads/2014/12/connec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49" y="1924049"/>
            <a:ext cx="7202789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35893A8-B382-4844-827C-D28E8C0FB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4F6DF-CECA-42E0-B7A6-892A49DF6904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208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3072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Capítulo 2: Roteiro</a:t>
            </a:r>
          </a:p>
        </p:txBody>
      </p:sp>
      <p:sp>
        <p:nvSpPr>
          <p:cNvPr id="30725" name="Rectangle 102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t-BR" sz="2400"/>
              <a:t>2.1 Princípios de aplicações de rede</a:t>
            </a:r>
          </a:p>
          <a:p>
            <a:r>
              <a:rPr lang="pt-BR" sz="2400"/>
              <a:t>2.2 A Web e o HTTP</a:t>
            </a:r>
          </a:p>
          <a:p>
            <a:r>
              <a:rPr lang="pt-BR" sz="2400">
                <a:solidFill>
                  <a:srgbClr val="FF0000"/>
                </a:solidFill>
              </a:rPr>
              <a:t>2.3 Correio Eletrônico na Internet</a:t>
            </a:r>
          </a:p>
          <a:p>
            <a:r>
              <a:rPr lang="pt-BR" sz="2400"/>
              <a:t>2.4 DNS: o serviço de diretório da Internet</a:t>
            </a:r>
          </a:p>
          <a:p>
            <a:endParaRPr lang="pt-BR" sz="2400"/>
          </a:p>
        </p:txBody>
      </p:sp>
      <p:sp>
        <p:nvSpPr>
          <p:cNvPr id="30726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600200"/>
            <a:ext cx="4054475" cy="4648200"/>
          </a:xfrm>
        </p:spPr>
        <p:txBody>
          <a:bodyPr/>
          <a:lstStyle/>
          <a:p>
            <a:r>
              <a:rPr lang="pt-BR" sz="2400"/>
              <a:t>2.5 Aplicações P2P</a:t>
            </a:r>
          </a:p>
          <a:p>
            <a:r>
              <a:rPr lang="pt-BR" sz="2400">
                <a:solidFill>
                  <a:srgbClr val="0070C0"/>
                </a:solidFill>
              </a:rPr>
              <a:t>2.6 Fluxos (</a:t>
            </a:r>
            <a:r>
              <a:rPr lang="pt-BR" sz="2400" i="1" err="1">
                <a:solidFill>
                  <a:srgbClr val="0070C0"/>
                </a:solidFill>
              </a:rPr>
              <a:t>streams</a:t>
            </a:r>
            <a:r>
              <a:rPr lang="pt-BR" sz="2400">
                <a:solidFill>
                  <a:srgbClr val="0070C0"/>
                </a:solidFill>
              </a:rPr>
              <a:t>) de vídeo e Redes de Distribuição de Conteúdo (</a:t>
            </a:r>
            <a:r>
              <a:rPr lang="pt-BR" sz="2400" err="1">
                <a:solidFill>
                  <a:srgbClr val="0070C0"/>
                </a:solidFill>
              </a:rPr>
              <a:t>CDNs</a:t>
            </a:r>
            <a:r>
              <a:rPr lang="pt-BR" sz="2400">
                <a:solidFill>
                  <a:srgbClr val="0070C0"/>
                </a:solidFill>
              </a:rPr>
              <a:t>)</a:t>
            </a:r>
          </a:p>
          <a:p>
            <a:r>
              <a:rPr lang="pt-BR" sz="2400"/>
              <a:t>2.7 Programação de </a:t>
            </a:r>
            <a:r>
              <a:rPr lang="pt-BR" sz="2400" i="1"/>
              <a:t>sockets</a:t>
            </a:r>
            <a:r>
              <a:rPr lang="pt-BR" sz="2400"/>
              <a:t> com UDP e TCP</a:t>
            </a:r>
          </a:p>
          <a:p>
            <a:endParaRPr lang="pt-BR" sz="2400"/>
          </a:p>
          <a:p>
            <a:pPr>
              <a:buFont typeface="ZapfDingbats" pitchFamily="82" charset="0"/>
              <a:buNone/>
            </a:pPr>
            <a:endParaRPr lang="pt-BR" sz="240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505ABCC-0171-D24B-B78D-F768AAA53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428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13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Correio Eletrônico</a:t>
            </a:r>
            <a:endParaRPr lang="pt-BR"/>
          </a:p>
        </p:txBody>
      </p:sp>
      <p:sp>
        <p:nvSpPr>
          <p:cNvPr id="13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313" y="1600200"/>
            <a:ext cx="4357687" cy="4648200"/>
          </a:xfrm>
        </p:spPr>
        <p:txBody>
          <a:bodyPr/>
          <a:lstStyle/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400">
                <a:solidFill>
                  <a:srgbClr val="FF0000"/>
                </a:solidFill>
              </a:rPr>
              <a:t>Três grandes componentes:</a:t>
            </a:r>
            <a:r>
              <a:rPr lang="pt-BR" sz="2400"/>
              <a:t> </a:t>
            </a:r>
          </a:p>
          <a:p>
            <a:pPr>
              <a:lnSpc>
                <a:spcPct val="90000"/>
              </a:lnSpc>
            </a:pPr>
            <a:r>
              <a:rPr lang="pt-BR" sz="2000"/>
              <a:t>agentes de usuário (UA) </a:t>
            </a:r>
          </a:p>
          <a:p>
            <a:pPr>
              <a:lnSpc>
                <a:spcPct val="90000"/>
              </a:lnSpc>
            </a:pPr>
            <a:r>
              <a:rPr lang="pt-BR" sz="2000"/>
              <a:t>servidores de correio</a:t>
            </a:r>
          </a:p>
          <a:p>
            <a:pPr>
              <a:lnSpc>
                <a:spcPct val="90000"/>
              </a:lnSpc>
              <a:spcAft>
                <a:spcPct val="75000"/>
              </a:spcAft>
            </a:pPr>
            <a:r>
              <a:rPr lang="pt-BR" sz="2000" i="1" err="1"/>
              <a:t>Simple</a:t>
            </a:r>
            <a:r>
              <a:rPr lang="pt-BR" sz="2000" i="1"/>
              <a:t> Mail </a:t>
            </a:r>
            <a:r>
              <a:rPr lang="pt-BR" sz="2000" i="1" err="1"/>
              <a:t>Transfer</a:t>
            </a:r>
            <a:r>
              <a:rPr lang="pt-BR" sz="2000" i="1"/>
              <a:t> </a:t>
            </a:r>
            <a:r>
              <a:rPr lang="pt-BR" sz="2000" i="1" err="1"/>
              <a:t>Protocol</a:t>
            </a:r>
            <a:r>
              <a:rPr lang="pt-BR" sz="2000"/>
              <a:t>: SMTP</a:t>
            </a:r>
          </a:p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000" u="sng">
                <a:solidFill>
                  <a:srgbClr val="FF0000"/>
                </a:solidFill>
              </a:rPr>
              <a:t>Agente de Usuário</a:t>
            </a:r>
          </a:p>
          <a:p>
            <a:pPr>
              <a:lnSpc>
                <a:spcPct val="90000"/>
              </a:lnSpc>
            </a:pPr>
            <a:r>
              <a:rPr lang="pt-BR" sz="2000" err="1"/>
              <a:t>a.k.a</a:t>
            </a:r>
            <a:r>
              <a:rPr lang="pt-BR" sz="2000"/>
              <a:t>. “leitor de correio”</a:t>
            </a:r>
          </a:p>
          <a:p>
            <a:pPr>
              <a:lnSpc>
                <a:spcPct val="90000"/>
              </a:lnSpc>
            </a:pPr>
            <a:r>
              <a:rPr lang="pt-BR" sz="2000"/>
              <a:t>compor, editar, ler mensagens de correio</a:t>
            </a:r>
          </a:p>
          <a:p>
            <a:pPr>
              <a:lnSpc>
                <a:spcPct val="90000"/>
              </a:lnSpc>
            </a:pPr>
            <a:r>
              <a:rPr lang="pt-BR" sz="2000"/>
              <a:t>p.ex., Outlook, </a:t>
            </a:r>
            <a:r>
              <a:rPr lang="pt-BR" sz="2000" err="1"/>
              <a:t>Thunderbird</a:t>
            </a:r>
            <a:r>
              <a:rPr lang="pt-BR" sz="2000"/>
              <a:t>, cliente de mail do iPhone</a:t>
            </a:r>
          </a:p>
          <a:p>
            <a:pPr>
              <a:lnSpc>
                <a:spcPct val="90000"/>
              </a:lnSpc>
            </a:pPr>
            <a:r>
              <a:rPr lang="pt-BR" sz="2000"/>
              <a:t>mensagens de saída e chegando são armazenadas no servidor</a:t>
            </a:r>
          </a:p>
        </p:txBody>
      </p:sp>
      <p:sp>
        <p:nvSpPr>
          <p:cNvPr id="13324" name="Rectangle 280"/>
          <p:cNvSpPr>
            <a:spLocks noChangeArrowheads="1"/>
          </p:cNvSpPr>
          <p:nvPr/>
        </p:nvSpPr>
        <p:spPr bwMode="auto">
          <a:xfrm>
            <a:off x="6710363" y="325438"/>
            <a:ext cx="2178050" cy="1484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grpSp>
        <p:nvGrpSpPr>
          <p:cNvPr id="13325" name="Group 536"/>
          <p:cNvGrpSpPr>
            <a:grpSpLocks/>
          </p:cNvGrpSpPr>
          <p:nvPr/>
        </p:nvGrpSpPr>
        <p:grpSpPr bwMode="auto">
          <a:xfrm>
            <a:off x="6969125" y="403225"/>
            <a:ext cx="1952625" cy="1366838"/>
            <a:chOff x="4390" y="254"/>
            <a:chExt cx="1230" cy="861"/>
          </a:xfrm>
        </p:grpSpPr>
        <p:sp>
          <p:nvSpPr>
            <p:cNvPr id="13441" name="Text Box 263"/>
            <p:cNvSpPr txBox="1">
              <a:spLocks noChangeArrowheads="1"/>
            </p:cNvSpPr>
            <p:nvPr/>
          </p:nvSpPr>
          <p:spPr bwMode="auto">
            <a:xfrm>
              <a:off x="4429" y="749"/>
              <a:ext cx="1191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pt-BR" sz="1600">
                  <a:latin typeface="Comic Sans MS" pitchFamily="66" charset="0"/>
                </a:rPr>
                <a:t>caixa de </a:t>
              </a:r>
              <a:br>
                <a:rPr lang="pt-BR" sz="1600">
                  <a:latin typeface="Comic Sans MS" pitchFamily="66" charset="0"/>
                </a:rPr>
              </a:br>
              <a:r>
                <a:rPr lang="pt-BR" sz="1600">
                  <a:latin typeface="Comic Sans MS" pitchFamily="66" charset="0"/>
                </a:rPr>
                <a:t>correio do usuário</a:t>
              </a:r>
              <a:endParaRPr lang="pt-BR" sz="2400"/>
            </a:p>
          </p:txBody>
        </p:sp>
        <p:grpSp>
          <p:nvGrpSpPr>
            <p:cNvPr id="13442" name="Group 278"/>
            <p:cNvGrpSpPr>
              <a:grpSpLocks/>
            </p:cNvGrpSpPr>
            <p:nvPr/>
          </p:nvGrpSpPr>
          <p:grpSpPr bwMode="auto">
            <a:xfrm>
              <a:off x="4390" y="298"/>
              <a:ext cx="450" cy="120"/>
              <a:chOff x="4314" y="3444"/>
              <a:chExt cx="450" cy="120"/>
            </a:xfrm>
          </p:grpSpPr>
          <p:sp>
            <p:nvSpPr>
              <p:cNvPr id="13445" name="Rectangle 264"/>
              <p:cNvSpPr>
                <a:spLocks noChangeArrowheads="1"/>
              </p:cNvSpPr>
              <p:nvPr/>
            </p:nvSpPr>
            <p:spPr bwMode="auto">
              <a:xfrm>
                <a:off x="4314" y="3444"/>
                <a:ext cx="450" cy="120"/>
              </a:xfrm>
              <a:prstGeom prst="rect">
                <a:avLst/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3446" name="Line 265"/>
              <p:cNvSpPr>
                <a:spLocks noChangeShapeType="1"/>
              </p:cNvSpPr>
              <p:nvPr/>
            </p:nvSpPr>
            <p:spPr bwMode="auto">
              <a:xfrm>
                <a:off x="4363" y="3472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3447" name="Line 266"/>
              <p:cNvSpPr>
                <a:spLocks noChangeShapeType="1"/>
              </p:cNvSpPr>
              <p:nvPr/>
            </p:nvSpPr>
            <p:spPr bwMode="auto">
              <a:xfrm flipH="1">
                <a:off x="4472" y="3471"/>
                <a:ext cx="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3448" name="Line 267"/>
              <p:cNvSpPr>
                <a:spLocks noChangeShapeType="1"/>
              </p:cNvSpPr>
              <p:nvPr/>
            </p:nvSpPr>
            <p:spPr bwMode="auto">
              <a:xfrm>
                <a:off x="4527" y="3473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3449" name="Line 268"/>
              <p:cNvSpPr>
                <a:spLocks noChangeShapeType="1"/>
              </p:cNvSpPr>
              <p:nvPr/>
            </p:nvSpPr>
            <p:spPr bwMode="auto">
              <a:xfrm>
                <a:off x="4584" y="3471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3450" name="Line 269"/>
              <p:cNvSpPr>
                <a:spLocks noChangeShapeType="1"/>
              </p:cNvSpPr>
              <p:nvPr/>
            </p:nvSpPr>
            <p:spPr bwMode="auto">
              <a:xfrm>
                <a:off x="4645" y="3471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3451" name="Line 270"/>
              <p:cNvSpPr>
                <a:spLocks noChangeShapeType="1"/>
              </p:cNvSpPr>
              <p:nvPr/>
            </p:nvSpPr>
            <p:spPr bwMode="auto">
              <a:xfrm>
                <a:off x="4701" y="3471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3452" name="Line 271"/>
              <p:cNvSpPr>
                <a:spLocks noChangeShapeType="1"/>
              </p:cNvSpPr>
              <p:nvPr/>
            </p:nvSpPr>
            <p:spPr bwMode="auto">
              <a:xfrm>
                <a:off x="4416" y="3472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3443" name="Rectangle 272"/>
            <p:cNvSpPr>
              <a:spLocks noChangeArrowheads="1"/>
            </p:cNvSpPr>
            <p:nvPr/>
          </p:nvSpPr>
          <p:spPr bwMode="auto">
            <a:xfrm>
              <a:off x="4394" y="80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3444" name="Text Box 277"/>
            <p:cNvSpPr txBox="1">
              <a:spLocks noChangeArrowheads="1"/>
            </p:cNvSpPr>
            <p:nvPr/>
          </p:nvSpPr>
          <p:spPr bwMode="auto">
            <a:xfrm>
              <a:off x="4747" y="254"/>
              <a:ext cx="785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pt-BR" sz="1600">
                  <a:latin typeface="Comic Sans MS" pitchFamily="66" charset="0"/>
                </a:rPr>
                <a:t>fila de</a:t>
              </a:r>
              <a:br>
                <a:rPr lang="pt-BR" sz="1600">
                  <a:latin typeface="Comic Sans MS" pitchFamily="66" charset="0"/>
                </a:rPr>
              </a:br>
              <a:r>
                <a:rPr lang="pt-BR" sz="1600">
                  <a:latin typeface="Comic Sans MS" pitchFamily="66" charset="0"/>
                </a:rPr>
                <a:t>mensagens </a:t>
              </a:r>
              <a:br>
                <a:rPr lang="pt-BR" sz="1600">
                  <a:latin typeface="Comic Sans MS" pitchFamily="66" charset="0"/>
                </a:rPr>
              </a:br>
              <a:r>
                <a:rPr lang="pt-BR" sz="1600">
                  <a:latin typeface="Comic Sans MS" pitchFamily="66" charset="0"/>
                </a:rPr>
                <a:t>de saída</a:t>
              </a:r>
              <a:endParaRPr lang="pt-BR" sz="2400"/>
            </a:p>
          </p:txBody>
        </p:sp>
      </p:grpSp>
      <p:grpSp>
        <p:nvGrpSpPr>
          <p:cNvPr id="13326" name="Group 546"/>
          <p:cNvGrpSpPr>
            <a:grpSpLocks/>
          </p:cNvGrpSpPr>
          <p:nvPr/>
        </p:nvGrpSpPr>
        <p:grpSpPr bwMode="auto">
          <a:xfrm>
            <a:off x="8012113" y="3068638"/>
            <a:ext cx="855662" cy="882650"/>
            <a:chOff x="3540" y="866"/>
            <a:chExt cx="539" cy="538"/>
          </a:xfrm>
        </p:grpSpPr>
        <p:graphicFrame>
          <p:nvGraphicFramePr>
            <p:cNvPr id="13319" name="Object 5"/>
            <p:cNvGraphicFramePr>
              <a:graphicFrameLocks noChangeAspect="1"/>
            </p:cNvGraphicFramePr>
            <p:nvPr/>
          </p:nvGraphicFramePr>
          <p:xfrm>
            <a:off x="3540" y="866"/>
            <a:ext cx="392" cy="3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11" name="Clip" r:id="rId4" imgW="1305000" imgH="1085760" progId="">
                    <p:embed/>
                  </p:oleObj>
                </mc:Choice>
                <mc:Fallback>
                  <p:oleObj name="Clip" r:id="rId4" imgW="1305000" imgH="1085760" progId="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40" y="866"/>
                          <a:ext cx="392" cy="31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3438" name="Group 548"/>
            <p:cNvGrpSpPr>
              <a:grpSpLocks/>
            </p:cNvGrpSpPr>
            <p:nvPr/>
          </p:nvGrpSpPr>
          <p:grpSpPr bwMode="auto">
            <a:xfrm>
              <a:off x="3567" y="959"/>
              <a:ext cx="512" cy="445"/>
              <a:chOff x="3567" y="959"/>
              <a:chExt cx="512" cy="445"/>
            </a:xfrm>
          </p:grpSpPr>
          <p:sp>
            <p:nvSpPr>
              <p:cNvPr id="13439" name="Rectangle 549"/>
              <p:cNvSpPr>
                <a:spLocks noChangeArrowheads="1"/>
              </p:cNvSpPr>
              <p:nvPr/>
            </p:nvSpPr>
            <p:spPr bwMode="auto">
              <a:xfrm>
                <a:off x="3567" y="972"/>
                <a:ext cx="488" cy="426"/>
              </a:xfrm>
              <a:prstGeom prst="rect">
                <a:avLst/>
              </a:prstGeom>
              <a:solidFill>
                <a:schemeClr val="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3440" name="Text Box 550"/>
              <p:cNvSpPr txBox="1">
                <a:spLocks noChangeArrowheads="1"/>
              </p:cNvSpPr>
              <p:nvPr/>
            </p:nvSpPr>
            <p:spPr bwMode="auto">
              <a:xfrm>
                <a:off x="3580" y="959"/>
                <a:ext cx="499" cy="4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pt-BR" sz="1400">
                    <a:latin typeface="Comic Sans MS" pitchFamily="66" charset="0"/>
                  </a:rPr>
                  <a:t>agente </a:t>
                </a:r>
                <a:br>
                  <a:rPr lang="pt-BR" sz="1400">
                    <a:latin typeface="Comic Sans MS" pitchFamily="66" charset="0"/>
                  </a:rPr>
                </a:br>
                <a:r>
                  <a:rPr lang="pt-BR" sz="1400">
                    <a:latin typeface="Comic Sans MS" pitchFamily="66" charset="0"/>
                  </a:rPr>
                  <a:t>de </a:t>
                </a:r>
                <a:br>
                  <a:rPr lang="pt-BR" sz="1400">
                    <a:latin typeface="Comic Sans MS" pitchFamily="66" charset="0"/>
                  </a:rPr>
                </a:br>
                <a:r>
                  <a:rPr lang="pt-BR" sz="1400">
                    <a:latin typeface="Comic Sans MS" pitchFamily="66" charset="0"/>
                  </a:rPr>
                  <a:t>usuário</a:t>
                </a:r>
                <a:endParaRPr lang="pt-BR" sz="2000"/>
              </a:p>
            </p:txBody>
          </p:sp>
        </p:grpSp>
      </p:grpSp>
      <p:grpSp>
        <p:nvGrpSpPr>
          <p:cNvPr id="13327" name="Group 619"/>
          <p:cNvGrpSpPr>
            <a:grpSpLocks/>
          </p:cNvGrpSpPr>
          <p:nvPr/>
        </p:nvGrpSpPr>
        <p:grpSpPr bwMode="auto">
          <a:xfrm>
            <a:off x="4459288" y="1270000"/>
            <a:ext cx="4119562" cy="5332413"/>
            <a:chOff x="2809" y="800"/>
            <a:chExt cx="2595" cy="3359"/>
          </a:xfrm>
        </p:grpSpPr>
        <p:sp>
          <p:nvSpPr>
            <p:cNvPr id="13328" name="Line 417"/>
            <p:cNvSpPr>
              <a:spLocks noChangeShapeType="1"/>
            </p:cNvSpPr>
            <p:nvPr/>
          </p:nvSpPr>
          <p:spPr bwMode="auto">
            <a:xfrm>
              <a:off x="3606" y="1608"/>
              <a:ext cx="708" cy="49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3329" name="Group 540"/>
            <p:cNvGrpSpPr>
              <a:grpSpLocks/>
            </p:cNvGrpSpPr>
            <p:nvPr/>
          </p:nvGrpSpPr>
          <p:grpSpPr bwMode="auto">
            <a:xfrm>
              <a:off x="2960" y="1028"/>
              <a:ext cx="729" cy="946"/>
              <a:chOff x="2960" y="1028"/>
              <a:chExt cx="729" cy="946"/>
            </a:xfrm>
          </p:grpSpPr>
          <p:grpSp>
            <p:nvGrpSpPr>
              <p:cNvPr id="13413" name="Group 495"/>
              <p:cNvGrpSpPr>
                <a:grpSpLocks/>
              </p:cNvGrpSpPr>
              <p:nvPr/>
            </p:nvGrpSpPr>
            <p:grpSpPr bwMode="auto">
              <a:xfrm>
                <a:off x="3217" y="1028"/>
                <a:ext cx="224" cy="588"/>
                <a:chOff x="4180" y="783"/>
                <a:chExt cx="150" cy="307"/>
              </a:xfrm>
            </p:grpSpPr>
            <p:sp>
              <p:nvSpPr>
                <p:cNvPr id="13430" name="AutoShape 496"/>
                <p:cNvSpPr>
                  <a:spLocks noChangeArrowheads="1"/>
                </p:cNvSpPr>
                <p:nvPr/>
              </p:nvSpPr>
              <p:spPr bwMode="auto">
                <a:xfrm>
                  <a:off x="4180" y="1019"/>
                  <a:ext cx="150" cy="71"/>
                </a:xfrm>
                <a:prstGeom prst="parallelogram">
                  <a:avLst>
                    <a:gd name="adj" fmla="val 81387"/>
                  </a:avLst>
                </a:prstGeom>
                <a:solidFill>
                  <a:srgbClr val="33CC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431" name="Rectangle 497"/>
                <p:cNvSpPr>
                  <a:spLocks noChangeArrowheads="1"/>
                </p:cNvSpPr>
                <p:nvPr/>
              </p:nvSpPr>
              <p:spPr bwMode="auto">
                <a:xfrm>
                  <a:off x="4256" y="785"/>
                  <a:ext cx="69" cy="236"/>
                </a:xfrm>
                <a:prstGeom prst="rect">
                  <a:avLst/>
                </a:prstGeom>
                <a:solidFill>
                  <a:srgbClr val="33CC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432" name="Rectangle 498"/>
                <p:cNvSpPr>
                  <a:spLocks noChangeArrowheads="1"/>
                </p:cNvSpPr>
                <p:nvPr/>
              </p:nvSpPr>
              <p:spPr bwMode="auto">
                <a:xfrm>
                  <a:off x="4181" y="852"/>
                  <a:ext cx="95" cy="236"/>
                </a:xfrm>
                <a:prstGeom prst="rect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433" name="AutoShape 499"/>
                <p:cNvSpPr>
                  <a:spLocks noChangeArrowheads="1"/>
                </p:cNvSpPr>
                <p:nvPr/>
              </p:nvSpPr>
              <p:spPr bwMode="auto">
                <a:xfrm>
                  <a:off x="4180" y="783"/>
                  <a:ext cx="150" cy="71"/>
                </a:xfrm>
                <a:prstGeom prst="parallelogram">
                  <a:avLst>
                    <a:gd name="adj" fmla="val 81387"/>
                  </a:avLst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434" name="Line 500"/>
                <p:cNvSpPr>
                  <a:spLocks noChangeShapeType="1"/>
                </p:cNvSpPr>
                <p:nvPr/>
              </p:nvSpPr>
              <p:spPr bwMode="auto">
                <a:xfrm>
                  <a:off x="4330" y="788"/>
                  <a:ext cx="0" cy="23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35" name="Line 501"/>
                <p:cNvSpPr>
                  <a:spLocks noChangeShapeType="1"/>
                </p:cNvSpPr>
                <p:nvPr/>
              </p:nvSpPr>
              <p:spPr bwMode="auto">
                <a:xfrm flipH="1">
                  <a:off x="4276" y="1019"/>
                  <a:ext cx="54" cy="6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36" name="Rectangle 502"/>
                <p:cNvSpPr>
                  <a:spLocks noChangeArrowheads="1"/>
                </p:cNvSpPr>
                <p:nvPr/>
              </p:nvSpPr>
              <p:spPr bwMode="auto">
                <a:xfrm>
                  <a:off x="4193" y="883"/>
                  <a:ext cx="63" cy="13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437" name="Rectangle 503"/>
                <p:cNvSpPr>
                  <a:spLocks noChangeArrowheads="1"/>
                </p:cNvSpPr>
                <p:nvPr/>
              </p:nvSpPr>
              <p:spPr bwMode="auto">
                <a:xfrm>
                  <a:off x="4202" y="924"/>
                  <a:ext cx="48" cy="4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</p:grpSp>
          <p:grpSp>
            <p:nvGrpSpPr>
              <p:cNvPr id="13414" name="Group 539"/>
              <p:cNvGrpSpPr>
                <a:grpSpLocks/>
              </p:cNvGrpSpPr>
              <p:nvPr/>
            </p:nvGrpSpPr>
            <p:grpSpPr bwMode="auto">
              <a:xfrm>
                <a:off x="2960" y="1313"/>
                <a:ext cx="729" cy="661"/>
                <a:chOff x="2960" y="1313"/>
                <a:chExt cx="729" cy="661"/>
              </a:xfrm>
            </p:grpSpPr>
            <p:sp>
              <p:nvSpPr>
                <p:cNvPr id="13415" name="Rectangle 505"/>
                <p:cNvSpPr>
                  <a:spLocks noChangeArrowheads="1"/>
                </p:cNvSpPr>
                <p:nvPr/>
              </p:nvSpPr>
              <p:spPr bwMode="auto">
                <a:xfrm>
                  <a:off x="3001" y="1338"/>
                  <a:ext cx="644" cy="636"/>
                </a:xfrm>
                <a:prstGeom prst="rect">
                  <a:avLst/>
                </a:prstGeom>
                <a:solidFill>
                  <a:schemeClr val="hlink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416" name="Text Box 506"/>
                <p:cNvSpPr txBox="1">
                  <a:spLocks noChangeArrowheads="1"/>
                </p:cNvSpPr>
                <p:nvPr/>
              </p:nvSpPr>
              <p:spPr bwMode="auto">
                <a:xfrm>
                  <a:off x="2960" y="1313"/>
                  <a:ext cx="729" cy="3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pt-BR" sz="1600">
                      <a:latin typeface="Comic Sans MS" pitchFamily="66" charset="0"/>
                    </a:rPr>
                    <a:t>servidor </a:t>
                  </a:r>
                  <a:br>
                    <a:rPr lang="pt-BR" sz="1600">
                      <a:latin typeface="Comic Sans MS" pitchFamily="66" charset="0"/>
                    </a:rPr>
                  </a:br>
                  <a:r>
                    <a:rPr lang="pt-BR" sz="1600">
                      <a:latin typeface="Comic Sans MS" pitchFamily="66" charset="0"/>
                    </a:rPr>
                    <a:t>de correio</a:t>
                  </a:r>
                  <a:endParaRPr lang="pt-BR" sz="2400"/>
                </a:p>
              </p:txBody>
            </p:sp>
            <p:sp>
              <p:nvSpPr>
                <p:cNvPr id="13417" name="Rectangle 507"/>
                <p:cNvSpPr>
                  <a:spLocks noChangeArrowheads="1"/>
                </p:cNvSpPr>
                <p:nvPr/>
              </p:nvSpPr>
              <p:spPr bwMode="auto">
                <a:xfrm>
                  <a:off x="3102" y="1692"/>
                  <a:ext cx="450" cy="120"/>
                </a:xfrm>
                <a:prstGeom prst="rect">
                  <a:avLst/>
                </a:prstGeom>
                <a:solidFill>
                  <a:srgbClr val="00FF00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418" name="Line 508"/>
                <p:cNvSpPr>
                  <a:spLocks noChangeShapeType="1"/>
                </p:cNvSpPr>
                <p:nvPr/>
              </p:nvSpPr>
              <p:spPr bwMode="auto">
                <a:xfrm>
                  <a:off x="3151" y="1720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19" name="Line 509"/>
                <p:cNvSpPr>
                  <a:spLocks noChangeShapeType="1"/>
                </p:cNvSpPr>
                <p:nvPr/>
              </p:nvSpPr>
              <p:spPr bwMode="auto">
                <a:xfrm>
                  <a:off x="3260" y="1719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20" name="Line 510"/>
                <p:cNvSpPr>
                  <a:spLocks noChangeShapeType="1"/>
                </p:cNvSpPr>
                <p:nvPr/>
              </p:nvSpPr>
              <p:spPr bwMode="auto">
                <a:xfrm>
                  <a:off x="3315" y="1721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21" name="Line 511"/>
                <p:cNvSpPr>
                  <a:spLocks noChangeShapeType="1"/>
                </p:cNvSpPr>
                <p:nvPr/>
              </p:nvSpPr>
              <p:spPr bwMode="auto">
                <a:xfrm>
                  <a:off x="3372" y="1719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22" name="Line 512"/>
                <p:cNvSpPr>
                  <a:spLocks noChangeShapeType="1"/>
                </p:cNvSpPr>
                <p:nvPr/>
              </p:nvSpPr>
              <p:spPr bwMode="auto">
                <a:xfrm>
                  <a:off x="3433" y="1719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23" name="Line 513"/>
                <p:cNvSpPr>
                  <a:spLocks noChangeShapeType="1"/>
                </p:cNvSpPr>
                <p:nvPr/>
              </p:nvSpPr>
              <p:spPr bwMode="auto">
                <a:xfrm>
                  <a:off x="3489" y="1719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24" name="Line 514"/>
                <p:cNvSpPr>
                  <a:spLocks noChangeShapeType="1"/>
                </p:cNvSpPr>
                <p:nvPr/>
              </p:nvSpPr>
              <p:spPr bwMode="auto">
                <a:xfrm>
                  <a:off x="3204" y="1720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425" name="Rectangle 515"/>
                <p:cNvSpPr>
                  <a:spLocks noChangeArrowheads="1"/>
                </p:cNvSpPr>
                <p:nvPr/>
              </p:nvSpPr>
              <p:spPr bwMode="auto">
                <a:xfrm>
                  <a:off x="3110" y="1859"/>
                  <a:ext cx="64" cy="9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426" name="Rectangle 516"/>
                <p:cNvSpPr>
                  <a:spLocks noChangeArrowheads="1"/>
                </p:cNvSpPr>
                <p:nvPr/>
              </p:nvSpPr>
              <p:spPr bwMode="auto">
                <a:xfrm>
                  <a:off x="3196" y="1859"/>
                  <a:ext cx="64" cy="9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427" name="Rectangle 517"/>
                <p:cNvSpPr>
                  <a:spLocks noChangeArrowheads="1"/>
                </p:cNvSpPr>
                <p:nvPr/>
              </p:nvSpPr>
              <p:spPr bwMode="auto">
                <a:xfrm>
                  <a:off x="3282" y="1858"/>
                  <a:ext cx="64" cy="9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428" name="Rectangle 518"/>
                <p:cNvSpPr>
                  <a:spLocks noChangeArrowheads="1"/>
                </p:cNvSpPr>
                <p:nvPr/>
              </p:nvSpPr>
              <p:spPr bwMode="auto">
                <a:xfrm>
                  <a:off x="3379" y="1856"/>
                  <a:ext cx="64" cy="9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429" name="Rectangle 519"/>
                <p:cNvSpPr>
                  <a:spLocks noChangeArrowheads="1"/>
                </p:cNvSpPr>
                <p:nvPr/>
              </p:nvSpPr>
              <p:spPr bwMode="auto">
                <a:xfrm>
                  <a:off x="3475" y="1856"/>
                  <a:ext cx="64" cy="9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</p:grpSp>
        </p:grpSp>
        <p:grpSp>
          <p:nvGrpSpPr>
            <p:cNvPr id="13330" name="Group 538"/>
            <p:cNvGrpSpPr>
              <a:grpSpLocks/>
            </p:cNvGrpSpPr>
            <p:nvPr/>
          </p:nvGrpSpPr>
          <p:grpSpPr bwMode="auto">
            <a:xfrm>
              <a:off x="3636" y="800"/>
              <a:ext cx="539" cy="556"/>
              <a:chOff x="3540" y="866"/>
              <a:chExt cx="539" cy="538"/>
            </a:xfrm>
          </p:grpSpPr>
          <p:graphicFrame>
            <p:nvGraphicFramePr>
              <p:cNvPr id="13318" name="Object 4"/>
              <p:cNvGraphicFramePr>
                <a:graphicFrameLocks noChangeAspect="1"/>
              </p:cNvGraphicFramePr>
              <p:nvPr/>
            </p:nvGraphicFramePr>
            <p:xfrm>
              <a:off x="3540" y="866"/>
              <a:ext cx="392" cy="31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612" name="Clip" r:id="rId6" imgW="1305000" imgH="1085760" progId="">
                      <p:embed/>
                    </p:oleObj>
                  </mc:Choice>
                  <mc:Fallback>
                    <p:oleObj name="Clip" r:id="rId6" imgW="1305000" imgH="1085760" progId="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40" y="866"/>
                            <a:ext cx="392" cy="31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3410" name="Group 537"/>
              <p:cNvGrpSpPr>
                <a:grpSpLocks/>
              </p:cNvGrpSpPr>
              <p:nvPr/>
            </p:nvGrpSpPr>
            <p:grpSpPr bwMode="auto">
              <a:xfrm>
                <a:off x="3567" y="959"/>
                <a:ext cx="512" cy="445"/>
                <a:chOff x="3567" y="959"/>
                <a:chExt cx="512" cy="445"/>
              </a:xfrm>
            </p:grpSpPr>
            <p:sp>
              <p:nvSpPr>
                <p:cNvPr id="13411" name="Rectangle 523"/>
                <p:cNvSpPr>
                  <a:spLocks noChangeArrowheads="1"/>
                </p:cNvSpPr>
                <p:nvPr/>
              </p:nvSpPr>
              <p:spPr bwMode="auto">
                <a:xfrm>
                  <a:off x="3567" y="972"/>
                  <a:ext cx="488" cy="426"/>
                </a:xfrm>
                <a:prstGeom prst="rect">
                  <a:avLst/>
                </a:prstGeom>
                <a:solidFill>
                  <a:schemeClr val="hlink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412" name="Text Box 524"/>
                <p:cNvSpPr txBox="1">
                  <a:spLocks noChangeArrowheads="1"/>
                </p:cNvSpPr>
                <p:nvPr/>
              </p:nvSpPr>
              <p:spPr bwMode="auto">
                <a:xfrm>
                  <a:off x="3580" y="959"/>
                  <a:ext cx="499" cy="4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pt-BR" sz="1400">
                      <a:latin typeface="Comic Sans MS" pitchFamily="66" charset="0"/>
                    </a:rPr>
                    <a:t>agente </a:t>
                  </a:r>
                  <a:br>
                    <a:rPr lang="pt-BR" sz="1400">
                      <a:latin typeface="Comic Sans MS" pitchFamily="66" charset="0"/>
                    </a:rPr>
                  </a:br>
                  <a:r>
                    <a:rPr lang="pt-BR" sz="1400">
                      <a:latin typeface="Comic Sans MS" pitchFamily="66" charset="0"/>
                    </a:rPr>
                    <a:t>de </a:t>
                  </a:r>
                  <a:br>
                    <a:rPr lang="pt-BR" sz="1400">
                      <a:latin typeface="Comic Sans MS" pitchFamily="66" charset="0"/>
                    </a:rPr>
                  </a:br>
                  <a:r>
                    <a:rPr lang="pt-BR" sz="1400">
                      <a:latin typeface="Comic Sans MS" pitchFamily="66" charset="0"/>
                    </a:rPr>
                    <a:t>usuário</a:t>
                  </a:r>
                  <a:endParaRPr lang="pt-BR" sz="2000"/>
                </a:p>
              </p:txBody>
            </p:sp>
          </p:grpSp>
        </p:grpSp>
        <p:sp>
          <p:nvSpPr>
            <p:cNvPr id="13331" name="Line 525"/>
            <p:cNvSpPr>
              <a:spLocks noChangeShapeType="1"/>
            </p:cNvSpPr>
            <p:nvPr/>
          </p:nvSpPr>
          <p:spPr bwMode="auto">
            <a:xfrm flipV="1">
              <a:off x="3606" y="2316"/>
              <a:ext cx="708" cy="6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332" name="Line 526"/>
            <p:cNvSpPr>
              <a:spLocks noChangeShapeType="1"/>
            </p:cNvSpPr>
            <p:nvPr/>
          </p:nvSpPr>
          <p:spPr bwMode="auto">
            <a:xfrm flipH="1" flipV="1">
              <a:off x="3081" y="1986"/>
              <a:ext cx="0" cy="78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3333" name="Group 527"/>
            <p:cNvGrpSpPr>
              <a:grpSpLocks/>
            </p:cNvGrpSpPr>
            <p:nvPr/>
          </p:nvGrpSpPr>
          <p:grpSpPr bwMode="auto">
            <a:xfrm>
              <a:off x="3667" y="2501"/>
              <a:ext cx="650" cy="288"/>
              <a:chOff x="3745" y="2537"/>
              <a:chExt cx="650" cy="288"/>
            </a:xfrm>
          </p:grpSpPr>
          <p:sp>
            <p:nvSpPr>
              <p:cNvPr id="13408" name="Rectangle 528"/>
              <p:cNvSpPr>
                <a:spLocks noChangeArrowheads="1"/>
              </p:cNvSpPr>
              <p:nvPr/>
            </p:nvSpPr>
            <p:spPr bwMode="auto">
              <a:xfrm>
                <a:off x="3798" y="2580"/>
                <a:ext cx="540" cy="19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3409" name="Text Box 529"/>
              <p:cNvSpPr txBox="1">
                <a:spLocks noChangeArrowheads="1"/>
              </p:cNvSpPr>
              <p:nvPr/>
            </p:nvSpPr>
            <p:spPr bwMode="auto">
              <a:xfrm>
                <a:off x="3745" y="2537"/>
                <a:ext cx="65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pt-BR" sz="2400">
                    <a:solidFill>
                      <a:srgbClr val="FF0000"/>
                    </a:solidFill>
                    <a:latin typeface="Comic Sans MS" pitchFamily="66" charset="0"/>
                  </a:rPr>
                  <a:t>SMTP</a:t>
                </a:r>
                <a:endParaRPr lang="pt-BR" sz="2400"/>
              </a:p>
            </p:txBody>
          </p:sp>
        </p:grpSp>
        <p:grpSp>
          <p:nvGrpSpPr>
            <p:cNvPr id="13334" name="Group 530"/>
            <p:cNvGrpSpPr>
              <a:grpSpLocks/>
            </p:cNvGrpSpPr>
            <p:nvPr/>
          </p:nvGrpSpPr>
          <p:grpSpPr bwMode="auto">
            <a:xfrm>
              <a:off x="3643" y="1709"/>
              <a:ext cx="650" cy="288"/>
              <a:chOff x="3745" y="2537"/>
              <a:chExt cx="650" cy="288"/>
            </a:xfrm>
          </p:grpSpPr>
          <p:sp>
            <p:nvSpPr>
              <p:cNvPr id="13406" name="Rectangle 531"/>
              <p:cNvSpPr>
                <a:spLocks noChangeArrowheads="1"/>
              </p:cNvSpPr>
              <p:nvPr/>
            </p:nvSpPr>
            <p:spPr bwMode="auto">
              <a:xfrm>
                <a:off x="3798" y="2580"/>
                <a:ext cx="540" cy="19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3407" name="Text Box 532"/>
              <p:cNvSpPr txBox="1">
                <a:spLocks noChangeArrowheads="1"/>
              </p:cNvSpPr>
              <p:nvPr/>
            </p:nvSpPr>
            <p:spPr bwMode="auto">
              <a:xfrm>
                <a:off x="3745" y="2537"/>
                <a:ext cx="65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pt-BR" sz="2400">
                    <a:solidFill>
                      <a:srgbClr val="FF0000"/>
                    </a:solidFill>
                    <a:latin typeface="Comic Sans MS" pitchFamily="66" charset="0"/>
                  </a:rPr>
                  <a:t>SMTP</a:t>
                </a:r>
                <a:endParaRPr lang="pt-BR" sz="2400"/>
              </a:p>
            </p:txBody>
          </p:sp>
        </p:grpSp>
        <p:grpSp>
          <p:nvGrpSpPr>
            <p:cNvPr id="13335" name="Group 533"/>
            <p:cNvGrpSpPr>
              <a:grpSpLocks/>
            </p:cNvGrpSpPr>
            <p:nvPr/>
          </p:nvGrpSpPr>
          <p:grpSpPr bwMode="auto">
            <a:xfrm>
              <a:off x="2809" y="2159"/>
              <a:ext cx="650" cy="288"/>
              <a:chOff x="3745" y="2537"/>
              <a:chExt cx="650" cy="288"/>
            </a:xfrm>
          </p:grpSpPr>
          <p:sp>
            <p:nvSpPr>
              <p:cNvPr id="13404" name="Rectangle 534"/>
              <p:cNvSpPr>
                <a:spLocks noChangeArrowheads="1"/>
              </p:cNvSpPr>
              <p:nvPr/>
            </p:nvSpPr>
            <p:spPr bwMode="auto">
              <a:xfrm>
                <a:off x="3798" y="2580"/>
                <a:ext cx="540" cy="19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3405" name="Text Box 535"/>
              <p:cNvSpPr txBox="1">
                <a:spLocks noChangeArrowheads="1"/>
              </p:cNvSpPr>
              <p:nvPr/>
            </p:nvSpPr>
            <p:spPr bwMode="auto">
              <a:xfrm>
                <a:off x="3745" y="2537"/>
                <a:ext cx="65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pt-BR" sz="2400">
                    <a:solidFill>
                      <a:srgbClr val="FF0000"/>
                    </a:solidFill>
                    <a:latin typeface="Comic Sans MS" pitchFamily="66" charset="0"/>
                  </a:rPr>
                  <a:t>SMTP</a:t>
                </a:r>
                <a:endParaRPr lang="pt-BR" sz="2400"/>
              </a:p>
            </p:txBody>
          </p:sp>
        </p:grpSp>
        <p:grpSp>
          <p:nvGrpSpPr>
            <p:cNvPr id="13336" name="Group 541"/>
            <p:cNvGrpSpPr>
              <a:grpSpLocks/>
            </p:cNvGrpSpPr>
            <p:nvPr/>
          </p:nvGrpSpPr>
          <p:grpSpPr bwMode="auto">
            <a:xfrm>
              <a:off x="4865" y="1213"/>
              <a:ext cx="539" cy="556"/>
              <a:chOff x="3540" y="866"/>
              <a:chExt cx="539" cy="538"/>
            </a:xfrm>
          </p:grpSpPr>
          <p:graphicFrame>
            <p:nvGraphicFramePr>
              <p:cNvPr id="13317" name="Object 3"/>
              <p:cNvGraphicFramePr>
                <a:graphicFrameLocks noChangeAspect="1"/>
              </p:cNvGraphicFramePr>
              <p:nvPr/>
            </p:nvGraphicFramePr>
            <p:xfrm>
              <a:off x="3540" y="866"/>
              <a:ext cx="392" cy="31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613" name="Clip" r:id="rId7" imgW="1305000" imgH="1085760" progId="">
                      <p:embed/>
                    </p:oleObj>
                  </mc:Choice>
                  <mc:Fallback>
                    <p:oleObj name="Clip" r:id="rId7" imgW="1305000" imgH="1085760" progId="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40" y="866"/>
                            <a:ext cx="392" cy="31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3401" name="Group 543"/>
              <p:cNvGrpSpPr>
                <a:grpSpLocks/>
              </p:cNvGrpSpPr>
              <p:nvPr/>
            </p:nvGrpSpPr>
            <p:grpSpPr bwMode="auto">
              <a:xfrm>
                <a:off x="3567" y="959"/>
                <a:ext cx="512" cy="445"/>
                <a:chOff x="3567" y="959"/>
                <a:chExt cx="512" cy="445"/>
              </a:xfrm>
            </p:grpSpPr>
            <p:sp>
              <p:nvSpPr>
                <p:cNvPr id="13402" name="Rectangle 544"/>
                <p:cNvSpPr>
                  <a:spLocks noChangeArrowheads="1"/>
                </p:cNvSpPr>
                <p:nvPr/>
              </p:nvSpPr>
              <p:spPr bwMode="auto">
                <a:xfrm>
                  <a:off x="3567" y="972"/>
                  <a:ext cx="488" cy="426"/>
                </a:xfrm>
                <a:prstGeom prst="rect">
                  <a:avLst/>
                </a:prstGeom>
                <a:solidFill>
                  <a:schemeClr val="hlink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403" name="Text Box 545"/>
                <p:cNvSpPr txBox="1">
                  <a:spLocks noChangeArrowheads="1"/>
                </p:cNvSpPr>
                <p:nvPr/>
              </p:nvSpPr>
              <p:spPr bwMode="auto">
                <a:xfrm>
                  <a:off x="3580" y="959"/>
                  <a:ext cx="499" cy="4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pt-BR" sz="1400">
                      <a:latin typeface="Comic Sans MS" pitchFamily="66" charset="0"/>
                    </a:rPr>
                    <a:t>agente </a:t>
                  </a:r>
                  <a:br>
                    <a:rPr lang="pt-BR" sz="1400">
                      <a:latin typeface="Comic Sans MS" pitchFamily="66" charset="0"/>
                    </a:rPr>
                  </a:br>
                  <a:r>
                    <a:rPr lang="pt-BR" sz="1400">
                      <a:latin typeface="Comic Sans MS" pitchFamily="66" charset="0"/>
                    </a:rPr>
                    <a:t>de </a:t>
                  </a:r>
                  <a:br>
                    <a:rPr lang="pt-BR" sz="1400">
                      <a:latin typeface="Comic Sans MS" pitchFamily="66" charset="0"/>
                    </a:rPr>
                  </a:br>
                  <a:r>
                    <a:rPr lang="pt-BR" sz="1400">
                      <a:latin typeface="Comic Sans MS" pitchFamily="66" charset="0"/>
                    </a:rPr>
                    <a:t>usuário</a:t>
                  </a:r>
                  <a:endParaRPr lang="pt-BR" sz="2000"/>
                </a:p>
              </p:txBody>
            </p:sp>
          </p:grpSp>
        </p:grpSp>
        <p:grpSp>
          <p:nvGrpSpPr>
            <p:cNvPr id="13337" name="Group 551"/>
            <p:cNvGrpSpPr>
              <a:grpSpLocks/>
            </p:cNvGrpSpPr>
            <p:nvPr/>
          </p:nvGrpSpPr>
          <p:grpSpPr bwMode="auto">
            <a:xfrm>
              <a:off x="4778" y="2596"/>
              <a:ext cx="539" cy="556"/>
              <a:chOff x="3540" y="866"/>
              <a:chExt cx="539" cy="538"/>
            </a:xfrm>
          </p:grpSpPr>
          <p:graphicFrame>
            <p:nvGraphicFramePr>
              <p:cNvPr id="13316" name="Object 2"/>
              <p:cNvGraphicFramePr>
                <a:graphicFrameLocks noChangeAspect="1"/>
              </p:cNvGraphicFramePr>
              <p:nvPr/>
            </p:nvGraphicFramePr>
            <p:xfrm>
              <a:off x="3540" y="866"/>
              <a:ext cx="392" cy="31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614" name="Clip" r:id="rId8" imgW="1305000" imgH="1085760" progId="">
                      <p:embed/>
                    </p:oleObj>
                  </mc:Choice>
                  <mc:Fallback>
                    <p:oleObj name="Clip" r:id="rId8" imgW="1305000" imgH="1085760" progId="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40" y="866"/>
                            <a:ext cx="392" cy="31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3398" name="Group 553"/>
              <p:cNvGrpSpPr>
                <a:grpSpLocks/>
              </p:cNvGrpSpPr>
              <p:nvPr/>
            </p:nvGrpSpPr>
            <p:grpSpPr bwMode="auto">
              <a:xfrm>
                <a:off x="3567" y="959"/>
                <a:ext cx="512" cy="445"/>
                <a:chOff x="3567" y="959"/>
                <a:chExt cx="512" cy="445"/>
              </a:xfrm>
            </p:grpSpPr>
            <p:sp>
              <p:nvSpPr>
                <p:cNvPr id="13399" name="Rectangle 554"/>
                <p:cNvSpPr>
                  <a:spLocks noChangeArrowheads="1"/>
                </p:cNvSpPr>
                <p:nvPr/>
              </p:nvSpPr>
              <p:spPr bwMode="auto">
                <a:xfrm>
                  <a:off x="3567" y="972"/>
                  <a:ext cx="488" cy="426"/>
                </a:xfrm>
                <a:prstGeom prst="rect">
                  <a:avLst/>
                </a:prstGeom>
                <a:solidFill>
                  <a:schemeClr val="hlink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400" name="Text Box 555"/>
                <p:cNvSpPr txBox="1">
                  <a:spLocks noChangeArrowheads="1"/>
                </p:cNvSpPr>
                <p:nvPr/>
              </p:nvSpPr>
              <p:spPr bwMode="auto">
                <a:xfrm>
                  <a:off x="3580" y="959"/>
                  <a:ext cx="499" cy="4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pt-BR" sz="1400">
                      <a:latin typeface="Comic Sans MS" pitchFamily="66" charset="0"/>
                    </a:rPr>
                    <a:t>agente </a:t>
                  </a:r>
                  <a:br>
                    <a:rPr lang="pt-BR" sz="1400">
                      <a:latin typeface="Comic Sans MS" pitchFamily="66" charset="0"/>
                    </a:rPr>
                  </a:br>
                  <a:r>
                    <a:rPr lang="pt-BR" sz="1400">
                      <a:latin typeface="Comic Sans MS" pitchFamily="66" charset="0"/>
                    </a:rPr>
                    <a:t>de </a:t>
                  </a:r>
                  <a:br>
                    <a:rPr lang="pt-BR" sz="1400">
                      <a:latin typeface="Comic Sans MS" pitchFamily="66" charset="0"/>
                    </a:rPr>
                  </a:br>
                  <a:r>
                    <a:rPr lang="pt-BR" sz="1400">
                      <a:latin typeface="Comic Sans MS" pitchFamily="66" charset="0"/>
                    </a:rPr>
                    <a:t>usuário</a:t>
                  </a:r>
                  <a:endParaRPr lang="pt-BR" sz="2000"/>
                </a:p>
              </p:txBody>
            </p:sp>
          </p:grpSp>
        </p:grpSp>
        <p:grpSp>
          <p:nvGrpSpPr>
            <p:cNvPr id="13338" name="Group 556"/>
            <p:cNvGrpSpPr>
              <a:grpSpLocks/>
            </p:cNvGrpSpPr>
            <p:nvPr/>
          </p:nvGrpSpPr>
          <p:grpSpPr bwMode="auto">
            <a:xfrm>
              <a:off x="3761" y="3258"/>
              <a:ext cx="539" cy="556"/>
              <a:chOff x="3540" y="866"/>
              <a:chExt cx="539" cy="538"/>
            </a:xfrm>
          </p:grpSpPr>
          <p:graphicFrame>
            <p:nvGraphicFramePr>
              <p:cNvPr id="13315" name="Object 1"/>
              <p:cNvGraphicFramePr>
                <a:graphicFrameLocks noChangeAspect="1"/>
              </p:cNvGraphicFramePr>
              <p:nvPr/>
            </p:nvGraphicFramePr>
            <p:xfrm>
              <a:off x="3540" y="866"/>
              <a:ext cx="392" cy="31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615" name="Clip" r:id="rId9" imgW="1305000" imgH="1085760" progId="">
                      <p:embed/>
                    </p:oleObj>
                  </mc:Choice>
                  <mc:Fallback>
                    <p:oleObj name="Clip" r:id="rId9" imgW="1305000" imgH="1085760" progId="">
                      <p:embed/>
                      <p:pic>
                        <p:nvPicPr>
                          <p:cNvPr id="0" name="Object 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40" y="866"/>
                            <a:ext cx="392" cy="31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3395" name="Group 558"/>
              <p:cNvGrpSpPr>
                <a:grpSpLocks/>
              </p:cNvGrpSpPr>
              <p:nvPr/>
            </p:nvGrpSpPr>
            <p:grpSpPr bwMode="auto">
              <a:xfrm>
                <a:off x="3567" y="959"/>
                <a:ext cx="512" cy="445"/>
                <a:chOff x="3567" y="959"/>
                <a:chExt cx="512" cy="445"/>
              </a:xfrm>
            </p:grpSpPr>
            <p:sp>
              <p:nvSpPr>
                <p:cNvPr id="13396" name="Rectangle 559"/>
                <p:cNvSpPr>
                  <a:spLocks noChangeArrowheads="1"/>
                </p:cNvSpPr>
                <p:nvPr/>
              </p:nvSpPr>
              <p:spPr bwMode="auto">
                <a:xfrm>
                  <a:off x="3567" y="972"/>
                  <a:ext cx="488" cy="426"/>
                </a:xfrm>
                <a:prstGeom prst="rect">
                  <a:avLst/>
                </a:prstGeom>
                <a:solidFill>
                  <a:schemeClr val="hlink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397" name="Text Box 560"/>
                <p:cNvSpPr txBox="1">
                  <a:spLocks noChangeArrowheads="1"/>
                </p:cNvSpPr>
                <p:nvPr/>
              </p:nvSpPr>
              <p:spPr bwMode="auto">
                <a:xfrm>
                  <a:off x="3580" y="959"/>
                  <a:ext cx="499" cy="4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pt-BR" sz="1400">
                      <a:latin typeface="Comic Sans MS" pitchFamily="66" charset="0"/>
                    </a:rPr>
                    <a:t>agente </a:t>
                  </a:r>
                  <a:br>
                    <a:rPr lang="pt-BR" sz="1400">
                      <a:latin typeface="Comic Sans MS" pitchFamily="66" charset="0"/>
                    </a:rPr>
                  </a:br>
                  <a:r>
                    <a:rPr lang="pt-BR" sz="1400">
                      <a:latin typeface="Comic Sans MS" pitchFamily="66" charset="0"/>
                    </a:rPr>
                    <a:t>de </a:t>
                  </a:r>
                  <a:br>
                    <a:rPr lang="pt-BR" sz="1400">
                      <a:latin typeface="Comic Sans MS" pitchFamily="66" charset="0"/>
                    </a:rPr>
                  </a:br>
                  <a:r>
                    <a:rPr lang="pt-BR" sz="1400">
                      <a:latin typeface="Comic Sans MS" pitchFamily="66" charset="0"/>
                    </a:rPr>
                    <a:t>usuário</a:t>
                  </a:r>
                  <a:endParaRPr lang="pt-BR" sz="2000"/>
                </a:p>
              </p:txBody>
            </p:sp>
          </p:grpSp>
        </p:grpSp>
        <p:grpSp>
          <p:nvGrpSpPr>
            <p:cNvPr id="13339" name="Group 561"/>
            <p:cNvGrpSpPr>
              <a:grpSpLocks/>
            </p:cNvGrpSpPr>
            <p:nvPr/>
          </p:nvGrpSpPr>
          <p:grpSpPr bwMode="auto">
            <a:xfrm>
              <a:off x="3089" y="3603"/>
              <a:ext cx="539" cy="556"/>
              <a:chOff x="3540" y="866"/>
              <a:chExt cx="539" cy="538"/>
            </a:xfrm>
          </p:grpSpPr>
          <p:graphicFrame>
            <p:nvGraphicFramePr>
              <p:cNvPr id="13314" name="Object 0"/>
              <p:cNvGraphicFramePr>
                <a:graphicFrameLocks noChangeAspect="1"/>
              </p:cNvGraphicFramePr>
              <p:nvPr/>
            </p:nvGraphicFramePr>
            <p:xfrm>
              <a:off x="3540" y="866"/>
              <a:ext cx="392" cy="31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616" name="Clip" r:id="rId10" imgW="1305000" imgH="1085760" progId="">
                      <p:embed/>
                    </p:oleObj>
                  </mc:Choice>
                  <mc:Fallback>
                    <p:oleObj name="Clip" r:id="rId10" imgW="1305000" imgH="1085760" progId="">
                      <p:embed/>
                      <p:pic>
                        <p:nvPicPr>
                          <p:cNvPr id="0" name="Object 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40" y="866"/>
                            <a:ext cx="392" cy="31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3392" name="Group 563"/>
              <p:cNvGrpSpPr>
                <a:grpSpLocks/>
              </p:cNvGrpSpPr>
              <p:nvPr/>
            </p:nvGrpSpPr>
            <p:grpSpPr bwMode="auto">
              <a:xfrm>
                <a:off x="3567" y="959"/>
                <a:ext cx="512" cy="445"/>
                <a:chOff x="3567" y="959"/>
                <a:chExt cx="512" cy="445"/>
              </a:xfrm>
            </p:grpSpPr>
            <p:sp>
              <p:nvSpPr>
                <p:cNvPr id="13393" name="Rectangle 564"/>
                <p:cNvSpPr>
                  <a:spLocks noChangeArrowheads="1"/>
                </p:cNvSpPr>
                <p:nvPr/>
              </p:nvSpPr>
              <p:spPr bwMode="auto">
                <a:xfrm>
                  <a:off x="3567" y="972"/>
                  <a:ext cx="488" cy="426"/>
                </a:xfrm>
                <a:prstGeom prst="rect">
                  <a:avLst/>
                </a:prstGeom>
                <a:solidFill>
                  <a:schemeClr val="hlink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394" name="Text Box 565"/>
                <p:cNvSpPr txBox="1">
                  <a:spLocks noChangeArrowheads="1"/>
                </p:cNvSpPr>
                <p:nvPr/>
              </p:nvSpPr>
              <p:spPr bwMode="auto">
                <a:xfrm>
                  <a:off x="3580" y="959"/>
                  <a:ext cx="499" cy="4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pt-BR" sz="1400">
                      <a:latin typeface="Comic Sans MS" pitchFamily="66" charset="0"/>
                    </a:rPr>
                    <a:t>agente </a:t>
                  </a:r>
                  <a:br>
                    <a:rPr lang="pt-BR" sz="1400">
                      <a:latin typeface="Comic Sans MS" pitchFamily="66" charset="0"/>
                    </a:rPr>
                  </a:br>
                  <a:r>
                    <a:rPr lang="pt-BR" sz="1400">
                      <a:latin typeface="Comic Sans MS" pitchFamily="66" charset="0"/>
                    </a:rPr>
                    <a:t>de </a:t>
                  </a:r>
                  <a:br>
                    <a:rPr lang="pt-BR" sz="1400">
                      <a:latin typeface="Comic Sans MS" pitchFamily="66" charset="0"/>
                    </a:rPr>
                  </a:br>
                  <a:r>
                    <a:rPr lang="pt-BR" sz="1400">
                      <a:latin typeface="Comic Sans MS" pitchFamily="66" charset="0"/>
                    </a:rPr>
                    <a:t>usuário</a:t>
                  </a:r>
                  <a:endParaRPr lang="pt-BR" sz="2000"/>
                </a:p>
              </p:txBody>
            </p:sp>
          </p:grpSp>
        </p:grpSp>
        <p:grpSp>
          <p:nvGrpSpPr>
            <p:cNvPr id="13340" name="Group 566"/>
            <p:cNvGrpSpPr>
              <a:grpSpLocks/>
            </p:cNvGrpSpPr>
            <p:nvPr/>
          </p:nvGrpSpPr>
          <p:grpSpPr bwMode="auto">
            <a:xfrm>
              <a:off x="2880" y="2544"/>
              <a:ext cx="729" cy="946"/>
              <a:chOff x="2960" y="1028"/>
              <a:chExt cx="729" cy="946"/>
            </a:xfrm>
          </p:grpSpPr>
          <p:grpSp>
            <p:nvGrpSpPr>
              <p:cNvPr id="13367" name="Group 567"/>
              <p:cNvGrpSpPr>
                <a:grpSpLocks/>
              </p:cNvGrpSpPr>
              <p:nvPr/>
            </p:nvGrpSpPr>
            <p:grpSpPr bwMode="auto">
              <a:xfrm>
                <a:off x="3217" y="1028"/>
                <a:ext cx="224" cy="588"/>
                <a:chOff x="4180" y="783"/>
                <a:chExt cx="150" cy="307"/>
              </a:xfrm>
            </p:grpSpPr>
            <p:sp>
              <p:nvSpPr>
                <p:cNvPr id="13384" name="AutoShape 568"/>
                <p:cNvSpPr>
                  <a:spLocks noChangeArrowheads="1"/>
                </p:cNvSpPr>
                <p:nvPr/>
              </p:nvSpPr>
              <p:spPr bwMode="auto">
                <a:xfrm>
                  <a:off x="4180" y="1019"/>
                  <a:ext cx="150" cy="71"/>
                </a:xfrm>
                <a:prstGeom prst="parallelogram">
                  <a:avLst>
                    <a:gd name="adj" fmla="val 81387"/>
                  </a:avLst>
                </a:prstGeom>
                <a:solidFill>
                  <a:srgbClr val="33CC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385" name="Rectangle 569"/>
                <p:cNvSpPr>
                  <a:spLocks noChangeArrowheads="1"/>
                </p:cNvSpPr>
                <p:nvPr/>
              </p:nvSpPr>
              <p:spPr bwMode="auto">
                <a:xfrm>
                  <a:off x="4256" y="785"/>
                  <a:ext cx="69" cy="236"/>
                </a:xfrm>
                <a:prstGeom prst="rect">
                  <a:avLst/>
                </a:prstGeom>
                <a:solidFill>
                  <a:srgbClr val="33CC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386" name="Rectangle 570"/>
                <p:cNvSpPr>
                  <a:spLocks noChangeArrowheads="1"/>
                </p:cNvSpPr>
                <p:nvPr/>
              </p:nvSpPr>
              <p:spPr bwMode="auto">
                <a:xfrm>
                  <a:off x="4181" y="852"/>
                  <a:ext cx="95" cy="236"/>
                </a:xfrm>
                <a:prstGeom prst="rect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387" name="AutoShape 571"/>
                <p:cNvSpPr>
                  <a:spLocks noChangeArrowheads="1"/>
                </p:cNvSpPr>
                <p:nvPr/>
              </p:nvSpPr>
              <p:spPr bwMode="auto">
                <a:xfrm>
                  <a:off x="4180" y="783"/>
                  <a:ext cx="150" cy="71"/>
                </a:xfrm>
                <a:prstGeom prst="parallelogram">
                  <a:avLst>
                    <a:gd name="adj" fmla="val 81387"/>
                  </a:avLst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388" name="Line 572"/>
                <p:cNvSpPr>
                  <a:spLocks noChangeShapeType="1"/>
                </p:cNvSpPr>
                <p:nvPr/>
              </p:nvSpPr>
              <p:spPr bwMode="auto">
                <a:xfrm>
                  <a:off x="4330" y="788"/>
                  <a:ext cx="0" cy="23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89" name="Line 573"/>
                <p:cNvSpPr>
                  <a:spLocks noChangeShapeType="1"/>
                </p:cNvSpPr>
                <p:nvPr/>
              </p:nvSpPr>
              <p:spPr bwMode="auto">
                <a:xfrm flipH="1">
                  <a:off x="4276" y="1019"/>
                  <a:ext cx="54" cy="6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90" name="Rectangle 574"/>
                <p:cNvSpPr>
                  <a:spLocks noChangeArrowheads="1"/>
                </p:cNvSpPr>
                <p:nvPr/>
              </p:nvSpPr>
              <p:spPr bwMode="auto">
                <a:xfrm>
                  <a:off x="4193" y="883"/>
                  <a:ext cx="63" cy="13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391" name="Rectangle 575"/>
                <p:cNvSpPr>
                  <a:spLocks noChangeArrowheads="1"/>
                </p:cNvSpPr>
                <p:nvPr/>
              </p:nvSpPr>
              <p:spPr bwMode="auto">
                <a:xfrm>
                  <a:off x="4202" y="924"/>
                  <a:ext cx="48" cy="4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</p:grpSp>
          <p:grpSp>
            <p:nvGrpSpPr>
              <p:cNvPr id="13368" name="Group 576"/>
              <p:cNvGrpSpPr>
                <a:grpSpLocks/>
              </p:cNvGrpSpPr>
              <p:nvPr/>
            </p:nvGrpSpPr>
            <p:grpSpPr bwMode="auto">
              <a:xfrm>
                <a:off x="2960" y="1313"/>
                <a:ext cx="729" cy="661"/>
                <a:chOff x="2960" y="1313"/>
                <a:chExt cx="729" cy="661"/>
              </a:xfrm>
            </p:grpSpPr>
            <p:sp>
              <p:nvSpPr>
                <p:cNvPr id="13369" name="Rectangle 577"/>
                <p:cNvSpPr>
                  <a:spLocks noChangeArrowheads="1"/>
                </p:cNvSpPr>
                <p:nvPr/>
              </p:nvSpPr>
              <p:spPr bwMode="auto">
                <a:xfrm>
                  <a:off x="3001" y="1338"/>
                  <a:ext cx="644" cy="636"/>
                </a:xfrm>
                <a:prstGeom prst="rect">
                  <a:avLst/>
                </a:prstGeom>
                <a:solidFill>
                  <a:schemeClr val="hlink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370" name="Text Box 578"/>
                <p:cNvSpPr txBox="1">
                  <a:spLocks noChangeArrowheads="1"/>
                </p:cNvSpPr>
                <p:nvPr/>
              </p:nvSpPr>
              <p:spPr bwMode="auto">
                <a:xfrm>
                  <a:off x="2960" y="1313"/>
                  <a:ext cx="729" cy="3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pt-BR" sz="1600">
                      <a:latin typeface="Comic Sans MS" pitchFamily="66" charset="0"/>
                    </a:rPr>
                    <a:t>servidor </a:t>
                  </a:r>
                  <a:br>
                    <a:rPr lang="pt-BR" sz="1600">
                      <a:latin typeface="Comic Sans MS" pitchFamily="66" charset="0"/>
                    </a:rPr>
                  </a:br>
                  <a:r>
                    <a:rPr lang="pt-BR" sz="1600">
                      <a:latin typeface="Comic Sans MS" pitchFamily="66" charset="0"/>
                    </a:rPr>
                    <a:t>de correio</a:t>
                  </a:r>
                  <a:endParaRPr lang="pt-BR" sz="2400"/>
                </a:p>
              </p:txBody>
            </p:sp>
            <p:sp>
              <p:nvSpPr>
                <p:cNvPr id="13371" name="Rectangle 579"/>
                <p:cNvSpPr>
                  <a:spLocks noChangeArrowheads="1"/>
                </p:cNvSpPr>
                <p:nvPr/>
              </p:nvSpPr>
              <p:spPr bwMode="auto">
                <a:xfrm>
                  <a:off x="3102" y="1692"/>
                  <a:ext cx="450" cy="120"/>
                </a:xfrm>
                <a:prstGeom prst="rect">
                  <a:avLst/>
                </a:prstGeom>
                <a:solidFill>
                  <a:srgbClr val="00FF00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372" name="Line 580"/>
                <p:cNvSpPr>
                  <a:spLocks noChangeShapeType="1"/>
                </p:cNvSpPr>
                <p:nvPr/>
              </p:nvSpPr>
              <p:spPr bwMode="auto">
                <a:xfrm>
                  <a:off x="3151" y="1720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73" name="Line 581"/>
                <p:cNvSpPr>
                  <a:spLocks noChangeShapeType="1"/>
                </p:cNvSpPr>
                <p:nvPr/>
              </p:nvSpPr>
              <p:spPr bwMode="auto">
                <a:xfrm>
                  <a:off x="3260" y="1719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74" name="Line 582"/>
                <p:cNvSpPr>
                  <a:spLocks noChangeShapeType="1"/>
                </p:cNvSpPr>
                <p:nvPr/>
              </p:nvSpPr>
              <p:spPr bwMode="auto">
                <a:xfrm>
                  <a:off x="3315" y="1721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75" name="Line 583"/>
                <p:cNvSpPr>
                  <a:spLocks noChangeShapeType="1"/>
                </p:cNvSpPr>
                <p:nvPr/>
              </p:nvSpPr>
              <p:spPr bwMode="auto">
                <a:xfrm>
                  <a:off x="3372" y="1719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76" name="Line 584"/>
                <p:cNvSpPr>
                  <a:spLocks noChangeShapeType="1"/>
                </p:cNvSpPr>
                <p:nvPr/>
              </p:nvSpPr>
              <p:spPr bwMode="auto">
                <a:xfrm>
                  <a:off x="3433" y="1719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77" name="Line 585"/>
                <p:cNvSpPr>
                  <a:spLocks noChangeShapeType="1"/>
                </p:cNvSpPr>
                <p:nvPr/>
              </p:nvSpPr>
              <p:spPr bwMode="auto">
                <a:xfrm>
                  <a:off x="3489" y="1719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78" name="Line 586"/>
                <p:cNvSpPr>
                  <a:spLocks noChangeShapeType="1"/>
                </p:cNvSpPr>
                <p:nvPr/>
              </p:nvSpPr>
              <p:spPr bwMode="auto">
                <a:xfrm>
                  <a:off x="3204" y="1720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79" name="Rectangle 587"/>
                <p:cNvSpPr>
                  <a:spLocks noChangeArrowheads="1"/>
                </p:cNvSpPr>
                <p:nvPr/>
              </p:nvSpPr>
              <p:spPr bwMode="auto">
                <a:xfrm>
                  <a:off x="3110" y="1859"/>
                  <a:ext cx="64" cy="9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380" name="Rectangle 588"/>
                <p:cNvSpPr>
                  <a:spLocks noChangeArrowheads="1"/>
                </p:cNvSpPr>
                <p:nvPr/>
              </p:nvSpPr>
              <p:spPr bwMode="auto">
                <a:xfrm>
                  <a:off x="3196" y="1859"/>
                  <a:ext cx="64" cy="9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381" name="Rectangle 589"/>
                <p:cNvSpPr>
                  <a:spLocks noChangeArrowheads="1"/>
                </p:cNvSpPr>
                <p:nvPr/>
              </p:nvSpPr>
              <p:spPr bwMode="auto">
                <a:xfrm>
                  <a:off x="3282" y="1858"/>
                  <a:ext cx="64" cy="9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382" name="Rectangle 590"/>
                <p:cNvSpPr>
                  <a:spLocks noChangeArrowheads="1"/>
                </p:cNvSpPr>
                <p:nvPr/>
              </p:nvSpPr>
              <p:spPr bwMode="auto">
                <a:xfrm>
                  <a:off x="3379" y="1856"/>
                  <a:ext cx="64" cy="9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383" name="Rectangle 591"/>
                <p:cNvSpPr>
                  <a:spLocks noChangeArrowheads="1"/>
                </p:cNvSpPr>
                <p:nvPr/>
              </p:nvSpPr>
              <p:spPr bwMode="auto">
                <a:xfrm>
                  <a:off x="3475" y="1856"/>
                  <a:ext cx="64" cy="9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</p:grpSp>
        </p:grpSp>
        <p:grpSp>
          <p:nvGrpSpPr>
            <p:cNvPr id="13341" name="Group 592"/>
            <p:cNvGrpSpPr>
              <a:grpSpLocks/>
            </p:cNvGrpSpPr>
            <p:nvPr/>
          </p:nvGrpSpPr>
          <p:grpSpPr bwMode="auto">
            <a:xfrm>
              <a:off x="4275" y="1595"/>
              <a:ext cx="729" cy="946"/>
              <a:chOff x="2960" y="1028"/>
              <a:chExt cx="729" cy="946"/>
            </a:xfrm>
          </p:grpSpPr>
          <p:grpSp>
            <p:nvGrpSpPr>
              <p:cNvPr id="13342" name="Group 593"/>
              <p:cNvGrpSpPr>
                <a:grpSpLocks/>
              </p:cNvGrpSpPr>
              <p:nvPr/>
            </p:nvGrpSpPr>
            <p:grpSpPr bwMode="auto">
              <a:xfrm>
                <a:off x="3217" y="1028"/>
                <a:ext cx="224" cy="588"/>
                <a:chOff x="4180" y="783"/>
                <a:chExt cx="150" cy="307"/>
              </a:xfrm>
            </p:grpSpPr>
            <p:sp>
              <p:nvSpPr>
                <p:cNvPr id="13359" name="AutoShape 594"/>
                <p:cNvSpPr>
                  <a:spLocks noChangeArrowheads="1"/>
                </p:cNvSpPr>
                <p:nvPr/>
              </p:nvSpPr>
              <p:spPr bwMode="auto">
                <a:xfrm>
                  <a:off x="4180" y="1019"/>
                  <a:ext cx="150" cy="71"/>
                </a:xfrm>
                <a:prstGeom prst="parallelogram">
                  <a:avLst>
                    <a:gd name="adj" fmla="val 81387"/>
                  </a:avLst>
                </a:prstGeom>
                <a:solidFill>
                  <a:srgbClr val="33CC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360" name="Rectangle 595"/>
                <p:cNvSpPr>
                  <a:spLocks noChangeArrowheads="1"/>
                </p:cNvSpPr>
                <p:nvPr/>
              </p:nvSpPr>
              <p:spPr bwMode="auto">
                <a:xfrm>
                  <a:off x="4256" y="785"/>
                  <a:ext cx="69" cy="236"/>
                </a:xfrm>
                <a:prstGeom prst="rect">
                  <a:avLst/>
                </a:prstGeom>
                <a:solidFill>
                  <a:srgbClr val="33CC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361" name="Rectangle 596"/>
                <p:cNvSpPr>
                  <a:spLocks noChangeArrowheads="1"/>
                </p:cNvSpPr>
                <p:nvPr/>
              </p:nvSpPr>
              <p:spPr bwMode="auto">
                <a:xfrm>
                  <a:off x="4181" y="852"/>
                  <a:ext cx="95" cy="236"/>
                </a:xfrm>
                <a:prstGeom prst="rect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362" name="AutoShape 597"/>
                <p:cNvSpPr>
                  <a:spLocks noChangeArrowheads="1"/>
                </p:cNvSpPr>
                <p:nvPr/>
              </p:nvSpPr>
              <p:spPr bwMode="auto">
                <a:xfrm>
                  <a:off x="4180" y="783"/>
                  <a:ext cx="150" cy="71"/>
                </a:xfrm>
                <a:prstGeom prst="parallelogram">
                  <a:avLst>
                    <a:gd name="adj" fmla="val 81387"/>
                  </a:avLst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363" name="Line 598"/>
                <p:cNvSpPr>
                  <a:spLocks noChangeShapeType="1"/>
                </p:cNvSpPr>
                <p:nvPr/>
              </p:nvSpPr>
              <p:spPr bwMode="auto">
                <a:xfrm>
                  <a:off x="4330" y="788"/>
                  <a:ext cx="0" cy="23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64" name="Line 599"/>
                <p:cNvSpPr>
                  <a:spLocks noChangeShapeType="1"/>
                </p:cNvSpPr>
                <p:nvPr/>
              </p:nvSpPr>
              <p:spPr bwMode="auto">
                <a:xfrm flipH="1">
                  <a:off x="4276" y="1019"/>
                  <a:ext cx="54" cy="6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65" name="Rectangle 600"/>
                <p:cNvSpPr>
                  <a:spLocks noChangeArrowheads="1"/>
                </p:cNvSpPr>
                <p:nvPr/>
              </p:nvSpPr>
              <p:spPr bwMode="auto">
                <a:xfrm>
                  <a:off x="4193" y="883"/>
                  <a:ext cx="63" cy="13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366" name="Rectangle 601"/>
                <p:cNvSpPr>
                  <a:spLocks noChangeArrowheads="1"/>
                </p:cNvSpPr>
                <p:nvPr/>
              </p:nvSpPr>
              <p:spPr bwMode="auto">
                <a:xfrm>
                  <a:off x="4202" y="924"/>
                  <a:ext cx="48" cy="4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</p:grpSp>
          <p:grpSp>
            <p:nvGrpSpPr>
              <p:cNvPr id="13343" name="Group 602"/>
              <p:cNvGrpSpPr>
                <a:grpSpLocks/>
              </p:cNvGrpSpPr>
              <p:nvPr/>
            </p:nvGrpSpPr>
            <p:grpSpPr bwMode="auto">
              <a:xfrm>
                <a:off x="2960" y="1313"/>
                <a:ext cx="729" cy="661"/>
                <a:chOff x="2960" y="1313"/>
                <a:chExt cx="729" cy="661"/>
              </a:xfrm>
            </p:grpSpPr>
            <p:sp>
              <p:nvSpPr>
                <p:cNvPr id="13344" name="Rectangle 603"/>
                <p:cNvSpPr>
                  <a:spLocks noChangeArrowheads="1"/>
                </p:cNvSpPr>
                <p:nvPr/>
              </p:nvSpPr>
              <p:spPr bwMode="auto">
                <a:xfrm>
                  <a:off x="3001" y="1338"/>
                  <a:ext cx="644" cy="636"/>
                </a:xfrm>
                <a:prstGeom prst="rect">
                  <a:avLst/>
                </a:prstGeom>
                <a:solidFill>
                  <a:schemeClr val="hlink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345" name="Text Box 604"/>
                <p:cNvSpPr txBox="1">
                  <a:spLocks noChangeArrowheads="1"/>
                </p:cNvSpPr>
                <p:nvPr/>
              </p:nvSpPr>
              <p:spPr bwMode="auto">
                <a:xfrm>
                  <a:off x="2960" y="1313"/>
                  <a:ext cx="729" cy="3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pt-BR" sz="1600">
                      <a:latin typeface="Comic Sans MS" pitchFamily="66" charset="0"/>
                    </a:rPr>
                    <a:t>servidor </a:t>
                  </a:r>
                  <a:br>
                    <a:rPr lang="pt-BR" sz="1600">
                      <a:latin typeface="Comic Sans MS" pitchFamily="66" charset="0"/>
                    </a:rPr>
                  </a:br>
                  <a:r>
                    <a:rPr lang="pt-BR" sz="1600">
                      <a:latin typeface="Comic Sans MS" pitchFamily="66" charset="0"/>
                    </a:rPr>
                    <a:t>de correio</a:t>
                  </a:r>
                  <a:endParaRPr lang="pt-BR" sz="2400"/>
                </a:p>
              </p:txBody>
            </p:sp>
            <p:sp>
              <p:nvSpPr>
                <p:cNvPr id="13346" name="Rectangle 605"/>
                <p:cNvSpPr>
                  <a:spLocks noChangeArrowheads="1"/>
                </p:cNvSpPr>
                <p:nvPr/>
              </p:nvSpPr>
              <p:spPr bwMode="auto">
                <a:xfrm>
                  <a:off x="3102" y="1692"/>
                  <a:ext cx="450" cy="120"/>
                </a:xfrm>
                <a:prstGeom prst="rect">
                  <a:avLst/>
                </a:prstGeom>
                <a:solidFill>
                  <a:srgbClr val="00FF00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347" name="Line 606"/>
                <p:cNvSpPr>
                  <a:spLocks noChangeShapeType="1"/>
                </p:cNvSpPr>
                <p:nvPr/>
              </p:nvSpPr>
              <p:spPr bwMode="auto">
                <a:xfrm>
                  <a:off x="3151" y="1720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48" name="Line 607"/>
                <p:cNvSpPr>
                  <a:spLocks noChangeShapeType="1"/>
                </p:cNvSpPr>
                <p:nvPr/>
              </p:nvSpPr>
              <p:spPr bwMode="auto">
                <a:xfrm>
                  <a:off x="3260" y="1719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49" name="Line 608"/>
                <p:cNvSpPr>
                  <a:spLocks noChangeShapeType="1"/>
                </p:cNvSpPr>
                <p:nvPr/>
              </p:nvSpPr>
              <p:spPr bwMode="auto">
                <a:xfrm>
                  <a:off x="3315" y="1721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50" name="Line 609"/>
                <p:cNvSpPr>
                  <a:spLocks noChangeShapeType="1"/>
                </p:cNvSpPr>
                <p:nvPr/>
              </p:nvSpPr>
              <p:spPr bwMode="auto">
                <a:xfrm>
                  <a:off x="3372" y="1719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51" name="Line 610"/>
                <p:cNvSpPr>
                  <a:spLocks noChangeShapeType="1"/>
                </p:cNvSpPr>
                <p:nvPr/>
              </p:nvSpPr>
              <p:spPr bwMode="auto">
                <a:xfrm>
                  <a:off x="3433" y="1719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52" name="Line 611"/>
                <p:cNvSpPr>
                  <a:spLocks noChangeShapeType="1"/>
                </p:cNvSpPr>
                <p:nvPr/>
              </p:nvSpPr>
              <p:spPr bwMode="auto">
                <a:xfrm>
                  <a:off x="3489" y="1719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53" name="Line 612"/>
                <p:cNvSpPr>
                  <a:spLocks noChangeShapeType="1"/>
                </p:cNvSpPr>
                <p:nvPr/>
              </p:nvSpPr>
              <p:spPr bwMode="auto">
                <a:xfrm>
                  <a:off x="3204" y="1720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354" name="Rectangle 613"/>
                <p:cNvSpPr>
                  <a:spLocks noChangeArrowheads="1"/>
                </p:cNvSpPr>
                <p:nvPr/>
              </p:nvSpPr>
              <p:spPr bwMode="auto">
                <a:xfrm>
                  <a:off x="3110" y="1859"/>
                  <a:ext cx="64" cy="9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355" name="Rectangle 614"/>
                <p:cNvSpPr>
                  <a:spLocks noChangeArrowheads="1"/>
                </p:cNvSpPr>
                <p:nvPr/>
              </p:nvSpPr>
              <p:spPr bwMode="auto">
                <a:xfrm>
                  <a:off x="3196" y="1859"/>
                  <a:ext cx="64" cy="9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356" name="Rectangle 615"/>
                <p:cNvSpPr>
                  <a:spLocks noChangeArrowheads="1"/>
                </p:cNvSpPr>
                <p:nvPr/>
              </p:nvSpPr>
              <p:spPr bwMode="auto">
                <a:xfrm>
                  <a:off x="3282" y="1858"/>
                  <a:ext cx="64" cy="9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357" name="Rectangle 616"/>
                <p:cNvSpPr>
                  <a:spLocks noChangeArrowheads="1"/>
                </p:cNvSpPr>
                <p:nvPr/>
              </p:nvSpPr>
              <p:spPr bwMode="auto">
                <a:xfrm>
                  <a:off x="3379" y="1856"/>
                  <a:ext cx="64" cy="9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3358" name="Rectangle 617"/>
                <p:cNvSpPr>
                  <a:spLocks noChangeArrowheads="1"/>
                </p:cNvSpPr>
                <p:nvPr/>
              </p:nvSpPr>
              <p:spPr bwMode="auto">
                <a:xfrm>
                  <a:off x="3475" y="1856"/>
                  <a:ext cx="64" cy="9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</p:grpSp>
        </p:grpSp>
      </p:grp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55BD12F-2B83-564A-B3E2-0136D2FB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104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pt-BR"/>
              <a:t>Criando uma aplicação de rede</a:t>
            </a:r>
            <a:r>
              <a:rPr lang="pt-BR" sz="2800"/>
              <a:t> </a:t>
            </a:r>
            <a:endParaRPr lang="pt-BR"/>
          </a:p>
        </p:txBody>
      </p:sp>
      <p:sp>
        <p:nvSpPr>
          <p:cNvPr id="10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8150" y="1400175"/>
            <a:ext cx="4373563" cy="5114925"/>
          </a:xfrm>
        </p:spPr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 dirty="0">
                <a:solidFill>
                  <a:srgbClr val="FF0000"/>
                </a:solidFill>
              </a:rPr>
              <a:t>Programas que</a:t>
            </a:r>
            <a:endParaRPr lang="pt-BR" dirty="0"/>
          </a:p>
          <a:p>
            <a:pPr lvl="1"/>
            <a:r>
              <a:rPr lang="pt-BR" sz="1800" dirty="0"/>
              <a:t>Executam em (diferentes) sistemas finais </a:t>
            </a:r>
          </a:p>
          <a:p>
            <a:pPr lvl="1"/>
            <a:r>
              <a:rPr lang="pt-BR" sz="1800" dirty="0"/>
              <a:t>Comunicam-se através da rede</a:t>
            </a:r>
          </a:p>
          <a:p>
            <a:pPr lvl="1"/>
            <a:r>
              <a:rPr lang="pt-BR" sz="1800" dirty="0"/>
              <a:t>p.ex., servidor Web se comunica com o navegador</a:t>
            </a:r>
          </a:p>
          <a:p>
            <a:pPr>
              <a:buFont typeface="ZapfDingbats" pitchFamily="82" charset="0"/>
              <a:buNone/>
            </a:pPr>
            <a:r>
              <a:rPr lang="pt-BR" sz="2400" dirty="0">
                <a:solidFill>
                  <a:srgbClr val="FF0000"/>
                </a:solidFill>
              </a:rPr>
              <a:t>Programas não relacionados ao núcleo da rede</a:t>
            </a:r>
            <a:endParaRPr lang="pt-BR" dirty="0">
              <a:solidFill>
                <a:srgbClr val="FF0000"/>
              </a:solidFill>
            </a:endParaRPr>
          </a:p>
          <a:p>
            <a:pPr lvl="1"/>
            <a:r>
              <a:rPr lang="pt-BR" sz="1800" dirty="0"/>
              <a:t>Dispositivos do núcleo da rede não executam aplicações dos usuários</a:t>
            </a:r>
          </a:p>
          <a:p>
            <a:pPr lvl="1"/>
            <a:r>
              <a:rPr lang="pt-BR" sz="1800" dirty="0"/>
              <a:t>Aplicações nos sistemas finais permitem rápido desenvolvimento e disseminação</a:t>
            </a:r>
          </a:p>
        </p:txBody>
      </p:sp>
      <p:grpSp>
        <p:nvGrpSpPr>
          <p:cNvPr id="1045" name="Group 4"/>
          <p:cNvGrpSpPr>
            <a:grpSpLocks/>
          </p:cNvGrpSpPr>
          <p:nvPr/>
        </p:nvGrpSpPr>
        <p:grpSpPr bwMode="auto">
          <a:xfrm>
            <a:off x="4908550" y="1876425"/>
            <a:ext cx="3678238" cy="3670300"/>
            <a:chOff x="3092" y="1182"/>
            <a:chExt cx="2317" cy="2312"/>
          </a:xfrm>
        </p:grpSpPr>
        <p:sp>
          <p:nvSpPr>
            <p:cNvPr id="1073" name="Freeform 5"/>
            <p:cNvSpPr>
              <a:spLocks/>
            </p:cNvSpPr>
            <p:nvPr/>
          </p:nvSpPr>
          <p:spPr bwMode="auto">
            <a:xfrm>
              <a:off x="4276" y="1272"/>
              <a:ext cx="1133" cy="1055"/>
            </a:xfrm>
            <a:custGeom>
              <a:avLst/>
              <a:gdLst>
                <a:gd name="T0" fmla="*/ 161 w 1292"/>
                <a:gd name="T1" fmla="*/ 4 h 1255"/>
                <a:gd name="T2" fmla="*/ 24 w 1292"/>
                <a:gd name="T3" fmla="*/ 93 h 1255"/>
                <a:gd name="T4" fmla="*/ 19 w 1292"/>
                <a:gd name="T5" fmla="*/ 311 h 1255"/>
                <a:gd name="T6" fmla="*/ 35 w 1292"/>
                <a:gd name="T7" fmla="*/ 493 h 1255"/>
                <a:gd name="T8" fmla="*/ 166 w 1292"/>
                <a:gd name="T9" fmla="*/ 517 h 1255"/>
                <a:gd name="T10" fmla="*/ 436 w 1292"/>
                <a:gd name="T11" fmla="*/ 671 h 1255"/>
                <a:gd name="T12" fmla="*/ 672 w 1292"/>
                <a:gd name="T13" fmla="*/ 735 h 1255"/>
                <a:gd name="T14" fmla="*/ 809 w 1292"/>
                <a:gd name="T15" fmla="*/ 606 h 1255"/>
                <a:gd name="T16" fmla="*/ 858 w 1292"/>
                <a:gd name="T17" fmla="*/ 264 h 1255"/>
                <a:gd name="T18" fmla="*/ 813 w 1292"/>
                <a:gd name="T19" fmla="*/ 125 h 1255"/>
                <a:gd name="T20" fmla="*/ 505 w 1292"/>
                <a:gd name="T21" fmla="*/ 69 h 1255"/>
                <a:gd name="T22" fmla="*/ 161 w 1292"/>
                <a:gd name="T23" fmla="*/ 4 h 12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92"/>
                <a:gd name="T37" fmla="*/ 0 h 1255"/>
                <a:gd name="T38" fmla="*/ 1292 w 1292"/>
                <a:gd name="T39" fmla="*/ 1255 h 125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92" h="1255">
                  <a:moveTo>
                    <a:pt x="239" y="7"/>
                  </a:moveTo>
                  <a:cubicBezTo>
                    <a:pt x="120" y="14"/>
                    <a:pt x="70" y="71"/>
                    <a:pt x="35" y="157"/>
                  </a:cubicBezTo>
                  <a:cubicBezTo>
                    <a:pt x="0" y="243"/>
                    <a:pt x="26" y="411"/>
                    <a:pt x="29" y="523"/>
                  </a:cubicBezTo>
                  <a:cubicBezTo>
                    <a:pt x="32" y="635"/>
                    <a:pt x="17" y="771"/>
                    <a:pt x="53" y="829"/>
                  </a:cubicBezTo>
                  <a:cubicBezTo>
                    <a:pt x="89" y="887"/>
                    <a:pt x="146" y="821"/>
                    <a:pt x="245" y="871"/>
                  </a:cubicBezTo>
                  <a:cubicBezTo>
                    <a:pt x="344" y="921"/>
                    <a:pt x="522" y="1068"/>
                    <a:pt x="647" y="1129"/>
                  </a:cubicBezTo>
                  <a:cubicBezTo>
                    <a:pt x="772" y="1190"/>
                    <a:pt x="903" y="1255"/>
                    <a:pt x="995" y="1237"/>
                  </a:cubicBezTo>
                  <a:cubicBezTo>
                    <a:pt x="1087" y="1219"/>
                    <a:pt x="1153" y="1153"/>
                    <a:pt x="1199" y="1021"/>
                  </a:cubicBezTo>
                  <a:cubicBezTo>
                    <a:pt x="1245" y="889"/>
                    <a:pt x="1270" y="580"/>
                    <a:pt x="1271" y="445"/>
                  </a:cubicBezTo>
                  <a:cubicBezTo>
                    <a:pt x="1272" y="310"/>
                    <a:pt x="1292" y="266"/>
                    <a:pt x="1205" y="211"/>
                  </a:cubicBezTo>
                  <a:cubicBezTo>
                    <a:pt x="1118" y="156"/>
                    <a:pt x="908" y="150"/>
                    <a:pt x="749" y="115"/>
                  </a:cubicBezTo>
                  <a:cubicBezTo>
                    <a:pt x="590" y="80"/>
                    <a:pt x="358" y="0"/>
                    <a:pt x="239" y="7"/>
                  </a:cubicBezTo>
                  <a:close/>
                </a:path>
              </a:pathLst>
            </a:custGeom>
            <a:solidFill>
              <a:srgbClr val="CC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4" name="Freeform 6"/>
            <p:cNvSpPr>
              <a:spLocks/>
            </p:cNvSpPr>
            <p:nvPr/>
          </p:nvSpPr>
          <p:spPr bwMode="auto">
            <a:xfrm>
              <a:off x="3092" y="1182"/>
              <a:ext cx="1176" cy="1001"/>
            </a:xfrm>
            <a:custGeom>
              <a:avLst/>
              <a:gdLst>
                <a:gd name="T0" fmla="*/ 372 w 1340"/>
                <a:gd name="T1" fmla="*/ 24 h 1191"/>
                <a:gd name="T2" fmla="*/ 55 w 1340"/>
                <a:gd name="T3" fmla="*/ 35 h 1191"/>
                <a:gd name="T4" fmla="*/ 39 w 1340"/>
                <a:gd name="T5" fmla="*/ 239 h 1191"/>
                <a:gd name="T6" fmla="*/ 19 w 1340"/>
                <a:gd name="T7" fmla="*/ 427 h 1191"/>
                <a:gd name="T8" fmla="*/ 75 w 1340"/>
                <a:gd name="T9" fmla="*/ 516 h 1191"/>
                <a:gd name="T10" fmla="*/ 363 w 1340"/>
                <a:gd name="T11" fmla="*/ 520 h 1191"/>
                <a:gd name="T12" fmla="*/ 433 w 1340"/>
                <a:gd name="T13" fmla="*/ 670 h 1191"/>
                <a:gd name="T14" fmla="*/ 834 w 1340"/>
                <a:gd name="T15" fmla="*/ 652 h 1191"/>
                <a:gd name="T16" fmla="*/ 863 w 1340"/>
                <a:gd name="T17" fmla="*/ 339 h 1191"/>
                <a:gd name="T18" fmla="*/ 814 w 1340"/>
                <a:gd name="T19" fmla="*/ 203 h 1191"/>
                <a:gd name="T20" fmla="*/ 513 w 1340"/>
                <a:gd name="T21" fmla="*/ 171 h 1191"/>
                <a:gd name="T22" fmla="*/ 372 w 1340"/>
                <a:gd name="T23" fmla="*/ 24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40"/>
                <a:gd name="T37" fmla="*/ 0 h 1191"/>
                <a:gd name="T38" fmla="*/ 1340 w 1340"/>
                <a:gd name="T39" fmla="*/ 1191 h 11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CC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" name="Freeform 7"/>
            <p:cNvSpPr>
              <a:spLocks/>
            </p:cNvSpPr>
            <p:nvPr/>
          </p:nvSpPr>
          <p:spPr bwMode="auto">
            <a:xfrm>
              <a:off x="3324" y="2096"/>
              <a:ext cx="1874" cy="1398"/>
            </a:xfrm>
            <a:custGeom>
              <a:avLst/>
              <a:gdLst>
                <a:gd name="T0" fmla="*/ 18 w 2135"/>
                <a:gd name="T1" fmla="*/ 388 h 1662"/>
                <a:gd name="T2" fmla="*/ 71 w 2135"/>
                <a:gd name="T3" fmla="*/ 45 h 1662"/>
                <a:gd name="T4" fmla="*/ 444 w 2135"/>
                <a:gd name="T5" fmla="*/ 117 h 1662"/>
                <a:gd name="T6" fmla="*/ 817 w 2135"/>
                <a:gd name="T7" fmla="*/ 60 h 1662"/>
                <a:gd name="T8" fmla="*/ 1353 w 2135"/>
                <a:gd name="T9" fmla="*/ 242 h 1662"/>
                <a:gd name="T10" fmla="*/ 1361 w 2135"/>
                <a:gd name="T11" fmla="*/ 680 h 1662"/>
                <a:gd name="T12" fmla="*/ 1069 w 2135"/>
                <a:gd name="T13" fmla="*/ 952 h 1662"/>
                <a:gd name="T14" fmla="*/ 550 w 2135"/>
                <a:gd name="T15" fmla="*/ 902 h 1662"/>
                <a:gd name="T16" fmla="*/ 339 w 2135"/>
                <a:gd name="T17" fmla="*/ 755 h 1662"/>
                <a:gd name="T18" fmla="*/ 124 w 2135"/>
                <a:gd name="T19" fmla="*/ 635 h 1662"/>
                <a:gd name="T20" fmla="*/ 18 w 2135"/>
                <a:gd name="T21" fmla="*/ 388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35"/>
                <a:gd name="T34" fmla="*/ 0 h 1662"/>
                <a:gd name="T35" fmla="*/ 2135 w 2135"/>
                <a:gd name="T36" fmla="*/ 1662 h 16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CC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076" name="Group 8"/>
            <p:cNvGrpSpPr>
              <a:grpSpLocks/>
            </p:cNvGrpSpPr>
            <p:nvPr/>
          </p:nvGrpSpPr>
          <p:grpSpPr bwMode="auto">
            <a:xfrm>
              <a:off x="3166" y="1267"/>
              <a:ext cx="462" cy="201"/>
              <a:chOff x="3552" y="246"/>
              <a:chExt cx="527" cy="248"/>
            </a:xfrm>
          </p:grpSpPr>
          <p:graphicFrame>
            <p:nvGraphicFramePr>
              <p:cNvPr id="1039" name="Object 9"/>
              <p:cNvGraphicFramePr>
                <a:graphicFrameLocks noChangeAspect="1"/>
              </p:cNvGraphicFramePr>
              <p:nvPr/>
            </p:nvGraphicFramePr>
            <p:xfrm>
              <a:off x="3552" y="246"/>
              <a:ext cx="299" cy="2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4" name="Clip" r:id="rId4" imgW="1305000" imgH="1085760" progId="">
                      <p:embed/>
                    </p:oleObj>
                  </mc:Choice>
                  <mc:Fallback>
                    <p:oleObj name="Clip" r:id="rId4" imgW="1305000" imgH="1085760" progId="">
                      <p:embed/>
                      <p:pic>
                        <p:nvPicPr>
                          <p:cNvPr id="0" name="Object 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52" y="246"/>
                            <a:ext cx="299" cy="24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40" name="Object 10"/>
              <p:cNvGraphicFramePr>
                <a:graphicFrameLocks noChangeAspect="1"/>
              </p:cNvGraphicFramePr>
              <p:nvPr/>
            </p:nvGraphicFramePr>
            <p:xfrm>
              <a:off x="3878" y="338"/>
              <a:ext cx="201" cy="1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5" name="Clip" r:id="rId6" imgW="676440" imgH="485640" progId="">
                      <p:embed/>
                    </p:oleObj>
                  </mc:Choice>
                  <mc:Fallback>
                    <p:oleObj name="Clip" r:id="rId6" imgW="676440" imgH="485640" progId="">
                      <p:embed/>
                      <p:pic>
                        <p:nvPicPr>
                          <p:cNvPr id="0" name="Object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78" y="338"/>
                            <a:ext cx="201" cy="14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77" name="Line 11"/>
              <p:cNvSpPr>
                <a:spLocks noChangeShapeType="1"/>
              </p:cNvSpPr>
              <p:nvPr/>
            </p:nvSpPr>
            <p:spPr bwMode="auto">
              <a:xfrm flipV="1">
                <a:off x="3844" y="434"/>
                <a:ext cx="82" cy="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1077" name="Group 12"/>
            <p:cNvGrpSpPr>
              <a:grpSpLocks/>
            </p:cNvGrpSpPr>
            <p:nvPr/>
          </p:nvGrpSpPr>
          <p:grpSpPr bwMode="auto">
            <a:xfrm>
              <a:off x="3166" y="1642"/>
              <a:ext cx="462" cy="201"/>
              <a:chOff x="3552" y="246"/>
              <a:chExt cx="527" cy="248"/>
            </a:xfrm>
          </p:grpSpPr>
          <p:graphicFrame>
            <p:nvGraphicFramePr>
              <p:cNvPr id="1037" name="Object 13"/>
              <p:cNvGraphicFramePr>
                <a:graphicFrameLocks noChangeAspect="1"/>
              </p:cNvGraphicFramePr>
              <p:nvPr/>
            </p:nvGraphicFramePr>
            <p:xfrm>
              <a:off x="3552" y="246"/>
              <a:ext cx="299" cy="2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6" name="Clip" r:id="rId8" imgW="1305000" imgH="1085760" progId="">
                      <p:embed/>
                    </p:oleObj>
                  </mc:Choice>
                  <mc:Fallback>
                    <p:oleObj name="Clip" r:id="rId8" imgW="1305000" imgH="1085760" progId="">
                      <p:embed/>
                      <p:pic>
                        <p:nvPicPr>
                          <p:cNvPr id="0" name="Object 1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52" y="246"/>
                            <a:ext cx="299" cy="24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8" name="Object 14"/>
              <p:cNvGraphicFramePr>
                <a:graphicFrameLocks noChangeAspect="1"/>
              </p:cNvGraphicFramePr>
              <p:nvPr/>
            </p:nvGraphicFramePr>
            <p:xfrm>
              <a:off x="3878" y="338"/>
              <a:ext cx="201" cy="1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7" name="Clip" r:id="rId9" imgW="676440" imgH="485640" progId="">
                      <p:embed/>
                    </p:oleObj>
                  </mc:Choice>
                  <mc:Fallback>
                    <p:oleObj name="Clip" r:id="rId9" imgW="676440" imgH="485640" progId="">
                      <p:embed/>
                      <p:pic>
                        <p:nvPicPr>
                          <p:cNvPr id="0" name="Object 1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78" y="338"/>
                            <a:ext cx="201" cy="14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76" name="Line 15"/>
              <p:cNvSpPr>
                <a:spLocks noChangeShapeType="1"/>
              </p:cNvSpPr>
              <p:nvPr/>
            </p:nvSpPr>
            <p:spPr bwMode="auto">
              <a:xfrm flipV="1">
                <a:off x="3844" y="434"/>
                <a:ext cx="82" cy="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1078" name="Group 16"/>
            <p:cNvGrpSpPr>
              <a:grpSpLocks/>
            </p:cNvGrpSpPr>
            <p:nvPr/>
          </p:nvGrpSpPr>
          <p:grpSpPr bwMode="auto">
            <a:xfrm>
              <a:off x="3403" y="1508"/>
              <a:ext cx="44" cy="135"/>
              <a:chOff x="3842" y="406"/>
              <a:chExt cx="51" cy="167"/>
            </a:xfrm>
          </p:grpSpPr>
          <p:sp>
            <p:nvSpPr>
              <p:cNvPr id="1273" name="Oval 17"/>
              <p:cNvSpPr>
                <a:spLocks noChangeArrowheads="1"/>
              </p:cNvSpPr>
              <p:nvPr/>
            </p:nvSpPr>
            <p:spPr bwMode="auto">
              <a:xfrm>
                <a:off x="3842" y="40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274" name="Oval 18"/>
              <p:cNvSpPr>
                <a:spLocks noChangeArrowheads="1"/>
              </p:cNvSpPr>
              <p:nvPr/>
            </p:nvSpPr>
            <p:spPr bwMode="auto">
              <a:xfrm>
                <a:off x="3844" y="46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275" name="Oval 19"/>
              <p:cNvSpPr>
                <a:spLocks noChangeArrowheads="1"/>
              </p:cNvSpPr>
              <p:nvPr/>
            </p:nvSpPr>
            <p:spPr bwMode="auto">
              <a:xfrm>
                <a:off x="3846" y="52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</p:grpSp>
        <p:grpSp>
          <p:nvGrpSpPr>
            <p:cNvPr id="1079" name="Group 20"/>
            <p:cNvGrpSpPr>
              <a:grpSpLocks/>
            </p:cNvGrpSpPr>
            <p:nvPr/>
          </p:nvGrpSpPr>
          <p:grpSpPr bwMode="auto">
            <a:xfrm>
              <a:off x="3699" y="1825"/>
              <a:ext cx="132" cy="249"/>
              <a:chOff x="4180" y="783"/>
              <a:chExt cx="150" cy="307"/>
            </a:xfrm>
          </p:grpSpPr>
          <p:sp>
            <p:nvSpPr>
              <p:cNvPr id="1265" name="AutoShape 21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266" name="Rectangle 22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267" name="Rectangle 23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268" name="AutoShape 24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269" name="Line 25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70" name="Line 26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71" name="Rectangle 27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272" name="Rectangle 28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</p:grpSp>
        <p:grpSp>
          <p:nvGrpSpPr>
            <p:cNvPr id="1080" name="Group 29"/>
            <p:cNvGrpSpPr>
              <a:grpSpLocks/>
            </p:cNvGrpSpPr>
            <p:nvPr/>
          </p:nvGrpSpPr>
          <p:grpSpPr bwMode="auto">
            <a:xfrm rot="-5400000">
              <a:off x="3896" y="1874"/>
              <a:ext cx="51" cy="147"/>
              <a:chOff x="3842" y="406"/>
              <a:chExt cx="51" cy="167"/>
            </a:xfrm>
          </p:grpSpPr>
          <p:sp>
            <p:nvSpPr>
              <p:cNvPr id="1262" name="Oval 30"/>
              <p:cNvSpPr>
                <a:spLocks noChangeArrowheads="1"/>
              </p:cNvSpPr>
              <p:nvPr/>
            </p:nvSpPr>
            <p:spPr bwMode="auto">
              <a:xfrm>
                <a:off x="3842" y="40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263" name="Oval 31"/>
              <p:cNvSpPr>
                <a:spLocks noChangeArrowheads="1"/>
              </p:cNvSpPr>
              <p:nvPr/>
            </p:nvSpPr>
            <p:spPr bwMode="auto">
              <a:xfrm>
                <a:off x="3844" y="46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264" name="Oval 32"/>
              <p:cNvSpPr>
                <a:spLocks noChangeArrowheads="1"/>
              </p:cNvSpPr>
              <p:nvPr/>
            </p:nvSpPr>
            <p:spPr bwMode="auto">
              <a:xfrm>
                <a:off x="3846" y="52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</p:grpSp>
        <p:sp>
          <p:nvSpPr>
            <p:cNvPr id="1081" name="Line 33"/>
            <p:cNvSpPr>
              <a:spLocks noChangeShapeType="1"/>
            </p:cNvSpPr>
            <p:nvPr/>
          </p:nvSpPr>
          <p:spPr bwMode="auto">
            <a:xfrm>
              <a:off x="3785" y="1767"/>
              <a:ext cx="312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82" name="Line 34"/>
            <p:cNvSpPr>
              <a:spLocks noChangeShapeType="1"/>
            </p:cNvSpPr>
            <p:nvPr/>
          </p:nvSpPr>
          <p:spPr bwMode="auto">
            <a:xfrm>
              <a:off x="3787" y="1765"/>
              <a:ext cx="1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83" name="Line 35"/>
            <p:cNvSpPr>
              <a:spLocks noChangeShapeType="1"/>
            </p:cNvSpPr>
            <p:nvPr/>
          </p:nvSpPr>
          <p:spPr bwMode="auto">
            <a:xfrm>
              <a:off x="4099" y="1764"/>
              <a:ext cx="1" cy="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84" name="Line 36"/>
            <p:cNvSpPr>
              <a:spLocks noChangeShapeType="1"/>
            </p:cNvSpPr>
            <p:nvPr/>
          </p:nvSpPr>
          <p:spPr bwMode="auto">
            <a:xfrm>
              <a:off x="3596" y="1427"/>
              <a:ext cx="182" cy="16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85" name="Line 37"/>
            <p:cNvSpPr>
              <a:spLocks noChangeShapeType="1"/>
            </p:cNvSpPr>
            <p:nvPr/>
          </p:nvSpPr>
          <p:spPr bwMode="auto">
            <a:xfrm flipV="1">
              <a:off x="3604" y="1607"/>
              <a:ext cx="174" cy="2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86" name="Line 38"/>
            <p:cNvSpPr>
              <a:spLocks noChangeShapeType="1"/>
            </p:cNvSpPr>
            <p:nvPr/>
          </p:nvSpPr>
          <p:spPr bwMode="auto">
            <a:xfrm flipV="1">
              <a:off x="3936" y="1661"/>
              <a:ext cx="1" cy="1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087" name="Group 39"/>
            <p:cNvGrpSpPr>
              <a:grpSpLocks/>
            </p:cNvGrpSpPr>
            <p:nvPr/>
          </p:nvGrpSpPr>
          <p:grpSpPr bwMode="auto">
            <a:xfrm>
              <a:off x="4011" y="1811"/>
              <a:ext cx="132" cy="249"/>
              <a:chOff x="4180" y="783"/>
              <a:chExt cx="150" cy="307"/>
            </a:xfrm>
          </p:grpSpPr>
          <p:sp>
            <p:nvSpPr>
              <p:cNvPr id="1254" name="AutoShape 40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255" name="Rectangle 41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256" name="Rectangle 42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257" name="AutoShape 43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258" name="Line 44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59" name="Line 45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60" name="Rectangle 46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261" name="Rectangle 47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</p:grpSp>
        <p:grpSp>
          <p:nvGrpSpPr>
            <p:cNvPr id="1088" name="Group 48"/>
            <p:cNvGrpSpPr>
              <a:grpSpLocks/>
            </p:cNvGrpSpPr>
            <p:nvPr/>
          </p:nvGrpSpPr>
          <p:grpSpPr bwMode="auto">
            <a:xfrm>
              <a:off x="3408" y="2201"/>
              <a:ext cx="302" cy="583"/>
              <a:chOff x="3314" y="1248"/>
              <a:chExt cx="344" cy="694"/>
            </a:xfrm>
          </p:grpSpPr>
          <p:graphicFrame>
            <p:nvGraphicFramePr>
              <p:cNvPr id="1035" name="Object 49"/>
              <p:cNvGraphicFramePr>
                <a:graphicFrameLocks noChangeAspect="1"/>
              </p:cNvGraphicFramePr>
              <p:nvPr/>
            </p:nvGraphicFramePr>
            <p:xfrm>
              <a:off x="3314" y="1248"/>
              <a:ext cx="299" cy="2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8" name="Clip" r:id="rId10" imgW="1305000" imgH="1085760" progId="">
                      <p:embed/>
                    </p:oleObj>
                  </mc:Choice>
                  <mc:Fallback>
                    <p:oleObj name="Clip" r:id="rId10" imgW="1305000" imgH="1085760" progId="">
                      <p:embed/>
                      <p:pic>
                        <p:nvPicPr>
                          <p:cNvPr id="0" name="Object 4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14" y="1248"/>
                            <a:ext cx="299" cy="24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47" name="Line 50"/>
              <p:cNvSpPr>
                <a:spLocks noChangeShapeType="1"/>
              </p:cNvSpPr>
              <p:nvPr/>
            </p:nvSpPr>
            <p:spPr bwMode="auto">
              <a:xfrm flipV="1">
                <a:off x="3606" y="1433"/>
                <a:ext cx="52" cy="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graphicFrame>
            <p:nvGraphicFramePr>
              <p:cNvPr id="1036" name="Object 51"/>
              <p:cNvGraphicFramePr>
                <a:graphicFrameLocks noChangeAspect="1"/>
              </p:cNvGraphicFramePr>
              <p:nvPr/>
            </p:nvGraphicFramePr>
            <p:xfrm>
              <a:off x="3314" y="1694"/>
              <a:ext cx="299" cy="2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9" name="Clip" r:id="rId11" imgW="1305000" imgH="1085760" progId="">
                      <p:embed/>
                    </p:oleObj>
                  </mc:Choice>
                  <mc:Fallback>
                    <p:oleObj name="Clip" r:id="rId11" imgW="1305000" imgH="1085760" progId="">
                      <p:embed/>
                      <p:pic>
                        <p:nvPicPr>
                          <p:cNvPr id="0" name="Object 5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14" y="1694"/>
                            <a:ext cx="299" cy="24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48" name="Line 52"/>
              <p:cNvSpPr>
                <a:spLocks noChangeShapeType="1"/>
              </p:cNvSpPr>
              <p:nvPr/>
            </p:nvSpPr>
            <p:spPr bwMode="auto">
              <a:xfrm flipV="1">
                <a:off x="3606" y="1882"/>
                <a:ext cx="52" cy="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1249" name="Group 53"/>
              <p:cNvGrpSpPr>
                <a:grpSpLocks/>
              </p:cNvGrpSpPr>
              <p:nvPr/>
            </p:nvGrpSpPr>
            <p:grpSpPr bwMode="auto">
              <a:xfrm>
                <a:off x="3404" y="1504"/>
                <a:ext cx="51" cy="167"/>
                <a:chOff x="3842" y="406"/>
                <a:chExt cx="51" cy="167"/>
              </a:xfrm>
            </p:grpSpPr>
            <p:sp>
              <p:nvSpPr>
                <p:cNvPr id="1251" name="Oval 54"/>
                <p:cNvSpPr>
                  <a:spLocks noChangeArrowheads="1"/>
                </p:cNvSpPr>
                <p:nvPr/>
              </p:nvSpPr>
              <p:spPr bwMode="auto">
                <a:xfrm>
                  <a:off x="3842" y="406"/>
                  <a:ext cx="47" cy="47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252" name="Oval 55"/>
                <p:cNvSpPr>
                  <a:spLocks noChangeArrowheads="1"/>
                </p:cNvSpPr>
                <p:nvPr/>
              </p:nvSpPr>
              <p:spPr bwMode="auto">
                <a:xfrm>
                  <a:off x="3844" y="466"/>
                  <a:ext cx="47" cy="47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253" name="Oval 56"/>
                <p:cNvSpPr>
                  <a:spLocks noChangeArrowheads="1"/>
                </p:cNvSpPr>
                <p:nvPr/>
              </p:nvSpPr>
              <p:spPr bwMode="auto">
                <a:xfrm>
                  <a:off x="3846" y="526"/>
                  <a:ext cx="47" cy="47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</p:grpSp>
          <p:sp>
            <p:nvSpPr>
              <p:cNvPr id="1250" name="Line 57"/>
              <p:cNvSpPr>
                <a:spLocks noChangeShapeType="1"/>
              </p:cNvSpPr>
              <p:nvPr/>
            </p:nvSpPr>
            <p:spPr bwMode="auto">
              <a:xfrm>
                <a:off x="3654" y="1431"/>
                <a:ext cx="0" cy="4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aphicFrame>
          <p:nvGraphicFramePr>
            <p:cNvPr id="1026" name="Object 58"/>
            <p:cNvGraphicFramePr>
              <a:graphicFrameLocks noChangeAspect="1"/>
            </p:cNvGraphicFramePr>
            <p:nvPr/>
          </p:nvGraphicFramePr>
          <p:xfrm>
            <a:off x="3955" y="2837"/>
            <a:ext cx="263" cy="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0" name="Clip" r:id="rId12" imgW="1305000" imgH="1085760" progId="">
                    <p:embed/>
                  </p:oleObj>
                </mc:Choice>
                <mc:Fallback>
                  <p:oleObj name="Clip" r:id="rId12" imgW="1305000" imgH="1085760" progId="">
                    <p:embed/>
                    <p:pic>
                      <p:nvPicPr>
                        <p:cNvPr id="0" name="Object 5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55" y="2837"/>
                          <a:ext cx="263" cy="20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7" name="Object 59"/>
            <p:cNvGraphicFramePr>
              <a:graphicFrameLocks noChangeAspect="1"/>
            </p:cNvGraphicFramePr>
            <p:nvPr/>
          </p:nvGraphicFramePr>
          <p:xfrm>
            <a:off x="3568" y="2830"/>
            <a:ext cx="262" cy="2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1" name="Clip" r:id="rId13" imgW="1305000" imgH="1085760" progId="">
                    <p:embed/>
                  </p:oleObj>
                </mc:Choice>
                <mc:Fallback>
                  <p:oleObj name="Clip" r:id="rId13" imgW="1305000" imgH="1085760" progId="">
                    <p:embed/>
                    <p:pic>
                      <p:nvPicPr>
                        <p:cNvPr id="0" name="Object 5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68" y="2830"/>
                          <a:ext cx="262" cy="2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89" name="Oval 60"/>
            <p:cNvSpPr>
              <a:spLocks noChangeArrowheads="1"/>
            </p:cNvSpPr>
            <p:nvPr/>
          </p:nvSpPr>
          <p:spPr bwMode="auto">
            <a:xfrm rot="-5400000">
              <a:off x="3831" y="2895"/>
              <a:ext cx="40" cy="41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090" name="Oval 61"/>
            <p:cNvSpPr>
              <a:spLocks noChangeArrowheads="1"/>
            </p:cNvSpPr>
            <p:nvPr/>
          </p:nvSpPr>
          <p:spPr bwMode="auto">
            <a:xfrm rot="-5400000">
              <a:off x="3884" y="2894"/>
              <a:ext cx="40" cy="42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091" name="Oval 62"/>
            <p:cNvSpPr>
              <a:spLocks noChangeArrowheads="1"/>
            </p:cNvSpPr>
            <p:nvPr/>
          </p:nvSpPr>
          <p:spPr bwMode="auto">
            <a:xfrm rot="-5400000">
              <a:off x="3933" y="2897"/>
              <a:ext cx="39" cy="41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092" name="Line 63"/>
            <p:cNvSpPr>
              <a:spLocks noChangeShapeType="1"/>
            </p:cNvSpPr>
            <p:nvPr/>
          </p:nvSpPr>
          <p:spPr bwMode="auto">
            <a:xfrm rot="-5400000">
              <a:off x="4097" y="2821"/>
              <a:ext cx="38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3" name="Line 64"/>
            <p:cNvSpPr>
              <a:spLocks noChangeShapeType="1"/>
            </p:cNvSpPr>
            <p:nvPr/>
          </p:nvSpPr>
          <p:spPr bwMode="auto">
            <a:xfrm rot="5400000" flipH="1">
              <a:off x="3702" y="2816"/>
              <a:ext cx="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4" name="Line 65"/>
            <p:cNvSpPr>
              <a:spLocks noChangeShapeType="1"/>
            </p:cNvSpPr>
            <p:nvPr/>
          </p:nvSpPr>
          <p:spPr bwMode="auto">
            <a:xfrm rot="16200000" flipV="1">
              <a:off x="3921" y="2602"/>
              <a:ext cx="0" cy="3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5" name="Line 66"/>
            <p:cNvSpPr>
              <a:spLocks noChangeShapeType="1"/>
            </p:cNvSpPr>
            <p:nvPr/>
          </p:nvSpPr>
          <p:spPr bwMode="auto">
            <a:xfrm flipV="1">
              <a:off x="3710" y="2564"/>
              <a:ext cx="59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6" name="Line 67"/>
            <p:cNvSpPr>
              <a:spLocks noChangeShapeType="1"/>
            </p:cNvSpPr>
            <p:nvPr/>
          </p:nvSpPr>
          <p:spPr bwMode="auto">
            <a:xfrm>
              <a:off x="4089" y="2593"/>
              <a:ext cx="191" cy="2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7" name="Line 68"/>
            <p:cNvSpPr>
              <a:spLocks noChangeShapeType="1"/>
            </p:cNvSpPr>
            <p:nvPr/>
          </p:nvSpPr>
          <p:spPr bwMode="auto">
            <a:xfrm flipH="1">
              <a:off x="4590" y="2591"/>
              <a:ext cx="176" cy="2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aphicFrame>
          <p:nvGraphicFramePr>
            <p:cNvPr id="1028" name="Object 69"/>
            <p:cNvGraphicFramePr>
              <a:graphicFrameLocks noChangeAspect="1"/>
            </p:cNvGraphicFramePr>
            <p:nvPr/>
          </p:nvGraphicFramePr>
          <p:xfrm>
            <a:off x="4702" y="2309"/>
            <a:ext cx="128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2" name="Clip" r:id="rId14" imgW="981000" imgH="1209600" progId="">
                    <p:embed/>
                  </p:oleObj>
                </mc:Choice>
                <mc:Fallback>
                  <p:oleObj name="Clip" r:id="rId14" imgW="981000" imgH="1209600" progId="">
                    <p:embed/>
                    <p:pic>
                      <p:nvPicPr>
                        <p:cNvPr id="0" name="Object 6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02" y="2309"/>
                          <a:ext cx="128" cy="15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9" name="Object 70"/>
            <p:cNvGraphicFramePr>
              <a:graphicFrameLocks noChangeAspect="1"/>
            </p:cNvGraphicFramePr>
            <p:nvPr/>
          </p:nvGraphicFramePr>
          <p:xfrm>
            <a:off x="3860" y="2360"/>
            <a:ext cx="128" cy="1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3" name="Clip" r:id="rId16" imgW="981000" imgH="1209600" progId="">
                    <p:embed/>
                  </p:oleObj>
                </mc:Choice>
                <mc:Fallback>
                  <p:oleObj name="Clip" r:id="rId16" imgW="981000" imgH="1209600" progId="">
                    <p:embed/>
                    <p:pic>
                      <p:nvPicPr>
                        <p:cNvPr id="0" name="Object 7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60" y="2360"/>
                          <a:ext cx="128" cy="15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98" name="Freeform 71"/>
            <p:cNvSpPr>
              <a:spLocks/>
            </p:cNvSpPr>
            <p:nvPr/>
          </p:nvSpPr>
          <p:spPr bwMode="auto">
            <a:xfrm>
              <a:off x="3911" y="2218"/>
              <a:ext cx="853" cy="192"/>
            </a:xfrm>
            <a:custGeom>
              <a:avLst/>
              <a:gdLst>
                <a:gd name="T0" fmla="*/ 0 w 972"/>
                <a:gd name="T1" fmla="*/ 136 h 228"/>
                <a:gd name="T2" fmla="*/ 292 w 972"/>
                <a:gd name="T3" fmla="*/ 6 h 228"/>
                <a:gd name="T4" fmla="*/ 657 w 972"/>
                <a:gd name="T5" fmla="*/ 102 h 228"/>
                <a:gd name="T6" fmla="*/ 0 60000 65536"/>
                <a:gd name="T7" fmla="*/ 0 60000 65536"/>
                <a:gd name="T8" fmla="*/ 0 60000 65536"/>
                <a:gd name="T9" fmla="*/ 0 w 972"/>
                <a:gd name="T10" fmla="*/ 0 h 228"/>
                <a:gd name="T11" fmla="*/ 972 w 972"/>
                <a:gd name="T12" fmla="*/ 228 h 2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72" h="228">
                  <a:moveTo>
                    <a:pt x="0" y="228"/>
                  </a:moveTo>
                  <a:cubicBezTo>
                    <a:pt x="135" y="123"/>
                    <a:pt x="270" y="18"/>
                    <a:pt x="432" y="9"/>
                  </a:cubicBezTo>
                  <a:cubicBezTo>
                    <a:pt x="594" y="0"/>
                    <a:pt x="783" y="85"/>
                    <a:pt x="972" y="1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099" name="Group 72"/>
            <p:cNvGrpSpPr>
              <a:grpSpLocks/>
            </p:cNvGrpSpPr>
            <p:nvPr/>
          </p:nvGrpSpPr>
          <p:grpSpPr bwMode="auto">
            <a:xfrm>
              <a:off x="4079" y="3114"/>
              <a:ext cx="256" cy="269"/>
              <a:chOff x="2870" y="1518"/>
              <a:chExt cx="292" cy="320"/>
            </a:xfrm>
          </p:grpSpPr>
          <p:graphicFrame>
            <p:nvGraphicFramePr>
              <p:cNvPr id="1033" name="Object 73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74" name="Clip" r:id="rId17" imgW="819000" imgH="847800" progId="">
                      <p:embed/>
                    </p:oleObj>
                  </mc:Choice>
                  <mc:Fallback>
                    <p:oleObj name="Clip" r:id="rId17" imgW="819000" imgH="847800" progId="">
                      <p:embed/>
                      <p:pic>
                        <p:nvPicPr>
                          <p:cNvPr id="0" name="Object 7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4" name="Object 74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75" name="Clip" r:id="rId19" imgW="1266840" imgH="1200240" progId="">
                      <p:embed/>
                    </p:oleObj>
                  </mc:Choice>
                  <mc:Fallback>
                    <p:oleObj name="Clip" r:id="rId19" imgW="1266840" imgH="1200240" progId="">
                      <p:embed/>
                      <p:pic>
                        <p:nvPicPr>
                          <p:cNvPr id="0" name="Object 7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100" name="Group 75"/>
            <p:cNvGrpSpPr>
              <a:grpSpLocks/>
            </p:cNvGrpSpPr>
            <p:nvPr/>
          </p:nvGrpSpPr>
          <p:grpSpPr bwMode="auto">
            <a:xfrm>
              <a:off x="4569" y="3134"/>
              <a:ext cx="256" cy="269"/>
              <a:chOff x="2870" y="1518"/>
              <a:chExt cx="292" cy="320"/>
            </a:xfrm>
          </p:grpSpPr>
          <p:graphicFrame>
            <p:nvGraphicFramePr>
              <p:cNvPr id="1031" name="Object 76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76" name="Clip" r:id="rId21" imgW="819000" imgH="847800" progId="">
                      <p:embed/>
                    </p:oleObj>
                  </mc:Choice>
                  <mc:Fallback>
                    <p:oleObj name="Clip" r:id="rId21" imgW="819000" imgH="847800" progId="">
                      <p:embed/>
                      <p:pic>
                        <p:nvPicPr>
                          <p:cNvPr id="0" name="Object 7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2" name="Object 77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77" name="Clip" r:id="rId22" imgW="1266840" imgH="1200240" progId="">
                      <p:embed/>
                    </p:oleObj>
                  </mc:Choice>
                  <mc:Fallback>
                    <p:oleObj name="Clip" r:id="rId22" imgW="1266840" imgH="1200240" progId="">
                      <p:embed/>
                      <p:pic>
                        <p:nvPicPr>
                          <p:cNvPr id="0" name="Object 7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101" name="Group 78"/>
            <p:cNvGrpSpPr>
              <a:grpSpLocks/>
            </p:cNvGrpSpPr>
            <p:nvPr/>
          </p:nvGrpSpPr>
          <p:grpSpPr bwMode="auto">
            <a:xfrm>
              <a:off x="4308" y="2955"/>
              <a:ext cx="239" cy="237"/>
              <a:chOff x="4733" y="2082"/>
              <a:chExt cx="272" cy="282"/>
            </a:xfrm>
          </p:grpSpPr>
          <p:graphicFrame>
            <p:nvGraphicFramePr>
              <p:cNvPr id="1030" name="Object 79"/>
              <p:cNvGraphicFramePr>
                <a:graphicFrameLocks noChangeAspect="1"/>
              </p:cNvGraphicFramePr>
              <p:nvPr/>
            </p:nvGraphicFramePr>
            <p:xfrm>
              <a:off x="4733" y="2082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78" name="Clip" r:id="rId23" imgW="819000" imgH="847800" progId="">
                      <p:embed/>
                    </p:oleObj>
                  </mc:Choice>
                  <mc:Fallback>
                    <p:oleObj name="Clip" r:id="rId23" imgW="819000" imgH="847800" progId="">
                      <p:embed/>
                      <p:pic>
                        <p:nvPicPr>
                          <p:cNvPr id="0" name="Object 7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33" y="2082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46" name="Rectangle 80"/>
              <p:cNvSpPr>
                <a:spLocks noChangeArrowheads="1"/>
              </p:cNvSpPr>
              <p:nvPr/>
            </p:nvSpPr>
            <p:spPr bwMode="auto">
              <a:xfrm>
                <a:off x="4812" y="2181"/>
                <a:ext cx="192" cy="183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</p:grpSp>
        <p:sp>
          <p:nvSpPr>
            <p:cNvPr id="1102" name="Line 81"/>
            <p:cNvSpPr>
              <a:spLocks noChangeShapeType="1"/>
            </p:cNvSpPr>
            <p:nvPr/>
          </p:nvSpPr>
          <p:spPr bwMode="auto">
            <a:xfrm>
              <a:off x="4501" y="2894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103" name="Group 82"/>
            <p:cNvGrpSpPr>
              <a:grpSpLocks/>
            </p:cNvGrpSpPr>
            <p:nvPr/>
          </p:nvGrpSpPr>
          <p:grpSpPr bwMode="auto">
            <a:xfrm>
              <a:off x="4955" y="2531"/>
              <a:ext cx="131" cy="258"/>
              <a:chOff x="4180" y="783"/>
              <a:chExt cx="150" cy="307"/>
            </a:xfrm>
          </p:grpSpPr>
          <p:sp>
            <p:nvSpPr>
              <p:cNvPr id="1238" name="AutoShape 83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239" name="Rectangle 84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240" name="Rectangle 85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241" name="AutoShape 86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242" name="Line 87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43" name="Line 88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44" name="Rectangle 89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245" name="Rectangle 90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</p:grpSp>
        <p:grpSp>
          <p:nvGrpSpPr>
            <p:cNvPr id="1104" name="Group 91"/>
            <p:cNvGrpSpPr>
              <a:grpSpLocks/>
            </p:cNvGrpSpPr>
            <p:nvPr/>
          </p:nvGrpSpPr>
          <p:grpSpPr bwMode="auto">
            <a:xfrm>
              <a:off x="4947" y="2811"/>
              <a:ext cx="131" cy="258"/>
              <a:chOff x="4180" y="783"/>
              <a:chExt cx="150" cy="307"/>
            </a:xfrm>
          </p:grpSpPr>
          <p:sp>
            <p:nvSpPr>
              <p:cNvPr id="1230" name="AutoShape 92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231" name="Rectangle 93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232" name="Rectangle 94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233" name="AutoShape 95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234" name="Line 96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35" name="Line 97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36" name="Rectangle 98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237" name="Rectangle 99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</p:grpSp>
        <p:sp>
          <p:nvSpPr>
            <p:cNvPr id="1105" name="Line 100"/>
            <p:cNvSpPr>
              <a:spLocks noChangeShapeType="1"/>
            </p:cNvSpPr>
            <p:nvPr/>
          </p:nvSpPr>
          <p:spPr bwMode="auto">
            <a:xfrm rot="5400000" flipH="1">
              <a:off x="4711" y="2767"/>
              <a:ext cx="38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06" name="Line 101"/>
            <p:cNvSpPr>
              <a:spLocks noChangeShapeType="1"/>
            </p:cNvSpPr>
            <p:nvPr/>
          </p:nvSpPr>
          <p:spPr bwMode="auto">
            <a:xfrm rot="-5400000">
              <a:off x="4935" y="2925"/>
              <a:ext cx="0" cy="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07" name="Line 102"/>
            <p:cNvSpPr>
              <a:spLocks noChangeShapeType="1"/>
            </p:cNvSpPr>
            <p:nvPr/>
          </p:nvSpPr>
          <p:spPr bwMode="auto">
            <a:xfrm rot="-5400000">
              <a:off x="4928" y="2630"/>
              <a:ext cx="0" cy="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08" name="Line 103"/>
            <p:cNvSpPr>
              <a:spLocks noChangeShapeType="1"/>
            </p:cNvSpPr>
            <p:nvPr/>
          </p:nvSpPr>
          <p:spPr bwMode="auto">
            <a:xfrm flipV="1">
              <a:off x="4096" y="1459"/>
              <a:ext cx="289" cy="1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09" name="Line 104"/>
            <p:cNvSpPr>
              <a:spLocks noChangeShapeType="1"/>
            </p:cNvSpPr>
            <p:nvPr/>
          </p:nvSpPr>
          <p:spPr bwMode="auto">
            <a:xfrm>
              <a:off x="4685" y="1449"/>
              <a:ext cx="306" cy="1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0" name="Line 105"/>
            <p:cNvSpPr>
              <a:spLocks noChangeShapeType="1"/>
            </p:cNvSpPr>
            <p:nvPr/>
          </p:nvSpPr>
          <p:spPr bwMode="auto">
            <a:xfrm flipH="1">
              <a:off x="5012" y="1661"/>
              <a:ext cx="152" cy="42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1" name="Line 106"/>
            <p:cNvSpPr>
              <a:spLocks noChangeShapeType="1"/>
            </p:cNvSpPr>
            <p:nvPr/>
          </p:nvSpPr>
          <p:spPr bwMode="auto">
            <a:xfrm>
              <a:off x="4527" y="1520"/>
              <a:ext cx="0" cy="2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2" name="Line 107"/>
            <p:cNvSpPr>
              <a:spLocks noChangeShapeType="1"/>
            </p:cNvSpPr>
            <p:nvPr/>
          </p:nvSpPr>
          <p:spPr bwMode="auto">
            <a:xfrm>
              <a:off x="4543" y="1928"/>
              <a:ext cx="337" cy="2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3" name="Line 108"/>
            <p:cNvSpPr>
              <a:spLocks noChangeShapeType="1"/>
            </p:cNvSpPr>
            <p:nvPr/>
          </p:nvSpPr>
          <p:spPr bwMode="auto">
            <a:xfrm flipH="1">
              <a:off x="4833" y="2221"/>
              <a:ext cx="168" cy="2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4" name="Line 109"/>
            <p:cNvSpPr>
              <a:spLocks noChangeShapeType="1"/>
            </p:cNvSpPr>
            <p:nvPr/>
          </p:nvSpPr>
          <p:spPr bwMode="auto">
            <a:xfrm flipH="1">
              <a:off x="4690" y="1641"/>
              <a:ext cx="353" cy="2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5" name="Line 110"/>
            <p:cNvSpPr>
              <a:spLocks noChangeShapeType="1"/>
            </p:cNvSpPr>
            <p:nvPr/>
          </p:nvSpPr>
          <p:spPr bwMode="auto">
            <a:xfrm flipH="1">
              <a:off x="4696" y="1288"/>
              <a:ext cx="221" cy="1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16" name="Line 111"/>
            <p:cNvSpPr>
              <a:spLocks noChangeShapeType="1"/>
            </p:cNvSpPr>
            <p:nvPr/>
          </p:nvSpPr>
          <p:spPr bwMode="auto">
            <a:xfrm flipH="1">
              <a:off x="5148" y="1399"/>
              <a:ext cx="127" cy="1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117" name="Group 112"/>
            <p:cNvGrpSpPr>
              <a:grpSpLocks/>
            </p:cNvGrpSpPr>
            <p:nvPr/>
          </p:nvGrpSpPr>
          <p:grpSpPr bwMode="auto">
            <a:xfrm>
              <a:off x="3769" y="1520"/>
              <a:ext cx="316" cy="147"/>
              <a:chOff x="3600" y="219"/>
              <a:chExt cx="360" cy="175"/>
            </a:xfrm>
          </p:grpSpPr>
          <p:sp>
            <p:nvSpPr>
              <p:cNvPr id="1217" name="Oval 113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218" name="Line 114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19" name="Line 115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20" name="Rectangle 116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 sz="2400"/>
              </a:p>
            </p:txBody>
          </p:sp>
          <p:sp>
            <p:nvSpPr>
              <p:cNvPr id="1221" name="Oval 117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grpSp>
            <p:nvGrpSpPr>
              <p:cNvPr id="1222" name="Group 118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1227" name="Line 11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28" name="Line 12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29" name="Line 12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223" name="Group 122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1224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25" name="Line 12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26" name="Line 12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1118" name="Group 126"/>
            <p:cNvGrpSpPr>
              <a:grpSpLocks/>
            </p:cNvGrpSpPr>
            <p:nvPr/>
          </p:nvGrpSpPr>
          <p:grpSpPr bwMode="auto">
            <a:xfrm>
              <a:off x="4369" y="1376"/>
              <a:ext cx="316" cy="147"/>
              <a:chOff x="3600" y="219"/>
              <a:chExt cx="360" cy="175"/>
            </a:xfrm>
          </p:grpSpPr>
          <p:sp>
            <p:nvSpPr>
              <p:cNvPr id="1204" name="Oval 127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205" name="Line 128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06" name="Line 129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07" name="Rectangle 130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 sz="2400"/>
              </a:p>
            </p:txBody>
          </p:sp>
          <p:sp>
            <p:nvSpPr>
              <p:cNvPr id="1208" name="Oval 131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grpSp>
            <p:nvGrpSpPr>
              <p:cNvPr id="1209" name="Group 132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1214" name="Line 13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15" name="Line 13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16" name="Line 13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210" name="Group 136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1211" name="Line 13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12" name="Line 13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13" name="Line 13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1119" name="Group 140"/>
            <p:cNvGrpSpPr>
              <a:grpSpLocks/>
            </p:cNvGrpSpPr>
            <p:nvPr/>
          </p:nvGrpSpPr>
          <p:grpSpPr bwMode="auto">
            <a:xfrm>
              <a:off x="4380" y="1790"/>
              <a:ext cx="316" cy="147"/>
              <a:chOff x="3600" y="219"/>
              <a:chExt cx="360" cy="175"/>
            </a:xfrm>
          </p:grpSpPr>
          <p:sp>
            <p:nvSpPr>
              <p:cNvPr id="1191" name="Oval 141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192" name="Line 142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93" name="Line 143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94" name="Rectangle 144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 sz="2400"/>
              </a:p>
            </p:txBody>
          </p:sp>
          <p:sp>
            <p:nvSpPr>
              <p:cNvPr id="1195" name="Oval 145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grpSp>
            <p:nvGrpSpPr>
              <p:cNvPr id="1196" name="Group 146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1201" name="Line 14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02" name="Line 14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03" name="Line 14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197" name="Group 150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1198" name="Line 15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199" name="Line 15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00" name="Line 15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1120" name="Group 154"/>
            <p:cNvGrpSpPr>
              <a:grpSpLocks/>
            </p:cNvGrpSpPr>
            <p:nvPr/>
          </p:nvGrpSpPr>
          <p:grpSpPr bwMode="auto">
            <a:xfrm>
              <a:off x="4991" y="1507"/>
              <a:ext cx="315" cy="147"/>
              <a:chOff x="3600" y="219"/>
              <a:chExt cx="360" cy="175"/>
            </a:xfrm>
          </p:grpSpPr>
          <p:sp>
            <p:nvSpPr>
              <p:cNvPr id="1178" name="Oval 155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179" name="Line 156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80" name="Line 157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81" name="Rectangle 158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 sz="2400"/>
              </a:p>
            </p:txBody>
          </p:sp>
          <p:sp>
            <p:nvSpPr>
              <p:cNvPr id="1182" name="Oval 159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grpSp>
            <p:nvGrpSpPr>
              <p:cNvPr id="1183" name="Group 160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1188" name="Line 16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189" name="Line 16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190" name="Line 16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184" name="Group 164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1185" name="Line 16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186" name="Line 16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187" name="Line 16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1121" name="Group 168"/>
            <p:cNvGrpSpPr>
              <a:grpSpLocks/>
            </p:cNvGrpSpPr>
            <p:nvPr/>
          </p:nvGrpSpPr>
          <p:grpSpPr bwMode="auto">
            <a:xfrm>
              <a:off x="4869" y="2072"/>
              <a:ext cx="316" cy="147"/>
              <a:chOff x="3600" y="219"/>
              <a:chExt cx="360" cy="175"/>
            </a:xfrm>
          </p:grpSpPr>
          <p:sp>
            <p:nvSpPr>
              <p:cNvPr id="1165" name="Oval 169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166" name="Line 170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67" name="Line 171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68" name="Rectangle 172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 sz="2400"/>
              </a:p>
            </p:txBody>
          </p:sp>
          <p:sp>
            <p:nvSpPr>
              <p:cNvPr id="1169" name="Oval 173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grpSp>
            <p:nvGrpSpPr>
              <p:cNvPr id="1170" name="Group 174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1175" name="Line 17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176" name="Line 17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177" name="Line 17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171" name="Group 178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1172" name="Line 17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173" name="Line 18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174" name="Line 18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1122" name="Group 182"/>
            <p:cNvGrpSpPr>
              <a:grpSpLocks/>
            </p:cNvGrpSpPr>
            <p:nvPr/>
          </p:nvGrpSpPr>
          <p:grpSpPr bwMode="auto">
            <a:xfrm>
              <a:off x="4659" y="2440"/>
              <a:ext cx="316" cy="148"/>
              <a:chOff x="3600" y="219"/>
              <a:chExt cx="360" cy="175"/>
            </a:xfrm>
          </p:grpSpPr>
          <p:sp>
            <p:nvSpPr>
              <p:cNvPr id="1152" name="Oval 183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153" name="Line 184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54" name="Line 185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55" name="Rectangle 186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 sz="2400"/>
              </a:p>
            </p:txBody>
          </p:sp>
          <p:sp>
            <p:nvSpPr>
              <p:cNvPr id="1156" name="Oval 187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grpSp>
            <p:nvGrpSpPr>
              <p:cNvPr id="1157" name="Group 188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1162" name="Line 18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163" name="Line 19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164" name="Line 19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158" name="Group 192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1159" name="Line 19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160" name="Line 19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161" name="Line 19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1123" name="Group 196"/>
            <p:cNvGrpSpPr>
              <a:grpSpLocks/>
            </p:cNvGrpSpPr>
            <p:nvPr/>
          </p:nvGrpSpPr>
          <p:grpSpPr bwMode="auto">
            <a:xfrm>
              <a:off x="4275" y="2748"/>
              <a:ext cx="315" cy="147"/>
              <a:chOff x="3600" y="219"/>
              <a:chExt cx="360" cy="175"/>
            </a:xfrm>
          </p:grpSpPr>
          <p:sp>
            <p:nvSpPr>
              <p:cNvPr id="1139" name="Oval 197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140" name="Line 198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41" name="Line 199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42" name="Rectangle 200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 sz="2400"/>
              </a:p>
            </p:txBody>
          </p:sp>
          <p:sp>
            <p:nvSpPr>
              <p:cNvPr id="1143" name="Oval 201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grpSp>
            <p:nvGrpSpPr>
              <p:cNvPr id="1144" name="Group 202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1149" name="Line 20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150" name="Line 20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151" name="Line 20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145" name="Group 206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1146" name="Line 20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147" name="Line 20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148" name="Line 20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1124" name="Group 210"/>
            <p:cNvGrpSpPr>
              <a:grpSpLocks/>
            </p:cNvGrpSpPr>
            <p:nvPr/>
          </p:nvGrpSpPr>
          <p:grpSpPr bwMode="auto">
            <a:xfrm>
              <a:off x="3769" y="2511"/>
              <a:ext cx="316" cy="147"/>
              <a:chOff x="3600" y="219"/>
              <a:chExt cx="360" cy="175"/>
            </a:xfrm>
          </p:grpSpPr>
          <p:sp>
            <p:nvSpPr>
              <p:cNvPr id="1126" name="Oval 211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127" name="Line 212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28" name="Line 213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29" name="Rectangle 214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 sz="2400"/>
              </a:p>
            </p:txBody>
          </p:sp>
          <p:sp>
            <p:nvSpPr>
              <p:cNvPr id="1130" name="Oval 215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grpSp>
            <p:nvGrpSpPr>
              <p:cNvPr id="1131" name="Group 216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1136" name="Line 21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137" name="Line 21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138" name="Line 21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132" name="Group 220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1133" name="Line 22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134" name="Line 22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135" name="Line 22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sp>
          <p:nvSpPr>
            <p:cNvPr id="1125" name="Line 224"/>
            <p:cNvSpPr>
              <a:spLocks noChangeShapeType="1"/>
            </p:cNvSpPr>
            <p:nvPr/>
          </p:nvSpPr>
          <p:spPr bwMode="auto">
            <a:xfrm flipV="1">
              <a:off x="3930" y="2645"/>
              <a:ext cx="1" cy="1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046" name="Group 252"/>
          <p:cNvGrpSpPr>
            <a:grpSpLocks/>
          </p:cNvGrpSpPr>
          <p:nvPr/>
        </p:nvGrpSpPr>
        <p:grpSpPr bwMode="auto">
          <a:xfrm>
            <a:off x="4740275" y="1500188"/>
            <a:ext cx="3800475" cy="3830637"/>
            <a:chOff x="2986" y="945"/>
            <a:chExt cx="2394" cy="2413"/>
          </a:xfrm>
        </p:grpSpPr>
        <p:grpSp>
          <p:nvGrpSpPr>
            <p:cNvPr id="1047" name="Group 226"/>
            <p:cNvGrpSpPr>
              <a:grpSpLocks/>
            </p:cNvGrpSpPr>
            <p:nvPr/>
          </p:nvGrpSpPr>
          <p:grpSpPr bwMode="auto">
            <a:xfrm>
              <a:off x="2986" y="945"/>
              <a:ext cx="539" cy="541"/>
              <a:chOff x="2938" y="2925"/>
              <a:chExt cx="513" cy="541"/>
            </a:xfrm>
          </p:grpSpPr>
          <p:sp>
            <p:nvSpPr>
              <p:cNvPr id="1066" name="Rectangle 227"/>
              <p:cNvSpPr>
                <a:spLocks noChangeArrowheads="1"/>
              </p:cNvSpPr>
              <p:nvPr/>
            </p:nvSpPr>
            <p:spPr bwMode="auto">
              <a:xfrm>
                <a:off x="3000" y="2925"/>
                <a:ext cx="426" cy="48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067" name="Rectangle 228"/>
              <p:cNvSpPr>
                <a:spLocks noChangeArrowheads="1"/>
              </p:cNvSpPr>
              <p:nvPr/>
            </p:nvSpPr>
            <p:spPr bwMode="auto">
              <a:xfrm>
                <a:off x="2979" y="2940"/>
                <a:ext cx="435" cy="50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068" name="Rectangle 229"/>
              <p:cNvSpPr>
                <a:spLocks noChangeArrowheads="1"/>
              </p:cNvSpPr>
              <p:nvPr/>
            </p:nvSpPr>
            <p:spPr bwMode="auto">
              <a:xfrm>
                <a:off x="2982" y="2943"/>
                <a:ext cx="426" cy="126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069" name="Text Box 230"/>
              <p:cNvSpPr txBox="1">
                <a:spLocks noChangeArrowheads="1"/>
              </p:cNvSpPr>
              <p:nvPr/>
            </p:nvSpPr>
            <p:spPr bwMode="auto">
              <a:xfrm>
                <a:off x="2938" y="2928"/>
                <a:ext cx="513" cy="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pt-BR" sz="1000">
                    <a:solidFill>
                      <a:schemeClr val="bg1"/>
                    </a:solidFill>
                    <a:latin typeface="Comic Sans MS" pitchFamily="66" charset="0"/>
                  </a:rPr>
                  <a:t>aplicação</a:t>
                </a:r>
                <a:endParaRPr lang="pt-BR" sz="1000">
                  <a:latin typeface="Comic Sans MS" pitchFamily="66" charset="0"/>
                </a:endParaRPr>
              </a:p>
              <a:p>
                <a:pPr algn="ctr" eaLnBrk="0" hangingPunct="0"/>
                <a:r>
                  <a:rPr lang="pt-BR" sz="1000">
                    <a:latin typeface="Comic Sans MS" pitchFamily="66" charset="0"/>
                  </a:rPr>
                  <a:t>transporte</a:t>
                </a:r>
              </a:p>
              <a:p>
                <a:pPr algn="ctr" eaLnBrk="0" hangingPunct="0"/>
                <a:r>
                  <a:rPr lang="pt-BR" sz="1000">
                    <a:latin typeface="Comic Sans MS" pitchFamily="66" charset="0"/>
                  </a:rPr>
                  <a:t>rede</a:t>
                </a:r>
              </a:p>
              <a:p>
                <a:pPr algn="ctr" eaLnBrk="0" hangingPunct="0"/>
                <a:r>
                  <a:rPr lang="pt-BR" sz="1000">
                    <a:latin typeface="Comic Sans MS" pitchFamily="66" charset="0"/>
                  </a:rPr>
                  <a:t>enlace</a:t>
                </a:r>
              </a:p>
              <a:p>
                <a:pPr algn="ctr" eaLnBrk="0" hangingPunct="0"/>
                <a:r>
                  <a:rPr lang="pt-BR" sz="1000">
                    <a:latin typeface="Comic Sans MS" pitchFamily="66" charset="0"/>
                  </a:rPr>
                  <a:t>física</a:t>
                </a:r>
                <a:endParaRPr lang="pt-BR" sz="2400"/>
              </a:p>
            </p:txBody>
          </p:sp>
          <p:sp>
            <p:nvSpPr>
              <p:cNvPr id="1070" name="Line 231"/>
              <p:cNvSpPr>
                <a:spLocks noChangeShapeType="1"/>
              </p:cNvSpPr>
              <p:nvPr/>
            </p:nvSpPr>
            <p:spPr bwMode="auto">
              <a:xfrm>
                <a:off x="2979" y="3156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71" name="Line 232"/>
              <p:cNvSpPr>
                <a:spLocks noChangeShapeType="1"/>
              </p:cNvSpPr>
              <p:nvPr/>
            </p:nvSpPr>
            <p:spPr bwMode="auto">
              <a:xfrm>
                <a:off x="2985" y="3243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72" name="Line 233"/>
              <p:cNvSpPr>
                <a:spLocks noChangeShapeType="1"/>
              </p:cNvSpPr>
              <p:nvPr/>
            </p:nvSpPr>
            <p:spPr bwMode="auto">
              <a:xfrm>
                <a:off x="2985" y="3330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1048" name="Group 234"/>
            <p:cNvGrpSpPr>
              <a:grpSpLocks/>
            </p:cNvGrpSpPr>
            <p:nvPr/>
          </p:nvGrpSpPr>
          <p:grpSpPr bwMode="auto">
            <a:xfrm>
              <a:off x="4828" y="2751"/>
              <a:ext cx="552" cy="541"/>
              <a:chOff x="2938" y="2925"/>
              <a:chExt cx="513" cy="541"/>
            </a:xfrm>
          </p:grpSpPr>
          <p:sp>
            <p:nvSpPr>
              <p:cNvPr id="1059" name="Rectangle 235"/>
              <p:cNvSpPr>
                <a:spLocks noChangeArrowheads="1"/>
              </p:cNvSpPr>
              <p:nvPr/>
            </p:nvSpPr>
            <p:spPr bwMode="auto">
              <a:xfrm>
                <a:off x="3000" y="2925"/>
                <a:ext cx="426" cy="48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060" name="Rectangle 236"/>
              <p:cNvSpPr>
                <a:spLocks noChangeArrowheads="1"/>
              </p:cNvSpPr>
              <p:nvPr/>
            </p:nvSpPr>
            <p:spPr bwMode="auto">
              <a:xfrm>
                <a:off x="2979" y="2940"/>
                <a:ext cx="435" cy="50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061" name="Rectangle 237"/>
              <p:cNvSpPr>
                <a:spLocks noChangeArrowheads="1"/>
              </p:cNvSpPr>
              <p:nvPr/>
            </p:nvSpPr>
            <p:spPr bwMode="auto">
              <a:xfrm>
                <a:off x="2982" y="2943"/>
                <a:ext cx="426" cy="126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062" name="Text Box 238"/>
              <p:cNvSpPr txBox="1">
                <a:spLocks noChangeArrowheads="1"/>
              </p:cNvSpPr>
              <p:nvPr/>
            </p:nvSpPr>
            <p:spPr bwMode="auto">
              <a:xfrm>
                <a:off x="2938" y="2928"/>
                <a:ext cx="513" cy="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pt-BR" sz="1000">
                    <a:solidFill>
                      <a:schemeClr val="bg1"/>
                    </a:solidFill>
                    <a:latin typeface="Comic Sans MS" pitchFamily="66" charset="0"/>
                  </a:rPr>
                  <a:t>aplicação</a:t>
                </a:r>
                <a:endParaRPr lang="pt-BR" sz="1000">
                  <a:latin typeface="Comic Sans MS" pitchFamily="66" charset="0"/>
                </a:endParaRPr>
              </a:p>
              <a:p>
                <a:pPr algn="ctr" eaLnBrk="0" hangingPunct="0"/>
                <a:r>
                  <a:rPr lang="pt-BR" sz="1000">
                    <a:latin typeface="Comic Sans MS" pitchFamily="66" charset="0"/>
                  </a:rPr>
                  <a:t>transporte</a:t>
                </a:r>
              </a:p>
              <a:p>
                <a:pPr algn="ctr" eaLnBrk="0" hangingPunct="0"/>
                <a:r>
                  <a:rPr lang="pt-BR" sz="1000">
                    <a:latin typeface="Comic Sans MS" pitchFamily="66" charset="0"/>
                  </a:rPr>
                  <a:t>rede</a:t>
                </a:r>
              </a:p>
              <a:p>
                <a:pPr algn="ctr" eaLnBrk="0" hangingPunct="0"/>
                <a:r>
                  <a:rPr lang="pt-BR" sz="1000">
                    <a:latin typeface="Comic Sans MS" pitchFamily="66" charset="0"/>
                  </a:rPr>
                  <a:t>enlace</a:t>
                </a:r>
              </a:p>
              <a:p>
                <a:pPr algn="ctr" eaLnBrk="0" hangingPunct="0"/>
                <a:r>
                  <a:rPr lang="pt-BR" sz="1000">
                    <a:latin typeface="Comic Sans MS" pitchFamily="66" charset="0"/>
                  </a:rPr>
                  <a:t>física</a:t>
                </a:r>
                <a:endParaRPr lang="pt-BR" sz="2400"/>
              </a:p>
            </p:txBody>
          </p:sp>
          <p:sp>
            <p:nvSpPr>
              <p:cNvPr id="1063" name="Line 239"/>
              <p:cNvSpPr>
                <a:spLocks noChangeShapeType="1"/>
              </p:cNvSpPr>
              <p:nvPr/>
            </p:nvSpPr>
            <p:spPr bwMode="auto">
              <a:xfrm>
                <a:off x="2979" y="3156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64" name="Line 240"/>
              <p:cNvSpPr>
                <a:spLocks noChangeShapeType="1"/>
              </p:cNvSpPr>
              <p:nvPr/>
            </p:nvSpPr>
            <p:spPr bwMode="auto">
              <a:xfrm>
                <a:off x="2985" y="3243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65" name="Line 241"/>
              <p:cNvSpPr>
                <a:spLocks noChangeShapeType="1"/>
              </p:cNvSpPr>
              <p:nvPr/>
            </p:nvSpPr>
            <p:spPr bwMode="auto">
              <a:xfrm>
                <a:off x="2985" y="3330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1049" name="Group 242"/>
            <p:cNvGrpSpPr>
              <a:grpSpLocks/>
            </p:cNvGrpSpPr>
            <p:nvPr/>
          </p:nvGrpSpPr>
          <p:grpSpPr bwMode="auto">
            <a:xfrm>
              <a:off x="3320" y="2817"/>
              <a:ext cx="571" cy="541"/>
              <a:chOff x="2938" y="2925"/>
              <a:chExt cx="513" cy="541"/>
            </a:xfrm>
          </p:grpSpPr>
          <p:sp>
            <p:nvSpPr>
              <p:cNvPr id="1052" name="Rectangle 243"/>
              <p:cNvSpPr>
                <a:spLocks noChangeArrowheads="1"/>
              </p:cNvSpPr>
              <p:nvPr/>
            </p:nvSpPr>
            <p:spPr bwMode="auto">
              <a:xfrm>
                <a:off x="3000" y="2925"/>
                <a:ext cx="426" cy="48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053" name="Rectangle 244"/>
              <p:cNvSpPr>
                <a:spLocks noChangeArrowheads="1"/>
              </p:cNvSpPr>
              <p:nvPr/>
            </p:nvSpPr>
            <p:spPr bwMode="auto">
              <a:xfrm>
                <a:off x="2979" y="2940"/>
                <a:ext cx="435" cy="50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054" name="Rectangle 245"/>
              <p:cNvSpPr>
                <a:spLocks noChangeArrowheads="1"/>
              </p:cNvSpPr>
              <p:nvPr/>
            </p:nvSpPr>
            <p:spPr bwMode="auto">
              <a:xfrm>
                <a:off x="2982" y="2943"/>
                <a:ext cx="426" cy="126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055" name="Text Box 246"/>
              <p:cNvSpPr txBox="1">
                <a:spLocks noChangeArrowheads="1"/>
              </p:cNvSpPr>
              <p:nvPr/>
            </p:nvSpPr>
            <p:spPr bwMode="auto">
              <a:xfrm>
                <a:off x="2938" y="2928"/>
                <a:ext cx="513" cy="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pt-BR" sz="1000">
                    <a:solidFill>
                      <a:schemeClr val="bg1"/>
                    </a:solidFill>
                    <a:latin typeface="Comic Sans MS" pitchFamily="66" charset="0"/>
                  </a:rPr>
                  <a:t>aplicação</a:t>
                </a:r>
                <a:endParaRPr lang="pt-BR" sz="1000">
                  <a:latin typeface="Comic Sans MS" pitchFamily="66" charset="0"/>
                </a:endParaRPr>
              </a:p>
              <a:p>
                <a:pPr algn="ctr" eaLnBrk="0" hangingPunct="0"/>
                <a:r>
                  <a:rPr lang="pt-BR" sz="1000">
                    <a:latin typeface="Comic Sans MS" pitchFamily="66" charset="0"/>
                  </a:rPr>
                  <a:t>transporte</a:t>
                </a:r>
              </a:p>
              <a:p>
                <a:pPr algn="ctr" eaLnBrk="0" hangingPunct="0"/>
                <a:r>
                  <a:rPr lang="pt-BR" sz="1000">
                    <a:latin typeface="Comic Sans MS" pitchFamily="66" charset="0"/>
                  </a:rPr>
                  <a:t>rede</a:t>
                </a:r>
              </a:p>
              <a:p>
                <a:pPr algn="ctr" eaLnBrk="0" hangingPunct="0"/>
                <a:r>
                  <a:rPr lang="pt-BR" sz="1000">
                    <a:latin typeface="Comic Sans MS" pitchFamily="66" charset="0"/>
                  </a:rPr>
                  <a:t>enlace</a:t>
                </a:r>
              </a:p>
              <a:p>
                <a:pPr algn="ctr" eaLnBrk="0" hangingPunct="0"/>
                <a:r>
                  <a:rPr lang="pt-BR" sz="1000">
                    <a:latin typeface="Comic Sans MS" pitchFamily="66" charset="0"/>
                  </a:rPr>
                  <a:t>física</a:t>
                </a:r>
                <a:endParaRPr lang="pt-BR" sz="2400"/>
              </a:p>
            </p:txBody>
          </p:sp>
          <p:sp>
            <p:nvSpPr>
              <p:cNvPr id="1056" name="Line 247"/>
              <p:cNvSpPr>
                <a:spLocks noChangeShapeType="1"/>
              </p:cNvSpPr>
              <p:nvPr/>
            </p:nvSpPr>
            <p:spPr bwMode="auto">
              <a:xfrm>
                <a:off x="2979" y="3156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57" name="Line 248"/>
              <p:cNvSpPr>
                <a:spLocks noChangeShapeType="1"/>
              </p:cNvSpPr>
              <p:nvPr/>
            </p:nvSpPr>
            <p:spPr bwMode="auto">
              <a:xfrm>
                <a:off x="2985" y="3243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58" name="Line 249"/>
              <p:cNvSpPr>
                <a:spLocks noChangeShapeType="1"/>
              </p:cNvSpPr>
              <p:nvPr/>
            </p:nvSpPr>
            <p:spPr bwMode="auto">
              <a:xfrm>
                <a:off x="2985" y="3330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050" name="Line 250"/>
            <p:cNvSpPr>
              <a:spLocks noChangeShapeType="1"/>
            </p:cNvSpPr>
            <p:nvPr/>
          </p:nvSpPr>
          <p:spPr bwMode="auto">
            <a:xfrm>
              <a:off x="3480" y="1020"/>
              <a:ext cx="1450" cy="179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51" name="Line 251"/>
            <p:cNvSpPr>
              <a:spLocks noChangeShapeType="1"/>
            </p:cNvSpPr>
            <p:nvPr/>
          </p:nvSpPr>
          <p:spPr bwMode="auto">
            <a:xfrm flipV="1">
              <a:off x="3846" y="2850"/>
              <a:ext cx="1053" cy="3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108AF68-813F-5A4D-9CD4-79A7D68E3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1434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pt-BR" sz="3600"/>
              <a:t>Correio Eletrônico: servidores de correio</a:t>
            </a:r>
            <a:endParaRPr lang="pt-BR"/>
          </a:p>
        </p:txBody>
      </p:sp>
      <p:sp>
        <p:nvSpPr>
          <p:cNvPr id="1434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3933825" cy="4648200"/>
          </a:xfrm>
        </p:spPr>
        <p:txBody>
          <a:bodyPr/>
          <a:lstStyle/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400">
                <a:solidFill>
                  <a:srgbClr val="FF0000"/>
                </a:solidFill>
              </a:rPr>
              <a:t>Servidores de correio</a:t>
            </a:r>
            <a:r>
              <a:rPr lang="pt-BR" sz="2400"/>
              <a:t> </a:t>
            </a:r>
          </a:p>
          <a:p>
            <a:pPr>
              <a:lnSpc>
                <a:spcPct val="90000"/>
              </a:lnSpc>
            </a:pPr>
            <a:r>
              <a:rPr lang="pt-BR" sz="2000">
                <a:solidFill>
                  <a:srgbClr val="FF0000"/>
                </a:solidFill>
              </a:rPr>
              <a:t>caixa de correio </a:t>
            </a:r>
            <a:r>
              <a:rPr lang="pt-BR" sz="2000"/>
              <a:t>contém mensagens de chegada (ainda não lidas) p/ usuário</a:t>
            </a:r>
          </a:p>
          <a:p>
            <a:pPr>
              <a:lnSpc>
                <a:spcPct val="90000"/>
              </a:lnSpc>
            </a:pPr>
            <a:r>
              <a:rPr lang="pt-BR" sz="2000">
                <a:solidFill>
                  <a:srgbClr val="FF0000"/>
                </a:solidFill>
              </a:rPr>
              <a:t>fila de mensagens</a:t>
            </a:r>
            <a:r>
              <a:rPr lang="pt-BR" sz="2000"/>
              <a:t> contém mensagens de saída (a serem enviadas)</a:t>
            </a:r>
          </a:p>
          <a:p>
            <a:pPr>
              <a:lnSpc>
                <a:spcPct val="90000"/>
              </a:lnSpc>
            </a:pPr>
            <a:r>
              <a:rPr lang="pt-BR" sz="2000">
                <a:solidFill>
                  <a:srgbClr val="FF0000"/>
                </a:solidFill>
              </a:rPr>
              <a:t>protocolo SMTP</a:t>
            </a:r>
            <a:r>
              <a:rPr lang="pt-BR" sz="2000"/>
              <a:t> entre servidores de correio para transferir mensagens de correio</a:t>
            </a:r>
          </a:p>
          <a:p>
            <a:pPr lvl="1">
              <a:lnSpc>
                <a:spcPct val="90000"/>
              </a:lnSpc>
            </a:pPr>
            <a:r>
              <a:rPr lang="pt-BR" sz="2000"/>
              <a:t>cliente: servidor de correio que envia</a:t>
            </a:r>
          </a:p>
          <a:p>
            <a:pPr lvl="1">
              <a:lnSpc>
                <a:spcPct val="90000"/>
              </a:lnSpc>
            </a:pPr>
            <a:r>
              <a:rPr lang="pt-BR" sz="2000"/>
              <a:t>“servidor”: servidor de correio que recebe</a:t>
            </a:r>
          </a:p>
        </p:txBody>
      </p:sp>
      <p:grpSp>
        <p:nvGrpSpPr>
          <p:cNvPr id="14347" name="Group 258"/>
          <p:cNvGrpSpPr>
            <a:grpSpLocks/>
          </p:cNvGrpSpPr>
          <p:nvPr/>
        </p:nvGrpSpPr>
        <p:grpSpPr bwMode="auto">
          <a:xfrm>
            <a:off x="4459288" y="1270000"/>
            <a:ext cx="4119562" cy="5332413"/>
            <a:chOff x="2809" y="800"/>
            <a:chExt cx="2595" cy="3359"/>
          </a:xfrm>
        </p:grpSpPr>
        <p:sp>
          <p:nvSpPr>
            <p:cNvPr id="14348" name="Line 259"/>
            <p:cNvSpPr>
              <a:spLocks noChangeShapeType="1"/>
            </p:cNvSpPr>
            <p:nvPr/>
          </p:nvSpPr>
          <p:spPr bwMode="auto">
            <a:xfrm>
              <a:off x="3606" y="1608"/>
              <a:ext cx="708" cy="49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4349" name="Group 260"/>
            <p:cNvGrpSpPr>
              <a:grpSpLocks/>
            </p:cNvGrpSpPr>
            <p:nvPr/>
          </p:nvGrpSpPr>
          <p:grpSpPr bwMode="auto">
            <a:xfrm>
              <a:off x="2960" y="1028"/>
              <a:ext cx="729" cy="946"/>
              <a:chOff x="2960" y="1028"/>
              <a:chExt cx="729" cy="946"/>
            </a:xfrm>
          </p:grpSpPr>
          <p:grpSp>
            <p:nvGrpSpPr>
              <p:cNvPr id="14433" name="Group 261"/>
              <p:cNvGrpSpPr>
                <a:grpSpLocks/>
              </p:cNvGrpSpPr>
              <p:nvPr/>
            </p:nvGrpSpPr>
            <p:grpSpPr bwMode="auto">
              <a:xfrm>
                <a:off x="3217" y="1028"/>
                <a:ext cx="224" cy="588"/>
                <a:chOff x="4180" y="783"/>
                <a:chExt cx="150" cy="307"/>
              </a:xfrm>
            </p:grpSpPr>
            <p:sp>
              <p:nvSpPr>
                <p:cNvPr id="14450" name="AutoShape 262"/>
                <p:cNvSpPr>
                  <a:spLocks noChangeArrowheads="1"/>
                </p:cNvSpPr>
                <p:nvPr/>
              </p:nvSpPr>
              <p:spPr bwMode="auto">
                <a:xfrm>
                  <a:off x="4180" y="1019"/>
                  <a:ext cx="150" cy="71"/>
                </a:xfrm>
                <a:prstGeom prst="parallelogram">
                  <a:avLst>
                    <a:gd name="adj" fmla="val 81387"/>
                  </a:avLst>
                </a:prstGeom>
                <a:solidFill>
                  <a:srgbClr val="33CC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451" name="Rectangle 263"/>
                <p:cNvSpPr>
                  <a:spLocks noChangeArrowheads="1"/>
                </p:cNvSpPr>
                <p:nvPr/>
              </p:nvSpPr>
              <p:spPr bwMode="auto">
                <a:xfrm>
                  <a:off x="4256" y="785"/>
                  <a:ext cx="69" cy="236"/>
                </a:xfrm>
                <a:prstGeom prst="rect">
                  <a:avLst/>
                </a:prstGeom>
                <a:solidFill>
                  <a:srgbClr val="33CC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452" name="Rectangle 264"/>
                <p:cNvSpPr>
                  <a:spLocks noChangeArrowheads="1"/>
                </p:cNvSpPr>
                <p:nvPr/>
              </p:nvSpPr>
              <p:spPr bwMode="auto">
                <a:xfrm>
                  <a:off x="4181" y="852"/>
                  <a:ext cx="95" cy="236"/>
                </a:xfrm>
                <a:prstGeom prst="rect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453" name="AutoShape 265"/>
                <p:cNvSpPr>
                  <a:spLocks noChangeArrowheads="1"/>
                </p:cNvSpPr>
                <p:nvPr/>
              </p:nvSpPr>
              <p:spPr bwMode="auto">
                <a:xfrm>
                  <a:off x="4180" y="783"/>
                  <a:ext cx="150" cy="71"/>
                </a:xfrm>
                <a:prstGeom prst="parallelogram">
                  <a:avLst>
                    <a:gd name="adj" fmla="val 81387"/>
                  </a:avLst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454" name="Line 266"/>
                <p:cNvSpPr>
                  <a:spLocks noChangeShapeType="1"/>
                </p:cNvSpPr>
                <p:nvPr/>
              </p:nvSpPr>
              <p:spPr bwMode="auto">
                <a:xfrm>
                  <a:off x="4330" y="788"/>
                  <a:ext cx="0" cy="23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455" name="Line 267"/>
                <p:cNvSpPr>
                  <a:spLocks noChangeShapeType="1"/>
                </p:cNvSpPr>
                <p:nvPr/>
              </p:nvSpPr>
              <p:spPr bwMode="auto">
                <a:xfrm flipH="1">
                  <a:off x="4276" y="1019"/>
                  <a:ext cx="54" cy="6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456" name="Rectangle 268"/>
                <p:cNvSpPr>
                  <a:spLocks noChangeArrowheads="1"/>
                </p:cNvSpPr>
                <p:nvPr/>
              </p:nvSpPr>
              <p:spPr bwMode="auto">
                <a:xfrm>
                  <a:off x="4193" y="883"/>
                  <a:ext cx="63" cy="13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457" name="Rectangle 269"/>
                <p:cNvSpPr>
                  <a:spLocks noChangeArrowheads="1"/>
                </p:cNvSpPr>
                <p:nvPr/>
              </p:nvSpPr>
              <p:spPr bwMode="auto">
                <a:xfrm>
                  <a:off x="4202" y="924"/>
                  <a:ext cx="48" cy="4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</p:grpSp>
          <p:grpSp>
            <p:nvGrpSpPr>
              <p:cNvPr id="14434" name="Group 270"/>
              <p:cNvGrpSpPr>
                <a:grpSpLocks/>
              </p:cNvGrpSpPr>
              <p:nvPr/>
            </p:nvGrpSpPr>
            <p:grpSpPr bwMode="auto">
              <a:xfrm>
                <a:off x="2960" y="1313"/>
                <a:ext cx="729" cy="661"/>
                <a:chOff x="2960" y="1313"/>
                <a:chExt cx="729" cy="661"/>
              </a:xfrm>
            </p:grpSpPr>
            <p:sp>
              <p:nvSpPr>
                <p:cNvPr id="14435" name="Rectangle 271"/>
                <p:cNvSpPr>
                  <a:spLocks noChangeArrowheads="1"/>
                </p:cNvSpPr>
                <p:nvPr/>
              </p:nvSpPr>
              <p:spPr bwMode="auto">
                <a:xfrm>
                  <a:off x="3001" y="1338"/>
                  <a:ext cx="644" cy="636"/>
                </a:xfrm>
                <a:prstGeom prst="rect">
                  <a:avLst/>
                </a:prstGeom>
                <a:solidFill>
                  <a:schemeClr val="hlink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436" name="Text Box 272"/>
                <p:cNvSpPr txBox="1">
                  <a:spLocks noChangeArrowheads="1"/>
                </p:cNvSpPr>
                <p:nvPr/>
              </p:nvSpPr>
              <p:spPr bwMode="auto">
                <a:xfrm>
                  <a:off x="2960" y="1313"/>
                  <a:ext cx="729" cy="3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pt-BR" sz="1600">
                      <a:latin typeface="Comic Sans MS" pitchFamily="66" charset="0"/>
                    </a:rPr>
                    <a:t>servidor </a:t>
                  </a:r>
                  <a:br>
                    <a:rPr lang="pt-BR" sz="1600">
                      <a:latin typeface="Comic Sans MS" pitchFamily="66" charset="0"/>
                    </a:rPr>
                  </a:br>
                  <a:r>
                    <a:rPr lang="pt-BR" sz="1600">
                      <a:latin typeface="Comic Sans MS" pitchFamily="66" charset="0"/>
                    </a:rPr>
                    <a:t>de correio</a:t>
                  </a:r>
                  <a:endParaRPr lang="pt-BR" sz="2400"/>
                </a:p>
              </p:txBody>
            </p:sp>
            <p:sp>
              <p:nvSpPr>
                <p:cNvPr id="14437" name="Rectangle 273"/>
                <p:cNvSpPr>
                  <a:spLocks noChangeArrowheads="1"/>
                </p:cNvSpPr>
                <p:nvPr/>
              </p:nvSpPr>
              <p:spPr bwMode="auto">
                <a:xfrm>
                  <a:off x="3102" y="1692"/>
                  <a:ext cx="450" cy="120"/>
                </a:xfrm>
                <a:prstGeom prst="rect">
                  <a:avLst/>
                </a:prstGeom>
                <a:solidFill>
                  <a:srgbClr val="00FF00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438" name="Line 274"/>
                <p:cNvSpPr>
                  <a:spLocks noChangeShapeType="1"/>
                </p:cNvSpPr>
                <p:nvPr/>
              </p:nvSpPr>
              <p:spPr bwMode="auto">
                <a:xfrm>
                  <a:off x="3151" y="1720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439" name="Line 275"/>
                <p:cNvSpPr>
                  <a:spLocks noChangeShapeType="1"/>
                </p:cNvSpPr>
                <p:nvPr/>
              </p:nvSpPr>
              <p:spPr bwMode="auto">
                <a:xfrm>
                  <a:off x="3260" y="1719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440" name="Line 276"/>
                <p:cNvSpPr>
                  <a:spLocks noChangeShapeType="1"/>
                </p:cNvSpPr>
                <p:nvPr/>
              </p:nvSpPr>
              <p:spPr bwMode="auto">
                <a:xfrm>
                  <a:off x="3315" y="1721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441" name="Line 277"/>
                <p:cNvSpPr>
                  <a:spLocks noChangeShapeType="1"/>
                </p:cNvSpPr>
                <p:nvPr/>
              </p:nvSpPr>
              <p:spPr bwMode="auto">
                <a:xfrm>
                  <a:off x="3372" y="1719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442" name="Line 278"/>
                <p:cNvSpPr>
                  <a:spLocks noChangeShapeType="1"/>
                </p:cNvSpPr>
                <p:nvPr/>
              </p:nvSpPr>
              <p:spPr bwMode="auto">
                <a:xfrm>
                  <a:off x="3433" y="1719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443" name="Line 279"/>
                <p:cNvSpPr>
                  <a:spLocks noChangeShapeType="1"/>
                </p:cNvSpPr>
                <p:nvPr/>
              </p:nvSpPr>
              <p:spPr bwMode="auto">
                <a:xfrm>
                  <a:off x="3489" y="1719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444" name="Line 280"/>
                <p:cNvSpPr>
                  <a:spLocks noChangeShapeType="1"/>
                </p:cNvSpPr>
                <p:nvPr/>
              </p:nvSpPr>
              <p:spPr bwMode="auto">
                <a:xfrm>
                  <a:off x="3204" y="1720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445" name="Rectangle 281"/>
                <p:cNvSpPr>
                  <a:spLocks noChangeArrowheads="1"/>
                </p:cNvSpPr>
                <p:nvPr/>
              </p:nvSpPr>
              <p:spPr bwMode="auto">
                <a:xfrm>
                  <a:off x="3110" y="1859"/>
                  <a:ext cx="64" cy="9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446" name="Rectangle 282"/>
                <p:cNvSpPr>
                  <a:spLocks noChangeArrowheads="1"/>
                </p:cNvSpPr>
                <p:nvPr/>
              </p:nvSpPr>
              <p:spPr bwMode="auto">
                <a:xfrm>
                  <a:off x="3196" y="1859"/>
                  <a:ext cx="64" cy="9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447" name="Rectangle 283"/>
                <p:cNvSpPr>
                  <a:spLocks noChangeArrowheads="1"/>
                </p:cNvSpPr>
                <p:nvPr/>
              </p:nvSpPr>
              <p:spPr bwMode="auto">
                <a:xfrm>
                  <a:off x="3282" y="1858"/>
                  <a:ext cx="64" cy="9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448" name="Rectangle 284"/>
                <p:cNvSpPr>
                  <a:spLocks noChangeArrowheads="1"/>
                </p:cNvSpPr>
                <p:nvPr/>
              </p:nvSpPr>
              <p:spPr bwMode="auto">
                <a:xfrm>
                  <a:off x="3379" y="1856"/>
                  <a:ext cx="64" cy="9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449" name="Rectangle 285"/>
                <p:cNvSpPr>
                  <a:spLocks noChangeArrowheads="1"/>
                </p:cNvSpPr>
                <p:nvPr/>
              </p:nvSpPr>
              <p:spPr bwMode="auto">
                <a:xfrm>
                  <a:off x="3475" y="1856"/>
                  <a:ext cx="64" cy="9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</p:grpSp>
        </p:grpSp>
        <p:grpSp>
          <p:nvGrpSpPr>
            <p:cNvPr id="14350" name="Group 286"/>
            <p:cNvGrpSpPr>
              <a:grpSpLocks/>
            </p:cNvGrpSpPr>
            <p:nvPr/>
          </p:nvGrpSpPr>
          <p:grpSpPr bwMode="auto">
            <a:xfrm>
              <a:off x="3636" y="800"/>
              <a:ext cx="539" cy="556"/>
              <a:chOff x="3540" y="866"/>
              <a:chExt cx="539" cy="538"/>
            </a:xfrm>
          </p:grpSpPr>
          <p:graphicFrame>
            <p:nvGraphicFramePr>
              <p:cNvPr id="14342" name="Object 4"/>
              <p:cNvGraphicFramePr>
                <a:graphicFrameLocks noChangeAspect="1"/>
              </p:cNvGraphicFramePr>
              <p:nvPr/>
            </p:nvGraphicFramePr>
            <p:xfrm>
              <a:off x="3540" y="866"/>
              <a:ext cx="392" cy="31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581" name="Clip" r:id="rId4" imgW="1305000" imgH="1085760" progId="">
                      <p:embed/>
                    </p:oleObj>
                  </mc:Choice>
                  <mc:Fallback>
                    <p:oleObj name="Clip" r:id="rId4" imgW="1305000" imgH="1085760" progId="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40" y="866"/>
                            <a:ext cx="392" cy="31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4430" name="Group 288"/>
              <p:cNvGrpSpPr>
                <a:grpSpLocks/>
              </p:cNvGrpSpPr>
              <p:nvPr/>
            </p:nvGrpSpPr>
            <p:grpSpPr bwMode="auto">
              <a:xfrm>
                <a:off x="3567" y="959"/>
                <a:ext cx="512" cy="445"/>
                <a:chOff x="3567" y="959"/>
                <a:chExt cx="512" cy="445"/>
              </a:xfrm>
            </p:grpSpPr>
            <p:sp>
              <p:nvSpPr>
                <p:cNvPr id="14431" name="Rectangle 289"/>
                <p:cNvSpPr>
                  <a:spLocks noChangeArrowheads="1"/>
                </p:cNvSpPr>
                <p:nvPr/>
              </p:nvSpPr>
              <p:spPr bwMode="auto">
                <a:xfrm>
                  <a:off x="3567" y="972"/>
                  <a:ext cx="488" cy="426"/>
                </a:xfrm>
                <a:prstGeom prst="rect">
                  <a:avLst/>
                </a:prstGeom>
                <a:solidFill>
                  <a:schemeClr val="hlink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432" name="Text Box 290"/>
                <p:cNvSpPr txBox="1">
                  <a:spLocks noChangeArrowheads="1"/>
                </p:cNvSpPr>
                <p:nvPr/>
              </p:nvSpPr>
              <p:spPr bwMode="auto">
                <a:xfrm>
                  <a:off x="3580" y="959"/>
                  <a:ext cx="499" cy="4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pt-BR" sz="1400">
                      <a:latin typeface="Comic Sans MS" pitchFamily="66" charset="0"/>
                    </a:rPr>
                    <a:t>agente </a:t>
                  </a:r>
                  <a:br>
                    <a:rPr lang="pt-BR" sz="1400">
                      <a:latin typeface="Comic Sans MS" pitchFamily="66" charset="0"/>
                    </a:rPr>
                  </a:br>
                  <a:r>
                    <a:rPr lang="pt-BR" sz="1400">
                      <a:latin typeface="Comic Sans MS" pitchFamily="66" charset="0"/>
                    </a:rPr>
                    <a:t>de </a:t>
                  </a:r>
                  <a:br>
                    <a:rPr lang="pt-BR" sz="1400">
                      <a:latin typeface="Comic Sans MS" pitchFamily="66" charset="0"/>
                    </a:rPr>
                  </a:br>
                  <a:r>
                    <a:rPr lang="pt-BR" sz="1400">
                      <a:latin typeface="Comic Sans MS" pitchFamily="66" charset="0"/>
                    </a:rPr>
                    <a:t>usuário</a:t>
                  </a:r>
                  <a:endParaRPr lang="pt-BR" sz="2000"/>
                </a:p>
              </p:txBody>
            </p:sp>
          </p:grpSp>
        </p:grpSp>
        <p:sp>
          <p:nvSpPr>
            <p:cNvPr id="14351" name="Line 291"/>
            <p:cNvSpPr>
              <a:spLocks noChangeShapeType="1"/>
            </p:cNvSpPr>
            <p:nvPr/>
          </p:nvSpPr>
          <p:spPr bwMode="auto">
            <a:xfrm flipV="1">
              <a:off x="3606" y="2316"/>
              <a:ext cx="708" cy="6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352" name="Line 292"/>
            <p:cNvSpPr>
              <a:spLocks noChangeShapeType="1"/>
            </p:cNvSpPr>
            <p:nvPr/>
          </p:nvSpPr>
          <p:spPr bwMode="auto">
            <a:xfrm flipH="1" flipV="1">
              <a:off x="3081" y="1986"/>
              <a:ext cx="0" cy="78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4353" name="Group 293"/>
            <p:cNvGrpSpPr>
              <a:grpSpLocks/>
            </p:cNvGrpSpPr>
            <p:nvPr/>
          </p:nvGrpSpPr>
          <p:grpSpPr bwMode="auto">
            <a:xfrm>
              <a:off x="3667" y="2501"/>
              <a:ext cx="650" cy="288"/>
              <a:chOff x="3745" y="2537"/>
              <a:chExt cx="650" cy="288"/>
            </a:xfrm>
          </p:grpSpPr>
          <p:sp>
            <p:nvSpPr>
              <p:cNvPr id="14428" name="Rectangle 294"/>
              <p:cNvSpPr>
                <a:spLocks noChangeArrowheads="1"/>
              </p:cNvSpPr>
              <p:nvPr/>
            </p:nvSpPr>
            <p:spPr bwMode="auto">
              <a:xfrm>
                <a:off x="3798" y="2580"/>
                <a:ext cx="540" cy="19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4429" name="Text Box 295"/>
              <p:cNvSpPr txBox="1">
                <a:spLocks noChangeArrowheads="1"/>
              </p:cNvSpPr>
              <p:nvPr/>
            </p:nvSpPr>
            <p:spPr bwMode="auto">
              <a:xfrm>
                <a:off x="3745" y="2537"/>
                <a:ext cx="65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pt-BR" sz="2400">
                    <a:solidFill>
                      <a:srgbClr val="FF0000"/>
                    </a:solidFill>
                    <a:latin typeface="Comic Sans MS" pitchFamily="66" charset="0"/>
                  </a:rPr>
                  <a:t>SMTP</a:t>
                </a:r>
                <a:endParaRPr lang="pt-BR" sz="2400"/>
              </a:p>
            </p:txBody>
          </p:sp>
        </p:grpSp>
        <p:grpSp>
          <p:nvGrpSpPr>
            <p:cNvPr id="14354" name="Group 296"/>
            <p:cNvGrpSpPr>
              <a:grpSpLocks/>
            </p:cNvGrpSpPr>
            <p:nvPr/>
          </p:nvGrpSpPr>
          <p:grpSpPr bwMode="auto">
            <a:xfrm>
              <a:off x="3643" y="1709"/>
              <a:ext cx="650" cy="288"/>
              <a:chOff x="3745" y="2537"/>
              <a:chExt cx="650" cy="288"/>
            </a:xfrm>
          </p:grpSpPr>
          <p:sp>
            <p:nvSpPr>
              <p:cNvPr id="14426" name="Rectangle 297"/>
              <p:cNvSpPr>
                <a:spLocks noChangeArrowheads="1"/>
              </p:cNvSpPr>
              <p:nvPr/>
            </p:nvSpPr>
            <p:spPr bwMode="auto">
              <a:xfrm>
                <a:off x="3798" y="2580"/>
                <a:ext cx="540" cy="19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4427" name="Text Box 298"/>
              <p:cNvSpPr txBox="1">
                <a:spLocks noChangeArrowheads="1"/>
              </p:cNvSpPr>
              <p:nvPr/>
            </p:nvSpPr>
            <p:spPr bwMode="auto">
              <a:xfrm>
                <a:off x="3745" y="2537"/>
                <a:ext cx="65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pt-BR" sz="2400">
                    <a:solidFill>
                      <a:srgbClr val="FF0000"/>
                    </a:solidFill>
                    <a:latin typeface="Comic Sans MS" pitchFamily="66" charset="0"/>
                  </a:rPr>
                  <a:t>SMTP</a:t>
                </a:r>
                <a:endParaRPr lang="pt-BR" sz="2400"/>
              </a:p>
            </p:txBody>
          </p:sp>
        </p:grpSp>
        <p:grpSp>
          <p:nvGrpSpPr>
            <p:cNvPr id="14355" name="Group 299"/>
            <p:cNvGrpSpPr>
              <a:grpSpLocks/>
            </p:cNvGrpSpPr>
            <p:nvPr/>
          </p:nvGrpSpPr>
          <p:grpSpPr bwMode="auto">
            <a:xfrm>
              <a:off x="2809" y="2159"/>
              <a:ext cx="650" cy="288"/>
              <a:chOff x="3745" y="2537"/>
              <a:chExt cx="650" cy="288"/>
            </a:xfrm>
          </p:grpSpPr>
          <p:sp>
            <p:nvSpPr>
              <p:cNvPr id="14424" name="Rectangle 300"/>
              <p:cNvSpPr>
                <a:spLocks noChangeArrowheads="1"/>
              </p:cNvSpPr>
              <p:nvPr/>
            </p:nvSpPr>
            <p:spPr bwMode="auto">
              <a:xfrm>
                <a:off x="3798" y="2580"/>
                <a:ext cx="540" cy="19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4425" name="Text Box 301"/>
              <p:cNvSpPr txBox="1">
                <a:spLocks noChangeArrowheads="1"/>
              </p:cNvSpPr>
              <p:nvPr/>
            </p:nvSpPr>
            <p:spPr bwMode="auto">
              <a:xfrm>
                <a:off x="3745" y="2537"/>
                <a:ext cx="65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pt-BR" sz="2400">
                    <a:solidFill>
                      <a:srgbClr val="FF0000"/>
                    </a:solidFill>
                    <a:latin typeface="Comic Sans MS" pitchFamily="66" charset="0"/>
                  </a:rPr>
                  <a:t>SMTP</a:t>
                </a:r>
                <a:endParaRPr lang="pt-BR" sz="2400"/>
              </a:p>
            </p:txBody>
          </p:sp>
        </p:grpSp>
        <p:grpSp>
          <p:nvGrpSpPr>
            <p:cNvPr id="14356" name="Group 302"/>
            <p:cNvGrpSpPr>
              <a:grpSpLocks/>
            </p:cNvGrpSpPr>
            <p:nvPr/>
          </p:nvGrpSpPr>
          <p:grpSpPr bwMode="auto">
            <a:xfrm>
              <a:off x="4865" y="1213"/>
              <a:ext cx="539" cy="556"/>
              <a:chOff x="3540" y="866"/>
              <a:chExt cx="539" cy="538"/>
            </a:xfrm>
          </p:grpSpPr>
          <p:graphicFrame>
            <p:nvGraphicFramePr>
              <p:cNvPr id="14341" name="Object 3"/>
              <p:cNvGraphicFramePr>
                <a:graphicFrameLocks noChangeAspect="1"/>
              </p:cNvGraphicFramePr>
              <p:nvPr/>
            </p:nvGraphicFramePr>
            <p:xfrm>
              <a:off x="3540" y="866"/>
              <a:ext cx="392" cy="31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582" name="Clip" r:id="rId6" imgW="1305000" imgH="1085760" progId="">
                      <p:embed/>
                    </p:oleObj>
                  </mc:Choice>
                  <mc:Fallback>
                    <p:oleObj name="Clip" r:id="rId6" imgW="1305000" imgH="1085760" progId="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40" y="866"/>
                            <a:ext cx="392" cy="31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4421" name="Group 304"/>
              <p:cNvGrpSpPr>
                <a:grpSpLocks/>
              </p:cNvGrpSpPr>
              <p:nvPr/>
            </p:nvGrpSpPr>
            <p:grpSpPr bwMode="auto">
              <a:xfrm>
                <a:off x="3567" y="959"/>
                <a:ext cx="512" cy="445"/>
                <a:chOff x="3567" y="959"/>
                <a:chExt cx="512" cy="445"/>
              </a:xfrm>
            </p:grpSpPr>
            <p:sp>
              <p:nvSpPr>
                <p:cNvPr id="14422" name="Rectangle 305"/>
                <p:cNvSpPr>
                  <a:spLocks noChangeArrowheads="1"/>
                </p:cNvSpPr>
                <p:nvPr/>
              </p:nvSpPr>
              <p:spPr bwMode="auto">
                <a:xfrm>
                  <a:off x="3567" y="972"/>
                  <a:ext cx="488" cy="426"/>
                </a:xfrm>
                <a:prstGeom prst="rect">
                  <a:avLst/>
                </a:prstGeom>
                <a:solidFill>
                  <a:schemeClr val="hlink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423" name="Text Box 306"/>
                <p:cNvSpPr txBox="1">
                  <a:spLocks noChangeArrowheads="1"/>
                </p:cNvSpPr>
                <p:nvPr/>
              </p:nvSpPr>
              <p:spPr bwMode="auto">
                <a:xfrm>
                  <a:off x="3580" y="959"/>
                  <a:ext cx="499" cy="4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pt-BR" sz="1400">
                      <a:latin typeface="Comic Sans MS" pitchFamily="66" charset="0"/>
                    </a:rPr>
                    <a:t>agente </a:t>
                  </a:r>
                  <a:br>
                    <a:rPr lang="pt-BR" sz="1400">
                      <a:latin typeface="Comic Sans MS" pitchFamily="66" charset="0"/>
                    </a:rPr>
                  </a:br>
                  <a:r>
                    <a:rPr lang="pt-BR" sz="1400">
                      <a:latin typeface="Comic Sans MS" pitchFamily="66" charset="0"/>
                    </a:rPr>
                    <a:t>de </a:t>
                  </a:r>
                  <a:br>
                    <a:rPr lang="pt-BR" sz="1400">
                      <a:latin typeface="Comic Sans MS" pitchFamily="66" charset="0"/>
                    </a:rPr>
                  </a:br>
                  <a:r>
                    <a:rPr lang="pt-BR" sz="1400">
                      <a:latin typeface="Comic Sans MS" pitchFamily="66" charset="0"/>
                    </a:rPr>
                    <a:t>usuário</a:t>
                  </a:r>
                  <a:endParaRPr lang="pt-BR" sz="2000"/>
                </a:p>
              </p:txBody>
            </p:sp>
          </p:grpSp>
        </p:grpSp>
        <p:grpSp>
          <p:nvGrpSpPr>
            <p:cNvPr id="14357" name="Group 307"/>
            <p:cNvGrpSpPr>
              <a:grpSpLocks/>
            </p:cNvGrpSpPr>
            <p:nvPr/>
          </p:nvGrpSpPr>
          <p:grpSpPr bwMode="auto">
            <a:xfrm>
              <a:off x="4778" y="2596"/>
              <a:ext cx="539" cy="556"/>
              <a:chOff x="3540" y="866"/>
              <a:chExt cx="539" cy="538"/>
            </a:xfrm>
          </p:grpSpPr>
          <p:graphicFrame>
            <p:nvGraphicFramePr>
              <p:cNvPr id="14340" name="Object 2"/>
              <p:cNvGraphicFramePr>
                <a:graphicFrameLocks noChangeAspect="1"/>
              </p:cNvGraphicFramePr>
              <p:nvPr/>
            </p:nvGraphicFramePr>
            <p:xfrm>
              <a:off x="3540" y="866"/>
              <a:ext cx="392" cy="31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583" name="Clip" r:id="rId7" imgW="1305000" imgH="1085760" progId="">
                      <p:embed/>
                    </p:oleObj>
                  </mc:Choice>
                  <mc:Fallback>
                    <p:oleObj name="Clip" r:id="rId7" imgW="1305000" imgH="1085760" progId="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40" y="866"/>
                            <a:ext cx="392" cy="31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4418" name="Group 309"/>
              <p:cNvGrpSpPr>
                <a:grpSpLocks/>
              </p:cNvGrpSpPr>
              <p:nvPr/>
            </p:nvGrpSpPr>
            <p:grpSpPr bwMode="auto">
              <a:xfrm>
                <a:off x="3567" y="959"/>
                <a:ext cx="512" cy="445"/>
                <a:chOff x="3567" y="959"/>
                <a:chExt cx="512" cy="445"/>
              </a:xfrm>
            </p:grpSpPr>
            <p:sp>
              <p:nvSpPr>
                <p:cNvPr id="14419" name="Rectangle 310"/>
                <p:cNvSpPr>
                  <a:spLocks noChangeArrowheads="1"/>
                </p:cNvSpPr>
                <p:nvPr/>
              </p:nvSpPr>
              <p:spPr bwMode="auto">
                <a:xfrm>
                  <a:off x="3567" y="972"/>
                  <a:ext cx="488" cy="426"/>
                </a:xfrm>
                <a:prstGeom prst="rect">
                  <a:avLst/>
                </a:prstGeom>
                <a:solidFill>
                  <a:schemeClr val="hlink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420" name="Text Box 311"/>
                <p:cNvSpPr txBox="1">
                  <a:spLocks noChangeArrowheads="1"/>
                </p:cNvSpPr>
                <p:nvPr/>
              </p:nvSpPr>
              <p:spPr bwMode="auto">
                <a:xfrm>
                  <a:off x="3580" y="959"/>
                  <a:ext cx="499" cy="4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pt-BR" sz="1400">
                      <a:latin typeface="Comic Sans MS" pitchFamily="66" charset="0"/>
                    </a:rPr>
                    <a:t>agente </a:t>
                  </a:r>
                  <a:br>
                    <a:rPr lang="pt-BR" sz="1400">
                      <a:latin typeface="Comic Sans MS" pitchFamily="66" charset="0"/>
                    </a:rPr>
                  </a:br>
                  <a:r>
                    <a:rPr lang="pt-BR" sz="1400">
                      <a:latin typeface="Comic Sans MS" pitchFamily="66" charset="0"/>
                    </a:rPr>
                    <a:t>de </a:t>
                  </a:r>
                  <a:br>
                    <a:rPr lang="pt-BR" sz="1400">
                      <a:latin typeface="Comic Sans MS" pitchFamily="66" charset="0"/>
                    </a:rPr>
                  </a:br>
                  <a:r>
                    <a:rPr lang="pt-BR" sz="1400">
                      <a:latin typeface="Comic Sans MS" pitchFamily="66" charset="0"/>
                    </a:rPr>
                    <a:t>usuário</a:t>
                  </a:r>
                  <a:endParaRPr lang="pt-BR" sz="2000"/>
                </a:p>
              </p:txBody>
            </p:sp>
          </p:grpSp>
        </p:grpSp>
        <p:grpSp>
          <p:nvGrpSpPr>
            <p:cNvPr id="14358" name="Group 312"/>
            <p:cNvGrpSpPr>
              <a:grpSpLocks/>
            </p:cNvGrpSpPr>
            <p:nvPr/>
          </p:nvGrpSpPr>
          <p:grpSpPr bwMode="auto">
            <a:xfrm>
              <a:off x="3761" y="3258"/>
              <a:ext cx="539" cy="556"/>
              <a:chOff x="3540" y="866"/>
              <a:chExt cx="539" cy="538"/>
            </a:xfrm>
          </p:grpSpPr>
          <p:graphicFrame>
            <p:nvGraphicFramePr>
              <p:cNvPr id="14339" name="Object 1"/>
              <p:cNvGraphicFramePr>
                <a:graphicFrameLocks noChangeAspect="1"/>
              </p:cNvGraphicFramePr>
              <p:nvPr/>
            </p:nvGraphicFramePr>
            <p:xfrm>
              <a:off x="3540" y="866"/>
              <a:ext cx="392" cy="31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584" name="Clip" r:id="rId8" imgW="1305000" imgH="1085760" progId="">
                      <p:embed/>
                    </p:oleObj>
                  </mc:Choice>
                  <mc:Fallback>
                    <p:oleObj name="Clip" r:id="rId8" imgW="1305000" imgH="1085760" progId="">
                      <p:embed/>
                      <p:pic>
                        <p:nvPicPr>
                          <p:cNvPr id="0" name="Object 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40" y="866"/>
                            <a:ext cx="392" cy="31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4415" name="Group 314"/>
              <p:cNvGrpSpPr>
                <a:grpSpLocks/>
              </p:cNvGrpSpPr>
              <p:nvPr/>
            </p:nvGrpSpPr>
            <p:grpSpPr bwMode="auto">
              <a:xfrm>
                <a:off x="3567" y="959"/>
                <a:ext cx="512" cy="445"/>
                <a:chOff x="3567" y="959"/>
                <a:chExt cx="512" cy="445"/>
              </a:xfrm>
            </p:grpSpPr>
            <p:sp>
              <p:nvSpPr>
                <p:cNvPr id="14416" name="Rectangle 315"/>
                <p:cNvSpPr>
                  <a:spLocks noChangeArrowheads="1"/>
                </p:cNvSpPr>
                <p:nvPr/>
              </p:nvSpPr>
              <p:spPr bwMode="auto">
                <a:xfrm>
                  <a:off x="3567" y="972"/>
                  <a:ext cx="488" cy="426"/>
                </a:xfrm>
                <a:prstGeom prst="rect">
                  <a:avLst/>
                </a:prstGeom>
                <a:solidFill>
                  <a:schemeClr val="hlink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417" name="Text Box 316"/>
                <p:cNvSpPr txBox="1">
                  <a:spLocks noChangeArrowheads="1"/>
                </p:cNvSpPr>
                <p:nvPr/>
              </p:nvSpPr>
              <p:spPr bwMode="auto">
                <a:xfrm>
                  <a:off x="3580" y="959"/>
                  <a:ext cx="499" cy="4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pt-BR" sz="1400">
                      <a:latin typeface="Comic Sans MS" pitchFamily="66" charset="0"/>
                    </a:rPr>
                    <a:t>agente </a:t>
                  </a:r>
                  <a:br>
                    <a:rPr lang="pt-BR" sz="1400">
                      <a:latin typeface="Comic Sans MS" pitchFamily="66" charset="0"/>
                    </a:rPr>
                  </a:br>
                  <a:r>
                    <a:rPr lang="pt-BR" sz="1400">
                      <a:latin typeface="Comic Sans MS" pitchFamily="66" charset="0"/>
                    </a:rPr>
                    <a:t>de </a:t>
                  </a:r>
                  <a:br>
                    <a:rPr lang="pt-BR" sz="1400">
                      <a:latin typeface="Comic Sans MS" pitchFamily="66" charset="0"/>
                    </a:rPr>
                  </a:br>
                  <a:r>
                    <a:rPr lang="pt-BR" sz="1400">
                      <a:latin typeface="Comic Sans MS" pitchFamily="66" charset="0"/>
                    </a:rPr>
                    <a:t>usuário</a:t>
                  </a:r>
                  <a:endParaRPr lang="pt-BR" sz="2000"/>
                </a:p>
              </p:txBody>
            </p:sp>
          </p:grpSp>
        </p:grpSp>
        <p:grpSp>
          <p:nvGrpSpPr>
            <p:cNvPr id="14359" name="Group 317"/>
            <p:cNvGrpSpPr>
              <a:grpSpLocks/>
            </p:cNvGrpSpPr>
            <p:nvPr/>
          </p:nvGrpSpPr>
          <p:grpSpPr bwMode="auto">
            <a:xfrm>
              <a:off x="3089" y="3603"/>
              <a:ext cx="539" cy="556"/>
              <a:chOff x="3540" y="866"/>
              <a:chExt cx="539" cy="538"/>
            </a:xfrm>
          </p:grpSpPr>
          <p:graphicFrame>
            <p:nvGraphicFramePr>
              <p:cNvPr id="14338" name="Object 0"/>
              <p:cNvGraphicFramePr>
                <a:graphicFrameLocks noChangeAspect="1"/>
              </p:cNvGraphicFramePr>
              <p:nvPr/>
            </p:nvGraphicFramePr>
            <p:xfrm>
              <a:off x="3540" y="866"/>
              <a:ext cx="392" cy="31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585" name="Clip" r:id="rId9" imgW="1305000" imgH="1085760" progId="">
                      <p:embed/>
                    </p:oleObj>
                  </mc:Choice>
                  <mc:Fallback>
                    <p:oleObj name="Clip" r:id="rId9" imgW="1305000" imgH="1085760" progId="">
                      <p:embed/>
                      <p:pic>
                        <p:nvPicPr>
                          <p:cNvPr id="0" name="Object 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40" y="866"/>
                            <a:ext cx="392" cy="31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4412" name="Group 319"/>
              <p:cNvGrpSpPr>
                <a:grpSpLocks/>
              </p:cNvGrpSpPr>
              <p:nvPr/>
            </p:nvGrpSpPr>
            <p:grpSpPr bwMode="auto">
              <a:xfrm>
                <a:off x="3567" y="959"/>
                <a:ext cx="512" cy="445"/>
                <a:chOff x="3567" y="959"/>
                <a:chExt cx="512" cy="445"/>
              </a:xfrm>
            </p:grpSpPr>
            <p:sp>
              <p:nvSpPr>
                <p:cNvPr id="14413" name="Rectangle 320"/>
                <p:cNvSpPr>
                  <a:spLocks noChangeArrowheads="1"/>
                </p:cNvSpPr>
                <p:nvPr/>
              </p:nvSpPr>
              <p:spPr bwMode="auto">
                <a:xfrm>
                  <a:off x="3567" y="972"/>
                  <a:ext cx="488" cy="426"/>
                </a:xfrm>
                <a:prstGeom prst="rect">
                  <a:avLst/>
                </a:prstGeom>
                <a:solidFill>
                  <a:schemeClr val="hlink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414" name="Text Box 321"/>
                <p:cNvSpPr txBox="1">
                  <a:spLocks noChangeArrowheads="1"/>
                </p:cNvSpPr>
                <p:nvPr/>
              </p:nvSpPr>
              <p:spPr bwMode="auto">
                <a:xfrm>
                  <a:off x="3580" y="959"/>
                  <a:ext cx="499" cy="4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pt-BR" sz="1400">
                      <a:latin typeface="Comic Sans MS" pitchFamily="66" charset="0"/>
                    </a:rPr>
                    <a:t>agente </a:t>
                  </a:r>
                  <a:br>
                    <a:rPr lang="pt-BR" sz="1400">
                      <a:latin typeface="Comic Sans MS" pitchFamily="66" charset="0"/>
                    </a:rPr>
                  </a:br>
                  <a:r>
                    <a:rPr lang="pt-BR" sz="1400">
                      <a:latin typeface="Comic Sans MS" pitchFamily="66" charset="0"/>
                    </a:rPr>
                    <a:t>de </a:t>
                  </a:r>
                  <a:br>
                    <a:rPr lang="pt-BR" sz="1400">
                      <a:latin typeface="Comic Sans MS" pitchFamily="66" charset="0"/>
                    </a:rPr>
                  </a:br>
                  <a:r>
                    <a:rPr lang="pt-BR" sz="1400">
                      <a:latin typeface="Comic Sans MS" pitchFamily="66" charset="0"/>
                    </a:rPr>
                    <a:t>usuário</a:t>
                  </a:r>
                  <a:endParaRPr lang="pt-BR" sz="2000"/>
                </a:p>
              </p:txBody>
            </p:sp>
          </p:grpSp>
        </p:grpSp>
        <p:grpSp>
          <p:nvGrpSpPr>
            <p:cNvPr id="14360" name="Group 322"/>
            <p:cNvGrpSpPr>
              <a:grpSpLocks/>
            </p:cNvGrpSpPr>
            <p:nvPr/>
          </p:nvGrpSpPr>
          <p:grpSpPr bwMode="auto">
            <a:xfrm>
              <a:off x="2880" y="2544"/>
              <a:ext cx="729" cy="946"/>
              <a:chOff x="2960" y="1028"/>
              <a:chExt cx="729" cy="946"/>
            </a:xfrm>
          </p:grpSpPr>
          <p:grpSp>
            <p:nvGrpSpPr>
              <p:cNvPr id="14387" name="Group 323"/>
              <p:cNvGrpSpPr>
                <a:grpSpLocks/>
              </p:cNvGrpSpPr>
              <p:nvPr/>
            </p:nvGrpSpPr>
            <p:grpSpPr bwMode="auto">
              <a:xfrm>
                <a:off x="3217" y="1028"/>
                <a:ext cx="224" cy="588"/>
                <a:chOff x="4180" y="783"/>
                <a:chExt cx="150" cy="307"/>
              </a:xfrm>
            </p:grpSpPr>
            <p:sp>
              <p:nvSpPr>
                <p:cNvPr id="14404" name="AutoShape 324"/>
                <p:cNvSpPr>
                  <a:spLocks noChangeArrowheads="1"/>
                </p:cNvSpPr>
                <p:nvPr/>
              </p:nvSpPr>
              <p:spPr bwMode="auto">
                <a:xfrm>
                  <a:off x="4180" y="1019"/>
                  <a:ext cx="150" cy="71"/>
                </a:xfrm>
                <a:prstGeom prst="parallelogram">
                  <a:avLst>
                    <a:gd name="adj" fmla="val 81387"/>
                  </a:avLst>
                </a:prstGeom>
                <a:solidFill>
                  <a:srgbClr val="33CC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405" name="Rectangle 325"/>
                <p:cNvSpPr>
                  <a:spLocks noChangeArrowheads="1"/>
                </p:cNvSpPr>
                <p:nvPr/>
              </p:nvSpPr>
              <p:spPr bwMode="auto">
                <a:xfrm>
                  <a:off x="4256" y="785"/>
                  <a:ext cx="69" cy="236"/>
                </a:xfrm>
                <a:prstGeom prst="rect">
                  <a:avLst/>
                </a:prstGeom>
                <a:solidFill>
                  <a:srgbClr val="33CC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406" name="Rectangle 326"/>
                <p:cNvSpPr>
                  <a:spLocks noChangeArrowheads="1"/>
                </p:cNvSpPr>
                <p:nvPr/>
              </p:nvSpPr>
              <p:spPr bwMode="auto">
                <a:xfrm>
                  <a:off x="4181" y="852"/>
                  <a:ext cx="95" cy="236"/>
                </a:xfrm>
                <a:prstGeom prst="rect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407" name="AutoShape 327"/>
                <p:cNvSpPr>
                  <a:spLocks noChangeArrowheads="1"/>
                </p:cNvSpPr>
                <p:nvPr/>
              </p:nvSpPr>
              <p:spPr bwMode="auto">
                <a:xfrm>
                  <a:off x="4180" y="783"/>
                  <a:ext cx="150" cy="71"/>
                </a:xfrm>
                <a:prstGeom prst="parallelogram">
                  <a:avLst>
                    <a:gd name="adj" fmla="val 81387"/>
                  </a:avLst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408" name="Line 328"/>
                <p:cNvSpPr>
                  <a:spLocks noChangeShapeType="1"/>
                </p:cNvSpPr>
                <p:nvPr/>
              </p:nvSpPr>
              <p:spPr bwMode="auto">
                <a:xfrm>
                  <a:off x="4330" y="788"/>
                  <a:ext cx="0" cy="23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409" name="Line 329"/>
                <p:cNvSpPr>
                  <a:spLocks noChangeShapeType="1"/>
                </p:cNvSpPr>
                <p:nvPr/>
              </p:nvSpPr>
              <p:spPr bwMode="auto">
                <a:xfrm flipH="1">
                  <a:off x="4276" y="1019"/>
                  <a:ext cx="54" cy="6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410" name="Rectangle 330"/>
                <p:cNvSpPr>
                  <a:spLocks noChangeArrowheads="1"/>
                </p:cNvSpPr>
                <p:nvPr/>
              </p:nvSpPr>
              <p:spPr bwMode="auto">
                <a:xfrm>
                  <a:off x="4193" y="883"/>
                  <a:ext cx="63" cy="13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411" name="Rectangle 331"/>
                <p:cNvSpPr>
                  <a:spLocks noChangeArrowheads="1"/>
                </p:cNvSpPr>
                <p:nvPr/>
              </p:nvSpPr>
              <p:spPr bwMode="auto">
                <a:xfrm>
                  <a:off x="4202" y="924"/>
                  <a:ext cx="48" cy="4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</p:grpSp>
          <p:grpSp>
            <p:nvGrpSpPr>
              <p:cNvPr id="14388" name="Group 332"/>
              <p:cNvGrpSpPr>
                <a:grpSpLocks/>
              </p:cNvGrpSpPr>
              <p:nvPr/>
            </p:nvGrpSpPr>
            <p:grpSpPr bwMode="auto">
              <a:xfrm>
                <a:off x="2960" y="1313"/>
                <a:ext cx="729" cy="661"/>
                <a:chOff x="2960" y="1313"/>
                <a:chExt cx="729" cy="661"/>
              </a:xfrm>
            </p:grpSpPr>
            <p:sp>
              <p:nvSpPr>
                <p:cNvPr id="14389" name="Rectangle 333"/>
                <p:cNvSpPr>
                  <a:spLocks noChangeArrowheads="1"/>
                </p:cNvSpPr>
                <p:nvPr/>
              </p:nvSpPr>
              <p:spPr bwMode="auto">
                <a:xfrm>
                  <a:off x="3001" y="1338"/>
                  <a:ext cx="644" cy="636"/>
                </a:xfrm>
                <a:prstGeom prst="rect">
                  <a:avLst/>
                </a:prstGeom>
                <a:solidFill>
                  <a:schemeClr val="hlink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390" name="Text Box 334"/>
                <p:cNvSpPr txBox="1">
                  <a:spLocks noChangeArrowheads="1"/>
                </p:cNvSpPr>
                <p:nvPr/>
              </p:nvSpPr>
              <p:spPr bwMode="auto">
                <a:xfrm>
                  <a:off x="2960" y="1313"/>
                  <a:ext cx="729" cy="3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pt-BR" sz="1600">
                      <a:latin typeface="Comic Sans MS" pitchFamily="66" charset="0"/>
                    </a:rPr>
                    <a:t>servidor </a:t>
                  </a:r>
                  <a:br>
                    <a:rPr lang="pt-BR" sz="1600">
                      <a:latin typeface="Comic Sans MS" pitchFamily="66" charset="0"/>
                    </a:rPr>
                  </a:br>
                  <a:r>
                    <a:rPr lang="pt-BR" sz="1600">
                      <a:latin typeface="Comic Sans MS" pitchFamily="66" charset="0"/>
                    </a:rPr>
                    <a:t>de correio</a:t>
                  </a:r>
                  <a:endParaRPr lang="pt-BR" sz="2400"/>
                </a:p>
              </p:txBody>
            </p:sp>
            <p:sp>
              <p:nvSpPr>
                <p:cNvPr id="14391" name="Rectangle 335"/>
                <p:cNvSpPr>
                  <a:spLocks noChangeArrowheads="1"/>
                </p:cNvSpPr>
                <p:nvPr/>
              </p:nvSpPr>
              <p:spPr bwMode="auto">
                <a:xfrm>
                  <a:off x="3102" y="1692"/>
                  <a:ext cx="450" cy="120"/>
                </a:xfrm>
                <a:prstGeom prst="rect">
                  <a:avLst/>
                </a:prstGeom>
                <a:solidFill>
                  <a:srgbClr val="00FF00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392" name="Line 336"/>
                <p:cNvSpPr>
                  <a:spLocks noChangeShapeType="1"/>
                </p:cNvSpPr>
                <p:nvPr/>
              </p:nvSpPr>
              <p:spPr bwMode="auto">
                <a:xfrm>
                  <a:off x="3151" y="1720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393" name="Line 337"/>
                <p:cNvSpPr>
                  <a:spLocks noChangeShapeType="1"/>
                </p:cNvSpPr>
                <p:nvPr/>
              </p:nvSpPr>
              <p:spPr bwMode="auto">
                <a:xfrm>
                  <a:off x="3260" y="1719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394" name="Line 338"/>
                <p:cNvSpPr>
                  <a:spLocks noChangeShapeType="1"/>
                </p:cNvSpPr>
                <p:nvPr/>
              </p:nvSpPr>
              <p:spPr bwMode="auto">
                <a:xfrm>
                  <a:off x="3315" y="1721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395" name="Line 339"/>
                <p:cNvSpPr>
                  <a:spLocks noChangeShapeType="1"/>
                </p:cNvSpPr>
                <p:nvPr/>
              </p:nvSpPr>
              <p:spPr bwMode="auto">
                <a:xfrm>
                  <a:off x="3372" y="1719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396" name="Line 340"/>
                <p:cNvSpPr>
                  <a:spLocks noChangeShapeType="1"/>
                </p:cNvSpPr>
                <p:nvPr/>
              </p:nvSpPr>
              <p:spPr bwMode="auto">
                <a:xfrm>
                  <a:off x="3433" y="1719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397" name="Line 341"/>
                <p:cNvSpPr>
                  <a:spLocks noChangeShapeType="1"/>
                </p:cNvSpPr>
                <p:nvPr/>
              </p:nvSpPr>
              <p:spPr bwMode="auto">
                <a:xfrm>
                  <a:off x="3489" y="1719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398" name="Line 342"/>
                <p:cNvSpPr>
                  <a:spLocks noChangeShapeType="1"/>
                </p:cNvSpPr>
                <p:nvPr/>
              </p:nvSpPr>
              <p:spPr bwMode="auto">
                <a:xfrm>
                  <a:off x="3204" y="1720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399" name="Rectangle 343"/>
                <p:cNvSpPr>
                  <a:spLocks noChangeArrowheads="1"/>
                </p:cNvSpPr>
                <p:nvPr/>
              </p:nvSpPr>
              <p:spPr bwMode="auto">
                <a:xfrm>
                  <a:off x="3110" y="1859"/>
                  <a:ext cx="64" cy="9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400" name="Rectangle 344"/>
                <p:cNvSpPr>
                  <a:spLocks noChangeArrowheads="1"/>
                </p:cNvSpPr>
                <p:nvPr/>
              </p:nvSpPr>
              <p:spPr bwMode="auto">
                <a:xfrm>
                  <a:off x="3196" y="1859"/>
                  <a:ext cx="64" cy="9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401" name="Rectangle 345"/>
                <p:cNvSpPr>
                  <a:spLocks noChangeArrowheads="1"/>
                </p:cNvSpPr>
                <p:nvPr/>
              </p:nvSpPr>
              <p:spPr bwMode="auto">
                <a:xfrm>
                  <a:off x="3282" y="1858"/>
                  <a:ext cx="64" cy="9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402" name="Rectangle 346"/>
                <p:cNvSpPr>
                  <a:spLocks noChangeArrowheads="1"/>
                </p:cNvSpPr>
                <p:nvPr/>
              </p:nvSpPr>
              <p:spPr bwMode="auto">
                <a:xfrm>
                  <a:off x="3379" y="1856"/>
                  <a:ext cx="64" cy="9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403" name="Rectangle 347"/>
                <p:cNvSpPr>
                  <a:spLocks noChangeArrowheads="1"/>
                </p:cNvSpPr>
                <p:nvPr/>
              </p:nvSpPr>
              <p:spPr bwMode="auto">
                <a:xfrm>
                  <a:off x="3475" y="1856"/>
                  <a:ext cx="64" cy="9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</p:grpSp>
        </p:grpSp>
        <p:grpSp>
          <p:nvGrpSpPr>
            <p:cNvPr id="14361" name="Group 348"/>
            <p:cNvGrpSpPr>
              <a:grpSpLocks/>
            </p:cNvGrpSpPr>
            <p:nvPr/>
          </p:nvGrpSpPr>
          <p:grpSpPr bwMode="auto">
            <a:xfrm>
              <a:off x="4275" y="1595"/>
              <a:ext cx="729" cy="946"/>
              <a:chOff x="2960" y="1028"/>
              <a:chExt cx="729" cy="946"/>
            </a:xfrm>
          </p:grpSpPr>
          <p:grpSp>
            <p:nvGrpSpPr>
              <p:cNvPr id="14362" name="Group 349"/>
              <p:cNvGrpSpPr>
                <a:grpSpLocks/>
              </p:cNvGrpSpPr>
              <p:nvPr/>
            </p:nvGrpSpPr>
            <p:grpSpPr bwMode="auto">
              <a:xfrm>
                <a:off x="3217" y="1028"/>
                <a:ext cx="224" cy="588"/>
                <a:chOff x="4180" y="783"/>
                <a:chExt cx="150" cy="307"/>
              </a:xfrm>
            </p:grpSpPr>
            <p:sp>
              <p:nvSpPr>
                <p:cNvPr id="14379" name="AutoShape 350"/>
                <p:cNvSpPr>
                  <a:spLocks noChangeArrowheads="1"/>
                </p:cNvSpPr>
                <p:nvPr/>
              </p:nvSpPr>
              <p:spPr bwMode="auto">
                <a:xfrm>
                  <a:off x="4180" y="1019"/>
                  <a:ext cx="150" cy="71"/>
                </a:xfrm>
                <a:prstGeom prst="parallelogram">
                  <a:avLst>
                    <a:gd name="adj" fmla="val 81387"/>
                  </a:avLst>
                </a:prstGeom>
                <a:solidFill>
                  <a:srgbClr val="33CC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380" name="Rectangle 351"/>
                <p:cNvSpPr>
                  <a:spLocks noChangeArrowheads="1"/>
                </p:cNvSpPr>
                <p:nvPr/>
              </p:nvSpPr>
              <p:spPr bwMode="auto">
                <a:xfrm>
                  <a:off x="4256" y="785"/>
                  <a:ext cx="69" cy="236"/>
                </a:xfrm>
                <a:prstGeom prst="rect">
                  <a:avLst/>
                </a:prstGeom>
                <a:solidFill>
                  <a:srgbClr val="33CC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381" name="Rectangle 352"/>
                <p:cNvSpPr>
                  <a:spLocks noChangeArrowheads="1"/>
                </p:cNvSpPr>
                <p:nvPr/>
              </p:nvSpPr>
              <p:spPr bwMode="auto">
                <a:xfrm>
                  <a:off x="4181" y="852"/>
                  <a:ext cx="95" cy="236"/>
                </a:xfrm>
                <a:prstGeom prst="rect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382" name="AutoShape 353"/>
                <p:cNvSpPr>
                  <a:spLocks noChangeArrowheads="1"/>
                </p:cNvSpPr>
                <p:nvPr/>
              </p:nvSpPr>
              <p:spPr bwMode="auto">
                <a:xfrm>
                  <a:off x="4180" y="783"/>
                  <a:ext cx="150" cy="71"/>
                </a:xfrm>
                <a:prstGeom prst="parallelogram">
                  <a:avLst>
                    <a:gd name="adj" fmla="val 81387"/>
                  </a:avLst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383" name="Line 354"/>
                <p:cNvSpPr>
                  <a:spLocks noChangeShapeType="1"/>
                </p:cNvSpPr>
                <p:nvPr/>
              </p:nvSpPr>
              <p:spPr bwMode="auto">
                <a:xfrm>
                  <a:off x="4330" y="788"/>
                  <a:ext cx="0" cy="23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384" name="Line 355"/>
                <p:cNvSpPr>
                  <a:spLocks noChangeShapeType="1"/>
                </p:cNvSpPr>
                <p:nvPr/>
              </p:nvSpPr>
              <p:spPr bwMode="auto">
                <a:xfrm flipH="1">
                  <a:off x="4276" y="1019"/>
                  <a:ext cx="54" cy="6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385" name="Rectangle 356"/>
                <p:cNvSpPr>
                  <a:spLocks noChangeArrowheads="1"/>
                </p:cNvSpPr>
                <p:nvPr/>
              </p:nvSpPr>
              <p:spPr bwMode="auto">
                <a:xfrm>
                  <a:off x="4193" y="883"/>
                  <a:ext cx="63" cy="13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386" name="Rectangle 357"/>
                <p:cNvSpPr>
                  <a:spLocks noChangeArrowheads="1"/>
                </p:cNvSpPr>
                <p:nvPr/>
              </p:nvSpPr>
              <p:spPr bwMode="auto">
                <a:xfrm>
                  <a:off x="4202" y="924"/>
                  <a:ext cx="48" cy="4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</p:grpSp>
          <p:grpSp>
            <p:nvGrpSpPr>
              <p:cNvPr id="14363" name="Group 358"/>
              <p:cNvGrpSpPr>
                <a:grpSpLocks/>
              </p:cNvGrpSpPr>
              <p:nvPr/>
            </p:nvGrpSpPr>
            <p:grpSpPr bwMode="auto">
              <a:xfrm>
                <a:off x="2960" y="1313"/>
                <a:ext cx="729" cy="661"/>
                <a:chOff x="2960" y="1313"/>
                <a:chExt cx="729" cy="661"/>
              </a:xfrm>
            </p:grpSpPr>
            <p:sp>
              <p:nvSpPr>
                <p:cNvPr id="14364" name="Rectangle 359"/>
                <p:cNvSpPr>
                  <a:spLocks noChangeArrowheads="1"/>
                </p:cNvSpPr>
                <p:nvPr/>
              </p:nvSpPr>
              <p:spPr bwMode="auto">
                <a:xfrm>
                  <a:off x="3001" y="1338"/>
                  <a:ext cx="644" cy="636"/>
                </a:xfrm>
                <a:prstGeom prst="rect">
                  <a:avLst/>
                </a:prstGeom>
                <a:solidFill>
                  <a:schemeClr val="hlink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365" name="Text Box 360"/>
                <p:cNvSpPr txBox="1">
                  <a:spLocks noChangeArrowheads="1"/>
                </p:cNvSpPr>
                <p:nvPr/>
              </p:nvSpPr>
              <p:spPr bwMode="auto">
                <a:xfrm>
                  <a:off x="2960" y="1313"/>
                  <a:ext cx="729" cy="3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pt-BR" sz="1600">
                      <a:latin typeface="Comic Sans MS" pitchFamily="66" charset="0"/>
                    </a:rPr>
                    <a:t>servidor </a:t>
                  </a:r>
                  <a:br>
                    <a:rPr lang="pt-BR" sz="1600">
                      <a:latin typeface="Comic Sans MS" pitchFamily="66" charset="0"/>
                    </a:rPr>
                  </a:br>
                  <a:r>
                    <a:rPr lang="pt-BR" sz="1600">
                      <a:latin typeface="Comic Sans MS" pitchFamily="66" charset="0"/>
                    </a:rPr>
                    <a:t>de correio</a:t>
                  </a:r>
                  <a:endParaRPr lang="pt-BR" sz="2400"/>
                </a:p>
              </p:txBody>
            </p:sp>
            <p:sp>
              <p:nvSpPr>
                <p:cNvPr id="14366" name="Rectangle 361"/>
                <p:cNvSpPr>
                  <a:spLocks noChangeArrowheads="1"/>
                </p:cNvSpPr>
                <p:nvPr/>
              </p:nvSpPr>
              <p:spPr bwMode="auto">
                <a:xfrm>
                  <a:off x="3102" y="1692"/>
                  <a:ext cx="450" cy="120"/>
                </a:xfrm>
                <a:prstGeom prst="rect">
                  <a:avLst/>
                </a:prstGeom>
                <a:solidFill>
                  <a:srgbClr val="00FF00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367" name="Line 362"/>
                <p:cNvSpPr>
                  <a:spLocks noChangeShapeType="1"/>
                </p:cNvSpPr>
                <p:nvPr/>
              </p:nvSpPr>
              <p:spPr bwMode="auto">
                <a:xfrm>
                  <a:off x="3151" y="1720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368" name="Line 363"/>
                <p:cNvSpPr>
                  <a:spLocks noChangeShapeType="1"/>
                </p:cNvSpPr>
                <p:nvPr/>
              </p:nvSpPr>
              <p:spPr bwMode="auto">
                <a:xfrm>
                  <a:off x="3260" y="1719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369" name="Line 364"/>
                <p:cNvSpPr>
                  <a:spLocks noChangeShapeType="1"/>
                </p:cNvSpPr>
                <p:nvPr/>
              </p:nvSpPr>
              <p:spPr bwMode="auto">
                <a:xfrm>
                  <a:off x="3315" y="1721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370" name="Line 365"/>
                <p:cNvSpPr>
                  <a:spLocks noChangeShapeType="1"/>
                </p:cNvSpPr>
                <p:nvPr/>
              </p:nvSpPr>
              <p:spPr bwMode="auto">
                <a:xfrm>
                  <a:off x="3372" y="1719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371" name="Line 366"/>
                <p:cNvSpPr>
                  <a:spLocks noChangeShapeType="1"/>
                </p:cNvSpPr>
                <p:nvPr/>
              </p:nvSpPr>
              <p:spPr bwMode="auto">
                <a:xfrm>
                  <a:off x="3433" y="1719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372" name="Line 367"/>
                <p:cNvSpPr>
                  <a:spLocks noChangeShapeType="1"/>
                </p:cNvSpPr>
                <p:nvPr/>
              </p:nvSpPr>
              <p:spPr bwMode="auto">
                <a:xfrm>
                  <a:off x="3489" y="1719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373" name="Line 368"/>
                <p:cNvSpPr>
                  <a:spLocks noChangeShapeType="1"/>
                </p:cNvSpPr>
                <p:nvPr/>
              </p:nvSpPr>
              <p:spPr bwMode="auto">
                <a:xfrm>
                  <a:off x="3204" y="1720"/>
                  <a:ext cx="0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374" name="Rectangle 369"/>
                <p:cNvSpPr>
                  <a:spLocks noChangeArrowheads="1"/>
                </p:cNvSpPr>
                <p:nvPr/>
              </p:nvSpPr>
              <p:spPr bwMode="auto">
                <a:xfrm>
                  <a:off x="3110" y="1859"/>
                  <a:ext cx="64" cy="9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375" name="Rectangle 370"/>
                <p:cNvSpPr>
                  <a:spLocks noChangeArrowheads="1"/>
                </p:cNvSpPr>
                <p:nvPr/>
              </p:nvSpPr>
              <p:spPr bwMode="auto">
                <a:xfrm>
                  <a:off x="3196" y="1859"/>
                  <a:ext cx="64" cy="9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376" name="Rectangle 371"/>
                <p:cNvSpPr>
                  <a:spLocks noChangeArrowheads="1"/>
                </p:cNvSpPr>
                <p:nvPr/>
              </p:nvSpPr>
              <p:spPr bwMode="auto">
                <a:xfrm>
                  <a:off x="3282" y="1858"/>
                  <a:ext cx="64" cy="9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377" name="Rectangle 372"/>
                <p:cNvSpPr>
                  <a:spLocks noChangeArrowheads="1"/>
                </p:cNvSpPr>
                <p:nvPr/>
              </p:nvSpPr>
              <p:spPr bwMode="auto">
                <a:xfrm>
                  <a:off x="3379" y="1856"/>
                  <a:ext cx="64" cy="9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  <p:sp>
              <p:nvSpPr>
                <p:cNvPr id="14378" name="Rectangle 373"/>
                <p:cNvSpPr>
                  <a:spLocks noChangeArrowheads="1"/>
                </p:cNvSpPr>
                <p:nvPr/>
              </p:nvSpPr>
              <p:spPr bwMode="auto">
                <a:xfrm>
                  <a:off x="3475" y="1856"/>
                  <a:ext cx="64" cy="9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pt-BR"/>
                </a:p>
              </p:txBody>
            </p:sp>
          </p:grpSp>
        </p:grpSp>
      </p:grp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F5789CF-2D50-914C-8C27-E5E503E60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Correio Eletrônico: </a:t>
            </a:r>
            <a:br>
              <a:rPr lang="pt-BR" sz="3600"/>
            </a:br>
            <a:r>
              <a:rPr lang="pt-BR" sz="3600"/>
              <a:t>SMTP </a:t>
            </a:r>
            <a:r>
              <a:rPr lang="pt-BR" sz="3200"/>
              <a:t>[RFC 2821]</a:t>
            </a:r>
          </a:p>
        </p:txBody>
      </p:sp>
      <p:sp>
        <p:nvSpPr>
          <p:cNvPr id="6758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BR" sz="2000"/>
              <a:t>usa TCP para a transferência confiável de </a:t>
            </a:r>
            <a:r>
              <a:rPr lang="pt-BR" sz="2000" err="1"/>
              <a:t>msgs</a:t>
            </a:r>
            <a:r>
              <a:rPr lang="pt-BR" sz="2000"/>
              <a:t> do correio do cliente ao servidor, porta 25</a:t>
            </a:r>
          </a:p>
          <a:p>
            <a:r>
              <a:rPr lang="pt-BR" sz="2000"/>
              <a:t>transferência direta: servidor remetente ao servidor receptor</a:t>
            </a:r>
          </a:p>
          <a:p>
            <a:r>
              <a:rPr lang="pt-BR" sz="2000"/>
              <a:t>três fases da transferência</a:t>
            </a:r>
          </a:p>
          <a:p>
            <a:pPr lvl="1"/>
            <a:r>
              <a:rPr lang="pt-BR" sz="2000" i="1" err="1"/>
              <a:t>handshaking</a:t>
            </a:r>
            <a:r>
              <a:rPr lang="pt-BR" sz="2000"/>
              <a:t> (saudação)</a:t>
            </a:r>
          </a:p>
          <a:p>
            <a:pPr lvl="1"/>
            <a:r>
              <a:rPr lang="pt-BR" sz="2000"/>
              <a:t>transferência das mensagens</a:t>
            </a:r>
          </a:p>
          <a:p>
            <a:pPr lvl="1"/>
            <a:r>
              <a:rPr lang="pt-BR" sz="2000"/>
              <a:t>encerramento</a:t>
            </a:r>
          </a:p>
          <a:p>
            <a:r>
              <a:rPr lang="pt-BR" sz="2000"/>
              <a:t>interação comando/resposta (como o HTTP e o FTP)</a:t>
            </a:r>
            <a:endParaRPr lang="pt-BR" sz="2000">
              <a:solidFill>
                <a:schemeClr val="accent2"/>
              </a:solidFill>
            </a:endParaRPr>
          </a:p>
          <a:p>
            <a:pPr lvl="1"/>
            <a:r>
              <a:rPr lang="pt-BR" sz="2000">
                <a:solidFill>
                  <a:schemeClr val="accent2"/>
                </a:solidFill>
              </a:rPr>
              <a:t>comandos:</a:t>
            </a:r>
            <a:r>
              <a:rPr lang="pt-BR" sz="2000"/>
              <a:t> texto ASCII</a:t>
            </a:r>
          </a:p>
          <a:p>
            <a:pPr lvl="1"/>
            <a:r>
              <a:rPr lang="pt-BR" sz="2000">
                <a:solidFill>
                  <a:schemeClr val="accent2"/>
                </a:solidFill>
              </a:rPr>
              <a:t>resposta:</a:t>
            </a:r>
            <a:r>
              <a:rPr lang="pt-BR" sz="2000"/>
              <a:t> código e frase de status</a:t>
            </a:r>
          </a:p>
          <a:p>
            <a:r>
              <a:rPr lang="pt-BR" sz="2400"/>
              <a:t>mensagens precisam ser em ASCII de 7-bits</a:t>
            </a:r>
          </a:p>
          <a:p>
            <a:pPr lvl="1"/>
            <a:endParaRPr lang="pt-BR" sz="2000"/>
          </a:p>
          <a:p>
            <a:pPr lvl="1"/>
            <a:endParaRPr lang="pt-BR" sz="2000"/>
          </a:p>
        </p:txBody>
      </p:sp>
      <p:sp>
        <p:nvSpPr>
          <p:cNvPr id="4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0A999D5-96F5-E349-B5FF-116D6E284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Gerência da Porta 25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pic>
        <p:nvPicPr>
          <p:cNvPr id="34818" name="Picture 2" descr="Configure a porta de envio de suas mensagens para 587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36" y="1390082"/>
            <a:ext cx="6945627" cy="404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974123" y="5676314"/>
            <a:ext cx="28119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>
                <a:latin typeface="+mj-lt"/>
              </a:rPr>
              <a:t>http://antispam.br/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B5D5DA66-26DF-B940-B7F3-1D4D39928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4F6DF-CECA-42E0-B7A6-892A49DF6904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907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pic>
        <p:nvPicPr>
          <p:cNvPr id="68612" name="Picture 78" descr="f02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0825" y="4600575"/>
            <a:ext cx="6862763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8547100" cy="1143000"/>
          </a:xfrm>
        </p:spPr>
        <p:txBody>
          <a:bodyPr/>
          <a:lstStyle/>
          <a:p>
            <a:r>
              <a:rPr lang="pt-BR" sz="3600"/>
              <a:t>Cenário: Alice envia uma msg para Bob</a:t>
            </a:r>
            <a:endParaRPr lang="pt-BR"/>
          </a:p>
        </p:txBody>
      </p:sp>
      <p:sp>
        <p:nvSpPr>
          <p:cNvPr id="6861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160463"/>
            <a:ext cx="3810000" cy="3219450"/>
          </a:xfrm>
        </p:spPr>
        <p:txBody>
          <a:bodyPr/>
          <a:lstStyle/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000"/>
              <a:t>1) Alice usa o UA para compor uma mensagem “para” </a:t>
            </a:r>
            <a:r>
              <a:rPr lang="pt-BR" sz="2000">
                <a:latin typeface="Courier New" pitchFamily="49" charset="0"/>
              </a:rPr>
              <a:t>bob@someschool.edu</a:t>
            </a:r>
          </a:p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000"/>
              <a:t>2) O UA de Alice envia a mensagem para o seu servidor de correio; a mensagem é colocada na fila de mensagens</a:t>
            </a:r>
          </a:p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000"/>
              <a:t>3) O lado cliente do SMTP abre uma conexão TCP com o servidor de correio de Bob</a:t>
            </a:r>
          </a:p>
        </p:txBody>
      </p:sp>
      <p:sp>
        <p:nvSpPr>
          <p:cNvPr id="6861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08500" y="1135063"/>
            <a:ext cx="3810000" cy="3268662"/>
          </a:xfrm>
        </p:spPr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000"/>
              <a:t>4) O cliente SMTP envia a mensagem de Alice através da conexão TCP</a:t>
            </a:r>
          </a:p>
          <a:p>
            <a:pPr>
              <a:buFont typeface="ZapfDingbats" pitchFamily="82" charset="0"/>
              <a:buNone/>
            </a:pPr>
            <a:r>
              <a:rPr lang="pt-BR" sz="2000"/>
              <a:t>5) O servidor de correio de Bob coloca a mensagem na caixa de entrada de Bob</a:t>
            </a:r>
          </a:p>
          <a:p>
            <a:pPr>
              <a:buFont typeface="ZapfDingbats" pitchFamily="82" charset="0"/>
              <a:buNone/>
            </a:pPr>
            <a:r>
              <a:rPr lang="pt-BR" sz="2000"/>
              <a:t>6) Bob chama o seu UA para ler a mensagem</a:t>
            </a:r>
          </a:p>
          <a:p>
            <a:pPr>
              <a:buFont typeface="ZapfDingbats" pitchFamily="82" charset="0"/>
              <a:buNone/>
            </a:pPr>
            <a:endParaRPr lang="pt-BR" sz="2400"/>
          </a:p>
          <a:p>
            <a:pPr>
              <a:buFont typeface="ZapfDingbats" pitchFamily="82" charset="0"/>
              <a:buNone/>
            </a:pPr>
            <a:endParaRPr lang="pt-BR" sz="240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8EF18DA-0332-E047-9A42-BBE7B7E08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Interação SMTP típica</a:t>
            </a:r>
          </a:p>
        </p:txBody>
      </p:sp>
      <p:sp>
        <p:nvSpPr>
          <p:cNvPr id="69637" name="Rectangle 3"/>
          <p:cNvSpPr>
            <a:spLocks noChangeArrowheads="1"/>
          </p:cNvSpPr>
          <p:nvPr/>
        </p:nvSpPr>
        <p:spPr bwMode="auto">
          <a:xfrm>
            <a:off x="0" y="1273175"/>
            <a:ext cx="895629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latin typeface="Courier New" pitchFamily="49" charset="0"/>
              </a:rPr>
              <a:t>     S: 220 hamburger.edu</a:t>
            </a:r>
          </a:p>
          <a:p>
            <a:pPr eaLnBrk="0" hangingPunct="0"/>
            <a:r>
              <a:rPr lang="en-US" sz="2000" b="1">
                <a:latin typeface="Courier New" pitchFamily="49" charset="0"/>
              </a:rPr>
              <a:t>     C: HELO crepes.fr </a:t>
            </a:r>
          </a:p>
          <a:p>
            <a:pPr eaLnBrk="0" hangingPunct="0"/>
            <a:r>
              <a:rPr lang="en-US" sz="2000" b="1">
                <a:latin typeface="Courier New" pitchFamily="49" charset="0"/>
              </a:rPr>
              <a:t>     S: 250  Hello crepes.fr, pleased to meet you </a:t>
            </a:r>
          </a:p>
          <a:p>
            <a:pPr eaLnBrk="0" hangingPunct="0"/>
            <a:r>
              <a:rPr lang="en-US" sz="2000" b="1">
                <a:latin typeface="Courier New" pitchFamily="49" charset="0"/>
              </a:rPr>
              <a:t>     C: MAIL FROM: &lt;alice@crepes.fr&gt; </a:t>
            </a:r>
          </a:p>
          <a:p>
            <a:pPr eaLnBrk="0" hangingPunct="0"/>
            <a:r>
              <a:rPr lang="en-US" sz="2000" b="1">
                <a:latin typeface="Courier New" pitchFamily="49" charset="0"/>
              </a:rPr>
              <a:t>     S: 250 alice@crepes.fr ... Sender ok </a:t>
            </a:r>
          </a:p>
          <a:p>
            <a:pPr eaLnBrk="0" hangingPunct="0"/>
            <a:r>
              <a:rPr lang="en-US" sz="2000" b="1">
                <a:latin typeface="Courier New" pitchFamily="49" charset="0"/>
              </a:rPr>
              <a:t>     C: RCPT TO: &lt;bob@hamburger.edu&gt; </a:t>
            </a:r>
          </a:p>
          <a:p>
            <a:pPr eaLnBrk="0" hangingPunct="0"/>
            <a:r>
              <a:rPr lang="en-US" sz="2000" b="1">
                <a:latin typeface="Courier New" pitchFamily="49" charset="0"/>
              </a:rPr>
              <a:t>     S: 250 bob@hamburger.edu ... Recipient ok </a:t>
            </a:r>
          </a:p>
          <a:p>
            <a:pPr eaLnBrk="0" hangingPunct="0"/>
            <a:r>
              <a:rPr lang="en-US" sz="2000" b="1">
                <a:latin typeface="Courier New" pitchFamily="49" charset="0"/>
              </a:rPr>
              <a:t>     C: DATA </a:t>
            </a:r>
          </a:p>
          <a:p>
            <a:pPr eaLnBrk="0" hangingPunct="0"/>
            <a:r>
              <a:rPr lang="en-US" sz="2000" b="1">
                <a:latin typeface="Courier New" pitchFamily="49" charset="0"/>
              </a:rPr>
              <a:t>     S: 354 Enter mail, end with "." on a line by itself </a:t>
            </a:r>
          </a:p>
          <a:p>
            <a:pPr eaLnBrk="0" hangingPunct="0"/>
            <a:r>
              <a:rPr lang="en-US" sz="2000" b="1">
                <a:latin typeface="Courier New" pitchFamily="49" charset="0"/>
              </a:rPr>
              <a:t>     C: Do you like ketchup?</a:t>
            </a:r>
          </a:p>
          <a:p>
            <a:pPr eaLnBrk="0" hangingPunct="0"/>
            <a:r>
              <a:rPr lang="en-US" sz="2000" b="1">
                <a:latin typeface="Courier New" pitchFamily="49" charset="0"/>
              </a:rPr>
              <a:t>     C: How about pickles? </a:t>
            </a:r>
          </a:p>
          <a:p>
            <a:pPr eaLnBrk="0" hangingPunct="0"/>
            <a:r>
              <a:rPr lang="en-US" sz="2000" b="1">
                <a:latin typeface="Courier New" pitchFamily="49" charset="0"/>
              </a:rPr>
              <a:t>     C: . </a:t>
            </a:r>
          </a:p>
          <a:p>
            <a:pPr eaLnBrk="0" hangingPunct="0"/>
            <a:r>
              <a:rPr lang="en-US" sz="2000" b="1">
                <a:latin typeface="Courier New" pitchFamily="49" charset="0"/>
              </a:rPr>
              <a:t>     S: 250 Message accepted for delivery </a:t>
            </a:r>
          </a:p>
          <a:p>
            <a:pPr eaLnBrk="0" hangingPunct="0"/>
            <a:r>
              <a:rPr lang="en-US" sz="2000" b="1">
                <a:latin typeface="Courier New" pitchFamily="49" charset="0"/>
              </a:rPr>
              <a:t>     C: QUIT </a:t>
            </a:r>
          </a:p>
          <a:p>
            <a:pPr eaLnBrk="0" hangingPunct="0"/>
            <a:r>
              <a:rPr lang="en-US" sz="2000" b="1">
                <a:latin typeface="Courier New" pitchFamily="49" charset="0"/>
              </a:rPr>
              <a:t>     S: 221 hamburger.edu closing connection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4048ED3-E7F7-2C47-9BAF-1A76DC1A4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4F6DF-CECA-42E0-B7A6-892A49DF6904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706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>
                <a:solidFill>
                  <a:srgbClr val="FF0000"/>
                </a:solidFill>
              </a:rPr>
              <a:t>Experimente uma interação SMTP:</a:t>
            </a:r>
            <a:endParaRPr lang="pt-BR"/>
          </a:p>
        </p:txBody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400" b="1">
                <a:latin typeface="Courier New" pitchFamily="49" charset="0"/>
              </a:rPr>
              <a:t>telnet nomedoservidor 25</a:t>
            </a:r>
            <a:endParaRPr lang="pt-BR" sz="2400"/>
          </a:p>
          <a:p>
            <a:r>
              <a:rPr lang="pt-BR" sz="2400"/>
              <a:t>veja resposta 220 do servidor</a:t>
            </a:r>
          </a:p>
          <a:p>
            <a:r>
              <a:rPr lang="pt-BR" sz="2400"/>
              <a:t>entre comandos HELO, MAIL FROM, RCPT TO, DATA, QUIT</a:t>
            </a:r>
            <a:endParaRPr lang="pt-BR"/>
          </a:p>
          <a:p>
            <a:pPr>
              <a:buFont typeface="ZapfDingbats" pitchFamily="82" charset="0"/>
              <a:buNone/>
            </a:pPr>
            <a:endParaRPr lang="pt-BR" sz="2400"/>
          </a:p>
          <a:p>
            <a:pPr>
              <a:buFont typeface="ZapfDingbats" pitchFamily="82" charset="0"/>
              <a:buNone/>
            </a:pPr>
            <a:r>
              <a:rPr lang="pt-BR" sz="2400"/>
              <a:t>estes comandos permitem que você envie correio sem usar um cliente (leitor de correio)</a:t>
            </a:r>
            <a:endParaRPr lang="pt-BR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1026631-E5E6-E444-AF7A-3DC341C88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SMTP: últimas palavras</a:t>
            </a:r>
          </a:p>
        </p:txBody>
      </p:sp>
      <p:sp>
        <p:nvSpPr>
          <p:cNvPr id="7168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438" y="1600200"/>
            <a:ext cx="4160837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2000"/>
              <a:t>SMTP usa conexões persistentes</a:t>
            </a:r>
          </a:p>
          <a:p>
            <a:pPr>
              <a:lnSpc>
                <a:spcPct val="90000"/>
              </a:lnSpc>
            </a:pPr>
            <a:r>
              <a:rPr lang="pt-BR" sz="2000"/>
              <a:t>SMTP requer que a mensagem (cabeçalho e corpo) sejam em ASCII de 7-bits</a:t>
            </a:r>
          </a:p>
          <a:p>
            <a:pPr>
              <a:lnSpc>
                <a:spcPct val="90000"/>
              </a:lnSpc>
            </a:pPr>
            <a:r>
              <a:rPr lang="pt-BR" sz="2000"/>
              <a:t>servidor SMTP usa </a:t>
            </a:r>
            <a:r>
              <a:rPr lang="pt-BR" sz="2000">
                <a:latin typeface="Courier New" pitchFamily="49" charset="0"/>
              </a:rPr>
              <a:t>CRLF.CRLF</a:t>
            </a:r>
            <a:r>
              <a:rPr lang="pt-BR" sz="2000"/>
              <a:t> para reconhecer o final da mensagem</a:t>
            </a:r>
          </a:p>
        </p:txBody>
      </p:sp>
      <p:sp>
        <p:nvSpPr>
          <p:cNvPr id="7168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400">
                <a:solidFill>
                  <a:srgbClr val="FF0000"/>
                </a:solidFill>
              </a:rPr>
              <a:t>Comparação com HTTP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pt-BR" sz="2000"/>
              <a:t>HTTP: </a:t>
            </a:r>
            <a:r>
              <a:rPr lang="pt-BR" sz="2000" i="1"/>
              <a:t>pull</a:t>
            </a:r>
            <a:r>
              <a:rPr lang="pt-BR" sz="2000"/>
              <a:t> (recupera)</a:t>
            </a:r>
          </a:p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pt-BR" sz="2000"/>
              <a:t>SMTP: </a:t>
            </a:r>
            <a:r>
              <a:rPr lang="pt-BR" sz="2000" i="1"/>
              <a:t>push</a:t>
            </a:r>
            <a:r>
              <a:rPr lang="pt-BR" sz="2000"/>
              <a:t> (envia)</a:t>
            </a:r>
          </a:p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pt-BR" sz="2000"/>
              <a:t>ambos têm interação comando/resposta, códigos de status em ASCII </a:t>
            </a:r>
          </a:p>
          <a:p>
            <a:pPr>
              <a:lnSpc>
                <a:spcPct val="90000"/>
              </a:lnSpc>
            </a:pPr>
            <a:r>
              <a:rPr lang="pt-BR" sz="2000"/>
              <a:t>HTTP: cada objeto é encapsulado em sua própria mensagem de resposta</a:t>
            </a:r>
          </a:p>
          <a:p>
            <a:pPr>
              <a:lnSpc>
                <a:spcPct val="90000"/>
              </a:lnSpc>
            </a:pPr>
            <a:r>
              <a:rPr lang="pt-BR" sz="2000"/>
              <a:t>SMTP: múltiplos objetos de mensagem enviados numa mensagem de múltiplas partes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34E1488-DA1D-304D-9EBD-B78577B5F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727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Formato de uma mensagem</a:t>
            </a:r>
          </a:p>
        </p:txBody>
      </p:sp>
      <p:sp>
        <p:nvSpPr>
          <p:cNvPr id="7270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000"/>
              <a:t>SMTP: protocolo para trocar </a:t>
            </a:r>
            <a:r>
              <a:rPr lang="pt-BR" sz="2000" err="1"/>
              <a:t>msgs</a:t>
            </a:r>
            <a:r>
              <a:rPr lang="pt-BR" sz="2000"/>
              <a:t> de correio</a:t>
            </a:r>
          </a:p>
          <a:p>
            <a:pPr>
              <a:buFont typeface="ZapfDingbats" pitchFamily="82" charset="0"/>
              <a:buNone/>
            </a:pPr>
            <a:r>
              <a:rPr lang="pt-BR" sz="2000"/>
              <a:t>RFC 822: padrão para formato de mensagem de texto:</a:t>
            </a:r>
          </a:p>
          <a:p>
            <a:r>
              <a:rPr lang="pt-BR" sz="2000"/>
              <a:t>linhas de cabeçalho, p.ex.,</a:t>
            </a:r>
          </a:p>
          <a:p>
            <a:pPr lvl="1"/>
            <a:r>
              <a:rPr lang="pt-BR" sz="1800" err="1"/>
              <a:t>To</a:t>
            </a:r>
            <a:r>
              <a:rPr lang="pt-BR" sz="1800"/>
              <a:t>:</a:t>
            </a:r>
          </a:p>
          <a:p>
            <a:pPr lvl="1"/>
            <a:r>
              <a:rPr lang="pt-BR" sz="1800" err="1"/>
              <a:t>From</a:t>
            </a:r>
            <a:r>
              <a:rPr lang="pt-BR" sz="1800"/>
              <a:t>:</a:t>
            </a:r>
          </a:p>
          <a:p>
            <a:pPr lvl="1"/>
            <a:r>
              <a:rPr lang="pt-BR" sz="1800" err="1"/>
              <a:t>Subject</a:t>
            </a:r>
            <a:r>
              <a:rPr lang="pt-BR" sz="1800"/>
              <a:t>:</a:t>
            </a:r>
          </a:p>
          <a:p>
            <a:pPr lvl="1">
              <a:buFont typeface="ZapfDingbats" pitchFamily="82" charset="0"/>
              <a:buNone/>
            </a:pPr>
            <a:r>
              <a:rPr lang="pt-BR" sz="1800" i="1">
                <a:solidFill>
                  <a:srgbClr val="FF0000"/>
                </a:solidFill>
              </a:rPr>
              <a:t>diferentes</a:t>
            </a:r>
            <a:r>
              <a:rPr lang="pt-BR" sz="1800" i="1">
                <a:solidFill>
                  <a:srgbClr val="66FFCC"/>
                </a:solidFill>
              </a:rPr>
              <a:t> </a:t>
            </a:r>
            <a:r>
              <a:rPr lang="pt-BR" sz="1800" i="1"/>
              <a:t>dos comandos de </a:t>
            </a:r>
            <a:r>
              <a:rPr lang="pt-BR" sz="1800" i="1" err="1"/>
              <a:t>smtp</a:t>
            </a:r>
            <a:r>
              <a:rPr lang="pt-BR" sz="1800"/>
              <a:t> FROM, RCPT TO</a:t>
            </a:r>
          </a:p>
          <a:p>
            <a:r>
              <a:rPr lang="pt-BR" sz="2000"/>
              <a:t>corpo</a:t>
            </a:r>
          </a:p>
          <a:p>
            <a:pPr lvl="1"/>
            <a:r>
              <a:rPr lang="pt-BR" sz="1800"/>
              <a:t>a “mensagem”, somente de caracteres ASCII </a:t>
            </a:r>
          </a:p>
        </p:txBody>
      </p:sp>
      <p:sp>
        <p:nvSpPr>
          <p:cNvPr id="72710" name="Rectangle 5"/>
          <p:cNvSpPr>
            <a:spLocks noChangeArrowheads="1"/>
          </p:cNvSpPr>
          <p:nvPr/>
        </p:nvSpPr>
        <p:spPr bwMode="auto">
          <a:xfrm>
            <a:off x="4978400" y="1892300"/>
            <a:ext cx="2832100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pt-BR" sz="2400">
                <a:solidFill>
                  <a:schemeClr val="bg1"/>
                </a:solidFill>
                <a:latin typeface="Comic Sans MS" pitchFamily="66" charset="0"/>
              </a:rPr>
              <a:t>cabeçalho</a:t>
            </a:r>
          </a:p>
        </p:txBody>
      </p:sp>
      <p:sp>
        <p:nvSpPr>
          <p:cNvPr id="72711" name="Rectangle 7"/>
          <p:cNvSpPr>
            <a:spLocks noChangeArrowheads="1"/>
          </p:cNvSpPr>
          <p:nvPr/>
        </p:nvSpPr>
        <p:spPr bwMode="auto">
          <a:xfrm>
            <a:off x="4978400" y="2705100"/>
            <a:ext cx="2832100" cy="17399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pt-BR" sz="2400">
                <a:solidFill>
                  <a:schemeClr val="bg1"/>
                </a:solidFill>
                <a:latin typeface="Comic Sans MS" pitchFamily="66" charset="0"/>
              </a:rPr>
              <a:t>corpo</a:t>
            </a:r>
          </a:p>
        </p:txBody>
      </p:sp>
      <p:sp>
        <p:nvSpPr>
          <p:cNvPr id="72712" name="Rectangle 9"/>
          <p:cNvSpPr>
            <a:spLocks noChangeArrowheads="1"/>
          </p:cNvSpPr>
          <p:nvPr/>
        </p:nvSpPr>
        <p:spPr bwMode="auto">
          <a:xfrm>
            <a:off x="4775200" y="1778000"/>
            <a:ext cx="3238500" cy="3073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72713" name="Line 10"/>
          <p:cNvSpPr>
            <a:spLocks noChangeShapeType="1"/>
          </p:cNvSpPr>
          <p:nvPr/>
        </p:nvSpPr>
        <p:spPr bwMode="auto">
          <a:xfrm flipV="1">
            <a:off x="3162300" y="2159000"/>
            <a:ext cx="1765300" cy="1016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2714" name="Line 11"/>
          <p:cNvSpPr>
            <a:spLocks noChangeShapeType="1"/>
          </p:cNvSpPr>
          <p:nvPr/>
        </p:nvSpPr>
        <p:spPr bwMode="auto">
          <a:xfrm flipV="1">
            <a:off x="3009900" y="3327400"/>
            <a:ext cx="1905000" cy="1879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2715" name="Text Box 13"/>
          <p:cNvSpPr txBox="1">
            <a:spLocks noChangeArrowheads="1"/>
          </p:cNvSpPr>
          <p:nvPr/>
        </p:nvSpPr>
        <p:spPr bwMode="auto">
          <a:xfrm>
            <a:off x="7924800" y="2112963"/>
            <a:ext cx="12239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000">
                <a:latin typeface="Comic Sans MS" pitchFamily="66" charset="0"/>
              </a:rPr>
              <a:t>linha em </a:t>
            </a:r>
            <a:br>
              <a:rPr lang="pt-BR" sz="2000">
                <a:latin typeface="Comic Sans MS" pitchFamily="66" charset="0"/>
              </a:rPr>
            </a:br>
            <a:r>
              <a:rPr lang="pt-BR" sz="2000">
                <a:latin typeface="Comic Sans MS" pitchFamily="66" charset="0"/>
              </a:rPr>
              <a:t>branco</a:t>
            </a:r>
          </a:p>
        </p:txBody>
      </p:sp>
      <p:sp>
        <p:nvSpPr>
          <p:cNvPr id="72716" name="Line 14"/>
          <p:cNvSpPr>
            <a:spLocks noChangeShapeType="1"/>
          </p:cNvSpPr>
          <p:nvPr/>
        </p:nvSpPr>
        <p:spPr bwMode="auto">
          <a:xfrm flipH="1">
            <a:off x="7251700" y="2552700"/>
            <a:ext cx="965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9D22D5E-D849-884B-AFC5-68E0C7FCA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382000" cy="1143000"/>
          </a:xfrm>
        </p:spPr>
        <p:txBody>
          <a:bodyPr/>
          <a:lstStyle/>
          <a:p>
            <a:r>
              <a:rPr lang="pt-BR" sz="3200"/>
              <a:t>Formato de uma mensagem: extensões para multimídia</a:t>
            </a:r>
            <a:endParaRPr lang="pt-BR"/>
          </a:p>
        </p:txBody>
      </p:sp>
      <p:sp>
        <p:nvSpPr>
          <p:cNvPr id="7373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1384300"/>
            <a:ext cx="7327900" cy="4648200"/>
          </a:xfrm>
        </p:spPr>
        <p:txBody>
          <a:bodyPr/>
          <a:lstStyle/>
          <a:p>
            <a:r>
              <a:rPr lang="pt-BR" sz="2000"/>
              <a:t>MIME: </a:t>
            </a:r>
            <a:r>
              <a:rPr lang="pt-BR" sz="2000" i="1"/>
              <a:t>multimedia mail extension</a:t>
            </a:r>
            <a:r>
              <a:rPr lang="pt-BR" sz="2000"/>
              <a:t>, RFC 2045, 2056</a:t>
            </a:r>
          </a:p>
          <a:p>
            <a:r>
              <a:rPr lang="pt-BR" sz="2000"/>
              <a:t>linhas adicionais no cabeçalho da msg declaram tipo do conteúdo MIME</a:t>
            </a:r>
            <a:endParaRPr lang="pt-BR" sz="2400"/>
          </a:p>
        </p:txBody>
      </p:sp>
      <p:grpSp>
        <p:nvGrpSpPr>
          <p:cNvPr id="73734" name="Group 10"/>
          <p:cNvGrpSpPr>
            <a:grpSpLocks/>
          </p:cNvGrpSpPr>
          <p:nvPr/>
        </p:nvGrpSpPr>
        <p:grpSpPr bwMode="auto">
          <a:xfrm>
            <a:off x="3943350" y="2851150"/>
            <a:ext cx="5003800" cy="3113088"/>
            <a:chOff x="1424" y="1808"/>
            <a:chExt cx="3152" cy="2152"/>
          </a:xfrm>
        </p:grpSpPr>
        <p:sp>
          <p:nvSpPr>
            <p:cNvPr id="73744" name="Text Box 5"/>
            <p:cNvSpPr txBox="1">
              <a:spLocks noChangeArrowheads="1"/>
            </p:cNvSpPr>
            <p:nvPr/>
          </p:nvSpPr>
          <p:spPr bwMode="auto">
            <a:xfrm>
              <a:off x="1440" y="1808"/>
              <a:ext cx="3136" cy="2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pt-BR" sz="1800" b="1">
                  <a:latin typeface="Courier New" pitchFamily="49" charset="0"/>
                </a:rPr>
                <a:t>From: ana@consumidor.br </a:t>
              </a:r>
            </a:p>
            <a:p>
              <a:pPr eaLnBrk="0" hangingPunct="0"/>
              <a:r>
                <a:rPr lang="pt-BR" sz="1800" b="1">
                  <a:latin typeface="Courier New" pitchFamily="49" charset="0"/>
                </a:rPr>
                <a:t>To: bernardo@doces.br</a:t>
              </a:r>
            </a:p>
            <a:p>
              <a:pPr eaLnBrk="0" hangingPunct="0"/>
              <a:r>
                <a:rPr lang="pt-BR" sz="1800" b="1">
                  <a:latin typeface="Courier New" pitchFamily="49" charset="0"/>
                </a:rPr>
                <a:t>Subject: Imagem de uma bela torta </a:t>
              </a:r>
            </a:p>
            <a:p>
              <a:pPr eaLnBrk="0" hangingPunct="0"/>
              <a:r>
                <a:rPr lang="pt-BR" sz="1800" b="1">
                  <a:latin typeface="Courier New" pitchFamily="49" charset="0"/>
                </a:rPr>
                <a:t>MIME-Version: 1.0 </a:t>
              </a:r>
            </a:p>
            <a:p>
              <a:pPr eaLnBrk="0" hangingPunct="0"/>
              <a:r>
                <a:rPr lang="pt-BR" sz="1800" b="1">
                  <a:latin typeface="Courier New" pitchFamily="49" charset="0"/>
                </a:rPr>
                <a:t>Content-Transfer-Encoding: base64 </a:t>
              </a:r>
            </a:p>
            <a:p>
              <a:pPr eaLnBrk="0" hangingPunct="0"/>
              <a:r>
                <a:rPr lang="pt-BR" sz="1800" b="1">
                  <a:latin typeface="Courier New" pitchFamily="49" charset="0"/>
                </a:rPr>
                <a:t>Content-Type: image/jpeg </a:t>
              </a:r>
            </a:p>
            <a:p>
              <a:pPr eaLnBrk="0" hangingPunct="0"/>
              <a:endParaRPr lang="pt-BR" sz="1800" b="1">
                <a:latin typeface="Courier New" pitchFamily="49" charset="0"/>
              </a:endParaRPr>
            </a:p>
            <a:p>
              <a:pPr eaLnBrk="0" hangingPunct="0"/>
              <a:r>
                <a:rPr lang="pt-BR" sz="1800" b="1">
                  <a:latin typeface="Courier New" pitchFamily="49" charset="0"/>
                </a:rPr>
                <a:t>base64 encoded data ..... </a:t>
              </a:r>
            </a:p>
            <a:p>
              <a:pPr eaLnBrk="0" hangingPunct="0"/>
              <a:r>
                <a:rPr lang="pt-BR" sz="1800" b="1">
                  <a:latin typeface="Courier New" pitchFamily="49" charset="0"/>
                </a:rPr>
                <a:t>......................... </a:t>
              </a:r>
            </a:p>
            <a:p>
              <a:pPr eaLnBrk="0" hangingPunct="0"/>
              <a:r>
                <a:rPr lang="pt-BR" sz="1800" b="1">
                  <a:latin typeface="Courier New" pitchFamily="49" charset="0"/>
                </a:rPr>
                <a:t>......base64 encoded data </a:t>
              </a:r>
            </a:p>
            <a:p>
              <a:pPr eaLnBrk="0" hangingPunct="0"/>
              <a:r>
                <a:rPr lang="pt-BR" sz="1800" b="1">
                  <a:latin typeface="Courier New" pitchFamily="49" charset="0"/>
                </a:rPr>
                <a:t> </a:t>
              </a:r>
            </a:p>
          </p:txBody>
        </p:sp>
        <p:sp>
          <p:nvSpPr>
            <p:cNvPr id="73745" name="Rectangle 9"/>
            <p:cNvSpPr>
              <a:spLocks noChangeArrowheads="1"/>
            </p:cNvSpPr>
            <p:nvPr/>
          </p:nvSpPr>
          <p:spPr bwMode="auto">
            <a:xfrm>
              <a:off x="1424" y="1808"/>
              <a:ext cx="2984" cy="202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 sz="2400"/>
            </a:p>
          </p:txBody>
        </p:sp>
      </p:grpSp>
      <p:sp>
        <p:nvSpPr>
          <p:cNvPr id="73735" name="Text Box 11"/>
          <p:cNvSpPr txBox="1">
            <a:spLocks noChangeArrowheads="1"/>
          </p:cNvSpPr>
          <p:nvPr/>
        </p:nvSpPr>
        <p:spPr bwMode="auto">
          <a:xfrm>
            <a:off x="60325" y="4348163"/>
            <a:ext cx="28797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pt-BR" sz="2000">
                <a:latin typeface="Comic Sans MS" pitchFamily="66" charset="0"/>
              </a:rPr>
              <a:t>tipo, subtipo de</a:t>
            </a:r>
            <a:br>
              <a:rPr lang="pt-BR" sz="2000">
                <a:latin typeface="Comic Sans MS" pitchFamily="66" charset="0"/>
              </a:rPr>
            </a:br>
            <a:r>
              <a:rPr lang="pt-BR" sz="2000">
                <a:latin typeface="Comic Sans MS" pitchFamily="66" charset="0"/>
              </a:rPr>
              <a:t>dados multimídia, </a:t>
            </a:r>
          </a:p>
          <a:p>
            <a:pPr algn="r" eaLnBrk="0" hangingPunct="0"/>
            <a:r>
              <a:rPr lang="pt-BR" sz="2000">
                <a:latin typeface="Comic Sans MS" pitchFamily="66" charset="0"/>
              </a:rPr>
              <a:t>declaração parâmetros</a:t>
            </a:r>
          </a:p>
        </p:txBody>
      </p:sp>
      <p:sp>
        <p:nvSpPr>
          <p:cNvPr id="73736" name="Text Box 12"/>
          <p:cNvSpPr txBox="1">
            <a:spLocks noChangeArrowheads="1"/>
          </p:cNvSpPr>
          <p:nvPr/>
        </p:nvSpPr>
        <p:spPr bwMode="auto">
          <a:xfrm>
            <a:off x="487363" y="3560763"/>
            <a:ext cx="23558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pt-BR" sz="2000">
                <a:latin typeface="Comic Sans MS" pitchFamily="66" charset="0"/>
              </a:rPr>
              <a:t>método usado</a:t>
            </a:r>
          </a:p>
          <a:p>
            <a:pPr algn="r" eaLnBrk="0" hangingPunct="0"/>
            <a:r>
              <a:rPr lang="pt-BR" sz="2000">
                <a:latin typeface="Comic Sans MS" pitchFamily="66" charset="0"/>
              </a:rPr>
              <a:t>p/ codificar dados</a:t>
            </a:r>
            <a:endParaRPr lang="pt-BR" sz="2400"/>
          </a:p>
        </p:txBody>
      </p:sp>
      <p:sp>
        <p:nvSpPr>
          <p:cNvPr id="73737" name="Text Box 13"/>
          <p:cNvSpPr txBox="1">
            <a:spLocks noChangeArrowheads="1"/>
          </p:cNvSpPr>
          <p:nvPr/>
        </p:nvSpPr>
        <p:spPr bwMode="auto">
          <a:xfrm>
            <a:off x="1009650" y="3001963"/>
            <a:ext cx="1778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000">
                <a:latin typeface="Comic Sans MS" pitchFamily="66" charset="0"/>
              </a:rPr>
              <a:t>versão MIME</a:t>
            </a:r>
          </a:p>
        </p:txBody>
      </p:sp>
      <p:sp>
        <p:nvSpPr>
          <p:cNvPr id="73738" name="Text Box 14"/>
          <p:cNvSpPr txBox="1">
            <a:spLocks noChangeArrowheads="1"/>
          </p:cNvSpPr>
          <p:nvPr/>
        </p:nvSpPr>
        <p:spPr bwMode="auto">
          <a:xfrm>
            <a:off x="825500" y="5529263"/>
            <a:ext cx="2330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000">
                <a:latin typeface="Comic Sans MS" pitchFamily="66" charset="0"/>
              </a:rPr>
              <a:t>Dados codificados</a:t>
            </a:r>
            <a:endParaRPr lang="pt-BR" sz="2400"/>
          </a:p>
        </p:txBody>
      </p:sp>
      <p:sp>
        <p:nvSpPr>
          <p:cNvPr id="73739" name="Line 15"/>
          <p:cNvSpPr>
            <a:spLocks noChangeShapeType="1"/>
          </p:cNvSpPr>
          <p:nvPr/>
        </p:nvSpPr>
        <p:spPr bwMode="auto">
          <a:xfrm>
            <a:off x="2857500" y="3276600"/>
            <a:ext cx="1155700" cy="5461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3740" name="Line 16"/>
          <p:cNvSpPr>
            <a:spLocks noChangeShapeType="1"/>
          </p:cNvSpPr>
          <p:nvPr/>
        </p:nvSpPr>
        <p:spPr bwMode="auto">
          <a:xfrm>
            <a:off x="2832100" y="3911600"/>
            <a:ext cx="1181100" cy="1905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3741" name="Line 17"/>
          <p:cNvSpPr>
            <a:spLocks noChangeShapeType="1"/>
          </p:cNvSpPr>
          <p:nvPr/>
        </p:nvSpPr>
        <p:spPr bwMode="auto">
          <a:xfrm flipV="1">
            <a:off x="2806700" y="4419600"/>
            <a:ext cx="1244600" cy="355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3742" name="Line 18"/>
          <p:cNvSpPr>
            <a:spLocks noChangeShapeType="1"/>
          </p:cNvSpPr>
          <p:nvPr/>
        </p:nvSpPr>
        <p:spPr bwMode="auto">
          <a:xfrm flipV="1">
            <a:off x="2844800" y="5168900"/>
            <a:ext cx="1003300" cy="508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3743" name="Freeform 19"/>
          <p:cNvSpPr>
            <a:spLocks/>
          </p:cNvSpPr>
          <p:nvPr/>
        </p:nvSpPr>
        <p:spPr bwMode="auto">
          <a:xfrm>
            <a:off x="3871913" y="4810125"/>
            <a:ext cx="309562" cy="881063"/>
          </a:xfrm>
          <a:custGeom>
            <a:avLst/>
            <a:gdLst>
              <a:gd name="T0" fmla="*/ 2147483647 w 195"/>
              <a:gd name="T1" fmla="*/ 2147483647 h 555"/>
              <a:gd name="T2" fmla="*/ 0 w 195"/>
              <a:gd name="T3" fmla="*/ 0 h 555"/>
              <a:gd name="T4" fmla="*/ 0 w 195"/>
              <a:gd name="T5" fmla="*/ 2147483647 h 555"/>
              <a:gd name="T6" fmla="*/ 2147483647 w 195"/>
              <a:gd name="T7" fmla="*/ 2147483647 h 555"/>
              <a:gd name="T8" fmla="*/ 0 60000 65536"/>
              <a:gd name="T9" fmla="*/ 0 60000 65536"/>
              <a:gd name="T10" fmla="*/ 0 60000 65536"/>
              <a:gd name="T11" fmla="*/ 0 60000 65536"/>
              <a:gd name="T12" fmla="*/ 0 w 195"/>
              <a:gd name="T13" fmla="*/ 0 h 555"/>
              <a:gd name="T14" fmla="*/ 195 w 195"/>
              <a:gd name="T15" fmla="*/ 555 h 55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5" h="555">
                <a:moveTo>
                  <a:pt x="159" y="3"/>
                </a:moveTo>
                <a:lnTo>
                  <a:pt x="0" y="0"/>
                </a:lnTo>
                <a:lnTo>
                  <a:pt x="0" y="555"/>
                </a:lnTo>
                <a:lnTo>
                  <a:pt x="195" y="552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E2D6242-E6AE-8A47-9BAD-2AD1263F4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747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/>
              <a:t>Tipos MIME </a:t>
            </a:r>
            <a:br>
              <a:rPr lang="pt-BR"/>
            </a:br>
            <a:r>
              <a:rPr lang="pt-BR" sz="2400" b="1" u="none">
                <a:latin typeface="Courier New" pitchFamily="49" charset="0"/>
              </a:rPr>
              <a:t>Content-Type: tipo/subtipo; parâmetros</a:t>
            </a:r>
            <a:endParaRPr lang="pt-BR"/>
          </a:p>
        </p:txBody>
      </p:sp>
      <p:sp>
        <p:nvSpPr>
          <p:cNvPr id="7475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 i="1">
                <a:solidFill>
                  <a:srgbClr val="FF0000"/>
                </a:solidFill>
              </a:rPr>
              <a:t>Text</a:t>
            </a:r>
            <a:endParaRPr lang="pt-BR" sz="2400" i="1"/>
          </a:p>
          <a:p>
            <a:r>
              <a:rPr lang="pt-BR" sz="2000"/>
              <a:t>subtipos exemplos: </a:t>
            </a:r>
            <a:r>
              <a:rPr lang="pt-BR" sz="2000" b="1">
                <a:latin typeface="Courier New" pitchFamily="49" charset="0"/>
              </a:rPr>
              <a:t>plain, html</a:t>
            </a:r>
          </a:p>
          <a:p>
            <a:r>
              <a:rPr lang="pt-BR" sz="2000" b="1">
                <a:latin typeface="Courier New" pitchFamily="49" charset="0"/>
              </a:rPr>
              <a:t>charset=“iso-8859-1”, ascii</a:t>
            </a:r>
            <a:br>
              <a:rPr lang="pt-BR" sz="2000" b="1">
                <a:latin typeface="Courier New" pitchFamily="49" charset="0"/>
              </a:rPr>
            </a:br>
            <a:endParaRPr lang="pt-BR" sz="2000" b="1">
              <a:latin typeface="Courier New" pitchFamily="49" charset="0"/>
            </a:endParaRPr>
          </a:p>
          <a:p>
            <a:pPr>
              <a:buFont typeface="ZapfDingbats" pitchFamily="82" charset="0"/>
              <a:buNone/>
            </a:pPr>
            <a:r>
              <a:rPr lang="pt-BR" sz="2400" i="1">
                <a:solidFill>
                  <a:srgbClr val="FF0000"/>
                </a:solidFill>
              </a:rPr>
              <a:t>Image</a:t>
            </a:r>
            <a:endParaRPr lang="pt-BR" sz="2000" i="1"/>
          </a:p>
          <a:p>
            <a:r>
              <a:rPr lang="pt-BR" sz="2000"/>
              <a:t>subtipos exemplos : </a:t>
            </a:r>
            <a:r>
              <a:rPr lang="pt-BR" sz="2000" b="1">
                <a:latin typeface="Courier New" pitchFamily="49" charset="0"/>
              </a:rPr>
              <a:t>jpeg, gif</a:t>
            </a:r>
            <a:br>
              <a:rPr lang="pt-BR" sz="2000" b="1">
                <a:latin typeface="Courier New" pitchFamily="49" charset="0"/>
              </a:rPr>
            </a:br>
            <a:endParaRPr lang="pt-BR" sz="2000" b="1">
              <a:latin typeface="Courier New" pitchFamily="49" charset="0"/>
            </a:endParaRPr>
          </a:p>
          <a:p>
            <a:pPr>
              <a:buFont typeface="ZapfDingbats" pitchFamily="82" charset="0"/>
              <a:buNone/>
            </a:pPr>
            <a:r>
              <a:rPr lang="pt-BR" sz="2400" i="1">
                <a:solidFill>
                  <a:srgbClr val="FF0000"/>
                </a:solidFill>
              </a:rPr>
              <a:t>Video</a:t>
            </a:r>
            <a:endParaRPr lang="pt-BR" sz="2400" i="1"/>
          </a:p>
          <a:p>
            <a:r>
              <a:rPr lang="pt-BR" sz="2000"/>
              <a:t>subtipos exemplos : </a:t>
            </a:r>
            <a:r>
              <a:rPr lang="pt-BR" sz="2000" b="1">
                <a:latin typeface="Courier New" pitchFamily="49" charset="0"/>
              </a:rPr>
              <a:t>mpeg, quicktime</a:t>
            </a:r>
            <a:endParaRPr lang="pt-BR" sz="2400" b="1">
              <a:latin typeface="Courier New" pitchFamily="49" charset="0"/>
            </a:endParaRPr>
          </a:p>
          <a:p>
            <a:pPr>
              <a:buFont typeface="ZapfDingbats" pitchFamily="82" charset="0"/>
              <a:buNone/>
            </a:pPr>
            <a:endParaRPr lang="pt-BR" sz="2000"/>
          </a:p>
        </p:txBody>
      </p:sp>
      <p:sp>
        <p:nvSpPr>
          <p:cNvPr id="7475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 i="1">
                <a:solidFill>
                  <a:srgbClr val="FF0000"/>
                </a:solidFill>
              </a:rPr>
              <a:t>Audio</a:t>
            </a:r>
            <a:endParaRPr lang="pt-BR" sz="2000" i="1"/>
          </a:p>
          <a:p>
            <a:r>
              <a:rPr lang="pt-BR" sz="2000"/>
              <a:t>subtipos exemplos : </a:t>
            </a:r>
            <a:r>
              <a:rPr lang="pt-BR" sz="2000" b="1">
                <a:latin typeface="Courier New" pitchFamily="49" charset="0"/>
              </a:rPr>
              <a:t>basic</a:t>
            </a:r>
            <a:r>
              <a:rPr lang="pt-BR" sz="2000"/>
              <a:t> (8-bit codificado mu-law), </a:t>
            </a:r>
            <a:r>
              <a:rPr lang="pt-BR" sz="2000" b="1">
                <a:latin typeface="Courier New" pitchFamily="49" charset="0"/>
              </a:rPr>
              <a:t>32kadpcm </a:t>
            </a:r>
            <a:r>
              <a:rPr lang="pt-BR" sz="2000"/>
              <a:t>(codificação 32 kbps)</a:t>
            </a:r>
            <a:endParaRPr lang="pt-BR" sz="2000" b="1"/>
          </a:p>
          <a:p>
            <a:pPr>
              <a:buFont typeface="ZapfDingbats" pitchFamily="82" charset="0"/>
              <a:buNone/>
            </a:pPr>
            <a:r>
              <a:rPr lang="pt-BR" sz="2400" i="1">
                <a:solidFill>
                  <a:srgbClr val="FF0000"/>
                </a:solidFill>
              </a:rPr>
              <a:t>Application</a:t>
            </a:r>
            <a:endParaRPr lang="pt-BR" sz="2400" i="1"/>
          </a:p>
          <a:p>
            <a:r>
              <a:rPr lang="pt-BR" sz="2000"/>
              <a:t>outros dados que precisam ser processados por um leitor para serem “visualizados”</a:t>
            </a:r>
          </a:p>
          <a:p>
            <a:r>
              <a:rPr lang="pt-BR" sz="2000"/>
              <a:t>subtipos exemplos : </a:t>
            </a:r>
            <a:r>
              <a:rPr lang="pt-BR" sz="2000" b="1">
                <a:latin typeface="Courier New" pitchFamily="49" charset="0"/>
              </a:rPr>
              <a:t>msword, octet-stream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AD4FD77-21FE-2B4E-9D2F-3D7F7F3C5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Arquiteturas das aplicações de rede</a:t>
            </a:r>
          </a:p>
        </p:txBody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Estruturas possíveis das aplicações:</a:t>
            </a:r>
          </a:p>
          <a:p>
            <a:pPr lvl="1"/>
            <a:r>
              <a:rPr lang="pt-BR"/>
              <a:t>Cliente-servidor</a:t>
            </a:r>
          </a:p>
          <a:p>
            <a:pPr lvl="1"/>
            <a:r>
              <a:rPr lang="pt-BR" err="1"/>
              <a:t>Peer-to-peer</a:t>
            </a:r>
            <a:r>
              <a:rPr lang="pt-BR"/>
              <a:t> (P2P)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C85A8C3-EA6C-4F42-A7D4-F50EA24A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title"/>
          </p:nvPr>
        </p:nvSpPr>
        <p:spPr>
          <a:xfrm>
            <a:off x="523875" y="266700"/>
            <a:ext cx="8382000" cy="638175"/>
          </a:xfrm>
        </p:spPr>
        <p:txBody>
          <a:bodyPr/>
          <a:lstStyle/>
          <a:p>
            <a:r>
              <a:rPr lang="pt-BR" sz="3200"/>
              <a:t>Tipo Multipart</a:t>
            </a:r>
            <a:endParaRPr lang="pt-BR"/>
          </a:p>
        </p:txBody>
      </p:sp>
      <p:sp>
        <p:nvSpPr>
          <p:cNvPr id="75781" name="Freeform 16"/>
          <p:cNvSpPr>
            <a:spLocks/>
          </p:cNvSpPr>
          <p:nvPr/>
        </p:nvSpPr>
        <p:spPr bwMode="auto">
          <a:xfrm>
            <a:off x="5949950" y="2889250"/>
            <a:ext cx="323850" cy="1390650"/>
          </a:xfrm>
          <a:custGeom>
            <a:avLst/>
            <a:gdLst>
              <a:gd name="T0" fmla="*/ 2147483647 w 204"/>
              <a:gd name="T1" fmla="*/ 0 h 806"/>
              <a:gd name="T2" fmla="*/ 2147483647 w 204"/>
              <a:gd name="T3" fmla="*/ 0 h 806"/>
              <a:gd name="T4" fmla="*/ 2147483647 w 204"/>
              <a:gd name="T5" fmla="*/ 2147483647 h 806"/>
              <a:gd name="T6" fmla="*/ 0 w 204"/>
              <a:gd name="T7" fmla="*/ 2147483647 h 806"/>
              <a:gd name="T8" fmla="*/ 0 60000 65536"/>
              <a:gd name="T9" fmla="*/ 0 60000 65536"/>
              <a:gd name="T10" fmla="*/ 0 60000 65536"/>
              <a:gd name="T11" fmla="*/ 0 60000 65536"/>
              <a:gd name="T12" fmla="*/ 0 w 204"/>
              <a:gd name="T13" fmla="*/ 0 h 806"/>
              <a:gd name="T14" fmla="*/ 204 w 204"/>
              <a:gd name="T15" fmla="*/ 806 h 80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4" h="806">
                <a:moveTo>
                  <a:pt x="32" y="0"/>
                </a:moveTo>
                <a:lnTo>
                  <a:pt x="204" y="0"/>
                </a:lnTo>
                <a:lnTo>
                  <a:pt x="203" y="806"/>
                </a:lnTo>
                <a:lnTo>
                  <a:pt x="0" y="806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5782" name="Freeform 17"/>
          <p:cNvSpPr>
            <a:spLocks/>
          </p:cNvSpPr>
          <p:nvPr/>
        </p:nvSpPr>
        <p:spPr bwMode="auto">
          <a:xfrm>
            <a:off x="5929313" y="4365625"/>
            <a:ext cx="323850" cy="1600200"/>
          </a:xfrm>
          <a:custGeom>
            <a:avLst/>
            <a:gdLst>
              <a:gd name="T0" fmla="*/ 2147483647 w 204"/>
              <a:gd name="T1" fmla="*/ 0 h 806"/>
              <a:gd name="T2" fmla="*/ 2147483647 w 204"/>
              <a:gd name="T3" fmla="*/ 0 h 806"/>
              <a:gd name="T4" fmla="*/ 2147483647 w 204"/>
              <a:gd name="T5" fmla="*/ 2147483647 h 806"/>
              <a:gd name="T6" fmla="*/ 0 w 204"/>
              <a:gd name="T7" fmla="*/ 2147483647 h 806"/>
              <a:gd name="T8" fmla="*/ 0 60000 65536"/>
              <a:gd name="T9" fmla="*/ 0 60000 65536"/>
              <a:gd name="T10" fmla="*/ 0 60000 65536"/>
              <a:gd name="T11" fmla="*/ 0 60000 65536"/>
              <a:gd name="T12" fmla="*/ 0 w 204"/>
              <a:gd name="T13" fmla="*/ 0 h 806"/>
              <a:gd name="T14" fmla="*/ 204 w 204"/>
              <a:gd name="T15" fmla="*/ 806 h 80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4" h="806">
                <a:moveTo>
                  <a:pt x="32" y="0"/>
                </a:moveTo>
                <a:lnTo>
                  <a:pt x="204" y="0"/>
                </a:lnTo>
                <a:lnTo>
                  <a:pt x="203" y="806"/>
                </a:lnTo>
                <a:lnTo>
                  <a:pt x="0" y="806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5783" name="Line 18"/>
          <p:cNvSpPr>
            <a:spLocks noChangeShapeType="1"/>
          </p:cNvSpPr>
          <p:nvPr/>
        </p:nvSpPr>
        <p:spPr bwMode="auto">
          <a:xfrm>
            <a:off x="2573338" y="2573338"/>
            <a:ext cx="41941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5784" name="Text Box 19"/>
          <p:cNvSpPr txBox="1">
            <a:spLocks noChangeArrowheads="1"/>
          </p:cNvSpPr>
          <p:nvPr/>
        </p:nvSpPr>
        <p:spPr bwMode="auto">
          <a:xfrm>
            <a:off x="776288" y="1270000"/>
            <a:ext cx="7346950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latin typeface="Courier New" pitchFamily="49" charset="0"/>
              </a:rPr>
              <a:t>From: alice@crepes.fr </a:t>
            </a:r>
          </a:p>
          <a:p>
            <a:pPr eaLnBrk="0" hangingPunct="0"/>
            <a:r>
              <a:rPr lang="en-US" sz="1600" b="1">
                <a:latin typeface="Courier New" pitchFamily="49" charset="0"/>
              </a:rPr>
              <a:t>To: bob@hamburger.edu </a:t>
            </a:r>
          </a:p>
          <a:p>
            <a:pPr eaLnBrk="0" hangingPunct="0"/>
            <a:r>
              <a:rPr lang="en-US" sz="1600" b="1">
                <a:latin typeface="Courier New" pitchFamily="49" charset="0"/>
              </a:rPr>
              <a:t>Subject: Picture of yummy crepe. </a:t>
            </a:r>
          </a:p>
          <a:p>
            <a:pPr eaLnBrk="0" hangingPunct="0"/>
            <a:r>
              <a:rPr lang="en-US" sz="1600" b="1">
                <a:latin typeface="Courier New" pitchFamily="49" charset="0"/>
              </a:rPr>
              <a:t>MIME-Version: 1.0 </a:t>
            </a:r>
          </a:p>
          <a:p>
            <a:pPr eaLnBrk="0" hangingPunct="0"/>
            <a:r>
              <a:rPr lang="en-US" sz="1600" b="1">
                <a:latin typeface="Courier New" pitchFamily="49" charset="0"/>
              </a:rPr>
              <a:t>Content-Type: multipart/mixed; boundary=98766789</a:t>
            </a:r>
          </a:p>
          <a:p>
            <a:pPr eaLnBrk="0" hangingPunct="0"/>
            <a:r>
              <a:rPr lang="en-US" sz="1600" b="1">
                <a:latin typeface="Courier New" pitchFamily="49" charset="0"/>
              </a:rPr>
              <a:t> </a:t>
            </a:r>
          </a:p>
          <a:p>
            <a:pPr eaLnBrk="0" hangingPunct="0"/>
            <a:r>
              <a:rPr lang="en-US" sz="1600" b="1">
                <a:latin typeface="Courier New" pitchFamily="49" charset="0"/>
              </a:rPr>
              <a:t>--98766789</a:t>
            </a:r>
          </a:p>
          <a:p>
            <a:pPr eaLnBrk="0" hangingPunct="0"/>
            <a:r>
              <a:rPr lang="en-US" sz="1600" b="1">
                <a:latin typeface="Courier New" pitchFamily="49" charset="0"/>
              </a:rPr>
              <a:t>Content-Transfer-Encoding: quoted-printable</a:t>
            </a:r>
          </a:p>
          <a:p>
            <a:pPr eaLnBrk="0" hangingPunct="0"/>
            <a:r>
              <a:rPr lang="en-US" sz="1600" b="1">
                <a:latin typeface="Courier New" pitchFamily="49" charset="0"/>
              </a:rPr>
              <a:t>Content-Type: text/plain</a:t>
            </a:r>
          </a:p>
          <a:p>
            <a:pPr eaLnBrk="0" hangingPunct="0"/>
            <a:endParaRPr lang="en-US" sz="1600" b="1">
              <a:latin typeface="Courier New" pitchFamily="49" charset="0"/>
            </a:endParaRPr>
          </a:p>
          <a:p>
            <a:pPr eaLnBrk="0" hangingPunct="0"/>
            <a:r>
              <a:rPr lang="en-US" sz="1600" b="1">
                <a:latin typeface="Courier New" pitchFamily="49" charset="0"/>
              </a:rPr>
              <a:t>Dear Bob, </a:t>
            </a:r>
          </a:p>
          <a:p>
            <a:pPr eaLnBrk="0" hangingPunct="0"/>
            <a:r>
              <a:rPr lang="en-US" sz="1600" b="1">
                <a:latin typeface="Courier New" pitchFamily="49" charset="0"/>
              </a:rPr>
              <a:t>Please find a picture of a crepe.</a:t>
            </a:r>
          </a:p>
          <a:p>
            <a:pPr eaLnBrk="0" hangingPunct="0"/>
            <a:r>
              <a:rPr lang="en-US" sz="1600" b="1">
                <a:latin typeface="Courier New" pitchFamily="49" charset="0"/>
              </a:rPr>
              <a:t>--98766789</a:t>
            </a:r>
          </a:p>
          <a:p>
            <a:pPr eaLnBrk="0" hangingPunct="0"/>
            <a:r>
              <a:rPr lang="en-US" sz="1600" b="1">
                <a:latin typeface="Courier New" pitchFamily="49" charset="0"/>
              </a:rPr>
              <a:t>Content-Transfer-Encoding: base64</a:t>
            </a:r>
          </a:p>
          <a:p>
            <a:pPr eaLnBrk="0" hangingPunct="0"/>
            <a:r>
              <a:rPr lang="en-US" sz="1600" b="1">
                <a:latin typeface="Courier New" pitchFamily="49" charset="0"/>
              </a:rPr>
              <a:t>Content-Type: image/jpeg</a:t>
            </a:r>
          </a:p>
          <a:p>
            <a:pPr eaLnBrk="0" hangingPunct="0"/>
            <a:endParaRPr lang="en-US" sz="1600" b="1">
              <a:latin typeface="Courier New" pitchFamily="49" charset="0"/>
            </a:endParaRPr>
          </a:p>
          <a:p>
            <a:pPr eaLnBrk="0" hangingPunct="0"/>
            <a:r>
              <a:rPr lang="en-US" sz="1600" b="1">
                <a:latin typeface="Courier New" pitchFamily="49" charset="0"/>
              </a:rPr>
              <a:t>base64 encoded data ..... </a:t>
            </a:r>
          </a:p>
          <a:p>
            <a:pPr eaLnBrk="0" hangingPunct="0"/>
            <a:r>
              <a:rPr lang="en-US" sz="1600" b="1">
                <a:latin typeface="Courier New" pitchFamily="49" charset="0"/>
              </a:rPr>
              <a:t>......................... </a:t>
            </a:r>
          </a:p>
          <a:p>
            <a:pPr eaLnBrk="0" hangingPunct="0"/>
            <a:r>
              <a:rPr lang="en-US" sz="1600" b="1">
                <a:latin typeface="Courier New" pitchFamily="49" charset="0"/>
              </a:rPr>
              <a:t>......base64 encoded data </a:t>
            </a:r>
          </a:p>
          <a:p>
            <a:pPr eaLnBrk="0" hangingPunct="0"/>
            <a:r>
              <a:rPr lang="en-US" sz="1600" b="1">
                <a:latin typeface="Courier New" pitchFamily="49" charset="0"/>
              </a:rPr>
              <a:t>--98766789--</a:t>
            </a:r>
          </a:p>
          <a:p>
            <a:pPr eaLnBrk="0" hangingPunct="0"/>
            <a:endParaRPr lang="en-US" sz="1800" b="1">
              <a:latin typeface="Courier New" pitchFamily="49" charset="0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D990434-C616-2041-9F68-04E24640B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1536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/>
          <a:lstStyle/>
          <a:p>
            <a:r>
              <a:rPr lang="pt-BR"/>
              <a:t>Protocolos de acesso ao correio</a:t>
            </a:r>
          </a:p>
        </p:txBody>
      </p:sp>
      <p:sp>
        <p:nvSpPr>
          <p:cNvPr id="1536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81025" y="3455752"/>
            <a:ext cx="7381875" cy="2209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2000" dirty="0">
                <a:solidFill>
                  <a:srgbClr val="FF0000"/>
                </a:solidFill>
              </a:rPr>
              <a:t>SMTP:</a:t>
            </a:r>
            <a:r>
              <a:rPr lang="pt-BR" sz="2000" dirty="0"/>
              <a:t> entrega/armazenamento no servidor do receptor</a:t>
            </a:r>
          </a:p>
          <a:p>
            <a:pPr>
              <a:lnSpc>
                <a:spcPct val="90000"/>
              </a:lnSpc>
            </a:pPr>
            <a:r>
              <a:rPr lang="pt-BR" sz="2000" dirty="0"/>
              <a:t>protocolo de acesso ao correio: recupera do servidor</a:t>
            </a:r>
          </a:p>
          <a:p>
            <a:pPr lvl="1">
              <a:lnSpc>
                <a:spcPct val="90000"/>
              </a:lnSpc>
            </a:pPr>
            <a:r>
              <a:rPr lang="pt-BR" sz="2000" dirty="0">
                <a:solidFill>
                  <a:srgbClr val="FF0000"/>
                </a:solidFill>
              </a:rPr>
              <a:t>POP:</a:t>
            </a:r>
            <a:r>
              <a:rPr lang="pt-BR" sz="2000" dirty="0"/>
              <a:t> Post Office </a:t>
            </a:r>
            <a:r>
              <a:rPr lang="pt-BR" sz="2000" dirty="0" err="1"/>
              <a:t>Protocol</a:t>
            </a:r>
            <a:r>
              <a:rPr lang="pt-BR" sz="2000" dirty="0"/>
              <a:t> [RFC 1939]</a:t>
            </a:r>
          </a:p>
          <a:p>
            <a:pPr lvl="2">
              <a:lnSpc>
                <a:spcPct val="90000"/>
              </a:lnSpc>
            </a:pPr>
            <a:r>
              <a:rPr lang="pt-BR" dirty="0"/>
              <a:t>autorização (agente &lt;--&gt;servidor) e transferência</a:t>
            </a:r>
          </a:p>
          <a:p>
            <a:pPr lvl="1">
              <a:lnSpc>
                <a:spcPct val="90000"/>
              </a:lnSpc>
            </a:pPr>
            <a:r>
              <a:rPr lang="pt-BR" sz="2000" dirty="0">
                <a:solidFill>
                  <a:srgbClr val="FF0000"/>
                </a:solidFill>
              </a:rPr>
              <a:t>IMAP:</a:t>
            </a:r>
            <a:r>
              <a:rPr lang="pt-BR" sz="2000" dirty="0"/>
              <a:t> Internet Mail Access </a:t>
            </a:r>
            <a:r>
              <a:rPr lang="pt-BR" sz="2000" dirty="0" err="1"/>
              <a:t>Protocol</a:t>
            </a:r>
            <a:r>
              <a:rPr lang="pt-BR" sz="2000" dirty="0"/>
              <a:t> [RFC 1730]</a:t>
            </a:r>
          </a:p>
          <a:p>
            <a:pPr lvl="2">
              <a:lnSpc>
                <a:spcPct val="90000"/>
              </a:lnSpc>
            </a:pPr>
            <a:r>
              <a:rPr lang="pt-BR" dirty="0"/>
              <a:t>mais comandos (mais complexo)</a:t>
            </a:r>
          </a:p>
          <a:p>
            <a:pPr lvl="2">
              <a:lnSpc>
                <a:spcPct val="90000"/>
              </a:lnSpc>
            </a:pPr>
            <a:r>
              <a:rPr lang="pt-BR" dirty="0"/>
              <a:t>manuseio de </a:t>
            </a:r>
            <a:r>
              <a:rPr lang="pt-BR" dirty="0" err="1"/>
              <a:t>msgs</a:t>
            </a:r>
            <a:r>
              <a:rPr lang="pt-BR" dirty="0"/>
              <a:t> armazenadas no servidor</a:t>
            </a:r>
          </a:p>
          <a:p>
            <a:pPr lvl="1">
              <a:lnSpc>
                <a:spcPct val="90000"/>
              </a:lnSpc>
            </a:pPr>
            <a:r>
              <a:rPr lang="pt-BR" sz="2000" dirty="0">
                <a:solidFill>
                  <a:srgbClr val="FF0000"/>
                </a:solidFill>
              </a:rPr>
              <a:t>HTTP:</a:t>
            </a:r>
            <a:r>
              <a:rPr lang="pt-BR" sz="2000" dirty="0"/>
              <a:t> </a:t>
            </a:r>
            <a:r>
              <a:rPr lang="pt-BR" sz="2000" dirty="0" err="1"/>
              <a:t>gmail</a:t>
            </a:r>
            <a:r>
              <a:rPr lang="pt-BR" sz="2000" dirty="0"/>
              <a:t>, Hotmail , Yahoo! Mail, etc.</a:t>
            </a:r>
            <a:endParaRPr lang="pt-BR" dirty="0"/>
          </a:p>
          <a:p>
            <a:pPr lvl="1">
              <a:lnSpc>
                <a:spcPct val="90000"/>
              </a:lnSpc>
            </a:pPr>
            <a:endParaRPr lang="pt-BR" sz="2000" dirty="0"/>
          </a:p>
        </p:txBody>
      </p:sp>
      <p:sp>
        <p:nvSpPr>
          <p:cNvPr id="15370" name="Line 6"/>
          <p:cNvSpPr>
            <a:spLocks noChangeShapeType="1"/>
          </p:cNvSpPr>
          <p:nvPr/>
        </p:nvSpPr>
        <p:spPr bwMode="auto">
          <a:xfrm>
            <a:off x="2238375" y="1847850"/>
            <a:ext cx="847725" cy="95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15371" name="Group 84"/>
          <p:cNvGrpSpPr>
            <a:grpSpLocks/>
          </p:cNvGrpSpPr>
          <p:nvPr/>
        </p:nvGrpSpPr>
        <p:grpSpPr bwMode="auto">
          <a:xfrm>
            <a:off x="3135313" y="1631950"/>
            <a:ext cx="355600" cy="933450"/>
            <a:chOff x="4180" y="783"/>
            <a:chExt cx="150" cy="307"/>
          </a:xfrm>
        </p:grpSpPr>
        <p:sp>
          <p:nvSpPr>
            <p:cNvPr id="15432" name="AutoShape 85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5433" name="Rectangle 86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5434" name="Rectangle 87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5435" name="AutoShape 88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5436" name="Line 89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437" name="Line 90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438" name="Rectangle 91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5439" name="Rectangle 92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</p:grpSp>
      <p:grpSp>
        <p:nvGrpSpPr>
          <p:cNvPr id="15372" name="Group 190"/>
          <p:cNvGrpSpPr>
            <a:grpSpLocks/>
          </p:cNvGrpSpPr>
          <p:nvPr/>
        </p:nvGrpSpPr>
        <p:grpSpPr bwMode="auto">
          <a:xfrm>
            <a:off x="1839913" y="2009775"/>
            <a:ext cx="2065337" cy="1227138"/>
            <a:chOff x="1159" y="1266"/>
            <a:chExt cx="1301" cy="773"/>
          </a:xfrm>
        </p:grpSpPr>
        <p:sp>
          <p:nvSpPr>
            <p:cNvPr id="15416" name="Text Box 95"/>
            <p:cNvSpPr txBox="1">
              <a:spLocks noChangeArrowheads="1"/>
            </p:cNvSpPr>
            <p:nvPr/>
          </p:nvSpPr>
          <p:spPr bwMode="auto">
            <a:xfrm>
              <a:off x="1159" y="1673"/>
              <a:ext cx="1301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pt-BR" sz="1600">
                  <a:latin typeface="Comic Sans MS" pitchFamily="66" charset="0"/>
                </a:rPr>
                <a:t>servidor de correio </a:t>
              </a:r>
              <a:br>
                <a:rPr lang="pt-BR" sz="1600">
                  <a:latin typeface="Comic Sans MS" pitchFamily="66" charset="0"/>
                </a:rPr>
              </a:br>
              <a:r>
                <a:rPr lang="pt-BR" sz="1600">
                  <a:latin typeface="Comic Sans MS" pitchFamily="66" charset="0"/>
                </a:rPr>
                <a:t>do remetente</a:t>
              </a:r>
              <a:endParaRPr lang="pt-BR" sz="2400"/>
            </a:p>
          </p:txBody>
        </p:sp>
        <p:grpSp>
          <p:nvGrpSpPr>
            <p:cNvPr id="15417" name="Group 157"/>
            <p:cNvGrpSpPr>
              <a:grpSpLocks/>
            </p:cNvGrpSpPr>
            <p:nvPr/>
          </p:nvGrpSpPr>
          <p:grpSpPr bwMode="auto">
            <a:xfrm>
              <a:off x="1818" y="1266"/>
              <a:ext cx="510" cy="354"/>
              <a:chOff x="2070" y="2004"/>
              <a:chExt cx="510" cy="354"/>
            </a:xfrm>
          </p:grpSpPr>
          <p:sp>
            <p:nvSpPr>
              <p:cNvPr id="15418" name="Rectangle 94"/>
              <p:cNvSpPr>
                <a:spLocks noChangeArrowheads="1"/>
              </p:cNvSpPr>
              <p:nvPr/>
            </p:nvSpPr>
            <p:spPr bwMode="auto">
              <a:xfrm>
                <a:off x="2070" y="2004"/>
                <a:ext cx="510" cy="354"/>
              </a:xfrm>
              <a:prstGeom prst="rect">
                <a:avLst/>
              </a:prstGeom>
              <a:solidFill>
                <a:schemeClr val="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5419" name="Rectangle 96"/>
              <p:cNvSpPr>
                <a:spLocks noChangeArrowheads="1"/>
              </p:cNvSpPr>
              <p:nvPr/>
            </p:nvSpPr>
            <p:spPr bwMode="auto">
              <a:xfrm>
                <a:off x="2094" y="2076"/>
                <a:ext cx="450" cy="120"/>
              </a:xfrm>
              <a:prstGeom prst="rect">
                <a:avLst/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5420" name="Line 97"/>
              <p:cNvSpPr>
                <a:spLocks noChangeShapeType="1"/>
              </p:cNvSpPr>
              <p:nvPr/>
            </p:nvSpPr>
            <p:spPr bwMode="auto">
              <a:xfrm>
                <a:off x="2143" y="2104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5421" name="Line 98"/>
              <p:cNvSpPr>
                <a:spLocks noChangeShapeType="1"/>
              </p:cNvSpPr>
              <p:nvPr/>
            </p:nvSpPr>
            <p:spPr bwMode="auto">
              <a:xfrm>
                <a:off x="2252" y="2103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5422" name="Line 99"/>
              <p:cNvSpPr>
                <a:spLocks noChangeShapeType="1"/>
              </p:cNvSpPr>
              <p:nvPr/>
            </p:nvSpPr>
            <p:spPr bwMode="auto">
              <a:xfrm>
                <a:off x="2307" y="2105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5423" name="Line 100"/>
              <p:cNvSpPr>
                <a:spLocks noChangeShapeType="1"/>
              </p:cNvSpPr>
              <p:nvPr/>
            </p:nvSpPr>
            <p:spPr bwMode="auto">
              <a:xfrm>
                <a:off x="2364" y="2103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5424" name="Line 101"/>
              <p:cNvSpPr>
                <a:spLocks noChangeShapeType="1"/>
              </p:cNvSpPr>
              <p:nvPr/>
            </p:nvSpPr>
            <p:spPr bwMode="auto">
              <a:xfrm>
                <a:off x="2425" y="2103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5425" name="Line 102"/>
              <p:cNvSpPr>
                <a:spLocks noChangeShapeType="1"/>
              </p:cNvSpPr>
              <p:nvPr/>
            </p:nvSpPr>
            <p:spPr bwMode="auto">
              <a:xfrm>
                <a:off x="2481" y="2103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5426" name="Line 103"/>
              <p:cNvSpPr>
                <a:spLocks noChangeShapeType="1"/>
              </p:cNvSpPr>
              <p:nvPr/>
            </p:nvSpPr>
            <p:spPr bwMode="auto">
              <a:xfrm>
                <a:off x="2196" y="2104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5427" name="Rectangle 104"/>
              <p:cNvSpPr>
                <a:spLocks noChangeArrowheads="1"/>
              </p:cNvSpPr>
              <p:nvPr/>
            </p:nvSpPr>
            <p:spPr bwMode="auto">
              <a:xfrm>
                <a:off x="2102" y="2243"/>
                <a:ext cx="64" cy="9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5428" name="Rectangle 105"/>
              <p:cNvSpPr>
                <a:spLocks noChangeArrowheads="1"/>
              </p:cNvSpPr>
              <p:nvPr/>
            </p:nvSpPr>
            <p:spPr bwMode="auto">
              <a:xfrm>
                <a:off x="2188" y="2243"/>
                <a:ext cx="64" cy="9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5429" name="Rectangle 106"/>
              <p:cNvSpPr>
                <a:spLocks noChangeArrowheads="1"/>
              </p:cNvSpPr>
              <p:nvPr/>
            </p:nvSpPr>
            <p:spPr bwMode="auto">
              <a:xfrm>
                <a:off x="2274" y="2242"/>
                <a:ext cx="64" cy="9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5430" name="Rectangle 107"/>
              <p:cNvSpPr>
                <a:spLocks noChangeArrowheads="1"/>
              </p:cNvSpPr>
              <p:nvPr/>
            </p:nvSpPr>
            <p:spPr bwMode="auto">
              <a:xfrm>
                <a:off x="2371" y="2240"/>
                <a:ext cx="64" cy="9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5431" name="Rectangle 108"/>
              <p:cNvSpPr>
                <a:spLocks noChangeArrowheads="1"/>
              </p:cNvSpPr>
              <p:nvPr/>
            </p:nvSpPr>
            <p:spPr bwMode="auto">
              <a:xfrm>
                <a:off x="2467" y="2240"/>
                <a:ext cx="64" cy="9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</p:grpSp>
      </p:grpSp>
      <p:grpSp>
        <p:nvGrpSpPr>
          <p:cNvPr id="15373" name="Group 119"/>
          <p:cNvGrpSpPr>
            <a:grpSpLocks/>
          </p:cNvGrpSpPr>
          <p:nvPr/>
        </p:nvGrpSpPr>
        <p:grpSpPr bwMode="auto">
          <a:xfrm>
            <a:off x="2173288" y="1389063"/>
            <a:ext cx="1031875" cy="457200"/>
            <a:chOff x="3745" y="2537"/>
            <a:chExt cx="650" cy="288"/>
          </a:xfrm>
        </p:grpSpPr>
        <p:sp>
          <p:nvSpPr>
            <p:cNvPr id="15414" name="Rectangle 120"/>
            <p:cNvSpPr>
              <a:spLocks noChangeArrowheads="1"/>
            </p:cNvSpPr>
            <p:nvPr/>
          </p:nvSpPr>
          <p:spPr bwMode="auto">
            <a:xfrm>
              <a:off x="3798" y="2580"/>
              <a:ext cx="540" cy="19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5415" name="Text Box 121"/>
            <p:cNvSpPr txBox="1">
              <a:spLocks noChangeArrowheads="1"/>
            </p:cNvSpPr>
            <p:nvPr/>
          </p:nvSpPr>
          <p:spPr bwMode="auto">
            <a:xfrm>
              <a:off x="3745" y="2537"/>
              <a:ext cx="65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pt-BR" sz="2400">
                  <a:solidFill>
                    <a:srgbClr val="FF0000"/>
                  </a:solidFill>
                  <a:latin typeface="Comic Sans MS" pitchFamily="66" charset="0"/>
                </a:rPr>
                <a:t>SMTP</a:t>
              </a:r>
              <a:endParaRPr lang="pt-BR" sz="2400"/>
            </a:p>
          </p:txBody>
        </p:sp>
      </p:grpSp>
      <p:grpSp>
        <p:nvGrpSpPr>
          <p:cNvPr id="15374" name="Group 126"/>
          <p:cNvGrpSpPr>
            <a:grpSpLocks/>
          </p:cNvGrpSpPr>
          <p:nvPr/>
        </p:nvGrpSpPr>
        <p:grpSpPr bwMode="auto">
          <a:xfrm>
            <a:off x="5002213" y="1631950"/>
            <a:ext cx="355600" cy="933450"/>
            <a:chOff x="4180" y="783"/>
            <a:chExt cx="150" cy="307"/>
          </a:xfrm>
        </p:grpSpPr>
        <p:sp>
          <p:nvSpPr>
            <p:cNvPr id="15406" name="AutoShape 127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5407" name="Rectangle 128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5408" name="Rectangle 129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5409" name="AutoShape 130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5410" name="Line 131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411" name="Line 132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412" name="Rectangle 133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5413" name="Rectangle 134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</p:grpSp>
      <p:sp>
        <p:nvSpPr>
          <p:cNvPr id="15375" name="Line 151"/>
          <p:cNvSpPr>
            <a:spLocks noChangeShapeType="1"/>
          </p:cNvSpPr>
          <p:nvPr/>
        </p:nvSpPr>
        <p:spPr bwMode="auto">
          <a:xfrm>
            <a:off x="3524250" y="1866900"/>
            <a:ext cx="1390650" cy="95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5376" name="Rectangle 153"/>
          <p:cNvSpPr>
            <a:spLocks noChangeArrowheads="1"/>
          </p:cNvSpPr>
          <p:nvPr/>
        </p:nvSpPr>
        <p:spPr bwMode="auto">
          <a:xfrm>
            <a:off x="3781425" y="1457325"/>
            <a:ext cx="85725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15377" name="Text Box 154"/>
          <p:cNvSpPr txBox="1">
            <a:spLocks noChangeArrowheads="1"/>
          </p:cNvSpPr>
          <p:nvPr/>
        </p:nvSpPr>
        <p:spPr bwMode="auto">
          <a:xfrm>
            <a:off x="3697288" y="1389063"/>
            <a:ext cx="103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400">
                <a:solidFill>
                  <a:srgbClr val="FF0000"/>
                </a:solidFill>
                <a:latin typeface="Comic Sans MS" pitchFamily="66" charset="0"/>
              </a:rPr>
              <a:t>SMTP</a:t>
            </a:r>
            <a:endParaRPr lang="pt-BR" sz="2400"/>
          </a:p>
        </p:txBody>
      </p:sp>
      <p:sp>
        <p:nvSpPr>
          <p:cNvPr id="15378" name="Line 155"/>
          <p:cNvSpPr>
            <a:spLocks noChangeShapeType="1"/>
          </p:cNvSpPr>
          <p:nvPr/>
        </p:nvSpPr>
        <p:spPr bwMode="auto">
          <a:xfrm>
            <a:off x="5400675" y="1857375"/>
            <a:ext cx="16478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5379" name="Text Box 156"/>
          <p:cNvSpPr txBox="1">
            <a:spLocks noChangeArrowheads="1"/>
          </p:cNvSpPr>
          <p:nvPr/>
        </p:nvSpPr>
        <p:spPr bwMode="auto">
          <a:xfrm>
            <a:off x="5613400" y="1474788"/>
            <a:ext cx="13398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400">
                <a:solidFill>
                  <a:srgbClr val="FF0000"/>
                </a:solidFill>
                <a:latin typeface="Comic Sans MS" pitchFamily="66" charset="0"/>
              </a:rPr>
              <a:t>POP3 ou</a:t>
            </a:r>
          </a:p>
          <a:p>
            <a:pPr algn="ctr" eaLnBrk="0" hangingPunct="0"/>
            <a:r>
              <a:rPr lang="pt-BR" sz="2400">
                <a:solidFill>
                  <a:srgbClr val="FF0000"/>
                </a:solidFill>
                <a:latin typeface="Comic Sans MS" pitchFamily="66" charset="0"/>
              </a:rPr>
              <a:t>IMAP</a:t>
            </a:r>
            <a:endParaRPr lang="pt-BR" sz="2400"/>
          </a:p>
        </p:txBody>
      </p:sp>
      <p:sp>
        <p:nvSpPr>
          <p:cNvPr id="15380" name="Text Box 160"/>
          <p:cNvSpPr txBox="1">
            <a:spLocks noChangeArrowheads="1"/>
          </p:cNvSpPr>
          <p:nvPr/>
        </p:nvSpPr>
        <p:spPr bwMode="auto">
          <a:xfrm>
            <a:off x="4572000" y="2644775"/>
            <a:ext cx="20050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1600">
                <a:latin typeface="Comic Sans MS" pitchFamily="66" charset="0"/>
              </a:rPr>
              <a:t>servidor de correio</a:t>
            </a:r>
            <a:br>
              <a:rPr lang="pt-BR" sz="1600">
                <a:latin typeface="Comic Sans MS" pitchFamily="66" charset="0"/>
              </a:rPr>
            </a:br>
            <a:r>
              <a:rPr lang="pt-BR" sz="1600">
                <a:latin typeface="Comic Sans MS" pitchFamily="66" charset="0"/>
              </a:rPr>
              <a:t>do receptor</a:t>
            </a:r>
            <a:endParaRPr lang="pt-BR" sz="2400"/>
          </a:p>
        </p:txBody>
      </p:sp>
      <p:grpSp>
        <p:nvGrpSpPr>
          <p:cNvPr id="15381" name="Group 161"/>
          <p:cNvGrpSpPr>
            <a:grpSpLocks/>
          </p:cNvGrpSpPr>
          <p:nvPr/>
        </p:nvGrpSpPr>
        <p:grpSpPr bwMode="auto">
          <a:xfrm>
            <a:off x="4733925" y="2000250"/>
            <a:ext cx="809625" cy="561975"/>
            <a:chOff x="2070" y="2004"/>
            <a:chExt cx="510" cy="354"/>
          </a:xfrm>
        </p:grpSpPr>
        <p:sp>
          <p:nvSpPr>
            <p:cNvPr id="15392" name="Rectangle 162"/>
            <p:cNvSpPr>
              <a:spLocks noChangeArrowheads="1"/>
            </p:cNvSpPr>
            <p:nvPr/>
          </p:nvSpPr>
          <p:spPr bwMode="auto">
            <a:xfrm>
              <a:off x="2070" y="2004"/>
              <a:ext cx="510" cy="354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5393" name="Rectangle 163"/>
            <p:cNvSpPr>
              <a:spLocks noChangeArrowheads="1"/>
            </p:cNvSpPr>
            <p:nvPr/>
          </p:nvSpPr>
          <p:spPr bwMode="auto">
            <a:xfrm>
              <a:off x="2094" y="207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5394" name="Line 164"/>
            <p:cNvSpPr>
              <a:spLocks noChangeShapeType="1"/>
            </p:cNvSpPr>
            <p:nvPr/>
          </p:nvSpPr>
          <p:spPr bwMode="auto">
            <a:xfrm>
              <a:off x="2143" y="210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395" name="Line 165"/>
            <p:cNvSpPr>
              <a:spLocks noChangeShapeType="1"/>
            </p:cNvSpPr>
            <p:nvPr/>
          </p:nvSpPr>
          <p:spPr bwMode="auto">
            <a:xfrm>
              <a:off x="2252" y="210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396" name="Line 166"/>
            <p:cNvSpPr>
              <a:spLocks noChangeShapeType="1"/>
            </p:cNvSpPr>
            <p:nvPr/>
          </p:nvSpPr>
          <p:spPr bwMode="auto">
            <a:xfrm>
              <a:off x="2307" y="210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397" name="Line 167"/>
            <p:cNvSpPr>
              <a:spLocks noChangeShapeType="1"/>
            </p:cNvSpPr>
            <p:nvPr/>
          </p:nvSpPr>
          <p:spPr bwMode="auto">
            <a:xfrm>
              <a:off x="2364" y="210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398" name="Line 168"/>
            <p:cNvSpPr>
              <a:spLocks noChangeShapeType="1"/>
            </p:cNvSpPr>
            <p:nvPr/>
          </p:nvSpPr>
          <p:spPr bwMode="auto">
            <a:xfrm>
              <a:off x="2425" y="210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399" name="Line 169"/>
            <p:cNvSpPr>
              <a:spLocks noChangeShapeType="1"/>
            </p:cNvSpPr>
            <p:nvPr/>
          </p:nvSpPr>
          <p:spPr bwMode="auto">
            <a:xfrm>
              <a:off x="2481" y="210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400" name="Line 170"/>
            <p:cNvSpPr>
              <a:spLocks noChangeShapeType="1"/>
            </p:cNvSpPr>
            <p:nvPr/>
          </p:nvSpPr>
          <p:spPr bwMode="auto">
            <a:xfrm>
              <a:off x="2196" y="210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401" name="Rectangle 171"/>
            <p:cNvSpPr>
              <a:spLocks noChangeArrowheads="1"/>
            </p:cNvSpPr>
            <p:nvPr/>
          </p:nvSpPr>
          <p:spPr bwMode="auto">
            <a:xfrm>
              <a:off x="2102" y="224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5402" name="Rectangle 172"/>
            <p:cNvSpPr>
              <a:spLocks noChangeArrowheads="1"/>
            </p:cNvSpPr>
            <p:nvPr/>
          </p:nvSpPr>
          <p:spPr bwMode="auto">
            <a:xfrm>
              <a:off x="2188" y="224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5403" name="Rectangle 173"/>
            <p:cNvSpPr>
              <a:spLocks noChangeArrowheads="1"/>
            </p:cNvSpPr>
            <p:nvPr/>
          </p:nvSpPr>
          <p:spPr bwMode="auto">
            <a:xfrm>
              <a:off x="2274" y="224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5404" name="Rectangle 174"/>
            <p:cNvSpPr>
              <a:spLocks noChangeArrowheads="1"/>
            </p:cNvSpPr>
            <p:nvPr/>
          </p:nvSpPr>
          <p:spPr bwMode="auto">
            <a:xfrm>
              <a:off x="2371" y="224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15405" name="Rectangle 175"/>
            <p:cNvSpPr>
              <a:spLocks noChangeArrowheads="1"/>
            </p:cNvSpPr>
            <p:nvPr/>
          </p:nvSpPr>
          <p:spPr bwMode="auto">
            <a:xfrm>
              <a:off x="2467" y="224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</p:grpSp>
      <p:pic>
        <p:nvPicPr>
          <p:cNvPr id="15382" name="Picture 176" descr="Ali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288" y="1633538"/>
            <a:ext cx="561975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3" name="Picture 179" descr="Bo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91463" y="1571625"/>
            <a:ext cx="676275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84" name="Group 180"/>
          <p:cNvGrpSpPr>
            <a:grpSpLocks/>
          </p:cNvGrpSpPr>
          <p:nvPr/>
        </p:nvGrpSpPr>
        <p:grpSpPr bwMode="auto">
          <a:xfrm>
            <a:off x="1352550" y="1392238"/>
            <a:ext cx="855663" cy="882650"/>
            <a:chOff x="3540" y="866"/>
            <a:chExt cx="539" cy="538"/>
          </a:xfrm>
        </p:grpSpPr>
        <p:graphicFrame>
          <p:nvGraphicFramePr>
            <p:cNvPr id="15365" name="Object 3"/>
            <p:cNvGraphicFramePr>
              <a:graphicFrameLocks noChangeAspect="1"/>
            </p:cNvGraphicFramePr>
            <p:nvPr/>
          </p:nvGraphicFramePr>
          <p:xfrm>
            <a:off x="3540" y="866"/>
            <a:ext cx="392" cy="3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83" name="Clip" r:id="rId6" imgW="1305000" imgH="1085760" progId="">
                    <p:embed/>
                  </p:oleObj>
                </mc:Choice>
                <mc:Fallback>
                  <p:oleObj name="Clip" r:id="rId6" imgW="1305000" imgH="1085760" progId="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40" y="866"/>
                          <a:ext cx="392" cy="31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5389" name="Group 182"/>
            <p:cNvGrpSpPr>
              <a:grpSpLocks/>
            </p:cNvGrpSpPr>
            <p:nvPr/>
          </p:nvGrpSpPr>
          <p:grpSpPr bwMode="auto">
            <a:xfrm>
              <a:off x="3567" y="959"/>
              <a:ext cx="512" cy="445"/>
              <a:chOff x="3567" y="959"/>
              <a:chExt cx="512" cy="445"/>
            </a:xfrm>
          </p:grpSpPr>
          <p:sp>
            <p:nvSpPr>
              <p:cNvPr id="15390" name="Rectangle 183"/>
              <p:cNvSpPr>
                <a:spLocks noChangeArrowheads="1"/>
              </p:cNvSpPr>
              <p:nvPr/>
            </p:nvSpPr>
            <p:spPr bwMode="auto">
              <a:xfrm>
                <a:off x="3567" y="972"/>
                <a:ext cx="488" cy="426"/>
              </a:xfrm>
              <a:prstGeom prst="rect">
                <a:avLst/>
              </a:prstGeom>
              <a:solidFill>
                <a:schemeClr val="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5391" name="Text Box 184"/>
              <p:cNvSpPr txBox="1">
                <a:spLocks noChangeArrowheads="1"/>
              </p:cNvSpPr>
              <p:nvPr/>
            </p:nvSpPr>
            <p:spPr bwMode="auto">
              <a:xfrm>
                <a:off x="3580" y="959"/>
                <a:ext cx="499" cy="4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pt-BR" sz="1400">
                    <a:latin typeface="Comic Sans MS" pitchFamily="66" charset="0"/>
                  </a:rPr>
                  <a:t>agente </a:t>
                </a:r>
                <a:br>
                  <a:rPr lang="pt-BR" sz="1400">
                    <a:latin typeface="Comic Sans MS" pitchFamily="66" charset="0"/>
                  </a:rPr>
                </a:br>
                <a:r>
                  <a:rPr lang="pt-BR" sz="1400">
                    <a:latin typeface="Comic Sans MS" pitchFamily="66" charset="0"/>
                  </a:rPr>
                  <a:t>de </a:t>
                </a:r>
                <a:br>
                  <a:rPr lang="pt-BR" sz="1400">
                    <a:latin typeface="Comic Sans MS" pitchFamily="66" charset="0"/>
                  </a:rPr>
                </a:br>
                <a:r>
                  <a:rPr lang="pt-BR" sz="1400">
                    <a:latin typeface="Comic Sans MS" pitchFamily="66" charset="0"/>
                  </a:rPr>
                  <a:t>usuário</a:t>
                </a:r>
                <a:endParaRPr lang="pt-BR" sz="2000"/>
              </a:p>
            </p:txBody>
          </p:sp>
        </p:grpSp>
      </p:grpSp>
      <p:grpSp>
        <p:nvGrpSpPr>
          <p:cNvPr id="15385" name="Group 185"/>
          <p:cNvGrpSpPr>
            <a:grpSpLocks/>
          </p:cNvGrpSpPr>
          <p:nvPr/>
        </p:nvGrpSpPr>
        <p:grpSpPr bwMode="auto">
          <a:xfrm>
            <a:off x="7007225" y="1438275"/>
            <a:ext cx="855663" cy="882650"/>
            <a:chOff x="3540" y="866"/>
            <a:chExt cx="539" cy="538"/>
          </a:xfrm>
        </p:grpSpPr>
        <p:graphicFrame>
          <p:nvGraphicFramePr>
            <p:cNvPr id="15364" name="Object 2"/>
            <p:cNvGraphicFramePr>
              <a:graphicFrameLocks noChangeAspect="1"/>
            </p:cNvGraphicFramePr>
            <p:nvPr/>
          </p:nvGraphicFramePr>
          <p:xfrm>
            <a:off x="3540" y="866"/>
            <a:ext cx="392" cy="3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84" name="Clip" r:id="rId8" imgW="1305000" imgH="1085760" progId="">
                    <p:embed/>
                  </p:oleObj>
                </mc:Choice>
                <mc:Fallback>
                  <p:oleObj name="Clip" r:id="rId8" imgW="1305000" imgH="1085760" progId="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40" y="866"/>
                          <a:ext cx="392" cy="31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5386" name="Group 187"/>
            <p:cNvGrpSpPr>
              <a:grpSpLocks/>
            </p:cNvGrpSpPr>
            <p:nvPr/>
          </p:nvGrpSpPr>
          <p:grpSpPr bwMode="auto">
            <a:xfrm>
              <a:off x="3567" y="959"/>
              <a:ext cx="512" cy="445"/>
              <a:chOff x="3567" y="959"/>
              <a:chExt cx="512" cy="445"/>
            </a:xfrm>
          </p:grpSpPr>
          <p:sp>
            <p:nvSpPr>
              <p:cNvPr id="15387" name="Rectangle 188"/>
              <p:cNvSpPr>
                <a:spLocks noChangeArrowheads="1"/>
              </p:cNvSpPr>
              <p:nvPr/>
            </p:nvSpPr>
            <p:spPr bwMode="auto">
              <a:xfrm>
                <a:off x="3567" y="972"/>
                <a:ext cx="488" cy="426"/>
              </a:xfrm>
              <a:prstGeom prst="rect">
                <a:avLst/>
              </a:prstGeom>
              <a:solidFill>
                <a:schemeClr val="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15388" name="Text Box 189"/>
              <p:cNvSpPr txBox="1">
                <a:spLocks noChangeArrowheads="1"/>
              </p:cNvSpPr>
              <p:nvPr/>
            </p:nvSpPr>
            <p:spPr bwMode="auto">
              <a:xfrm>
                <a:off x="3580" y="959"/>
                <a:ext cx="499" cy="4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pt-BR" sz="1400">
                    <a:latin typeface="Comic Sans MS" pitchFamily="66" charset="0"/>
                  </a:rPr>
                  <a:t>agente </a:t>
                </a:r>
                <a:br>
                  <a:rPr lang="pt-BR" sz="1400">
                    <a:latin typeface="Comic Sans MS" pitchFamily="66" charset="0"/>
                  </a:rPr>
                </a:br>
                <a:r>
                  <a:rPr lang="pt-BR" sz="1400">
                    <a:latin typeface="Comic Sans MS" pitchFamily="66" charset="0"/>
                  </a:rPr>
                  <a:t>de </a:t>
                </a:r>
                <a:br>
                  <a:rPr lang="pt-BR" sz="1400">
                    <a:latin typeface="Comic Sans MS" pitchFamily="66" charset="0"/>
                  </a:rPr>
                </a:br>
                <a:r>
                  <a:rPr lang="pt-BR" sz="1400">
                    <a:latin typeface="Comic Sans MS" pitchFamily="66" charset="0"/>
                  </a:rPr>
                  <a:t>usuário</a:t>
                </a:r>
                <a:endParaRPr lang="pt-BR" sz="2000"/>
              </a:p>
            </p:txBody>
          </p:sp>
        </p:grpSp>
      </p:grp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B1A2814-34AE-6343-AD88-1ACB750C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Protocolo POP3</a:t>
            </a:r>
          </a:p>
        </p:txBody>
      </p:sp>
      <p:sp>
        <p:nvSpPr>
          <p:cNvPr id="7680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1438275"/>
            <a:ext cx="3971925" cy="4648200"/>
          </a:xfrm>
        </p:spPr>
        <p:txBody>
          <a:bodyPr/>
          <a:lstStyle/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400">
                <a:solidFill>
                  <a:srgbClr val="FF0000"/>
                </a:solidFill>
              </a:rPr>
              <a:t>fase de autorização</a:t>
            </a:r>
            <a:endParaRPr lang="pt-BR" sz="2000"/>
          </a:p>
          <a:p>
            <a:pPr>
              <a:lnSpc>
                <a:spcPct val="90000"/>
              </a:lnSpc>
            </a:pPr>
            <a:r>
              <a:rPr lang="pt-BR" sz="2000"/>
              <a:t>comandos do cliente: </a:t>
            </a:r>
          </a:p>
          <a:p>
            <a:pPr lvl="1">
              <a:lnSpc>
                <a:spcPct val="90000"/>
              </a:lnSpc>
            </a:pPr>
            <a:r>
              <a:rPr lang="pt-BR" sz="2000" b="1">
                <a:latin typeface="Courier New" pitchFamily="49" charset="0"/>
              </a:rPr>
              <a:t>user:</a:t>
            </a:r>
            <a:r>
              <a:rPr lang="pt-BR" sz="2000"/>
              <a:t> declara nome</a:t>
            </a:r>
          </a:p>
          <a:p>
            <a:pPr lvl="1">
              <a:lnSpc>
                <a:spcPct val="90000"/>
              </a:lnSpc>
            </a:pPr>
            <a:r>
              <a:rPr lang="pt-BR" sz="2000" b="1">
                <a:latin typeface="Courier New" pitchFamily="49" charset="0"/>
              </a:rPr>
              <a:t>pass:</a:t>
            </a:r>
            <a:r>
              <a:rPr lang="pt-BR" sz="2000"/>
              <a:t> senha</a:t>
            </a:r>
          </a:p>
          <a:p>
            <a:pPr>
              <a:lnSpc>
                <a:spcPct val="90000"/>
              </a:lnSpc>
            </a:pPr>
            <a:r>
              <a:rPr lang="pt-BR" sz="2000"/>
              <a:t>servidor responde</a:t>
            </a:r>
          </a:p>
          <a:p>
            <a:pPr lvl="1">
              <a:lnSpc>
                <a:spcPct val="90000"/>
              </a:lnSpc>
            </a:pPr>
            <a:r>
              <a:rPr lang="pt-BR" sz="2000" b="1">
                <a:latin typeface="Courier New" pitchFamily="49" charset="0"/>
              </a:rPr>
              <a:t>+OK</a:t>
            </a:r>
          </a:p>
          <a:p>
            <a:pPr lvl="1">
              <a:lnSpc>
                <a:spcPct val="90000"/>
              </a:lnSpc>
            </a:pPr>
            <a:r>
              <a:rPr lang="pt-BR" sz="2000" b="1">
                <a:latin typeface="Courier New" pitchFamily="49" charset="0"/>
              </a:rPr>
              <a:t>-ERR</a:t>
            </a:r>
            <a:endParaRPr lang="pt-BR" sz="1800"/>
          </a:p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400">
                <a:solidFill>
                  <a:srgbClr val="FF0000"/>
                </a:solidFill>
              </a:rPr>
              <a:t>fase de transação, </a:t>
            </a:r>
            <a:r>
              <a:rPr lang="pt-BR" sz="2000">
                <a:solidFill>
                  <a:schemeClr val="tx2"/>
                </a:solidFill>
              </a:rPr>
              <a:t>cliente:</a:t>
            </a:r>
            <a:endParaRPr lang="pt-BR" sz="2000"/>
          </a:p>
          <a:p>
            <a:pPr>
              <a:lnSpc>
                <a:spcPct val="90000"/>
              </a:lnSpc>
            </a:pPr>
            <a:r>
              <a:rPr lang="pt-BR" sz="2000" b="1">
                <a:latin typeface="Courier New" pitchFamily="49" charset="0"/>
              </a:rPr>
              <a:t>list:</a:t>
            </a:r>
            <a:r>
              <a:rPr lang="pt-BR" sz="2000"/>
              <a:t> lista números das msgs</a:t>
            </a:r>
          </a:p>
          <a:p>
            <a:pPr>
              <a:lnSpc>
                <a:spcPct val="90000"/>
              </a:lnSpc>
            </a:pPr>
            <a:r>
              <a:rPr lang="pt-BR" sz="2000" b="1">
                <a:latin typeface="Courier New" pitchFamily="49" charset="0"/>
              </a:rPr>
              <a:t>retr:</a:t>
            </a:r>
            <a:r>
              <a:rPr lang="pt-BR" sz="2000"/>
              <a:t> recupera msg por número</a:t>
            </a:r>
          </a:p>
          <a:p>
            <a:pPr>
              <a:lnSpc>
                <a:spcPct val="90000"/>
              </a:lnSpc>
            </a:pPr>
            <a:r>
              <a:rPr lang="pt-BR" sz="2000" b="1">
                <a:latin typeface="Courier New" pitchFamily="49" charset="0"/>
              </a:rPr>
              <a:t>dele:</a:t>
            </a:r>
            <a:r>
              <a:rPr lang="pt-BR" sz="2000"/>
              <a:t> apaga msg</a:t>
            </a:r>
          </a:p>
          <a:p>
            <a:pPr>
              <a:lnSpc>
                <a:spcPct val="90000"/>
              </a:lnSpc>
            </a:pPr>
            <a:r>
              <a:rPr lang="pt-BR" sz="2000" b="1">
                <a:latin typeface="Courier New" pitchFamily="49" charset="0"/>
              </a:rPr>
              <a:t>quit</a:t>
            </a:r>
          </a:p>
        </p:txBody>
      </p:sp>
      <p:sp>
        <p:nvSpPr>
          <p:cNvPr id="76806" name="Text Box 7"/>
          <p:cNvSpPr txBox="1">
            <a:spLocks noChangeArrowheads="1"/>
          </p:cNvSpPr>
          <p:nvPr/>
        </p:nvSpPr>
        <p:spPr bwMode="auto">
          <a:xfrm>
            <a:off x="4340225" y="2309813"/>
            <a:ext cx="4268788" cy="402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         </a:t>
            </a:r>
            <a:r>
              <a:rPr lang="en-US" sz="1800" b="1">
                <a:latin typeface="Courier New" pitchFamily="49" charset="0"/>
              </a:rPr>
              <a:t>C: list </a:t>
            </a:r>
          </a:p>
          <a:p>
            <a:pPr eaLnBrk="0" hangingPunct="0"/>
            <a:r>
              <a:rPr lang="en-US" sz="1800" b="1">
                <a:latin typeface="Courier New" pitchFamily="49" charset="0"/>
              </a:rPr>
              <a:t>     S: 1 498 </a:t>
            </a:r>
          </a:p>
          <a:p>
            <a:pPr eaLnBrk="0" hangingPunct="0"/>
            <a:r>
              <a:rPr lang="en-US" sz="1800" b="1">
                <a:latin typeface="Courier New" pitchFamily="49" charset="0"/>
              </a:rPr>
              <a:t>     S: 2 912 </a:t>
            </a:r>
          </a:p>
          <a:p>
            <a:pPr eaLnBrk="0" hangingPunct="0"/>
            <a:r>
              <a:rPr lang="en-US" sz="1800" b="1">
                <a:latin typeface="Courier New" pitchFamily="49" charset="0"/>
              </a:rPr>
              <a:t>     S: . </a:t>
            </a:r>
          </a:p>
          <a:p>
            <a:pPr eaLnBrk="0" hangingPunct="0"/>
            <a:r>
              <a:rPr lang="en-US" sz="1800" b="1">
                <a:latin typeface="Courier New" pitchFamily="49" charset="0"/>
              </a:rPr>
              <a:t>     C: retr 1 </a:t>
            </a:r>
          </a:p>
          <a:p>
            <a:pPr eaLnBrk="0" hangingPunct="0"/>
            <a:r>
              <a:rPr lang="en-US" sz="1800" b="1">
                <a:latin typeface="Courier New" pitchFamily="49" charset="0"/>
              </a:rPr>
              <a:t>     S: &lt;message 1 contents&gt;</a:t>
            </a:r>
          </a:p>
          <a:p>
            <a:pPr eaLnBrk="0" hangingPunct="0"/>
            <a:r>
              <a:rPr lang="en-US" sz="1800" b="1">
                <a:latin typeface="Courier New" pitchFamily="49" charset="0"/>
              </a:rPr>
              <a:t>     S: . </a:t>
            </a:r>
          </a:p>
          <a:p>
            <a:pPr eaLnBrk="0" hangingPunct="0"/>
            <a:r>
              <a:rPr lang="en-US" sz="1800" b="1">
                <a:latin typeface="Courier New" pitchFamily="49" charset="0"/>
              </a:rPr>
              <a:t>     C: dele 1 </a:t>
            </a:r>
          </a:p>
          <a:p>
            <a:pPr eaLnBrk="0" hangingPunct="0"/>
            <a:r>
              <a:rPr lang="en-US" sz="1800" b="1">
                <a:latin typeface="Courier New" pitchFamily="49" charset="0"/>
              </a:rPr>
              <a:t>     C: retr 2 </a:t>
            </a:r>
          </a:p>
          <a:p>
            <a:pPr eaLnBrk="0" hangingPunct="0"/>
            <a:r>
              <a:rPr lang="en-US" sz="1800" b="1">
                <a:latin typeface="Courier New" pitchFamily="49" charset="0"/>
              </a:rPr>
              <a:t>     S: &lt;message 1 contents&gt;</a:t>
            </a:r>
          </a:p>
          <a:p>
            <a:pPr eaLnBrk="0" hangingPunct="0"/>
            <a:r>
              <a:rPr lang="en-US" sz="1800" b="1">
                <a:latin typeface="Courier New" pitchFamily="49" charset="0"/>
              </a:rPr>
              <a:t>     S: . </a:t>
            </a:r>
          </a:p>
          <a:p>
            <a:pPr eaLnBrk="0" hangingPunct="0"/>
            <a:r>
              <a:rPr lang="en-US" sz="1800" b="1">
                <a:latin typeface="Courier New" pitchFamily="49" charset="0"/>
              </a:rPr>
              <a:t>     C: dele 2 </a:t>
            </a:r>
          </a:p>
          <a:p>
            <a:pPr eaLnBrk="0" hangingPunct="0"/>
            <a:r>
              <a:rPr lang="en-US" sz="1800" b="1">
                <a:latin typeface="Courier New" pitchFamily="49" charset="0"/>
              </a:rPr>
              <a:t>     C: quit </a:t>
            </a:r>
          </a:p>
          <a:p>
            <a:pPr eaLnBrk="0" hangingPunct="0"/>
            <a:r>
              <a:rPr lang="en-US" sz="1800" b="1">
                <a:latin typeface="Courier New" pitchFamily="49" charset="0"/>
              </a:rPr>
              <a:t>     S: +OK </a:t>
            </a:r>
            <a:r>
              <a:rPr lang="en-US" sz="1400" b="1">
                <a:latin typeface="Courier New" pitchFamily="49" charset="0"/>
              </a:rPr>
              <a:t>POP3 server signing off</a:t>
            </a:r>
            <a:endParaRPr lang="en-US" sz="1800" b="1">
              <a:latin typeface="Courier New" pitchFamily="49" charset="0"/>
            </a:endParaRPr>
          </a:p>
        </p:txBody>
      </p:sp>
      <p:sp>
        <p:nvSpPr>
          <p:cNvPr id="76807" name="Text Box 10"/>
          <p:cNvSpPr txBox="1">
            <a:spLocks noChangeArrowheads="1"/>
          </p:cNvSpPr>
          <p:nvPr/>
        </p:nvSpPr>
        <p:spPr bwMode="auto">
          <a:xfrm>
            <a:off x="4989513" y="590550"/>
            <a:ext cx="39814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1800" b="1">
              <a:latin typeface="Courier New" pitchFamily="49" charset="0"/>
            </a:endParaRPr>
          </a:p>
          <a:p>
            <a:pPr eaLnBrk="0" hangingPunct="0"/>
            <a:r>
              <a:rPr lang="en-US" sz="1800" b="1">
                <a:latin typeface="Courier New" pitchFamily="49" charset="0"/>
              </a:rPr>
              <a:t>S: +OK POP3 server ready </a:t>
            </a:r>
          </a:p>
          <a:p>
            <a:pPr eaLnBrk="0" hangingPunct="0"/>
            <a:r>
              <a:rPr lang="en-US" sz="1800" b="1">
                <a:latin typeface="Courier New" pitchFamily="49" charset="0"/>
              </a:rPr>
              <a:t>C: user ana </a:t>
            </a:r>
          </a:p>
          <a:p>
            <a:pPr eaLnBrk="0" hangingPunct="0"/>
            <a:r>
              <a:rPr lang="en-US" sz="1800" b="1">
                <a:latin typeface="Courier New" pitchFamily="49" charset="0"/>
              </a:rPr>
              <a:t>S: +OK </a:t>
            </a:r>
          </a:p>
          <a:p>
            <a:pPr eaLnBrk="0" hangingPunct="0"/>
            <a:r>
              <a:rPr lang="en-US" sz="1800" b="1">
                <a:latin typeface="Courier New" pitchFamily="49" charset="0"/>
              </a:rPr>
              <a:t>C: pass faminta </a:t>
            </a:r>
          </a:p>
          <a:p>
            <a:pPr eaLnBrk="0" hangingPunct="0"/>
            <a:r>
              <a:rPr lang="en-US" sz="1800" b="1">
                <a:latin typeface="Courier New" pitchFamily="49" charset="0"/>
              </a:rPr>
              <a:t>S: +OK</a:t>
            </a:r>
            <a:r>
              <a:rPr lang="en-US" sz="1400" b="1">
                <a:latin typeface="Courier New" pitchFamily="49" charset="0"/>
              </a:rPr>
              <a:t> user successfully logged on</a:t>
            </a:r>
            <a:endParaRPr lang="en-US" sz="2400"/>
          </a:p>
        </p:txBody>
      </p:sp>
      <p:sp>
        <p:nvSpPr>
          <p:cNvPr id="76808" name="Freeform 11"/>
          <p:cNvSpPr>
            <a:spLocks/>
          </p:cNvSpPr>
          <p:nvPr/>
        </p:nvSpPr>
        <p:spPr bwMode="auto">
          <a:xfrm>
            <a:off x="4972050" y="847725"/>
            <a:ext cx="371475" cy="1457325"/>
          </a:xfrm>
          <a:custGeom>
            <a:avLst/>
            <a:gdLst>
              <a:gd name="T0" fmla="*/ 2147483647 w 234"/>
              <a:gd name="T1" fmla="*/ 0 h 918"/>
              <a:gd name="T2" fmla="*/ 0 w 234"/>
              <a:gd name="T3" fmla="*/ 0 h 918"/>
              <a:gd name="T4" fmla="*/ 0 w 234"/>
              <a:gd name="T5" fmla="*/ 2147483647 h 918"/>
              <a:gd name="T6" fmla="*/ 2147483647 w 234"/>
              <a:gd name="T7" fmla="*/ 2147483647 h 918"/>
              <a:gd name="T8" fmla="*/ 0 60000 65536"/>
              <a:gd name="T9" fmla="*/ 0 60000 65536"/>
              <a:gd name="T10" fmla="*/ 0 60000 65536"/>
              <a:gd name="T11" fmla="*/ 0 60000 65536"/>
              <a:gd name="T12" fmla="*/ 0 w 234"/>
              <a:gd name="T13" fmla="*/ 0 h 918"/>
              <a:gd name="T14" fmla="*/ 234 w 234"/>
              <a:gd name="T15" fmla="*/ 918 h 9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4" h="918">
                <a:moveTo>
                  <a:pt x="234" y="0"/>
                </a:moveTo>
                <a:lnTo>
                  <a:pt x="0" y="0"/>
                </a:lnTo>
                <a:lnTo>
                  <a:pt x="0" y="918"/>
                </a:lnTo>
                <a:lnTo>
                  <a:pt x="228" y="918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6809" name="Line 13"/>
          <p:cNvSpPr>
            <a:spLocks noChangeShapeType="1"/>
          </p:cNvSpPr>
          <p:nvPr/>
        </p:nvSpPr>
        <p:spPr bwMode="auto">
          <a:xfrm flipV="1">
            <a:off x="3486150" y="1438275"/>
            <a:ext cx="1400175" cy="238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6810" name="Freeform 14"/>
          <p:cNvSpPr>
            <a:spLocks/>
          </p:cNvSpPr>
          <p:nvPr/>
        </p:nvSpPr>
        <p:spPr bwMode="auto">
          <a:xfrm>
            <a:off x="4962525" y="2428875"/>
            <a:ext cx="371475" cy="3895725"/>
          </a:xfrm>
          <a:custGeom>
            <a:avLst/>
            <a:gdLst>
              <a:gd name="T0" fmla="*/ 2147483647 w 234"/>
              <a:gd name="T1" fmla="*/ 0 h 918"/>
              <a:gd name="T2" fmla="*/ 0 w 234"/>
              <a:gd name="T3" fmla="*/ 0 h 918"/>
              <a:gd name="T4" fmla="*/ 0 w 234"/>
              <a:gd name="T5" fmla="*/ 2147483647 h 918"/>
              <a:gd name="T6" fmla="*/ 2147483647 w 234"/>
              <a:gd name="T7" fmla="*/ 2147483647 h 918"/>
              <a:gd name="T8" fmla="*/ 0 60000 65536"/>
              <a:gd name="T9" fmla="*/ 0 60000 65536"/>
              <a:gd name="T10" fmla="*/ 0 60000 65536"/>
              <a:gd name="T11" fmla="*/ 0 60000 65536"/>
              <a:gd name="T12" fmla="*/ 0 w 234"/>
              <a:gd name="T13" fmla="*/ 0 h 918"/>
              <a:gd name="T14" fmla="*/ 234 w 234"/>
              <a:gd name="T15" fmla="*/ 918 h 9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4" h="918">
                <a:moveTo>
                  <a:pt x="234" y="0"/>
                </a:moveTo>
                <a:lnTo>
                  <a:pt x="0" y="0"/>
                </a:lnTo>
                <a:lnTo>
                  <a:pt x="0" y="918"/>
                </a:lnTo>
                <a:lnTo>
                  <a:pt x="228" y="918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6811" name="Line 15"/>
          <p:cNvSpPr>
            <a:spLocks noChangeShapeType="1"/>
          </p:cNvSpPr>
          <p:nvPr/>
        </p:nvSpPr>
        <p:spPr bwMode="auto">
          <a:xfrm flipV="1">
            <a:off x="3152775" y="3952875"/>
            <a:ext cx="1733550" cy="3238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BE27749-6965-0C49-A9BC-EE3EEA0FD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POP3 (mais) e IMAP</a:t>
            </a:r>
          </a:p>
        </p:txBody>
      </p:sp>
      <p:sp>
        <p:nvSpPr>
          <p:cNvPr id="7782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20700" y="1343025"/>
            <a:ext cx="3810000" cy="4648200"/>
          </a:xfrm>
        </p:spPr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>
                <a:solidFill>
                  <a:srgbClr val="FF0000"/>
                </a:solidFill>
              </a:rPr>
              <a:t>Mais sobre o POP3</a:t>
            </a:r>
            <a:endParaRPr lang="pt-BR" sz="2400"/>
          </a:p>
          <a:p>
            <a:r>
              <a:rPr lang="pt-BR" sz="2400"/>
              <a:t>O exemplo anterior usa o modo “</a:t>
            </a:r>
            <a:r>
              <a:rPr lang="pt-BR" sz="2400" i="1"/>
              <a:t>download</a:t>
            </a:r>
            <a:r>
              <a:rPr lang="pt-BR" sz="2400"/>
              <a:t> e delete”.</a:t>
            </a:r>
          </a:p>
          <a:p>
            <a:r>
              <a:rPr lang="pt-BR" sz="2400"/>
              <a:t>Bob não pode reler as mensagens se mudar de cliente</a:t>
            </a:r>
          </a:p>
          <a:p>
            <a:r>
              <a:rPr lang="pt-BR" sz="2400"/>
              <a:t>“</a:t>
            </a:r>
            <a:r>
              <a:rPr lang="pt-BR" sz="2400" i="1"/>
              <a:t>Download</a:t>
            </a:r>
            <a:r>
              <a:rPr lang="pt-BR" sz="2400"/>
              <a:t>-e-mantenha”: copia as mensagens em clientes diferentes </a:t>
            </a:r>
          </a:p>
          <a:p>
            <a:r>
              <a:rPr lang="pt-BR" sz="2400"/>
              <a:t>POP3 não mantém estado entre conexões</a:t>
            </a:r>
          </a:p>
        </p:txBody>
      </p:sp>
      <p:sp>
        <p:nvSpPr>
          <p:cNvPr id="7783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83100" y="1381125"/>
            <a:ext cx="4324350" cy="4648200"/>
          </a:xfrm>
        </p:spPr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>
                <a:solidFill>
                  <a:srgbClr val="FF0000"/>
                </a:solidFill>
              </a:rPr>
              <a:t>IMAP</a:t>
            </a:r>
            <a:endParaRPr lang="pt-BR" sz="2400"/>
          </a:p>
          <a:p>
            <a:r>
              <a:rPr lang="pt-BR" sz="2400"/>
              <a:t>Mantém todas as mensagens num único lugar: o servidor</a:t>
            </a:r>
          </a:p>
          <a:p>
            <a:r>
              <a:rPr lang="pt-BR" sz="2400"/>
              <a:t>Permite ao usuário organizar as mensagens em pastas</a:t>
            </a:r>
          </a:p>
          <a:p>
            <a:r>
              <a:rPr lang="pt-BR" sz="2400"/>
              <a:t>O IMAP mantém o estado do usuário entre sessões:</a:t>
            </a:r>
          </a:p>
          <a:p>
            <a:pPr lvl="1"/>
            <a:r>
              <a:rPr lang="pt-BR" sz="2000"/>
              <a:t>nomes das pastas e mapeamentos entre as IDs das mensagens e o nome da pasta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D25B194-35F8-5B4E-8A0D-8C2148F44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3072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Capítulo 2: Roteiro</a:t>
            </a:r>
          </a:p>
        </p:txBody>
      </p:sp>
      <p:sp>
        <p:nvSpPr>
          <p:cNvPr id="30725" name="Rectangle 102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t-BR" sz="2400"/>
              <a:t>2.1 Princípios de aplicações de rede</a:t>
            </a:r>
          </a:p>
          <a:p>
            <a:r>
              <a:rPr lang="pt-BR" sz="2400"/>
              <a:t>2.2 A Web e o HTTP</a:t>
            </a:r>
          </a:p>
          <a:p>
            <a:r>
              <a:rPr lang="pt-BR" sz="2400"/>
              <a:t>2.3 Correio Eletrônico na Internet</a:t>
            </a:r>
          </a:p>
          <a:p>
            <a:r>
              <a:rPr lang="pt-BR" sz="2400">
                <a:solidFill>
                  <a:srgbClr val="FF0000"/>
                </a:solidFill>
              </a:rPr>
              <a:t>2.4 DNS: o serviço de diretório da Internet</a:t>
            </a:r>
          </a:p>
          <a:p>
            <a:endParaRPr lang="pt-BR" sz="2400"/>
          </a:p>
        </p:txBody>
      </p:sp>
      <p:sp>
        <p:nvSpPr>
          <p:cNvPr id="30726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600200"/>
            <a:ext cx="4054475" cy="4648200"/>
          </a:xfrm>
        </p:spPr>
        <p:txBody>
          <a:bodyPr/>
          <a:lstStyle/>
          <a:p>
            <a:r>
              <a:rPr lang="pt-BR" sz="2400"/>
              <a:t>2.5 Aplicações P2P</a:t>
            </a:r>
          </a:p>
          <a:p>
            <a:r>
              <a:rPr lang="pt-BR" sz="2400">
                <a:solidFill>
                  <a:srgbClr val="0070C0"/>
                </a:solidFill>
              </a:rPr>
              <a:t>2.6 Fluxos (</a:t>
            </a:r>
            <a:r>
              <a:rPr lang="pt-BR" sz="2400" i="1" err="1">
                <a:solidFill>
                  <a:srgbClr val="0070C0"/>
                </a:solidFill>
              </a:rPr>
              <a:t>streams</a:t>
            </a:r>
            <a:r>
              <a:rPr lang="pt-BR" sz="2400">
                <a:solidFill>
                  <a:srgbClr val="0070C0"/>
                </a:solidFill>
              </a:rPr>
              <a:t>) de vídeo e Redes de Distribuição de Conteúdo (</a:t>
            </a:r>
            <a:r>
              <a:rPr lang="pt-BR" sz="2400" err="1">
                <a:solidFill>
                  <a:srgbClr val="0070C0"/>
                </a:solidFill>
              </a:rPr>
              <a:t>CDNs</a:t>
            </a:r>
            <a:r>
              <a:rPr lang="pt-BR" sz="2400">
                <a:solidFill>
                  <a:srgbClr val="0070C0"/>
                </a:solidFill>
              </a:rPr>
              <a:t>)</a:t>
            </a:r>
          </a:p>
          <a:p>
            <a:r>
              <a:rPr lang="pt-BR" sz="2400"/>
              <a:t>2.7 Programação de </a:t>
            </a:r>
            <a:r>
              <a:rPr lang="pt-BR" sz="2400" i="1"/>
              <a:t>sockets</a:t>
            </a:r>
            <a:r>
              <a:rPr lang="pt-BR" sz="2400"/>
              <a:t> com UDP e TCP</a:t>
            </a:r>
          </a:p>
          <a:p>
            <a:endParaRPr lang="pt-BR" sz="2400"/>
          </a:p>
          <a:p>
            <a:pPr>
              <a:buFont typeface="ZapfDingbats" pitchFamily="82" charset="0"/>
              <a:buNone/>
            </a:pPr>
            <a:endParaRPr lang="pt-BR" sz="240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B0C2CF9-3F47-3F4F-98D7-F68DF0B48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902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ço Reservado para Rodapé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DNS: </a:t>
            </a:r>
            <a:r>
              <a:rPr lang="pt-BR" sz="3600" i="1"/>
              <a:t>Domain Name System</a:t>
            </a:r>
            <a:endParaRPr lang="pt-BR" i="1"/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400">
                <a:solidFill>
                  <a:srgbClr val="FF0000"/>
                </a:solidFill>
              </a:rPr>
              <a:t>Pessoas:</a:t>
            </a:r>
            <a:r>
              <a:rPr lang="pt-BR" sz="2400"/>
              <a:t> muitos identificadores:</a:t>
            </a:r>
          </a:p>
          <a:p>
            <a:pPr lvl="1">
              <a:lnSpc>
                <a:spcPct val="90000"/>
              </a:lnSpc>
            </a:pPr>
            <a:r>
              <a:rPr lang="pt-BR" sz="2000"/>
              <a:t>CPF, nome, no. da Identidade</a:t>
            </a:r>
          </a:p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400">
                <a:solidFill>
                  <a:srgbClr val="FF0000"/>
                </a:solidFill>
              </a:rPr>
              <a:t>hospedeiros, roteadores Internet :</a:t>
            </a:r>
            <a:endParaRPr lang="pt-BR" sz="2400"/>
          </a:p>
          <a:p>
            <a:pPr lvl="1">
              <a:lnSpc>
                <a:spcPct val="90000"/>
              </a:lnSpc>
            </a:pPr>
            <a:r>
              <a:rPr lang="pt-BR" sz="2000"/>
              <a:t>endereço IP (32 bit) - usado p/ endereçar </a:t>
            </a:r>
            <a:r>
              <a:rPr lang="pt-BR" sz="2000" err="1"/>
              <a:t>datagramas</a:t>
            </a:r>
            <a:endParaRPr lang="pt-BR" sz="2000"/>
          </a:p>
          <a:p>
            <a:pPr lvl="1">
              <a:lnSpc>
                <a:spcPct val="90000"/>
              </a:lnSpc>
            </a:pPr>
            <a:r>
              <a:rPr lang="pt-BR" sz="2000"/>
              <a:t>“nome”, ex., www.yahoo.com - usado por gente</a:t>
            </a:r>
          </a:p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400" u="sng">
                <a:solidFill>
                  <a:srgbClr val="FF0000"/>
                </a:solidFill>
              </a:rPr>
              <a:t>P:</a:t>
            </a:r>
            <a:r>
              <a:rPr lang="pt-BR" sz="2400"/>
              <a:t> como mapear entre nome e endereço IP?</a:t>
            </a:r>
          </a:p>
        </p:txBody>
      </p:sp>
      <p:sp>
        <p:nvSpPr>
          <p:cNvPr id="2048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600200"/>
            <a:ext cx="4437063" cy="4648200"/>
          </a:xfrm>
        </p:spPr>
        <p:txBody>
          <a:bodyPr/>
          <a:lstStyle/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400">
                <a:solidFill>
                  <a:srgbClr val="FF0000"/>
                </a:solidFill>
              </a:rPr>
              <a:t>Domain Name System:</a:t>
            </a:r>
            <a:endParaRPr lang="pt-BR" sz="2400"/>
          </a:p>
          <a:p>
            <a:pPr>
              <a:lnSpc>
                <a:spcPct val="90000"/>
              </a:lnSpc>
            </a:pPr>
            <a:r>
              <a:rPr lang="pt-BR" sz="2000" i="1">
                <a:solidFill>
                  <a:schemeClr val="accent2"/>
                </a:solidFill>
              </a:rPr>
              <a:t>base de dados distribuída </a:t>
            </a:r>
            <a:r>
              <a:rPr lang="pt-BR" sz="2000"/>
              <a:t>implementada na hierarquia de muitos </a:t>
            </a:r>
            <a:r>
              <a:rPr lang="pt-BR" sz="2000" i="1">
                <a:solidFill>
                  <a:schemeClr val="accent2"/>
                </a:solidFill>
              </a:rPr>
              <a:t>servidores de nomes</a:t>
            </a:r>
            <a:endParaRPr lang="pt-BR" sz="2000"/>
          </a:p>
          <a:p>
            <a:pPr>
              <a:lnSpc>
                <a:spcPct val="90000"/>
              </a:lnSpc>
            </a:pPr>
            <a:r>
              <a:rPr lang="pt-BR" sz="2000" i="1">
                <a:solidFill>
                  <a:schemeClr val="accent2"/>
                </a:solidFill>
              </a:rPr>
              <a:t>protocolo de camada de aplicação</a:t>
            </a:r>
            <a:r>
              <a:rPr lang="pt-BR" sz="2000"/>
              <a:t> permite que hospedeiros, roteadores, servidores de nomes se comuniquem para </a:t>
            </a:r>
            <a:r>
              <a:rPr lang="pt-BR" sz="2000" i="1">
                <a:solidFill>
                  <a:schemeClr val="accent2"/>
                </a:solidFill>
              </a:rPr>
              <a:t>resolver</a:t>
            </a:r>
            <a:r>
              <a:rPr lang="pt-BR" sz="2000">
                <a:solidFill>
                  <a:schemeClr val="accent2"/>
                </a:solidFill>
              </a:rPr>
              <a:t> </a:t>
            </a:r>
            <a:r>
              <a:rPr lang="pt-BR" sz="2000"/>
              <a:t>nomes (tradução endereço/nome)</a:t>
            </a:r>
          </a:p>
          <a:p>
            <a:pPr lvl="1">
              <a:lnSpc>
                <a:spcPct val="90000"/>
              </a:lnSpc>
            </a:pPr>
            <a:r>
              <a:rPr lang="pt-BR" sz="2000"/>
              <a:t>nota: função imprescindível da Internet implementada como protocolo de camada de aplicação</a:t>
            </a:r>
          </a:p>
          <a:p>
            <a:pPr lvl="1">
              <a:lnSpc>
                <a:spcPct val="90000"/>
              </a:lnSpc>
            </a:pPr>
            <a:r>
              <a:rPr lang="pt-BR" sz="2000"/>
              <a:t>complexidade na borda da rede</a:t>
            </a:r>
            <a:endParaRPr lang="pt-BR" sz="180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76C0DBF-8DFF-254D-8ACB-22C7217FF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045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Rodapé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DNS (cont.)</a:t>
            </a:r>
            <a:endParaRPr lang="pt-BR"/>
          </a:p>
        </p:txBody>
      </p:sp>
      <p:sp>
        <p:nvSpPr>
          <p:cNvPr id="2150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65125" y="1500188"/>
            <a:ext cx="3940175" cy="4648200"/>
          </a:xfrm>
        </p:spPr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 u="sng">
                <a:solidFill>
                  <a:srgbClr val="FF0000"/>
                </a:solidFill>
              </a:rPr>
              <a:t>Serviços DNS</a:t>
            </a:r>
          </a:p>
          <a:p>
            <a:r>
              <a:rPr lang="pt-BR" sz="2400"/>
              <a:t>Tradução de nome de hospedeiro para IP</a:t>
            </a:r>
            <a:endParaRPr lang="pt-BR" sz="2000"/>
          </a:p>
          <a:p>
            <a:r>
              <a:rPr lang="pt-BR" sz="2400"/>
              <a:t>Apelidos para hospedeiros (</a:t>
            </a:r>
            <a:r>
              <a:rPr lang="pt-BR" sz="2400" i="1" err="1"/>
              <a:t>aliasing</a:t>
            </a:r>
            <a:r>
              <a:rPr lang="pt-BR" sz="2400"/>
              <a:t>)</a:t>
            </a:r>
          </a:p>
          <a:p>
            <a:pPr lvl="1"/>
            <a:r>
              <a:rPr lang="pt-BR" sz="1800"/>
              <a:t>Nomes canônicos e apelidos</a:t>
            </a:r>
          </a:p>
          <a:p>
            <a:r>
              <a:rPr lang="pt-BR" sz="2400"/>
              <a:t>Apelidos para servidores de e-mail</a:t>
            </a:r>
          </a:p>
          <a:p>
            <a:r>
              <a:rPr lang="pt-BR" sz="2400"/>
              <a:t>Distribuição de carga</a:t>
            </a:r>
          </a:p>
          <a:p>
            <a:pPr lvl="1"/>
            <a:r>
              <a:rPr lang="pt-BR" sz="1800"/>
              <a:t>Servidores Web replicados: conjunto de endereços IP para um</a:t>
            </a:r>
            <a:r>
              <a:rPr lang="pt-BR" sz="1600"/>
              <a:t> mesmo nome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473575" y="1487488"/>
            <a:ext cx="4191000" cy="4648200"/>
          </a:xfrm>
          <a:noFill/>
        </p:spPr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 u="sng">
                <a:solidFill>
                  <a:srgbClr val="FF0000"/>
                </a:solidFill>
              </a:rPr>
              <a:t>Por que não centralizar o DNS?</a:t>
            </a:r>
          </a:p>
          <a:p>
            <a:pPr>
              <a:lnSpc>
                <a:spcPct val="80000"/>
              </a:lnSpc>
            </a:pPr>
            <a:r>
              <a:rPr lang="pt-BR" sz="2400"/>
              <a:t>ponto único de falha</a:t>
            </a:r>
          </a:p>
          <a:p>
            <a:pPr>
              <a:lnSpc>
                <a:spcPct val="80000"/>
              </a:lnSpc>
            </a:pPr>
            <a:r>
              <a:rPr lang="pt-BR" sz="2400"/>
              <a:t>volume de tráfego</a:t>
            </a:r>
          </a:p>
          <a:p>
            <a:pPr>
              <a:lnSpc>
                <a:spcPct val="80000"/>
              </a:lnSpc>
            </a:pPr>
            <a:r>
              <a:rPr lang="pt-BR" sz="2400"/>
              <a:t>base de dados centralizada e distante</a:t>
            </a:r>
          </a:p>
          <a:p>
            <a:pPr>
              <a:lnSpc>
                <a:spcPct val="80000"/>
              </a:lnSpc>
            </a:pPr>
            <a:r>
              <a:rPr lang="pt-BR" sz="2400"/>
              <a:t>manutenção (da BD)</a:t>
            </a:r>
          </a:p>
          <a:p>
            <a:pPr>
              <a:lnSpc>
                <a:spcPct val="80000"/>
              </a:lnSpc>
              <a:buFont typeface="ZapfDingbats" pitchFamily="82" charset="0"/>
              <a:buNone/>
            </a:pPr>
            <a:endParaRPr lang="pt-BR" sz="1400"/>
          </a:p>
          <a:p>
            <a:pPr>
              <a:lnSpc>
                <a:spcPct val="80000"/>
              </a:lnSpc>
              <a:buFont typeface="ZapfDingbats" pitchFamily="82" charset="0"/>
              <a:buNone/>
            </a:pPr>
            <a:r>
              <a:rPr lang="pt-BR" sz="2400">
                <a:solidFill>
                  <a:srgbClr val="FF0000"/>
                </a:solidFill>
              </a:rPr>
              <a:t>Não é escalável!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2EC826F-B588-264C-AED0-E6E99A228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242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ço Reservado para Rodapé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grpSp>
        <p:nvGrpSpPr>
          <p:cNvPr id="22532" name="Group 22"/>
          <p:cNvGrpSpPr>
            <a:grpSpLocks/>
          </p:cNvGrpSpPr>
          <p:nvPr/>
        </p:nvGrpSpPr>
        <p:grpSpPr bwMode="auto">
          <a:xfrm>
            <a:off x="460375" y="1093788"/>
            <a:ext cx="8272463" cy="2444750"/>
            <a:chOff x="290" y="689"/>
            <a:chExt cx="5211" cy="1540"/>
          </a:xfrm>
        </p:grpSpPr>
        <p:sp>
          <p:nvSpPr>
            <p:cNvPr id="22535" name="Text Box 3"/>
            <p:cNvSpPr txBox="1">
              <a:spLocks noChangeArrowheads="1"/>
            </p:cNvSpPr>
            <p:nvPr/>
          </p:nvSpPr>
          <p:spPr bwMode="auto">
            <a:xfrm>
              <a:off x="2193" y="689"/>
              <a:ext cx="13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pt-BR">
                  <a:latin typeface="Arial" charset="0"/>
                </a:rPr>
                <a:t>Root DNS Servers</a:t>
              </a:r>
            </a:p>
          </p:txBody>
        </p:sp>
        <p:sp>
          <p:nvSpPr>
            <p:cNvPr id="22536" name="Text Box 4"/>
            <p:cNvSpPr txBox="1">
              <a:spLocks noChangeArrowheads="1"/>
            </p:cNvSpPr>
            <p:nvPr/>
          </p:nvSpPr>
          <p:spPr bwMode="auto">
            <a:xfrm>
              <a:off x="570" y="1362"/>
              <a:ext cx="12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pt-BR">
                  <a:latin typeface="Arial" charset="0"/>
                </a:rPr>
                <a:t>com DNS servers</a:t>
              </a:r>
            </a:p>
          </p:txBody>
        </p:sp>
        <p:sp>
          <p:nvSpPr>
            <p:cNvPr id="22537" name="Text Box 5"/>
            <p:cNvSpPr txBox="1">
              <a:spLocks noChangeArrowheads="1"/>
            </p:cNvSpPr>
            <p:nvPr/>
          </p:nvSpPr>
          <p:spPr bwMode="auto">
            <a:xfrm>
              <a:off x="2238" y="1320"/>
              <a:ext cx="11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pt-BR">
                  <a:latin typeface="Arial" charset="0"/>
                </a:rPr>
                <a:t>org DNS servers</a:t>
              </a:r>
            </a:p>
          </p:txBody>
        </p:sp>
        <p:sp>
          <p:nvSpPr>
            <p:cNvPr id="22538" name="Text Box 6"/>
            <p:cNvSpPr txBox="1">
              <a:spLocks noChangeArrowheads="1"/>
            </p:cNvSpPr>
            <p:nvPr/>
          </p:nvSpPr>
          <p:spPr bwMode="auto">
            <a:xfrm>
              <a:off x="3861" y="1320"/>
              <a:ext cx="1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pt-BR">
                  <a:latin typeface="Arial" charset="0"/>
                </a:rPr>
                <a:t>edu DNS servers</a:t>
              </a:r>
            </a:p>
          </p:txBody>
        </p:sp>
        <p:sp>
          <p:nvSpPr>
            <p:cNvPr id="22539" name="Line 7"/>
            <p:cNvSpPr>
              <a:spLocks noChangeShapeType="1"/>
            </p:cNvSpPr>
            <p:nvPr/>
          </p:nvSpPr>
          <p:spPr bwMode="auto">
            <a:xfrm flipH="1">
              <a:off x="1336" y="941"/>
              <a:ext cx="1307" cy="379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540" name="Line 8"/>
            <p:cNvSpPr>
              <a:spLocks noChangeShapeType="1"/>
            </p:cNvSpPr>
            <p:nvPr/>
          </p:nvSpPr>
          <p:spPr bwMode="auto">
            <a:xfrm>
              <a:off x="2824" y="899"/>
              <a:ext cx="0" cy="42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541" name="Line 9"/>
            <p:cNvSpPr>
              <a:spLocks noChangeShapeType="1"/>
            </p:cNvSpPr>
            <p:nvPr/>
          </p:nvSpPr>
          <p:spPr bwMode="auto">
            <a:xfrm>
              <a:off x="3049" y="941"/>
              <a:ext cx="1353" cy="37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542" name="Text Box 10"/>
            <p:cNvSpPr txBox="1">
              <a:spLocks noChangeArrowheads="1"/>
            </p:cNvSpPr>
            <p:nvPr/>
          </p:nvSpPr>
          <p:spPr bwMode="auto">
            <a:xfrm>
              <a:off x="3604" y="1720"/>
              <a:ext cx="93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pt-BR">
                  <a:latin typeface="Arial" charset="0"/>
                </a:rPr>
                <a:t>poly.edu</a:t>
              </a:r>
            </a:p>
            <a:p>
              <a:pPr algn="l" eaLnBrk="1" hangingPunct="1"/>
              <a:r>
                <a:rPr lang="pt-BR">
                  <a:latin typeface="Arial" charset="0"/>
                </a:rPr>
                <a:t>DNS servers</a:t>
              </a:r>
            </a:p>
          </p:txBody>
        </p:sp>
        <p:sp>
          <p:nvSpPr>
            <p:cNvPr id="22543" name="Text Box 11"/>
            <p:cNvSpPr txBox="1">
              <a:spLocks noChangeArrowheads="1"/>
            </p:cNvSpPr>
            <p:nvPr/>
          </p:nvSpPr>
          <p:spPr bwMode="auto">
            <a:xfrm>
              <a:off x="4569" y="1720"/>
              <a:ext cx="93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pt-BR">
                  <a:latin typeface="Arial" charset="0"/>
                </a:rPr>
                <a:t>umass.edu</a:t>
              </a:r>
            </a:p>
            <a:p>
              <a:pPr algn="l" eaLnBrk="1" hangingPunct="1"/>
              <a:r>
                <a:rPr lang="pt-BR">
                  <a:latin typeface="Arial" charset="0"/>
                </a:rPr>
                <a:t>DNS servers</a:t>
              </a:r>
            </a:p>
          </p:txBody>
        </p:sp>
        <p:sp>
          <p:nvSpPr>
            <p:cNvPr id="22544" name="Line 12"/>
            <p:cNvSpPr>
              <a:spLocks noChangeShapeType="1"/>
            </p:cNvSpPr>
            <p:nvPr/>
          </p:nvSpPr>
          <p:spPr bwMode="auto">
            <a:xfrm flipH="1">
              <a:off x="4041" y="1530"/>
              <a:ext cx="315" cy="21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545" name="Line 13"/>
            <p:cNvSpPr>
              <a:spLocks noChangeShapeType="1"/>
            </p:cNvSpPr>
            <p:nvPr/>
          </p:nvSpPr>
          <p:spPr bwMode="auto">
            <a:xfrm>
              <a:off x="4627" y="1530"/>
              <a:ext cx="270" cy="21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546" name="Text Box 14"/>
            <p:cNvSpPr txBox="1">
              <a:spLocks noChangeArrowheads="1"/>
            </p:cNvSpPr>
            <p:nvPr/>
          </p:nvSpPr>
          <p:spPr bwMode="auto">
            <a:xfrm>
              <a:off x="290" y="1804"/>
              <a:ext cx="93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pt-BR">
                  <a:latin typeface="Arial" charset="0"/>
                </a:rPr>
                <a:t>yahoo.com</a:t>
              </a:r>
            </a:p>
            <a:p>
              <a:pPr algn="l" eaLnBrk="1" hangingPunct="1"/>
              <a:r>
                <a:rPr lang="pt-BR">
                  <a:latin typeface="Arial" charset="0"/>
                </a:rPr>
                <a:t>DNS servers</a:t>
              </a:r>
            </a:p>
          </p:txBody>
        </p:sp>
        <p:sp>
          <p:nvSpPr>
            <p:cNvPr id="22547" name="Text Box 15"/>
            <p:cNvSpPr txBox="1">
              <a:spLocks noChangeArrowheads="1"/>
            </p:cNvSpPr>
            <p:nvPr/>
          </p:nvSpPr>
          <p:spPr bwMode="auto">
            <a:xfrm>
              <a:off x="1246" y="1825"/>
              <a:ext cx="94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pt-BR">
                  <a:latin typeface="Arial" charset="0"/>
                </a:rPr>
                <a:t>amazon.com</a:t>
              </a:r>
            </a:p>
            <a:p>
              <a:pPr algn="l" eaLnBrk="1" hangingPunct="1"/>
              <a:r>
                <a:rPr lang="pt-BR">
                  <a:latin typeface="Arial" charset="0"/>
                </a:rPr>
                <a:t>DNS servers</a:t>
              </a:r>
            </a:p>
          </p:txBody>
        </p:sp>
        <p:sp>
          <p:nvSpPr>
            <p:cNvPr id="22548" name="Line 16"/>
            <p:cNvSpPr>
              <a:spLocks noChangeShapeType="1"/>
            </p:cNvSpPr>
            <p:nvPr/>
          </p:nvSpPr>
          <p:spPr bwMode="auto">
            <a:xfrm flipH="1">
              <a:off x="795" y="1573"/>
              <a:ext cx="181" cy="2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549" name="Line 17"/>
            <p:cNvSpPr>
              <a:spLocks noChangeShapeType="1"/>
            </p:cNvSpPr>
            <p:nvPr/>
          </p:nvSpPr>
          <p:spPr bwMode="auto">
            <a:xfrm>
              <a:off x="1381" y="1573"/>
              <a:ext cx="226" cy="2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550" name="Text Box 18"/>
            <p:cNvSpPr txBox="1">
              <a:spLocks noChangeArrowheads="1"/>
            </p:cNvSpPr>
            <p:nvPr/>
          </p:nvSpPr>
          <p:spPr bwMode="auto">
            <a:xfrm>
              <a:off x="2454" y="1761"/>
              <a:ext cx="93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pt-BR">
                  <a:latin typeface="Arial" charset="0"/>
                </a:rPr>
                <a:t>pbs.org</a:t>
              </a:r>
            </a:p>
            <a:p>
              <a:pPr algn="l" eaLnBrk="1" hangingPunct="1"/>
              <a:r>
                <a:rPr lang="pt-BR">
                  <a:latin typeface="Arial" charset="0"/>
                </a:rPr>
                <a:t>DNS servers</a:t>
              </a:r>
            </a:p>
          </p:txBody>
        </p:sp>
        <p:sp>
          <p:nvSpPr>
            <p:cNvPr id="22551" name="Line 19"/>
            <p:cNvSpPr>
              <a:spLocks noChangeShapeType="1"/>
            </p:cNvSpPr>
            <p:nvPr/>
          </p:nvSpPr>
          <p:spPr bwMode="auto">
            <a:xfrm>
              <a:off x="2824" y="1530"/>
              <a:ext cx="0" cy="25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2533" name="Rectangle 20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7772400" cy="1143000"/>
          </a:xfrm>
        </p:spPr>
        <p:txBody>
          <a:bodyPr/>
          <a:lstStyle/>
          <a:p>
            <a:r>
              <a:rPr lang="pt-BR" sz="3600"/>
              <a:t>Base de Dados Hierárquica e Distribuída</a:t>
            </a:r>
          </a:p>
        </p:txBody>
      </p:sp>
      <p:sp>
        <p:nvSpPr>
          <p:cNvPr id="22534" name="Rectangle 21"/>
          <p:cNvSpPr>
            <a:spLocks noGrp="1" noChangeArrowheads="1"/>
          </p:cNvSpPr>
          <p:nvPr>
            <p:ph type="body" sz="half" idx="2"/>
          </p:nvPr>
        </p:nvSpPr>
        <p:spPr>
          <a:xfrm>
            <a:off x="508000" y="3800687"/>
            <a:ext cx="8162925" cy="2517918"/>
          </a:xfrm>
        </p:spPr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000" u="sng">
                <a:solidFill>
                  <a:srgbClr val="FF0000"/>
                </a:solidFill>
              </a:rPr>
              <a:t>Cliente quer IP para www.amazon.com; 1</a:t>
            </a:r>
            <a:r>
              <a:rPr lang="pt-BR" sz="2000" u="sng" baseline="30000">
                <a:solidFill>
                  <a:srgbClr val="FF0000"/>
                </a:solidFill>
              </a:rPr>
              <a:t>a</a:t>
            </a:r>
            <a:r>
              <a:rPr lang="pt-BR" sz="2000" u="sng">
                <a:solidFill>
                  <a:srgbClr val="FF0000"/>
                </a:solidFill>
              </a:rPr>
              <a:t> </a:t>
            </a:r>
            <a:r>
              <a:rPr lang="pt-BR" sz="2000" u="sng" err="1">
                <a:solidFill>
                  <a:srgbClr val="FF0000"/>
                </a:solidFill>
              </a:rPr>
              <a:t>aprox</a:t>
            </a:r>
            <a:r>
              <a:rPr lang="pt-BR" sz="2000" u="sng">
                <a:solidFill>
                  <a:srgbClr val="FF0000"/>
                </a:solidFill>
              </a:rPr>
              <a:t>:</a:t>
            </a:r>
          </a:p>
          <a:p>
            <a:r>
              <a:rPr lang="pt-BR" sz="2000"/>
              <a:t>Cliente consulta um servidor raiz para encontrar um servidor DNS .com</a:t>
            </a:r>
          </a:p>
          <a:p>
            <a:r>
              <a:rPr lang="pt-BR" sz="2000"/>
              <a:t>Cliente consulta servidor DNS .com para obter o servidor DNS para o domínio amazon.com</a:t>
            </a:r>
          </a:p>
          <a:p>
            <a:r>
              <a:rPr lang="pt-BR" sz="2000"/>
              <a:t>Cliente consulta servidor DNS do domínio amazon.com para obter endereço IP de www.amazon.com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2DDB675-1618-3544-9C10-5B48973D7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01B06A-5F82-4809-B30D-985BAB9B0EC3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587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ço Reservado para Rodapé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DNS: Servidores raiz</a:t>
            </a:r>
            <a:endParaRPr lang="pt-BR"/>
          </a:p>
        </p:txBody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66850"/>
            <a:ext cx="7772400" cy="17954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2000"/>
              <a:t>procurado por servidor local que não consegue resolver o nome</a:t>
            </a:r>
          </a:p>
          <a:p>
            <a:pPr>
              <a:lnSpc>
                <a:spcPct val="90000"/>
              </a:lnSpc>
            </a:pPr>
            <a:r>
              <a:rPr lang="pt-BR" sz="2000"/>
              <a:t>servidor raiz:</a:t>
            </a:r>
          </a:p>
          <a:p>
            <a:pPr lvl="1">
              <a:lnSpc>
                <a:spcPct val="90000"/>
              </a:lnSpc>
            </a:pPr>
            <a:r>
              <a:rPr lang="pt-BR" sz="2000"/>
              <a:t>procura servidor oficial se mapeamento desconhecido</a:t>
            </a:r>
          </a:p>
          <a:p>
            <a:pPr lvl="1">
              <a:lnSpc>
                <a:spcPct val="90000"/>
              </a:lnSpc>
            </a:pPr>
            <a:r>
              <a:rPr lang="pt-BR" sz="2000"/>
              <a:t>obtém tradução</a:t>
            </a:r>
          </a:p>
          <a:p>
            <a:pPr lvl="1">
              <a:lnSpc>
                <a:spcPct val="90000"/>
              </a:lnSpc>
            </a:pPr>
            <a:r>
              <a:rPr lang="pt-BR" sz="2000"/>
              <a:t>devolve mapeamento ao servidor local</a:t>
            </a:r>
          </a:p>
        </p:txBody>
      </p:sp>
      <p:sp>
        <p:nvSpPr>
          <p:cNvPr id="23558" name="Rectangle 21"/>
          <p:cNvSpPr>
            <a:spLocks noChangeArrowheads="1"/>
          </p:cNvSpPr>
          <p:nvPr/>
        </p:nvSpPr>
        <p:spPr bwMode="auto">
          <a:xfrm>
            <a:off x="6186488" y="5032375"/>
            <a:ext cx="2681287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None/>
            </a:pPr>
            <a:r>
              <a:rPr lang="en-US" sz="2000"/>
              <a:t>    </a:t>
            </a:r>
            <a:r>
              <a:rPr lang="pt-BR" sz="2000"/>
              <a:t>13 servidores de nome raiz em todo o mundo</a:t>
            </a:r>
            <a:endParaRPr lang="pt-BR" sz="2400"/>
          </a:p>
        </p:txBody>
      </p:sp>
      <p:grpSp>
        <p:nvGrpSpPr>
          <p:cNvPr id="23559" name="Group 22"/>
          <p:cNvGrpSpPr>
            <a:grpSpLocks/>
          </p:cNvGrpSpPr>
          <p:nvPr/>
        </p:nvGrpSpPr>
        <p:grpSpPr bwMode="auto">
          <a:xfrm>
            <a:off x="325438" y="3498850"/>
            <a:ext cx="6689725" cy="3189288"/>
            <a:chOff x="303" y="2127"/>
            <a:chExt cx="4214" cy="2009"/>
          </a:xfrm>
        </p:grpSpPr>
        <p:sp>
          <p:nvSpPr>
            <p:cNvPr id="23560" name="Text Box 23"/>
            <p:cNvSpPr txBox="1">
              <a:spLocks noChangeArrowheads="1"/>
            </p:cNvSpPr>
            <p:nvPr/>
          </p:nvSpPr>
          <p:spPr bwMode="auto">
            <a:xfrm>
              <a:off x="1362" y="2127"/>
              <a:ext cx="1637" cy="5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1323" tIns="35662" rIns="71323" bIns="35662"/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a Verisign, Dulles, VA</a:t>
              </a:r>
            </a:p>
            <a:p>
              <a:pPr algn="l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c Cogent, Herndon, VA (also Los Angeles)</a:t>
              </a:r>
            </a:p>
            <a:p>
              <a:pPr algn="l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d U Maryland College Park, MD</a:t>
              </a:r>
            </a:p>
            <a:p>
              <a:pPr algn="l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g US DoD Vienna, VA</a:t>
              </a:r>
            </a:p>
            <a:p>
              <a:pPr algn="l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h ARL Aberdeen, MD</a:t>
              </a:r>
            </a:p>
            <a:p>
              <a:pPr algn="l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j  Verisign, ( 11 locations)</a:t>
              </a:r>
              <a:endParaRPr lang="en-US" sz="1000">
                <a:latin typeface="Times New Roman" pitchFamily="18" charset="0"/>
              </a:endParaRPr>
            </a:p>
          </p:txBody>
        </p:sp>
        <p:sp>
          <p:nvSpPr>
            <p:cNvPr id="23561" name="AutoShape 24"/>
            <p:cNvSpPr>
              <a:spLocks noChangeAspect="1" noChangeArrowheads="1"/>
            </p:cNvSpPr>
            <p:nvPr/>
          </p:nvSpPr>
          <p:spPr bwMode="auto">
            <a:xfrm>
              <a:off x="303" y="2262"/>
              <a:ext cx="3644" cy="1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23562" name="Picture 25" descr="world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35" y="2764"/>
              <a:ext cx="2721" cy="1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3" name="Freeform 26"/>
            <p:cNvSpPr>
              <a:spLocks/>
            </p:cNvSpPr>
            <p:nvPr/>
          </p:nvSpPr>
          <p:spPr bwMode="auto">
            <a:xfrm>
              <a:off x="1373" y="2353"/>
              <a:ext cx="405" cy="778"/>
            </a:xfrm>
            <a:custGeom>
              <a:avLst/>
              <a:gdLst>
                <a:gd name="T0" fmla="*/ 0 w 963"/>
                <a:gd name="T1" fmla="*/ 0 h 1893"/>
                <a:gd name="T2" fmla="*/ 0 w 963"/>
                <a:gd name="T3" fmla="*/ 0 h 1893"/>
                <a:gd name="T4" fmla="*/ 0 w 963"/>
                <a:gd name="T5" fmla="*/ 1 h 1893"/>
                <a:gd name="T6" fmla="*/ 0 60000 65536"/>
                <a:gd name="T7" fmla="*/ 0 60000 65536"/>
                <a:gd name="T8" fmla="*/ 0 60000 65536"/>
                <a:gd name="T9" fmla="*/ 0 w 963"/>
                <a:gd name="T10" fmla="*/ 0 h 1893"/>
                <a:gd name="T11" fmla="*/ 963 w 963"/>
                <a:gd name="T12" fmla="*/ 1893 h 18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3" h="1893">
                  <a:moveTo>
                    <a:pt x="0" y="0"/>
                  </a:moveTo>
                  <a:lnTo>
                    <a:pt x="0" y="930"/>
                  </a:lnTo>
                  <a:lnTo>
                    <a:pt x="963" y="1893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3564" name="Text Box 27"/>
            <p:cNvSpPr txBox="1">
              <a:spLocks noChangeArrowheads="1"/>
            </p:cNvSpPr>
            <p:nvPr/>
          </p:nvSpPr>
          <p:spPr bwMode="auto">
            <a:xfrm>
              <a:off x="442" y="3568"/>
              <a:ext cx="1275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1323" tIns="35662" rIns="71323" bIns="35662"/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b USC-ISI Marina del Rey, CA</a:t>
              </a:r>
            </a:p>
            <a:p>
              <a:pPr algn="l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l  ICANN Los Angeles, CA</a:t>
              </a:r>
            </a:p>
            <a:p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3565" name="Freeform 28"/>
            <p:cNvSpPr>
              <a:spLocks/>
            </p:cNvSpPr>
            <p:nvPr/>
          </p:nvSpPr>
          <p:spPr bwMode="auto">
            <a:xfrm>
              <a:off x="962" y="3227"/>
              <a:ext cx="480" cy="344"/>
            </a:xfrm>
            <a:custGeom>
              <a:avLst/>
              <a:gdLst>
                <a:gd name="T0" fmla="*/ 0 w 582"/>
                <a:gd name="T1" fmla="*/ 62 h 426"/>
                <a:gd name="T2" fmla="*/ 103 w 582"/>
                <a:gd name="T3" fmla="*/ 0 h 426"/>
                <a:gd name="T4" fmla="*/ 0 60000 65536"/>
                <a:gd name="T5" fmla="*/ 0 60000 65536"/>
                <a:gd name="T6" fmla="*/ 0 w 582"/>
                <a:gd name="T7" fmla="*/ 0 h 426"/>
                <a:gd name="T8" fmla="*/ 582 w 582"/>
                <a:gd name="T9" fmla="*/ 426 h 42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82" h="426">
                  <a:moveTo>
                    <a:pt x="0" y="426"/>
                  </a:moveTo>
                  <a:lnTo>
                    <a:pt x="582" y="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3566" name="Text Box 29"/>
            <p:cNvSpPr txBox="1">
              <a:spLocks noChangeArrowheads="1"/>
            </p:cNvSpPr>
            <p:nvPr/>
          </p:nvSpPr>
          <p:spPr bwMode="auto">
            <a:xfrm>
              <a:off x="303" y="2862"/>
              <a:ext cx="1228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1323" tIns="35662" rIns="71323" bIns="35662"/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e NASA Mt View, CA</a:t>
              </a:r>
            </a:p>
            <a:p>
              <a:pPr algn="l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f  Internet Software C. Palo Alto, CA (and 17 other locations)</a:t>
              </a:r>
            </a:p>
            <a:p>
              <a:endParaRPr lang="en-US" sz="1000">
                <a:latin typeface="Times New Roman" pitchFamily="18" charset="0"/>
              </a:endParaRPr>
            </a:p>
          </p:txBody>
        </p:sp>
        <p:sp>
          <p:nvSpPr>
            <p:cNvPr id="23567" name="Freeform 30"/>
            <p:cNvSpPr>
              <a:spLocks/>
            </p:cNvSpPr>
            <p:nvPr/>
          </p:nvSpPr>
          <p:spPr bwMode="auto">
            <a:xfrm flipV="1">
              <a:off x="897" y="3073"/>
              <a:ext cx="515" cy="116"/>
            </a:xfrm>
            <a:custGeom>
              <a:avLst/>
              <a:gdLst>
                <a:gd name="T0" fmla="*/ 0 w 582"/>
                <a:gd name="T1" fmla="*/ 0 h 426"/>
                <a:gd name="T2" fmla="*/ 194 w 582"/>
                <a:gd name="T3" fmla="*/ 0 h 426"/>
                <a:gd name="T4" fmla="*/ 0 60000 65536"/>
                <a:gd name="T5" fmla="*/ 0 60000 65536"/>
                <a:gd name="T6" fmla="*/ 0 w 582"/>
                <a:gd name="T7" fmla="*/ 0 h 426"/>
                <a:gd name="T8" fmla="*/ 582 w 582"/>
                <a:gd name="T9" fmla="*/ 426 h 42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82" h="426">
                  <a:moveTo>
                    <a:pt x="0" y="426"/>
                  </a:moveTo>
                  <a:lnTo>
                    <a:pt x="582" y="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3568" name="Text Box 31"/>
            <p:cNvSpPr txBox="1">
              <a:spLocks noChangeArrowheads="1"/>
            </p:cNvSpPr>
            <p:nvPr/>
          </p:nvSpPr>
          <p:spPr bwMode="auto">
            <a:xfrm>
              <a:off x="2707" y="2570"/>
              <a:ext cx="1258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1323" tIns="35662" rIns="71323" bIns="35662"/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i </a:t>
              </a:r>
              <a:r>
                <a:rPr lang="en-US" sz="1000">
                  <a:latin typeface="Arial" charset="0"/>
                </a:rPr>
                <a:t>Autonomica,</a:t>
              </a: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 Stockholm  </a:t>
              </a:r>
            </a:p>
            <a:p>
              <a:pPr algn="l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(plus 3 other locations)</a:t>
              </a:r>
            </a:p>
          </p:txBody>
        </p:sp>
        <p:sp>
          <p:nvSpPr>
            <p:cNvPr id="23569" name="Freeform 32"/>
            <p:cNvSpPr>
              <a:spLocks/>
            </p:cNvSpPr>
            <p:nvPr/>
          </p:nvSpPr>
          <p:spPr bwMode="auto">
            <a:xfrm>
              <a:off x="2477" y="2643"/>
              <a:ext cx="251" cy="338"/>
            </a:xfrm>
            <a:custGeom>
              <a:avLst/>
              <a:gdLst>
                <a:gd name="T0" fmla="*/ 0 w 666"/>
                <a:gd name="T1" fmla="*/ 0 h 1005"/>
                <a:gd name="T2" fmla="*/ 0 w 666"/>
                <a:gd name="T3" fmla="*/ 0 h 1005"/>
                <a:gd name="T4" fmla="*/ 0 60000 65536"/>
                <a:gd name="T5" fmla="*/ 0 60000 65536"/>
                <a:gd name="T6" fmla="*/ 0 w 666"/>
                <a:gd name="T7" fmla="*/ 0 h 1005"/>
                <a:gd name="T8" fmla="*/ 666 w 666"/>
                <a:gd name="T9" fmla="*/ 1005 h 100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66" h="1005">
                  <a:moveTo>
                    <a:pt x="666" y="0"/>
                  </a:moveTo>
                  <a:lnTo>
                    <a:pt x="0" y="1005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3570" name="Text Box 33"/>
            <p:cNvSpPr txBox="1">
              <a:spLocks noChangeArrowheads="1"/>
            </p:cNvSpPr>
            <p:nvPr/>
          </p:nvSpPr>
          <p:spPr bwMode="auto">
            <a:xfrm>
              <a:off x="2722" y="2359"/>
              <a:ext cx="1587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1323" tIns="35662" rIns="71323" bIns="35662"/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k RIPE London (also Amsterdam, Frankfurt)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3571" name="Freeform 34"/>
            <p:cNvSpPr>
              <a:spLocks/>
            </p:cNvSpPr>
            <p:nvPr/>
          </p:nvSpPr>
          <p:spPr bwMode="auto">
            <a:xfrm>
              <a:off x="2363" y="2439"/>
              <a:ext cx="388" cy="596"/>
            </a:xfrm>
            <a:custGeom>
              <a:avLst/>
              <a:gdLst>
                <a:gd name="T0" fmla="*/ 0 w 922"/>
                <a:gd name="T1" fmla="*/ 0 h 1448"/>
                <a:gd name="T2" fmla="*/ 0 w 922"/>
                <a:gd name="T3" fmla="*/ 0 h 1448"/>
                <a:gd name="T4" fmla="*/ 0 60000 65536"/>
                <a:gd name="T5" fmla="*/ 0 60000 65536"/>
                <a:gd name="T6" fmla="*/ 0 w 922"/>
                <a:gd name="T7" fmla="*/ 0 h 1448"/>
                <a:gd name="T8" fmla="*/ 922 w 922"/>
                <a:gd name="T9" fmla="*/ 1448 h 144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22" h="1448">
                  <a:moveTo>
                    <a:pt x="922" y="0"/>
                  </a:moveTo>
                  <a:lnTo>
                    <a:pt x="0" y="1448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3572" name="Text Box 35"/>
            <p:cNvSpPr txBox="1">
              <a:spLocks noChangeArrowheads="1"/>
            </p:cNvSpPr>
            <p:nvPr/>
          </p:nvSpPr>
          <p:spPr bwMode="auto">
            <a:xfrm>
              <a:off x="3728" y="2784"/>
              <a:ext cx="789" cy="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1323" tIns="35662" rIns="71323" bIns="35662"/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m WIDE Tokyo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3573" name="Freeform 36"/>
            <p:cNvSpPr>
              <a:spLocks/>
            </p:cNvSpPr>
            <p:nvPr/>
          </p:nvSpPr>
          <p:spPr bwMode="auto">
            <a:xfrm>
              <a:off x="3512" y="2891"/>
              <a:ext cx="198" cy="284"/>
            </a:xfrm>
            <a:custGeom>
              <a:avLst/>
              <a:gdLst>
                <a:gd name="T0" fmla="*/ 29 w 252"/>
                <a:gd name="T1" fmla="*/ 0 h 462"/>
                <a:gd name="T2" fmla="*/ 0 w 252"/>
                <a:gd name="T3" fmla="*/ 6 h 462"/>
                <a:gd name="T4" fmla="*/ 0 60000 65536"/>
                <a:gd name="T5" fmla="*/ 0 60000 65536"/>
                <a:gd name="T6" fmla="*/ 0 w 252"/>
                <a:gd name="T7" fmla="*/ 0 h 462"/>
                <a:gd name="T8" fmla="*/ 252 w 252"/>
                <a:gd name="T9" fmla="*/ 462 h 46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52" h="462">
                  <a:moveTo>
                    <a:pt x="252" y="0"/>
                  </a:moveTo>
                  <a:lnTo>
                    <a:pt x="0" y="462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4EABD70-0ACB-FD41-9D74-430195C7A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8632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DNS: Servidores raiz</a:t>
            </a:r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4905625"/>
              </p:ext>
            </p:extLst>
          </p:nvPr>
        </p:nvGraphicFramePr>
        <p:xfrm>
          <a:off x="796160" y="1581929"/>
          <a:ext cx="7509639" cy="4654293"/>
        </p:xfrm>
        <a:graphic>
          <a:graphicData uri="http://schemas.openxmlformats.org/drawingml/2006/table">
            <a:tbl>
              <a:tblPr/>
              <a:tblGrid>
                <a:gridCol w="1647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89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7642">
                <a:tc>
                  <a:txBody>
                    <a:bodyPr/>
                    <a:lstStyle/>
                    <a:p>
                      <a:pPr fontAlgn="b"/>
                      <a:r>
                        <a:rPr lang="pt-BR" sz="1100" b="0" i="0" err="1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Hostname</a:t>
                      </a:r>
                      <a:endParaRPr lang="pt-BR" sz="1100" b="0" i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30762" marR="61525" marT="30762" marB="3076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EB9E6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pt-BR" sz="1100" b="0" i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IP Addresses</a:t>
                      </a:r>
                    </a:p>
                  </a:txBody>
                  <a:tcPr marL="30762" marR="61525" marT="30762" marB="3076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EB9E6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pt-BR" sz="1100" b="0" i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Manager</a:t>
                      </a:r>
                    </a:p>
                  </a:txBody>
                  <a:tcPr marL="30762" marR="61525" marT="30762" marB="3076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EB9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378">
                <a:tc>
                  <a:txBody>
                    <a:bodyPr/>
                    <a:lstStyle/>
                    <a:p>
                      <a:pPr fontAlgn="t"/>
                      <a:r>
                        <a:rPr lang="pt-BR" sz="1100" b="0" i="0" err="1">
                          <a:effectLst/>
                          <a:latin typeface="+mj-lt"/>
                        </a:rPr>
                        <a:t>a.root-servers.net</a:t>
                      </a:r>
                      <a:endParaRPr lang="pt-BR" sz="1100" b="0" i="0">
                        <a:effectLst/>
                        <a:latin typeface="+mj-lt"/>
                      </a:endParaRP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s-IS" sz="1100" b="0" i="0">
                          <a:effectLst/>
                          <a:latin typeface="+mj-lt"/>
                        </a:rPr>
                        <a:t>198.41.0.4, 2001:503:ba3e::2:30</a:t>
                      </a: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100" b="0" i="0">
                          <a:effectLst/>
                          <a:latin typeface="+mj-lt"/>
                        </a:rPr>
                        <a:t>VeriSign, Inc.</a:t>
                      </a: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378">
                <a:tc>
                  <a:txBody>
                    <a:bodyPr/>
                    <a:lstStyle/>
                    <a:p>
                      <a:pPr fontAlgn="t"/>
                      <a:r>
                        <a:rPr lang="pt-BR" sz="1100" b="0" i="0" err="1">
                          <a:effectLst/>
                          <a:latin typeface="+mj-lt"/>
                        </a:rPr>
                        <a:t>b.root-servers.net</a:t>
                      </a:r>
                      <a:endParaRPr lang="pt-BR" sz="1100" b="0" i="0">
                        <a:effectLst/>
                        <a:latin typeface="+mj-lt"/>
                      </a:endParaRP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100" b="0" i="0">
                          <a:effectLst/>
                          <a:latin typeface="+mj-lt"/>
                        </a:rPr>
                        <a:t>192.228.79.201, 2001:500:84::b</a:t>
                      </a: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100" b="0" i="0">
                          <a:effectLst/>
                          <a:latin typeface="+mj-lt"/>
                        </a:rPr>
                        <a:t>University of Southern California (ISI)</a:t>
                      </a: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261">
                <a:tc>
                  <a:txBody>
                    <a:bodyPr/>
                    <a:lstStyle/>
                    <a:p>
                      <a:pPr fontAlgn="t"/>
                      <a:r>
                        <a:rPr lang="pt-BR" sz="1100" b="0" i="0" err="1">
                          <a:effectLst/>
                          <a:latin typeface="+mj-lt"/>
                        </a:rPr>
                        <a:t>c.root-servers.net</a:t>
                      </a:r>
                      <a:endParaRPr lang="pt-BR" sz="1100" b="0" i="0">
                        <a:effectLst/>
                        <a:latin typeface="+mj-lt"/>
                      </a:endParaRP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r-HR" sz="1100" b="0" i="0">
                          <a:effectLst/>
                          <a:latin typeface="+mj-lt"/>
                        </a:rPr>
                        <a:t>192.33.4.12, 2001:500:2::c</a:t>
                      </a: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100" b="0" i="0">
                          <a:effectLst/>
                          <a:latin typeface="+mj-lt"/>
                        </a:rPr>
                        <a:t>Cogent Communications</a:t>
                      </a: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378">
                <a:tc>
                  <a:txBody>
                    <a:bodyPr/>
                    <a:lstStyle/>
                    <a:p>
                      <a:pPr fontAlgn="t"/>
                      <a:r>
                        <a:rPr lang="pt-BR" sz="1100" b="0" i="0" err="1">
                          <a:effectLst/>
                          <a:latin typeface="+mj-lt"/>
                        </a:rPr>
                        <a:t>d.root-servers.net</a:t>
                      </a:r>
                      <a:endParaRPr lang="pt-BR" sz="1100" b="0" i="0">
                        <a:effectLst/>
                        <a:latin typeface="+mj-lt"/>
                      </a:endParaRP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r-HR" sz="1100" b="0" i="0">
                          <a:effectLst/>
                          <a:latin typeface="+mj-lt"/>
                        </a:rPr>
                        <a:t>199.7.91.13, 2001:500:2d::d</a:t>
                      </a: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100" b="0" i="0">
                          <a:effectLst/>
                          <a:latin typeface="+mj-lt"/>
                        </a:rPr>
                        <a:t>University of Maryland</a:t>
                      </a: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378">
                <a:tc>
                  <a:txBody>
                    <a:bodyPr/>
                    <a:lstStyle/>
                    <a:p>
                      <a:pPr fontAlgn="t"/>
                      <a:r>
                        <a:rPr lang="pt-BR" sz="1100" b="0" i="0" err="1">
                          <a:effectLst/>
                          <a:latin typeface="+mj-lt"/>
                        </a:rPr>
                        <a:t>e.root-servers.net</a:t>
                      </a:r>
                      <a:endParaRPr lang="pt-BR" sz="1100" b="0" i="0">
                        <a:effectLst/>
                        <a:latin typeface="+mj-lt"/>
                      </a:endParaRP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100" b="0" i="0">
                          <a:effectLst/>
                          <a:latin typeface="+mj-lt"/>
                        </a:rPr>
                        <a:t>192.203.230.10, 2001:500:a8::e</a:t>
                      </a: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100" b="0" i="0">
                          <a:effectLst/>
                          <a:latin typeface="+mj-lt"/>
                        </a:rPr>
                        <a:t>NASA (Ames Research Center)</a:t>
                      </a: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378">
                <a:tc>
                  <a:txBody>
                    <a:bodyPr/>
                    <a:lstStyle/>
                    <a:p>
                      <a:pPr fontAlgn="t"/>
                      <a:r>
                        <a:rPr lang="pt-BR" sz="1100" b="0" i="0">
                          <a:effectLst/>
                          <a:latin typeface="+mj-lt"/>
                        </a:rPr>
                        <a:t>f.root-servers.net</a:t>
                      </a: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s-IS" sz="1100" b="0" i="0">
                          <a:effectLst/>
                          <a:latin typeface="+mj-lt"/>
                        </a:rPr>
                        <a:t>192.5.5.241, 2001:500:2f::f</a:t>
                      </a: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100" b="0" i="0">
                          <a:effectLst/>
                          <a:latin typeface="+mj-lt"/>
                        </a:rPr>
                        <a:t>Internet Systems Consortium, Inc.</a:t>
                      </a: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378">
                <a:tc>
                  <a:txBody>
                    <a:bodyPr/>
                    <a:lstStyle/>
                    <a:p>
                      <a:pPr fontAlgn="t"/>
                      <a:r>
                        <a:rPr lang="pt-BR" sz="1100" b="0" i="0">
                          <a:effectLst/>
                          <a:latin typeface="+mj-lt"/>
                        </a:rPr>
                        <a:t>g.root-servers.net</a:t>
                      </a: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r-HR" sz="1100" b="0" i="0">
                          <a:effectLst/>
                          <a:latin typeface="+mj-lt"/>
                        </a:rPr>
                        <a:t>192.112.36.4</a:t>
                      </a: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100" b="0" i="0">
                          <a:effectLst/>
                          <a:latin typeface="+mj-lt"/>
                        </a:rPr>
                        <a:t>US Department of Defense (NIC)</a:t>
                      </a: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8378">
                <a:tc>
                  <a:txBody>
                    <a:bodyPr/>
                    <a:lstStyle/>
                    <a:p>
                      <a:pPr fontAlgn="t"/>
                      <a:r>
                        <a:rPr lang="pt-BR" sz="1100" b="0" i="0">
                          <a:effectLst/>
                          <a:latin typeface="+mj-lt"/>
                        </a:rPr>
                        <a:t>h.root-servers.net</a:t>
                      </a: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r-HR" sz="1100" b="0" i="0">
                          <a:effectLst/>
                          <a:latin typeface="+mj-lt"/>
                        </a:rPr>
                        <a:t>198.97.190.53, 2001:500:1::53</a:t>
                      </a: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100" b="0" i="0">
                          <a:effectLst/>
                          <a:latin typeface="+mj-lt"/>
                        </a:rPr>
                        <a:t>US </a:t>
                      </a:r>
                      <a:r>
                        <a:rPr lang="pt-BR" sz="1100" b="0" i="0" err="1">
                          <a:effectLst/>
                          <a:latin typeface="+mj-lt"/>
                        </a:rPr>
                        <a:t>Army</a:t>
                      </a:r>
                      <a:r>
                        <a:rPr lang="pt-BR" sz="1100" b="0" i="0">
                          <a:effectLst/>
                          <a:latin typeface="+mj-lt"/>
                        </a:rPr>
                        <a:t> (</a:t>
                      </a:r>
                      <a:r>
                        <a:rPr lang="pt-BR" sz="1100" b="0" i="0" err="1">
                          <a:effectLst/>
                          <a:latin typeface="+mj-lt"/>
                        </a:rPr>
                        <a:t>Research</a:t>
                      </a:r>
                      <a:r>
                        <a:rPr lang="pt-BR" sz="1100" b="0" i="0">
                          <a:effectLst/>
                          <a:latin typeface="+mj-lt"/>
                        </a:rPr>
                        <a:t> </a:t>
                      </a:r>
                      <a:r>
                        <a:rPr lang="pt-BR" sz="1100" b="0" i="0" err="1">
                          <a:effectLst/>
                          <a:latin typeface="+mj-lt"/>
                        </a:rPr>
                        <a:t>Lab</a:t>
                      </a:r>
                      <a:r>
                        <a:rPr lang="pt-BR" sz="1100" b="0" i="0"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8378">
                <a:tc>
                  <a:txBody>
                    <a:bodyPr/>
                    <a:lstStyle/>
                    <a:p>
                      <a:pPr fontAlgn="t"/>
                      <a:r>
                        <a:rPr lang="pt-BR" sz="1100" b="0" i="0">
                          <a:effectLst/>
                          <a:latin typeface="+mj-lt"/>
                        </a:rPr>
                        <a:t>i.root-servers.net</a:t>
                      </a: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r-HR" sz="1100" b="0" i="0">
                          <a:effectLst/>
                          <a:latin typeface="+mj-lt"/>
                        </a:rPr>
                        <a:t>192.36.148.17, 2001:7fe::53</a:t>
                      </a: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100" b="0" i="0" err="1">
                          <a:effectLst/>
                          <a:latin typeface="+mj-lt"/>
                        </a:rPr>
                        <a:t>Netnod</a:t>
                      </a:r>
                      <a:endParaRPr lang="pt-BR" sz="1100" b="0" i="0">
                        <a:effectLst/>
                        <a:latin typeface="+mj-lt"/>
                      </a:endParaRP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8378">
                <a:tc>
                  <a:txBody>
                    <a:bodyPr/>
                    <a:lstStyle/>
                    <a:p>
                      <a:pPr fontAlgn="t"/>
                      <a:r>
                        <a:rPr lang="pt-BR" sz="1100" b="0" i="0">
                          <a:effectLst/>
                          <a:latin typeface="+mj-lt"/>
                        </a:rPr>
                        <a:t>j.root-servers.net</a:t>
                      </a: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s-IS" sz="1100" b="0" i="0">
                          <a:effectLst/>
                          <a:latin typeface="+mj-lt"/>
                        </a:rPr>
                        <a:t>192.58.128.30, 2001:503:c27::2:30</a:t>
                      </a: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100" b="0" i="0" err="1">
                          <a:effectLst/>
                          <a:latin typeface="+mj-lt"/>
                        </a:rPr>
                        <a:t>VeriSign</a:t>
                      </a:r>
                      <a:r>
                        <a:rPr lang="pt-BR" sz="1100" b="0" i="0">
                          <a:effectLst/>
                          <a:latin typeface="+mj-lt"/>
                        </a:rPr>
                        <a:t>, Inc.</a:t>
                      </a: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2261">
                <a:tc>
                  <a:txBody>
                    <a:bodyPr/>
                    <a:lstStyle/>
                    <a:p>
                      <a:pPr fontAlgn="t"/>
                      <a:r>
                        <a:rPr lang="pt-BR" sz="1100" b="0" i="0">
                          <a:effectLst/>
                          <a:latin typeface="+mj-lt"/>
                        </a:rPr>
                        <a:t>k.root-servers.net</a:t>
                      </a: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s-IS" sz="1100" b="0" i="0">
                          <a:effectLst/>
                          <a:latin typeface="+mj-lt"/>
                        </a:rPr>
                        <a:t>193.0.14.129, 2001:7fd::1</a:t>
                      </a: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100" b="0" i="0">
                          <a:effectLst/>
                          <a:latin typeface="+mj-lt"/>
                        </a:rPr>
                        <a:t>RIPE NCC</a:t>
                      </a: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8378">
                <a:tc>
                  <a:txBody>
                    <a:bodyPr/>
                    <a:lstStyle/>
                    <a:p>
                      <a:pPr fontAlgn="t"/>
                      <a:r>
                        <a:rPr lang="pt-BR" sz="1100" b="0" i="0">
                          <a:effectLst/>
                          <a:latin typeface="+mj-lt"/>
                        </a:rPr>
                        <a:t>l.root-servers.net</a:t>
                      </a: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r-HR" sz="1100" b="0" i="0">
                          <a:effectLst/>
                          <a:latin typeface="+mj-lt"/>
                        </a:rPr>
                        <a:t>199.7.83.42, 2001:500:9f::42</a:t>
                      </a: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100" b="0" i="0">
                          <a:effectLst/>
                          <a:latin typeface="+mj-lt"/>
                        </a:rPr>
                        <a:t>ICANN</a:t>
                      </a: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2261">
                <a:tc>
                  <a:txBody>
                    <a:bodyPr/>
                    <a:lstStyle/>
                    <a:p>
                      <a:pPr fontAlgn="t"/>
                      <a:r>
                        <a:rPr lang="pt-BR" sz="1100" b="0" i="0">
                          <a:effectLst/>
                          <a:latin typeface="+mj-lt"/>
                        </a:rPr>
                        <a:t>m.root-servers.net</a:t>
                      </a: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r-HR" sz="1100" b="0" i="0">
                          <a:effectLst/>
                          <a:latin typeface="+mj-lt"/>
                        </a:rPr>
                        <a:t>202.12.27.33, 2001:dc3::35</a:t>
                      </a: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100" b="0" i="0">
                          <a:effectLst/>
                          <a:latin typeface="+mj-lt"/>
                        </a:rPr>
                        <a:t>WIDE Project</a:t>
                      </a:r>
                    </a:p>
                  </a:txBody>
                  <a:tcPr marL="30762" marR="61525" marT="30762" marB="1538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5DF1BC8-A4BE-1842-A100-ACC9F9BC7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43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5538788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2065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238125"/>
            <a:ext cx="8382000" cy="1143000"/>
          </a:xfrm>
        </p:spPr>
        <p:txBody>
          <a:bodyPr/>
          <a:lstStyle/>
          <a:p>
            <a:r>
              <a:rPr lang="pt-BR"/>
              <a:t>Arquitetura cliente-servidor</a:t>
            </a:r>
          </a:p>
        </p:txBody>
      </p:sp>
      <p:sp>
        <p:nvSpPr>
          <p:cNvPr id="2066" name="Rectangle 292"/>
          <p:cNvSpPr>
            <a:spLocks noChangeArrowheads="1"/>
          </p:cNvSpPr>
          <p:nvPr/>
        </p:nvSpPr>
        <p:spPr bwMode="auto">
          <a:xfrm>
            <a:off x="509588" y="1470025"/>
            <a:ext cx="429577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None/>
            </a:pPr>
            <a:r>
              <a:rPr lang="pt-BR" sz="2000">
                <a:solidFill>
                  <a:srgbClr val="FF0000"/>
                </a:solidFill>
                <a:latin typeface="Comic Sans MS" pitchFamily="66" charset="0"/>
              </a:rPr>
              <a:t>Servidor: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2000">
                <a:latin typeface="Comic Sans MS" pitchFamily="66" charset="0"/>
              </a:rPr>
              <a:t>Sempre ligado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2000">
                <a:latin typeface="Comic Sans MS" pitchFamily="66" charset="0"/>
              </a:rPr>
              <a:t>Endereço IP permanente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2000">
                <a:latin typeface="Comic Sans MS" pitchFamily="66" charset="0"/>
              </a:rPr>
              <a:t>Escalabilidade com </a:t>
            </a:r>
            <a:r>
              <a:rPr lang="pt-BR" sz="2000" i="1">
                <a:latin typeface="Comic Sans MS" pitchFamily="66" charset="0"/>
              </a:rPr>
              <a:t>data centers</a:t>
            </a:r>
            <a:r>
              <a:rPr lang="pt-BR" sz="2000">
                <a:latin typeface="Comic Sans MS" pitchFamily="66" charset="0"/>
              </a:rPr>
              <a:t> </a:t>
            </a:r>
            <a:endParaRPr lang="pt-BR" sz="2400">
              <a:latin typeface="Comic Sans MS" pitchFamily="66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None/>
            </a:pPr>
            <a:r>
              <a:rPr lang="pt-BR" sz="2000">
                <a:solidFill>
                  <a:srgbClr val="FF0000"/>
                </a:solidFill>
                <a:latin typeface="Comic Sans MS" pitchFamily="66" charset="0"/>
              </a:rPr>
              <a:t>Clientes: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2000">
                <a:latin typeface="Comic Sans MS" pitchFamily="66" charset="0"/>
              </a:rPr>
              <a:t>Comunicam-se com o servidor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2000">
                <a:latin typeface="Comic Sans MS" pitchFamily="66" charset="0"/>
              </a:rPr>
              <a:t>Podem estar conectados intermitentemente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2000">
                <a:latin typeface="Comic Sans MS" pitchFamily="66" charset="0"/>
              </a:rPr>
              <a:t>Podem ter endereços IP dinâmicos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2000">
                <a:latin typeface="Comic Sans MS" pitchFamily="66" charset="0"/>
              </a:rPr>
              <a:t>Não se comunicam diretamente com outros clientes</a:t>
            </a:r>
          </a:p>
        </p:txBody>
      </p:sp>
      <p:sp>
        <p:nvSpPr>
          <p:cNvPr id="2067" name="Freeform 462"/>
          <p:cNvSpPr>
            <a:spLocks/>
          </p:cNvSpPr>
          <p:nvPr/>
        </p:nvSpPr>
        <p:spPr bwMode="auto">
          <a:xfrm>
            <a:off x="6942138" y="3621088"/>
            <a:ext cx="1314450" cy="674687"/>
          </a:xfrm>
          <a:custGeom>
            <a:avLst/>
            <a:gdLst>
              <a:gd name="T0" fmla="*/ 962699801 w 828"/>
              <a:gd name="T1" fmla="*/ 75604635 h 425"/>
              <a:gd name="T2" fmla="*/ 932457934 w 828"/>
              <a:gd name="T3" fmla="*/ 75604635 h 425"/>
              <a:gd name="T4" fmla="*/ 317539693 w 828"/>
              <a:gd name="T5" fmla="*/ 80644942 h 425"/>
              <a:gd name="T6" fmla="*/ 15120939 w 828"/>
              <a:gd name="T7" fmla="*/ 317539460 h 425"/>
              <a:gd name="T8" fmla="*/ 231854406 w 828"/>
              <a:gd name="T9" fmla="*/ 690522301 h 425"/>
              <a:gd name="T10" fmla="*/ 735885606 w 828"/>
              <a:gd name="T11" fmla="*/ 967739402 h 425"/>
              <a:gd name="T12" fmla="*/ 1360884371 w 828"/>
              <a:gd name="T13" fmla="*/ 1048384319 h 425"/>
              <a:gd name="T14" fmla="*/ 1759069338 w 828"/>
              <a:gd name="T15" fmla="*/ 831650906 h 425"/>
              <a:gd name="T16" fmla="*/ 1955641467 w 828"/>
              <a:gd name="T17" fmla="*/ 428426320 h 425"/>
              <a:gd name="T18" fmla="*/ 1995963955 w 828"/>
              <a:gd name="T19" fmla="*/ 55443405 h 425"/>
              <a:gd name="T20" fmla="*/ 1411287481 w 828"/>
              <a:gd name="T21" fmla="*/ 95765864 h 425"/>
              <a:gd name="T22" fmla="*/ 962699801 w 828"/>
              <a:gd name="T23" fmla="*/ 75604635 h 4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28"/>
              <a:gd name="T37" fmla="*/ 0 h 425"/>
              <a:gd name="T38" fmla="*/ 828 w 828"/>
              <a:gd name="T39" fmla="*/ 425 h 42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28" h="425">
                <a:moveTo>
                  <a:pt x="382" y="30"/>
                </a:moveTo>
                <a:cubicBezTo>
                  <a:pt x="350" y="29"/>
                  <a:pt x="413" y="30"/>
                  <a:pt x="370" y="30"/>
                </a:cubicBezTo>
                <a:cubicBezTo>
                  <a:pt x="327" y="30"/>
                  <a:pt x="187" y="16"/>
                  <a:pt x="126" y="32"/>
                </a:cubicBezTo>
                <a:cubicBezTo>
                  <a:pt x="65" y="48"/>
                  <a:pt x="12" y="86"/>
                  <a:pt x="6" y="126"/>
                </a:cubicBezTo>
                <a:cubicBezTo>
                  <a:pt x="0" y="166"/>
                  <a:pt x="44" y="231"/>
                  <a:pt x="92" y="274"/>
                </a:cubicBezTo>
                <a:cubicBezTo>
                  <a:pt x="140" y="317"/>
                  <a:pt x="217" y="360"/>
                  <a:pt x="292" y="384"/>
                </a:cubicBezTo>
                <a:cubicBezTo>
                  <a:pt x="367" y="408"/>
                  <a:pt x="472" y="425"/>
                  <a:pt x="540" y="416"/>
                </a:cubicBezTo>
                <a:cubicBezTo>
                  <a:pt x="608" y="407"/>
                  <a:pt x="659" y="371"/>
                  <a:pt x="698" y="330"/>
                </a:cubicBezTo>
                <a:cubicBezTo>
                  <a:pt x="737" y="289"/>
                  <a:pt x="760" y="221"/>
                  <a:pt x="776" y="170"/>
                </a:cubicBezTo>
                <a:cubicBezTo>
                  <a:pt x="792" y="119"/>
                  <a:pt x="828" y="44"/>
                  <a:pt x="792" y="22"/>
                </a:cubicBezTo>
                <a:cubicBezTo>
                  <a:pt x="756" y="0"/>
                  <a:pt x="630" y="37"/>
                  <a:pt x="560" y="38"/>
                </a:cubicBezTo>
                <a:cubicBezTo>
                  <a:pt x="490" y="39"/>
                  <a:pt x="414" y="31"/>
                  <a:pt x="382" y="30"/>
                </a:cubicBezTo>
                <a:close/>
              </a:path>
            </a:pathLst>
          </a:custGeom>
          <a:solidFill>
            <a:srgbClr val="DDDDD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068" name="Freeform 463"/>
          <p:cNvSpPr>
            <a:spLocks/>
          </p:cNvSpPr>
          <p:nvPr/>
        </p:nvSpPr>
        <p:spPr bwMode="auto">
          <a:xfrm>
            <a:off x="6961188" y="2095500"/>
            <a:ext cx="1730375" cy="1044575"/>
          </a:xfrm>
          <a:custGeom>
            <a:avLst/>
            <a:gdLst>
              <a:gd name="T0" fmla="*/ 2147483647 w 765"/>
              <a:gd name="T1" fmla="*/ 51791808 h 459"/>
              <a:gd name="T2" fmla="*/ 1473499230 w 765"/>
              <a:gd name="T3" fmla="*/ 362535844 h 459"/>
              <a:gd name="T4" fmla="*/ 491166363 w 765"/>
              <a:gd name="T5" fmla="*/ 517908937 h 459"/>
              <a:gd name="T6" fmla="*/ 71628472 w 765"/>
              <a:gd name="T7" fmla="*/ 1740175577 h 459"/>
              <a:gd name="T8" fmla="*/ 920937231 w 765"/>
              <a:gd name="T9" fmla="*/ 2147483647 h 459"/>
              <a:gd name="T10" fmla="*/ 1770246007 w 765"/>
              <a:gd name="T11" fmla="*/ 2147483647 h 459"/>
              <a:gd name="T12" fmla="*/ 2147483647 w 765"/>
              <a:gd name="T13" fmla="*/ 2147483647 h 459"/>
              <a:gd name="T14" fmla="*/ 2147483647 w 765"/>
              <a:gd name="T15" fmla="*/ 2147483647 h 459"/>
              <a:gd name="T16" fmla="*/ 2147483647 w 765"/>
              <a:gd name="T17" fmla="*/ 1926624200 h 459"/>
              <a:gd name="T18" fmla="*/ 2147483647 w 765"/>
              <a:gd name="T19" fmla="*/ 818298275 h 459"/>
              <a:gd name="T20" fmla="*/ 2147483647 w 765"/>
              <a:gd name="T21" fmla="*/ 176089426 h 459"/>
              <a:gd name="T22" fmla="*/ 2147483647 w 765"/>
              <a:gd name="T23" fmla="*/ 51791808 h 45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5"/>
              <a:gd name="T37" fmla="*/ 0 h 459"/>
              <a:gd name="T38" fmla="*/ 765 w 765"/>
              <a:gd name="T39" fmla="*/ 459 h 45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5" h="459">
                <a:moveTo>
                  <a:pt x="424" y="10"/>
                </a:moveTo>
                <a:cubicBezTo>
                  <a:pt x="362" y="16"/>
                  <a:pt x="343" y="55"/>
                  <a:pt x="288" y="70"/>
                </a:cubicBezTo>
                <a:cubicBezTo>
                  <a:pt x="233" y="85"/>
                  <a:pt x="142" y="56"/>
                  <a:pt x="96" y="100"/>
                </a:cubicBezTo>
                <a:cubicBezTo>
                  <a:pt x="50" y="144"/>
                  <a:pt x="0" y="279"/>
                  <a:pt x="14" y="336"/>
                </a:cubicBezTo>
                <a:cubicBezTo>
                  <a:pt x="28" y="393"/>
                  <a:pt x="125" y="429"/>
                  <a:pt x="180" y="444"/>
                </a:cubicBezTo>
                <a:cubicBezTo>
                  <a:pt x="235" y="459"/>
                  <a:pt x="279" y="426"/>
                  <a:pt x="346" y="426"/>
                </a:cubicBezTo>
                <a:cubicBezTo>
                  <a:pt x="413" y="426"/>
                  <a:pt x="525" y="443"/>
                  <a:pt x="584" y="444"/>
                </a:cubicBezTo>
                <a:cubicBezTo>
                  <a:pt x="643" y="445"/>
                  <a:pt x="670" y="446"/>
                  <a:pt x="698" y="434"/>
                </a:cubicBezTo>
                <a:cubicBezTo>
                  <a:pt x="726" y="422"/>
                  <a:pt x="743" y="418"/>
                  <a:pt x="752" y="372"/>
                </a:cubicBezTo>
                <a:cubicBezTo>
                  <a:pt x="761" y="326"/>
                  <a:pt x="765" y="214"/>
                  <a:pt x="750" y="158"/>
                </a:cubicBezTo>
                <a:cubicBezTo>
                  <a:pt x="735" y="102"/>
                  <a:pt x="716" y="58"/>
                  <a:pt x="662" y="34"/>
                </a:cubicBezTo>
                <a:cubicBezTo>
                  <a:pt x="608" y="10"/>
                  <a:pt x="505" y="0"/>
                  <a:pt x="424" y="10"/>
                </a:cubicBez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069" name="Freeform 464"/>
          <p:cNvSpPr>
            <a:spLocks/>
          </p:cNvSpPr>
          <p:nvPr/>
        </p:nvSpPr>
        <p:spPr bwMode="auto">
          <a:xfrm>
            <a:off x="5221288" y="1803400"/>
            <a:ext cx="1644650" cy="1071563"/>
          </a:xfrm>
          <a:custGeom>
            <a:avLst/>
            <a:gdLst>
              <a:gd name="T0" fmla="*/ 1633060877 w 1036"/>
              <a:gd name="T1" fmla="*/ 27722528 h 675"/>
              <a:gd name="T2" fmla="*/ 982860871 w 1036"/>
              <a:gd name="T3" fmla="*/ 133569139 h 675"/>
              <a:gd name="T4" fmla="*/ 519152141 w 1036"/>
              <a:gd name="T5" fmla="*/ 325101083 h 675"/>
              <a:gd name="T6" fmla="*/ 383063669 w 1036"/>
              <a:gd name="T7" fmla="*/ 577116834 h 675"/>
              <a:gd name="T8" fmla="*/ 55443436 w 1036"/>
              <a:gd name="T9" fmla="*/ 748487477 h 675"/>
              <a:gd name="T10" fmla="*/ 45362804 w 1036"/>
              <a:gd name="T11" fmla="*/ 1156753031 h 675"/>
              <a:gd name="T12" fmla="*/ 332660567 w 1036"/>
              <a:gd name="T13" fmla="*/ 1232357726 h 675"/>
              <a:gd name="T14" fmla="*/ 1154231415 w 1036"/>
              <a:gd name="T15" fmla="*/ 1232357726 h 675"/>
              <a:gd name="T16" fmla="*/ 1507053124 w 1036"/>
              <a:gd name="T17" fmla="*/ 1398688056 h 675"/>
              <a:gd name="T18" fmla="*/ 1895157401 w 1036"/>
              <a:gd name="T19" fmla="*/ 1655744021 h 675"/>
              <a:gd name="T20" fmla="*/ 2147483647 w 1036"/>
              <a:gd name="T21" fmla="*/ 1665825044 h 675"/>
              <a:gd name="T22" fmla="*/ 2147483647 w 1036"/>
              <a:gd name="T23" fmla="*/ 1519655569 h 675"/>
              <a:gd name="T24" fmla="*/ 2147483647 w 1036"/>
              <a:gd name="T25" fmla="*/ 1121470840 h 675"/>
              <a:gd name="T26" fmla="*/ 2147483647 w 1036"/>
              <a:gd name="T27" fmla="*/ 733366538 h 675"/>
              <a:gd name="T28" fmla="*/ 2147483647 w 1036"/>
              <a:gd name="T29" fmla="*/ 269657640 h 675"/>
              <a:gd name="T30" fmla="*/ 2147483647 w 1036"/>
              <a:gd name="T31" fmla="*/ 42843467 h 675"/>
              <a:gd name="T32" fmla="*/ 1955641122 w 1036"/>
              <a:gd name="T33" fmla="*/ 7561266 h 675"/>
              <a:gd name="T34" fmla="*/ 1633060877 w 1036"/>
              <a:gd name="T35" fmla="*/ 27722528 h 6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36"/>
              <a:gd name="T55" fmla="*/ 0 h 675"/>
              <a:gd name="T56" fmla="*/ 1036 w 1036"/>
              <a:gd name="T57" fmla="*/ 675 h 67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36" h="675">
                <a:moveTo>
                  <a:pt x="648" y="11"/>
                </a:moveTo>
                <a:cubicBezTo>
                  <a:pt x="584" y="19"/>
                  <a:pt x="464" y="33"/>
                  <a:pt x="390" y="53"/>
                </a:cubicBezTo>
                <a:cubicBezTo>
                  <a:pt x="316" y="73"/>
                  <a:pt x="246" y="100"/>
                  <a:pt x="206" y="129"/>
                </a:cubicBezTo>
                <a:cubicBezTo>
                  <a:pt x="166" y="158"/>
                  <a:pt x="183" y="201"/>
                  <a:pt x="152" y="229"/>
                </a:cubicBezTo>
                <a:cubicBezTo>
                  <a:pt x="121" y="257"/>
                  <a:pt x="44" y="259"/>
                  <a:pt x="22" y="297"/>
                </a:cubicBezTo>
                <a:cubicBezTo>
                  <a:pt x="0" y="335"/>
                  <a:pt x="0" y="427"/>
                  <a:pt x="18" y="459"/>
                </a:cubicBezTo>
                <a:cubicBezTo>
                  <a:pt x="36" y="491"/>
                  <a:pt x="59" y="484"/>
                  <a:pt x="132" y="489"/>
                </a:cubicBezTo>
                <a:cubicBezTo>
                  <a:pt x="205" y="494"/>
                  <a:pt x="380" y="478"/>
                  <a:pt x="458" y="489"/>
                </a:cubicBezTo>
                <a:cubicBezTo>
                  <a:pt x="536" y="500"/>
                  <a:pt x="549" y="527"/>
                  <a:pt x="598" y="555"/>
                </a:cubicBezTo>
                <a:cubicBezTo>
                  <a:pt x="647" y="583"/>
                  <a:pt x="707" y="639"/>
                  <a:pt x="752" y="657"/>
                </a:cubicBezTo>
                <a:cubicBezTo>
                  <a:pt x="797" y="675"/>
                  <a:pt x="837" y="670"/>
                  <a:pt x="870" y="661"/>
                </a:cubicBezTo>
                <a:cubicBezTo>
                  <a:pt x="903" y="652"/>
                  <a:pt x="932" y="639"/>
                  <a:pt x="952" y="603"/>
                </a:cubicBezTo>
                <a:cubicBezTo>
                  <a:pt x="972" y="567"/>
                  <a:pt x="981" y="497"/>
                  <a:pt x="992" y="445"/>
                </a:cubicBezTo>
                <a:cubicBezTo>
                  <a:pt x="1003" y="393"/>
                  <a:pt x="1013" y="347"/>
                  <a:pt x="1018" y="291"/>
                </a:cubicBezTo>
                <a:cubicBezTo>
                  <a:pt x="1023" y="235"/>
                  <a:pt x="1036" y="153"/>
                  <a:pt x="1022" y="107"/>
                </a:cubicBezTo>
                <a:cubicBezTo>
                  <a:pt x="1008" y="61"/>
                  <a:pt x="975" y="34"/>
                  <a:pt x="934" y="17"/>
                </a:cubicBezTo>
                <a:cubicBezTo>
                  <a:pt x="893" y="0"/>
                  <a:pt x="824" y="4"/>
                  <a:pt x="776" y="3"/>
                </a:cubicBezTo>
                <a:cubicBezTo>
                  <a:pt x="728" y="2"/>
                  <a:pt x="712" y="3"/>
                  <a:pt x="648" y="11"/>
                </a:cubicBezTo>
                <a:close/>
              </a:path>
            </a:pathLst>
          </a:custGeom>
          <a:solidFill>
            <a:srgbClr val="DDDDD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2070" name="Group 465"/>
          <p:cNvGrpSpPr>
            <a:grpSpLocks/>
          </p:cNvGrpSpPr>
          <p:nvPr/>
        </p:nvGrpSpPr>
        <p:grpSpPr bwMode="auto">
          <a:xfrm>
            <a:off x="5308600" y="3138488"/>
            <a:ext cx="1458913" cy="933450"/>
            <a:chOff x="2889" y="1631"/>
            <a:chExt cx="980" cy="743"/>
          </a:xfrm>
        </p:grpSpPr>
        <p:sp>
          <p:nvSpPr>
            <p:cNvPr id="2394" name="Rectangle 466"/>
            <p:cNvSpPr>
              <a:spLocks noChangeArrowheads="1"/>
            </p:cNvSpPr>
            <p:nvPr/>
          </p:nvSpPr>
          <p:spPr bwMode="auto">
            <a:xfrm>
              <a:off x="3046" y="1841"/>
              <a:ext cx="663" cy="533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2395" name="AutoShape 467"/>
            <p:cNvSpPr>
              <a:spLocks noChangeArrowheads="1"/>
            </p:cNvSpPr>
            <p:nvPr/>
          </p:nvSpPr>
          <p:spPr bwMode="auto">
            <a:xfrm>
              <a:off x="2889" y="1631"/>
              <a:ext cx="980" cy="253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>
                <a:solidFill>
                  <a:srgbClr val="00CCFF"/>
                </a:solidFill>
              </a:endParaRPr>
            </a:p>
          </p:txBody>
        </p:sp>
      </p:grpSp>
      <p:grpSp>
        <p:nvGrpSpPr>
          <p:cNvPr id="2071" name="Group 468"/>
          <p:cNvGrpSpPr>
            <a:grpSpLocks/>
          </p:cNvGrpSpPr>
          <p:nvPr/>
        </p:nvGrpSpPr>
        <p:grpSpPr bwMode="auto">
          <a:xfrm>
            <a:off x="4930775" y="1803400"/>
            <a:ext cx="2497138" cy="1522413"/>
            <a:chOff x="1018" y="599"/>
            <a:chExt cx="6421" cy="3541"/>
          </a:xfrm>
        </p:grpSpPr>
        <p:sp>
          <p:nvSpPr>
            <p:cNvPr id="2364" name="Line 469"/>
            <p:cNvSpPr>
              <a:spLocks noChangeShapeType="1"/>
            </p:cNvSpPr>
            <p:nvPr/>
          </p:nvSpPr>
          <p:spPr bwMode="auto">
            <a:xfrm flipH="1">
              <a:off x="3992" y="1481"/>
              <a:ext cx="235" cy="72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365" name="Line 470"/>
            <p:cNvSpPr>
              <a:spLocks noChangeShapeType="1"/>
            </p:cNvSpPr>
            <p:nvPr/>
          </p:nvSpPr>
          <p:spPr bwMode="auto">
            <a:xfrm>
              <a:off x="4227" y="1481"/>
              <a:ext cx="236" cy="72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366" name="Line 471"/>
            <p:cNvSpPr>
              <a:spLocks noChangeShapeType="1"/>
            </p:cNvSpPr>
            <p:nvPr/>
          </p:nvSpPr>
          <p:spPr bwMode="auto">
            <a:xfrm>
              <a:off x="3992" y="2201"/>
              <a:ext cx="235" cy="7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367" name="Line 472"/>
            <p:cNvSpPr>
              <a:spLocks noChangeShapeType="1"/>
            </p:cNvSpPr>
            <p:nvPr/>
          </p:nvSpPr>
          <p:spPr bwMode="auto">
            <a:xfrm flipH="1">
              <a:off x="4227" y="2201"/>
              <a:ext cx="236" cy="7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368" name="Line 473"/>
            <p:cNvSpPr>
              <a:spLocks noChangeShapeType="1"/>
            </p:cNvSpPr>
            <p:nvPr/>
          </p:nvSpPr>
          <p:spPr bwMode="auto">
            <a:xfrm>
              <a:off x="4227" y="1497"/>
              <a:ext cx="0" cy="78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369" name="Line 474"/>
            <p:cNvSpPr>
              <a:spLocks noChangeShapeType="1"/>
            </p:cNvSpPr>
            <p:nvPr/>
          </p:nvSpPr>
          <p:spPr bwMode="auto">
            <a:xfrm flipV="1">
              <a:off x="3992" y="2127"/>
              <a:ext cx="235" cy="7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370" name="Line 475"/>
            <p:cNvSpPr>
              <a:spLocks noChangeShapeType="1"/>
            </p:cNvSpPr>
            <p:nvPr/>
          </p:nvSpPr>
          <p:spPr bwMode="auto">
            <a:xfrm flipH="1" flipV="1">
              <a:off x="4227" y="2127"/>
              <a:ext cx="236" cy="7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371" name="Line 476"/>
            <p:cNvSpPr>
              <a:spLocks noChangeShapeType="1"/>
            </p:cNvSpPr>
            <p:nvPr/>
          </p:nvSpPr>
          <p:spPr bwMode="auto">
            <a:xfrm>
              <a:off x="4092" y="1890"/>
              <a:ext cx="135" cy="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372" name="Line 477"/>
            <p:cNvSpPr>
              <a:spLocks noChangeShapeType="1"/>
            </p:cNvSpPr>
            <p:nvPr/>
          </p:nvSpPr>
          <p:spPr bwMode="auto">
            <a:xfrm flipV="1">
              <a:off x="4227" y="1890"/>
              <a:ext cx="143" cy="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373" name="Line 478"/>
            <p:cNvSpPr>
              <a:spLocks noChangeShapeType="1"/>
            </p:cNvSpPr>
            <p:nvPr/>
          </p:nvSpPr>
          <p:spPr bwMode="auto">
            <a:xfrm>
              <a:off x="4047" y="1996"/>
              <a:ext cx="175" cy="81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374" name="Line 479"/>
            <p:cNvSpPr>
              <a:spLocks noChangeShapeType="1"/>
            </p:cNvSpPr>
            <p:nvPr/>
          </p:nvSpPr>
          <p:spPr bwMode="auto">
            <a:xfrm flipV="1">
              <a:off x="4227" y="2012"/>
              <a:ext cx="176" cy="71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375" name="Line 480"/>
            <p:cNvSpPr>
              <a:spLocks noChangeShapeType="1"/>
            </p:cNvSpPr>
            <p:nvPr/>
          </p:nvSpPr>
          <p:spPr bwMode="auto">
            <a:xfrm flipV="1">
              <a:off x="4227" y="1782"/>
              <a:ext cx="90" cy="2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376" name="Line 481"/>
            <p:cNvSpPr>
              <a:spLocks noChangeShapeType="1"/>
            </p:cNvSpPr>
            <p:nvPr/>
          </p:nvSpPr>
          <p:spPr bwMode="auto">
            <a:xfrm flipV="1">
              <a:off x="4227" y="1632"/>
              <a:ext cx="57" cy="2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377" name="Line 482"/>
            <p:cNvSpPr>
              <a:spLocks noChangeShapeType="1"/>
            </p:cNvSpPr>
            <p:nvPr/>
          </p:nvSpPr>
          <p:spPr bwMode="auto">
            <a:xfrm>
              <a:off x="4126" y="1772"/>
              <a:ext cx="109" cy="3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378" name="Line 483"/>
            <p:cNvSpPr>
              <a:spLocks noChangeShapeType="1"/>
            </p:cNvSpPr>
            <p:nvPr/>
          </p:nvSpPr>
          <p:spPr bwMode="auto">
            <a:xfrm>
              <a:off x="4175" y="1625"/>
              <a:ext cx="63" cy="3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grpSp>
          <p:nvGrpSpPr>
            <p:cNvPr id="2379" name="Group 484"/>
            <p:cNvGrpSpPr>
              <a:grpSpLocks/>
            </p:cNvGrpSpPr>
            <p:nvPr/>
          </p:nvGrpSpPr>
          <p:grpSpPr bwMode="auto">
            <a:xfrm>
              <a:off x="6576" y="2085"/>
              <a:ext cx="863" cy="270"/>
              <a:chOff x="4227" y="1360"/>
              <a:chExt cx="863" cy="270"/>
            </a:xfrm>
          </p:grpSpPr>
          <p:sp>
            <p:nvSpPr>
              <p:cNvPr id="2390" name="Line 485"/>
              <p:cNvSpPr>
                <a:spLocks noChangeShapeType="1"/>
              </p:cNvSpPr>
              <p:nvPr/>
            </p:nvSpPr>
            <p:spPr bwMode="auto">
              <a:xfrm>
                <a:off x="4227" y="1604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2391" name="Line 486"/>
              <p:cNvSpPr>
                <a:spLocks noChangeShapeType="1"/>
              </p:cNvSpPr>
              <p:nvPr/>
            </p:nvSpPr>
            <p:spPr bwMode="auto">
              <a:xfrm rot="6361956" flipH="1" flipV="1">
                <a:off x="4464" y="1205"/>
                <a:ext cx="189" cy="500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2392" name="Line 487"/>
              <p:cNvSpPr>
                <a:spLocks noChangeShapeType="1"/>
              </p:cNvSpPr>
              <p:nvPr/>
            </p:nvSpPr>
            <p:spPr bwMode="auto">
              <a:xfrm rot="6361956">
                <a:off x="4602" y="1393"/>
                <a:ext cx="189" cy="203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2393" name="Line 488"/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89" cy="500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2380" name="Group 489"/>
            <p:cNvGrpSpPr>
              <a:grpSpLocks/>
            </p:cNvGrpSpPr>
            <p:nvPr/>
          </p:nvGrpSpPr>
          <p:grpSpPr bwMode="auto">
            <a:xfrm rot="5700496">
              <a:off x="2862" y="3574"/>
              <a:ext cx="863" cy="270"/>
              <a:chOff x="4227" y="1360"/>
              <a:chExt cx="863" cy="270"/>
            </a:xfrm>
          </p:grpSpPr>
          <p:sp>
            <p:nvSpPr>
              <p:cNvPr id="2386" name="Line 490"/>
              <p:cNvSpPr>
                <a:spLocks noChangeShapeType="1"/>
              </p:cNvSpPr>
              <p:nvPr/>
            </p:nvSpPr>
            <p:spPr bwMode="auto">
              <a:xfrm>
                <a:off x="4227" y="1604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2387" name="Line 491"/>
              <p:cNvSpPr>
                <a:spLocks noChangeShapeType="1"/>
              </p:cNvSpPr>
              <p:nvPr/>
            </p:nvSpPr>
            <p:spPr bwMode="auto">
              <a:xfrm rot="6361956" flipH="1" flipV="1">
                <a:off x="4464" y="1205"/>
                <a:ext cx="189" cy="500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2388" name="Line 492"/>
              <p:cNvSpPr>
                <a:spLocks noChangeShapeType="1"/>
              </p:cNvSpPr>
              <p:nvPr/>
            </p:nvSpPr>
            <p:spPr bwMode="auto">
              <a:xfrm rot="6361956">
                <a:off x="4602" y="1393"/>
                <a:ext cx="189" cy="203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2389" name="Line 493"/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89" cy="500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2381" name="Group 494"/>
            <p:cNvGrpSpPr>
              <a:grpSpLocks/>
            </p:cNvGrpSpPr>
            <p:nvPr/>
          </p:nvGrpSpPr>
          <p:grpSpPr bwMode="auto">
            <a:xfrm rot="10800000">
              <a:off x="1018" y="599"/>
              <a:ext cx="863" cy="270"/>
              <a:chOff x="4227" y="1360"/>
              <a:chExt cx="863" cy="270"/>
            </a:xfrm>
          </p:grpSpPr>
          <p:sp>
            <p:nvSpPr>
              <p:cNvPr id="2382" name="Line 495"/>
              <p:cNvSpPr>
                <a:spLocks noChangeShapeType="1"/>
              </p:cNvSpPr>
              <p:nvPr/>
            </p:nvSpPr>
            <p:spPr bwMode="auto">
              <a:xfrm>
                <a:off x="4227" y="1604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2383" name="Line 496"/>
              <p:cNvSpPr>
                <a:spLocks noChangeShapeType="1"/>
              </p:cNvSpPr>
              <p:nvPr/>
            </p:nvSpPr>
            <p:spPr bwMode="auto">
              <a:xfrm rot="6361956" flipH="1" flipV="1">
                <a:off x="4464" y="1205"/>
                <a:ext cx="189" cy="500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2384" name="Line 497"/>
              <p:cNvSpPr>
                <a:spLocks noChangeShapeType="1"/>
              </p:cNvSpPr>
              <p:nvPr/>
            </p:nvSpPr>
            <p:spPr bwMode="auto">
              <a:xfrm rot="6361956">
                <a:off x="4602" y="1393"/>
                <a:ext cx="189" cy="203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2385" name="Line 498"/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89" cy="500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pt-BR"/>
              </a:p>
            </p:txBody>
          </p:sp>
        </p:grpSp>
      </p:grpSp>
      <p:sp>
        <p:nvSpPr>
          <p:cNvPr id="2072" name="Oval 499"/>
          <p:cNvSpPr>
            <a:spLocks noChangeArrowheads="1"/>
          </p:cNvSpPr>
          <p:nvPr/>
        </p:nvSpPr>
        <p:spPr bwMode="auto">
          <a:xfrm>
            <a:off x="7067550" y="3816350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2073" name="Line 500"/>
          <p:cNvSpPr>
            <a:spLocks noChangeShapeType="1"/>
          </p:cNvSpPr>
          <p:nvPr/>
        </p:nvSpPr>
        <p:spPr bwMode="auto">
          <a:xfrm>
            <a:off x="7067550" y="3808413"/>
            <a:ext cx="0" cy="5873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74" name="Line 501"/>
          <p:cNvSpPr>
            <a:spLocks noChangeShapeType="1"/>
          </p:cNvSpPr>
          <p:nvPr/>
        </p:nvSpPr>
        <p:spPr bwMode="auto">
          <a:xfrm>
            <a:off x="7426325" y="3808413"/>
            <a:ext cx="0" cy="5873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75" name="Rectangle 502"/>
          <p:cNvSpPr>
            <a:spLocks noChangeArrowheads="1"/>
          </p:cNvSpPr>
          <p:nvPr/>
        </p:nvSpPr>
        <p:spPr bwMode="auto">
          <a:xfrm>
            <a:off x="7067550" y="3808413"/>
            <a:ext cx="355600" cy="58737"/>
          </a:xfrm>
          <a:prstGeom prst="rect">
            <a:avLst/>
          </a:prstGeom>
          <a:solidFill>
            <a:srgbClr val="DDDDDD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2076" name="Oval 503"/>
          <p:cNvSpPr>
            <a:spLocks noChangeArrowheads="1"/>
          </p:cNvSpPr>
          <p:nvPr/>
        </p:nvSpPr>
        <p:spPr bwMode="auto">
          <a:xfrm>
            <a:off x="7064375" y="3740150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grpSp>
        <p:nvGrpSpPr>
          <p:cNvPr id="2077" name="Group 504"/>
          <p:cNvGrpSpPr>
            <a:grpSpLocks/>
          </p:cNvGrpSpPr>
          <p:nvPr/>
        </p:nvGrpSpPr>
        <p:grpSpPr bwMode="auto">
          <a:xfrm>
            <a:off x="7150100" y="3762375"/>
            <a:ext cx="179388" cy="65088"/>
            <a:chOff x="2848" y="848"/>
            <a:chExt cx="140" cy="98"/>
          </a:xfrm>
        </p:grpSpPr>
        <p:sp>
          <p:nvSpPr>
            <p:cNvPr id="2361" name="Line 505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62" name="Line 506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63" name="Line 507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078" name="Group 508"/>
          <p:cNvGrpSpPr>
            <a:grpSpLocks/>
          </p:cNvGrpSpPr>
          <p:nvPr/>
        </p:nvGrpSpPr>
        <p:grpSpPr bwMode="auto">
          <a:xfrm flipV="1">
            <a:off x="7150100" y="3763963"/>
            <a:ext cx="179388" cy="65087"/>
            <a:chOff x="2848" y="848"/>
            <a:chExt cx="140" cy="98"/>
          </a:xfrm>
        </p:grpSpPr>
        <p:sp>
          <p:nvSpPr>
            <p:cNvPr id="2358" name="Line 509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59" name="Line 510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60" name="Line 511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079" name="Oval 512"/>
          <p:cNvSpPr>
            <a:spLocks noChangeArrowheads="1"/>
          </p:cNvSpPr>
          <p:nvPr/>
        </p:nvSpPr>
        <p:spPr bwMode="auto">
          <a:xfrm>
            <a:off x="7423150" y="4095750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2080" name="Line 513"/>
          <p:cNvSpPr>
            <a:spLocks noChangeShapeType="1"/>
          </p:cNvSpPr>
          <p:nvPr/>
        </p:nvSpPr>
        <p:spPr bwMode="auto">
          <a:xfrm>
            <a:off x="7423150" y="4087813"/>
            <a:ext cx="0" cy="5873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81" name="Line 514"/>
          <p:cNvSpPr>
            <a:spLocks noChangeShapeType="1"/>
          </p:cNvSpPr>
          <p:nvPr/>
        </p:nvSpPr>
        <p:spPr bwMode="auto">
          <a:xfrm>
            <a:off x="7781925" y="4087813"/>
            <a:ext cx="0" cy="5873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82" name="Rectangle 515"/>
          <p:cNvSpPr>
            <a:spLocks noChangeArrowheads="1"/>
          </p:cNvSpPr>
          <p:nvPr/>
        </p:nvSpPr>
        <p:spPr bwMode="auto">
          <a:xfrm>
            <a:off x="7423150" y="4087813"/>
            <a:ext cx="355600" cy="58737"/>
          </a:xfrm>
          <a:prstGeom prst="rect">
            <a:avLst/>
          </a:prstGeom>
          <a:solidFill>
            <a:srgbClr val="DDDDDD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2083" name="Oval 516"/>
          <p:cNvSpPr>
            <a:spLocks noChangeArrowheads="1"/>
          </p:cNvSpPr>
          <p:nvPr/>
        </p:nvSpPr>
        <p:spPr bwMode="auto">
          <a:xfrm>
            <a:off x="7419975" y="4019550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grpSp>
        <p:nvGrpSpPr>
          <p:cNvPr id="2084" name="Group 517"/>
          <p:cNvGrpSpPr>
            <a:grpSpLocks/>
          </p:cNvGrpSpPr>
          <p:nvPr/>
        </p:nvGrpSpPr>
        <p:grpSpPr bwMode="auto">
          <a:xfrm>
            <a:off x="7505700" y="4041775"/>
            <a:ext cx="179388" cy="65088"/>
            <a:chOff x="2848" y="848"/>
            <a:chExt cx="140" cy="98"/>
          </a:xfrm>
        </p:grpSpPr>
        <p:sp>
          <p:nvSpPr>
            <p:cNvPr id="2355" name="Line 518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56" name="Line 519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57" name="Line 520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085" name="Group 521"/>
          <p:cNvGrpSpPr>
            <a:grpSpLocks/>
          </p:cNvGrpSpPr>
          <p:nvPr/>
        </p:nvGrpSpPr>
        <p:grpSpPr bwMode="auto">
          <a:xfrm flipV="1">
            <a:off x="7505700" y="4043363"/>
            <a:ext cx="179388" cy="65087"/>
            <a:chOff x="2848" y="848"/>
            <a:chExt cx="140" cy="98"/>
          </a:xfrm>
        </p:grpSpPr>
        <p:sp>
          <p:nvSpPr>
            <p:cNvPr id="2352" name="Line 522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53" name="Line 523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54" name="Line 524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086" name="Oval 525"/>
          <p:cNvSpPr>
            <a:spLocks noChangeArrowheads="1"/>
          </p:cNvSpPr>
          <p:nvPr/>
        </p:nvSpPr>
        <p:spPr bwMode="auto">
          <a:xfrm>
            <a:off x="7702550" y="3829050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2087" name="Line 526"/>
          <p:cNvSpPr>
            <a:spLocks noChangeShapeType="1"/>
          </p:cNvSpPr>
          <p:nvPr/>
        </p:nvSpPr>
        <p:spPr bwMode="auto">
          <a:xfrm>
            <a:off x="7702550" y="3821113"/>
            <a:ext cx="0" cy="5873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88" name="Line 527"/>
          <p:cNvSpPr>
            <a:spLocks noChangeShapeType="1"/>
          </p:cNvSpPr>
          <p:nvPr/>
        </p:nvSpPr>
        <p:spPr bwMode="auto">
          <a:xfrm>
            <a:off x="8061325" y="3821113"/>
            <a:ext cx="0" cy="5873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89" name="Rectangle 528"/>
          <p:cNvSpPr>
            <a:spLocks noChangeArrowheads="1"/>
          </p:cNvSpPr>
          <p:nvPr/>
        </p:nvSpPr>
        <p:spPr bwMode="auto">
          <a:xfrm>
            <a:off x="7702550" y="3821113"/>
            <a:ext cx="355600" cy="58737"/>
          </a:xfrm>
          <a:prstGeom prst="rect">
            <a:avLst/>
          </a:prstGeom>
          <a:solidFill>
            <a:srgbClr val="DDDDDD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2090" name="Oval 529"/>
          <p:cNvSpPr>
            <a:spLocks noChangeArrowheads="1"/>
          </p:cNvSpPr>
          <p:nvPr/>
        </p:nvSpPr>
        <p:spPr bwMode="auto">
          <a:xfrm>
            <a:off x="7699375" y="3752850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grpSp>
        <p:nvGrpSpPr>
          <p:cNvPr id="2091" name="Group 530"/>
          <p:cNvGrpSpPr>
            <a:grpSpLocks/>
          </p:cNvGrpSpPr>
          <p:nvPr/>
        </p:nvGrpSpPr>
        <p:grpSpPr bwMode="auto">
          <a:xfrm>
            <a:off x="7785100" y="3775075"/>
            <a:ext cx="179388" cy="65088"/>
            <a:chOff x="2848" y="848"/>
            <a:chExt cx="140" cy="98"/>
          </a:xfrm>
        </p:grpSpPr>
        <p:sp>
          <p:nvSpPr>
            <p:cNvPr id="2349" name="Line 531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50" name="Line 532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51" name="Line 533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092" name="Group 534"/>
          <p:cNvGrpSpPr>
            <a:grpSpLocks/>
          </p:cNvGrpSpPr>
          <p:nvPr/>
        </p:nvGrpSpPr>
        <p:grpSpPr bwMode="auto">
          <a:xfrm flipV="1">
            <a:off x="7785100" y="3776663"/>
            <a:ext cx="179388" cy="65087"/>
            <a:chOff x="2848" y="848"/>
            <a:chExt cx="140" cy="98"/>
          </a:xfrm>
        </p:grpSpPr>
        <p:sp>
          <p:nvSpPr>
            <p:cNvPr id="2346" name="Line 535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47" name="Line 536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48" name="Line 537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093" name="Oval 538"/>
          <p:cNvSpPr>
            <a:spLocks noChangeArrowheads="1"/>
          </p:cNvSpPr>
          <p:nvPr/>
        </p:nvSpPr>
        <p:spPr bwMode="auto">
          <a:xfrm>
            <a:off x="7167563" y="2667000"/>
            <a:ext cx="347662" cy="8890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2094" name="Line 539"/>
          <p:cNvSpPr>
            <a:spLocks noChangeShapeType="1"/>
          </p:cNvSpPr>
          <p:nvPr/>
        </p:nvSpPr>
        <p:spPr bwMode="auto">
          <a:xfrm>
            <a:off x="7167563" y="2659063"/>
            <a:ext cx="0" cy="55562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95" name="Line 540"/>
          <p:cNvSpPr>
            <a:spLocks noChangeShapeType="1"/>
          </p:cNvSpPr>
          <p:nvPr/>
        </p:nvSpPr>
        <p:spPr bwMode="auto">
          <a:xfrm>
            <a:off x="7515225" y="2659063"/>
            <a:ext cx="0" cy="55562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96" name="Rectangle 541"/>
          <p:cNvSpPr>
            <a:spLocks noChangeArrowheads="1"/>
          </p:cNvSpPr>
          <p:nvPr/>
        </p:nvSpPr>
        <p:spPr bwMode="auto">
          <a:xfrm>
            <a:off x="7167563" y="2659063"/>
            <a:ext cx="344487" cy="53975"/>
          </a:xfrm>
          <a:prstGeom prst="rect">
            <a:avLst/>
          </a:prstGeom>
          <a:solidFill>
            <a:srgbClr val="DDDDDD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2097" name="Oval 542"/>
          <p:cNvSpPr>
            <a:spLocks noChangeArrowheads="1"/>
          </p:cNvSpPr>
          <p:nvPr/>
        </p:nvSpPr>
        <p:spPr bwMode="auto">
          <a:xfrm>
            <a:off x="7164388" y="2595563"/>
            <a:ext cx="347662" cy="103187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grpSp>
        <p:nvGrpSpPr>
          <p:cNvPr id="2098" name="Group 543"/>
          <p:cNvGrpSpPr>
            <a:grpSpLocks/>
          </p:cNvGrpSpPr>
          <p:nvPr/>
        </p:nvGrpSpPr>
        <p:grpSpPr bwMode="auto">
          <a:xfrm>
            <a:off x="7248525" y="2617788"/>
            <a:ext cx="171450" cy="61912"/>
            <a:chOff x="2848" y="848"/>
            <a:chExt cx="140" cy="98"/>
          </a:xfrm>
        </p:grpSpPr>
        <p:sp>
          <p:nvSpPr>
            <p:cNvPr id="2343" name="Line 544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44" name="Line 545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45" name="Line 546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099" name="Group 547"/>
          <p:cNvGrpSpPr>
            <a:grpSpLocks/>
          </p:cNvGrpSpPr>
          <p:nvPr/>
        </p:nvGrpSpPr>
        <p:grpSpPr bwMode="auto">
          <a:xfrm flipV="1">
            <a:off x="7248525" y="2617788"/>
            <a:ext cx="171450" cy="60325"/>
            <a:chOff x="2848" y="848"/>
            <a:chExt cx="140" cy="98"/>
          </a:xfrm>
        </p:grpSpPr>
        <p:sp>
          <p:nvSpPr>
            <p:cNvPr id="2340" name="Line 548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41" name="Line 549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42" name="Line 550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100" name="Oval 551"/>
          <p:cNvSpPr>
            <a:spLocks noChangeArrowheads="1"/>
          </p:cNvSpPr>
          <p:nvPr/>
        </p:nvSpPr>
        <p:spPr bwMode="auto">
          <a:xfrm>
            <a:off x="7165975" y="2927350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2101" name="Line 552"/>
          <p:cNvSpPr>
            <a:spLocks noChangeShapeType="1"/>
          </p:cNvSpPr>
          <p:nvPr/>
        </p:nvSpPr>
        <p:spPr bwMode="auto">
          <a:xfrm>
            <a:off x="7165975" y="2919413"/>
            <a:ext cx="0" cy="5873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02" name="Line 553"/>
          <p:cNvSpPr>
            <a:spLocks noChangeShapeType="1"/>
          </p:cNvSpPr>
          <p:nvPr/>
        </p:nvSpPr>
        <p:spPr bwMode="auto">
          <a:xfrm>
            <a:off x="7524750" y="2919413"/>
            <a:ext cx="0" cy="5873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03" name="Rectangle 554"/>
          <p:cNvSpPr>
            <a:spLocks noChangeArrowheads="1"/>
          </p:cNvSpPr>
          <p:nvPr/>
        </p:nvSpPr>
        <p:spPr bwMode="auto">
          <a:xfrm>
            <a:off x="7165975" y="2919413"/>
            <a:ext cx="355600" cy="58737"/>
          </a:xfrm>
          <a:prstGeom prst="rect">
            <a:avLst/>
          </a:prstGeom>
          <a:solidFill>
            <a:srgbClr val="DDDDDD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2104" name="Oval 555"/>
          <p:cNvSpPr>
            <a:spLocks noChangeArrowheads="1"/>
          </p:cNvSpPr>
          <p:nvPr/>
        </p:nvSpPr>
        <p:spPr bwMode="auto">
          <a:xfrm>
            <a:off x="7162800" y="2851150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grpSp>
        <p:nvGrpSpPr>
          <p:cNvPr id="2105" name="Group 556"/>
          <p:cNvGrpSpPr>
            <a:grpSpLocks/>
          </p:cNvGrpSpPr>
          <p:nvPr/>
        </p:nvGrpSpPr>
        <p:grpSpPr bwMode="auto">
          <a:xfrm>
            <a:off x="7248525" y="2873375"/>
            <a:ext cx="179388" cy="65088"/>
            <a:chOff x="2848" y="848"/>
            <a:chExt cx="140" cy="98"/>
          </a:xfrm>
        </p:grpSpPr>
        <p:sp>
          <p:nvSpPr>
            <p:cNvPr id="2337" name="Line 557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38" name="Line 558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39" name="Line 559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106" name="Group 560"/>
          <p:cNvGrpSpPr>
            <a:grpSpLocks/>
          </p:cNvGrpSpPr>
          <p:nvPr/>
        </p:nvGrpSpPr>
        <p:grpSpPr bwMode="auto">
          <a:xfrm flipV="1">
            <a:off x="7248525" y="2874963"/>
            <a:ext cx="179388" cy="65087"/>
            <a:chOff x="2848" y="848"/>
            <a:chExt cx="140" cy="98"/>
          </a:xfrm>
        </p:grpSpPr>
        <p:sp>
          <p:nvSpPr>
            <p:cNvPr id="2334" name="Line 561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35" name="Line 562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36" name="Line 563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107" name="Oval 564"/>
          <p:cNvSpPr>
            <a:spLocks noChangeArrowheads="1"/>
          </p:cNvSpPr>
          <p:nvPr/>
        </p:nvSpPr>
        <p:spPr bwMode="auto">
          <a:xfrm>
            <a:off x="7642225" y="2568575"/>
            <a:ext cx="330200" cy="857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2108" name="Line 565"/>
          <p:cNvSpPr>
            <a:spLocks noChangeShapeType="1"/>
          </p:cNvSpPr>
          <p:nvPr/>
        </p:nvSpPr>
        <p:spPr bwMode="auto">
          <a:xfrm>
            <a:off x="7642225" y="2562225"/>
            <a:ext cx="0" cy="5238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09" name="Line 566"/>
          <p:cNvSpPr>
            <a:spLocks noChangeShapeType="1"/>
          </p:cNvSpPr>
          <p:nvPr/>
        </p:nvSpPr>
        <p:spPr bwMode="auto">
          <a:xfrm>
            <a:off x="7972425" y="2562225"/>
            <a:ext cx="0" cy="5238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10" name="Rectangle 567"/>
          <p:cNvSpPr>
            <a:spLocks noChangeArrowheads="1"/>
          </p:cNvSpPr>
          <p:nvPr/>
        </p:nvSpPr>
        <p:spPr bwMode="auto">
          <a:xfrm>
            <a:off x="7642225" y="2562225"/>
            <a:ext cx="327025" cy="52388"/>
          </a:xfrm>
          <a:prstGeom prst="rect">
            <a:avLst/>
          </a:prstGeom>
          <a:solidFill>
            <a:srgbClr val="DDDDDD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>
              <a:solidFill>
                <a:schemeClr val="bg2"/>
              </a:solidFill>
            </a:endParaRPr>
          </a:p>
        </p:txBody>
      </p:sp>
      <p:sp>
        <p:nvSpPr>
          <p:cNvPr id="2111" name="Oval 568"/>
          <p:cNvSpPr>
            <a:spLocks noChangeArrowheads="1"/>
          </p:cNvSpPr>
          <p:nvPr/>
        </p:nvSpPr>
        <p:spPr bwMode="auto">
          <a:xfrm>
            <a:off x="7639050" y="2500313"/>
            <a:ext cx="330200" cy="100012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grpSp>
        <p:nvGrpSpPr>
          <p:cNvPr id="2112" name="Group 569"/>
          <p:cNvGrpSpPr>
            <a:grpSpLocks/>
          </p:cNvGrpSpPr>
          <p:nvPr/>
        </p:nvGrpSpPr>
        <p:grpSpPr bwMode="auto">
          <a:xfrm>
            <a:off x="7718425" y="2520950"/>
            <a:ext cx="163513" cy="57150"/>
            <a:chOff x="2848" y="848"/>
            <a:chExt cx="140" cy="98"/>
          </a:xfrm>
        </p:grpSpPr>
        <p:sp>
          <p:nvSpPr>
            <p:cNvPr id="2331" name="Line 570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32" name="Line 571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33" name="Line 572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113" name="Group 573"/>
          <p:cNvGrpSpPr>
            <a:grpSpLocks/>
          </p:cNvGrpSpPr>
          <p:nvPr/>
        </p:nvGrpSpPr>
        <p:grpSpPr bwMode="auto">
          <a:xfrm flipV="1">
            <a:off x="7718425" y="2519363"/>
            <a:ext cx="163513" cy="58737"/>
            <a:chOff x="2848" y="848"/>
            <a:chExt cx="140" cy="98"/>
          </a:xfrm>
        </p:grpSpPr>
        <p:sp>
          <p:nvSpPr>
            <p:cNvPr id="2328" name="Line 574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29" name="Line 575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30" name="Line 576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114" name="Oval 577"/>
          <p:cNvSpPr>
            <a:spLocks noChangeArrowheads="1"/>
          </p:cNvSpPr>
          <p:nvPr/>
        </p:nvSpPr>
        <p:spPr bwMode="auto">
          <a:xfrm>
            <a:off x="7727950" y="2927350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2115" name="Line 578"/>
          <p:cNvSpPr>
            <a:spLocks noChangeShapeType="1"/>
          </p:cNvSpPr>
          <p:nvPr/>
        </p:nvSpPr>
        <p:spPr bwMode="auto">
          <a:xfrm>
            <a:off x="7727950" y="2919413"/>
            <a:ext cx="0" cy="5873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16" name="Line 579"/>
          <p:cNvSpPr>
            <a:spLocks noChangeShapeType="1"/>
          </p:cNvSpPr>
          <p:nvPr/>
        </p:nvSpPr>
        <p:spPr bwMode="auto">
          <a:xfrm>
            <a:off x="8086725" y="2919413"/>
            <a:ext cx="0" cy="5873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17" name="Rectangle 580"/>
          <p:cNvSpPr>
            <a:spLocks noChangeArrowheads="1"/>
          </p:cNvSpPr>
          <p:nvPr/>
        </p:nvSpPr>
        <p:spPr bwMode="auto">
          <a:xfrm>
            <a:off x="7727950" y="2919413"/>
            <a:ext cx="355600" cy="58737"/>
          </a:xfrm>
          <a:prstGeom prst="rect">
            <a:avLst/>
          </a:prstGeom>
          <a:solidFill>
            <a:srgbClr val="DDDDDD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2118" name="Oval 581"/>
          <p:cNvSpPr>
            <a:spLocks noChangeArrowheads="1"/>
          </p:cNvSpPr>
          <p:nvPr/>
        </p:nvSpPr>
        <p:spPr bwMode="auto">
          <a:xfrm>
            <a:off x="7724775" y="2851150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grpSp>
        <p:nvGrpSpPr>
          <p:cNvPr id="2119" name="Group 582"/>
          <p:cNvGrpSpPr>
            <a:grpSpLocks/>
          </p:cNvGrpSpPr>
          <p:nvPr/>
        </p:nvGrpSpPr>
        <p:grpSpPr bwMode="auto">
          <a:xfrm>
            <a:off x="7810500" y="2873375"/>
            <a:ext cx="179388" cy="65088"/>
            <a:chOff x="2848" y="848"/>
            <a:chExt cx="140" cy="98"/>
          </a:xfrm>
        </p:grpSpPr>
        <p:sp>
          <p:nvSpPr>
            <p:cNvPr id="2325" name="Line 583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26" name="Line 584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27" name="Line 585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120" name="Group 586"/>
          <p:cNvGrpSpPr>
            <a:grpSpLocks/>
          </p:cNvGrpSpPr>
          <p:nvPr/>
        </p:nvGrpSpPr>
        <p:grpSpPr bwMode="auto">
          <a:xfrm flipV="1">
            <a:off x="7810500" y="2874963"/>
            <a:ext cx="179388" cy="65087"/>
            <a:chOff x="2848" y="848"/>
            <a:chExt cx="140" cy="98"/>
          </a:xfrm>
        </p:grpSpPr>
        <p:sp>
          <p:nvSpPr>
            <p:cNvPr id="2322" name="Line 587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23" name="Line 588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24" name="Line 589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121" name="Oval 590"/>
          <p:cNvSpPr>
            <a:spLocks noChangeArrowheads="1"/>
          </p:cNvSpPr>
          <p:nvPr/>
        </p:nvSpPr>
        <p:spPr bwMode="auto">
          <a:xfrm>
            <a:off x="6318250" y="2662238"/>
            <a:ext cx="346075" cy="87312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2122" name="Line 591"/>
          <p:cNvSpPr>
            <a:spLocks noChangeShapeType="1"/>
          </p:cNvSpPr>
          <p:nvPr/>
        </p:nvSpPr>
        <p:spPr bwMode="auto">
          <a:xfrm>
            <a:off x="6318250" y="2654300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23" name="Line 592"/>
          <p:cNvSpPr>
            <a:spLocks noChangeShapeType="1"/>
          </p:cNvSpPr>
          <p:nvPr/>
        </p:nvSpPr>
        <p:spPr bwMode="auto">
          <a:xfrm>
            <a:off x="6664325" y="2654300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24" name="Rectangle 593"/>
          <p:cNvSpPr>
            <a:spLocks noChangeArrowheads="1"/>
          </p:cNvSpPr>
          <p:nvPr/>
        </p:nvSpPr>
        <p:spPr bwMode="auto">
          <a:xfrm>
            <a:off x="6318250" y="2654300"/>
            <a:ext cx="342900" cy="53975"/>
          </a:xfrm>
          <a:prstGeom prst="rect">
            <a:avLst/>
          </a:prstGeom>
          <a:solidFill>
            <a:srgbClr val="DDDDDD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2125" name="Oval 594"/>
          <p:cNvSpPr>
            <a:spLocks noChangeArrowheads="1"/>
          </p:cNvSpPr>
          <p:nvPr/>
        </p:nvSpPr>
        <p:spPr bwMode="auto">
          <a:xfrm>
            <a:off x="6315075" y="2590800"/>
            <a:ext cx="346075" cy="103188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grpSp>
        <p:nvGrpSpPr>
          <p:cNvPr id="2126" name="Group 595"/>
          <p:cNvGrpSpPr>
            <a:grpSpLocks/>
          </p:cNvGrpSpPr>
          <p:nvPr/>
        </p:nvGrpSpPr>
        <p:grpSpPr bwMode="auto">
          <a:xfrm>
            <a:off x="6399213" y="2611438"/>
            <a:ext cx="171450" cy="60325"/>
            <a:chOff x="2848" y="848"/>
            <a:chExt cx="140" cy="98"/>
          </a:xfrm>
        </p:grpSpPr>
        <p:sp>
          <p:nvSpPr>
            <p:cNvPr id="2319" name="Line 596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20" name="Line 597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21" name="Line 598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127" name="Group 599"/>
          <p:cNvGrpSpPr>
            <a:grpSpLocks/>
          </p:cNvGrpSpPr>
          <p:nvPr/>
        </p:nvGrpSpPr>
        <p:grpSpPr bwMode="auto">
          <a:xfrm flipV="1">
            <a:off x="6399213" y="2611438"/>
            <a:ext cx="171450" cy="58737"/>
            <a:chOff x="2848" y="848"/>
            <a:chExt cx="140" cy="98"/>
          </a:xfrm>
        </p:grpSpPr>
        <p:sp>
          <p:nvSpPr>
            <p:cNvPr id="2316" name="Line 600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17" name="Line 601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18" name="Line 602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128" name="Oval 603"/>
          <p:cNvSpPr>
            <a:spLocks noChangeArrowheads="1"/>
          </p:cNvSpPr>
          <p:nvPr/>
        </p:nvSpPr>
        <p:spPr bwMode="auto">
          <a:xfrm>
            <a:off x="6011863" y="3811588"/>
            <a:ext cx="346075" cy="87312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2129" name="Line 604"/>
          <p:cNvSpPr>
            <a:spLocks noChangeShapeType="1"/>
          </p:cNvSpPr>
          <p:nvPr/>
        </p:nvSpPr>
        <p:spPr bwMode="auto">
          <a:xfrm>
            <a:off x="6011863" y="3803650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30" name="Line 605"/>
          <p:cNvSpPr>
            <a:spLocks noChangeShapeType="1"/>
          </p:cNvSpPr>
          <p:nvPr/>
        </p:nvSpPr>
        <p:spPr bwMode="auto">
          <a:xfrm>
            <a:off x="6357938" y="3803650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31" name="Rectangle 606"/>
          <p:cNvSpPr>
            <a:spLocks noChangeArrowheads="1"/>
          </p:cNvSpPr>
          <p:nvPr/>
        </p:nvSpPr>
        <p:spPr bwMode="auto">
          <a:xfrm>
            <a:off x="6011863" y="3803650"/>
            <a:ext cx="342900" cy="53975"/>
          </a:xfrm>
          <a:prstGeom prst="rect">
            <a:avLst/>
          </a:prstGeom>
          <a:solidFill>
            <a:srgbClr val="DDDDDD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2132" name="Oval 607"/>
          <p:cNvSpPr>
            <a:spLocks noChangeArrowheads="1"/>
          </p:cNvSpPr>
          <p:nvPr/>
        </p:nvSpPr>
        <p:spPr bwMode="auto">
          <a:xfrm>
            <a:off x="6008688" y="3740150"/>
            <a:ext cx="346075" cy="103188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grpSp>
        <p:nvGrpSpPr>
          <p:cNvPr id="2133" name="Group 608"/>
          <p:cNvGrpSpPr>
            <a:grpSpLocks/>
          </p:cNvGrpSpPr>
          <p:nvPr/>
        </p:nvGrpSpPr>
        <p:grpSpPr bwMode="auto">
          <a:xfrm>
            <a:off x="6092825" y="3760788"/>
            <a:ext cx="171450" cy="60325"/>
            <a:chOff x="2848" y="848"/>
            <a:chExt cx="140" cy="98"/>
          </a:xfrm>
        </p:grpSpPr>
        <p:sp>
          <p:nvSpPr>
            <p:cNvPr id="2313" name="Line 609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14" name="Line 610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15" name="Line 611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134" name="Group 612"/>
          <p:cNvGrpSpPr>
            <a:grpSpLocks/>
          </p:cNvGrpSpPr>
          <p:nvPr/>
        </p:nvGrpSpPr>
        <p:grpSpPr bwMode="auto">
          <a:xfrm flipV="1">
            <a:off x="6092825" y="3760788"/>
            <a:ext cx="171450" cy="58737"/>
            <a:chOff x="2848" y="848"/>
            <a:chExt cx="140" cy="98"/>
          </a:xfrm>
        </p:grpSpPr>
        <p:sp>
          <p:nvSpPr>
            <p:cNvPr id="2310" name="Line 613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11" name="Line 614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12" name="Line 615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135" name="Line 616"/>
          <p:cNvSpPr>
            <a:spLocks noChangeShapeType="1"/>
          </p:cNvSpPr>
          <p:nvPr/>
        </p:nvSpPr>
        <p:spPr bwMode="auto">
          <a:xfrm flipV="1">
            <a:off x="7210425" y="4168775"/>
            <a:ext cx="227013" cy="4365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36" name="Line 617"/>
          <p:cNvSpPr>
            <a:spLocks noChangeShapeType="1"/>
          </p:cNvSpPr>
          <p:nvPr/>
        </p:nvSpPr>
        <p:spPr bwMode="auto">
          <a:xfrm>
            <a:off x="7334250" y="3906838"/>
            <a:ext cx="163513" cy="1206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37" name="Line 618"/>
          <p:cNvSpPr>
            <a:spLocks noChangeShapeType="1"/>
          </p:cNvSpPr>
          <p:nvPr/>
        </p:nvSpPr>
        <p:spPr bwMode="auto">
          <a:xfrm>
            <a:off x="7431088" y="3827463"/>
            <a:ext cx="279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38" name="Line 619"/>
          <p:cNvSpPr>
            <a:spLocks noChangeShapeType="1"/>
          </p:cNvSpPr>
          <p:nvPr/>
        </p:nvSpPr>
        <p:spPr bwMode="auto">
          <a:xfrm flipV="1">
            <a:off x="7667625" y="3913188"/>
            <a:ext cx="134938" cy="1047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39" name="Line 620"/>
          <p:cNvSpPr>
            <a:spLocks noChangeShapeType="1"/>
          </p:cNvSpPr>
          <p:nvPr/>
        </p:nvSpPr>
        <p:spPr bwMode="auto">
          <a:xfrm>
            <a:off x="6365875" y="3833813"/>
            <a:ext cx="67945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40" name="Line 621"/>
          <p:cNvSpPr>
            <a:spLocks noChangeShapeType="1"/>
          </p:cNvSpPr>
          <p:nvPr/>
        </p:nvSpPr>
        <p:spPr bwMode="auto">
          <a:xfrm>
            <a:off x="6661150" y="2681288"/>
            <a:ext cx="509588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41" name="Line 622"/>
          <p:cNvSpPr>
            <a:spLocks noChangeShapeType="1"/>
          </p:cNvSpPr>
          <p:nvPr/>
        </p:nvSpPr>
        <p:spPr bwMode="auto">
          <a:xfrm>
            <a:off x="6227763" y="2509838"/>
            <a:ext cx="152400" cy="825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42" name="Freeform 623"/>
          <p:cNvSpPr>
            <a:spLocks/>
          </p:cNvSpPr>
          <p:nvPr/>
        </p:nvSpPr>
        <p:spPr bwMode="auto">
          <a:xfrm>
            <a:off x="5548313" y="4516438"/>
            <a:ext cx="2979737" cy="1455737"/>
          </a:xfrm>
          <a:custGeom>
            <a:avLst/>
            <a:gdLst>
              <a:gd name="T0" fmla="*/ 2147483647 w 1877"/>
              <a:gd name="T1" fmla="*/ 57962789 h 917"/>
              <a:gd name="T2" fmla="*/ 1743948172 w 1877"/>
              <a:gd name="T3" fmla="*/ 274696169 h 917"/>
              <a:gd name="T4" fmla="*/ 1045863999 w 1877"/>
              <a:gd name="T5" fmla="*/ 229333384 h 917"/>
              <a:gd name="T6" fmla="*/ 282257478 w 1877"/>
              <a:gd name="T7" fmla="*/ 428426500 h 917"/>
              <a:gd name="T8" fmla="*/ 126007808 w 1877"/>
              <a:gd name="T9" fmla="*/ 889614217 h 917"/>
              <a:gd name="T10" fmla="*/ 35282185 w 1877"/>
              <a:gd name="T11" fmla="*/ 1330642086 h 917"/>
              <a:gd name="T12" fmla="*/ 350302462 w 1877"/>
              <a:gd name="T13" fmla="*/ 1638100961 h 917"/>
              <a:gd name="T14" fmla="*/ 1272677965 w 1877"/>
              <a:gd name="T15" fmla="*/ 1968240831 h 917"/>
              <a:gd name="T16" fmla="*/ 2147483647 w 1877"/>
              <a:gd name="T17" fmla="*/ 2147483647 h 917"/>
              <a:gd name="T18" fmla="*/ 2147483647 w 1877"/>
              <a:gd name="T19" fmla="*/ 2147483647 h 917"/>
              <a:gd name="T20" fmla="*/ 2147483647 w 1877"/>
              <a:gd name="T21" fmla="*/ 1998482688 h 917"/>
              <a:gd name="T22" fmla="*/ 2147483647 w 1877"/>
              <a:gd name="T23" fmla="*/ 1572576938 h 917"/>
              <a:gd name="T24" fmla="*/ 2147483647 w 1877"/>
              <a:gd name="T25" fmla="*/ 551913287 h 917"/>
              <a:gd name="T26" fmla="*/ 2147483647 w 1877"/>
              <a:gd name="T27" fmla="*/ 252015571 h 917"/>
              <a:gd name="T28" fmla="*/ 2147483647 w 1877"/>
              <a:gd name="T29" fmla="*/ 32761230 h 917"/>
              <a:gd name="T30" fmla="*/ 2147483647 w 1877"/>
              <a:gd name="T31" fmla="*/ 57962789 h 91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877"/>
              <a:gd name="T49" fmla="*/ 0 h 917"/>
              <a:gd name="T50" fmla="*/ 1877 w 1877"/>
              <a:gd name="T51" fmla="*/ 917 h 91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877" h="917">
                <a:moveTo>
                  <a:pt x="889" y="23"/>
                </a:moveTo>
                <a:cubicBezTo>
                  <a:pt x="804" y="39"/>
                  <a:pt x="771" y="98"/>
                  <a:pt x="692" y="109"/>
                </a:cubicBezTo>
                <a:cubicBezTo>
                  <a:pt x="613" y="120"/>
                  <a:pt x="511" y="81"/>
                  <a:pt x="415" y="91"/>
                </a:cubicBezTo>
                <a:cubicBezTo>
                  <a:pt x="319" y="101"/>
                  <a:pt x="174" y="126"/>
                  <a:pt x="112" y="170"/>
                </a:cubicBezTo>
                <a:cubicBezTo>
                  <a:pt x="51" y="214"/>
                  <a:pt x="66" y="294"/>
                  <a:pt x="50" y="353"/>
                </a:cubicBezTo>
                <a:cubicBezTo>
                  <a:pt x="34" y="412"/>
                  <a:pt x="0" y="479"/>
                  <a:pt x="14" y="528"/>
                </a:cubicBezTo>
                <a:cubicBezTo>
                  <a:pt x="29" y="577"/>
                  <a:pt x="57" y="608"/>
                  <a:pt x="139" y="650"/>
                </a:cubicBezTo>
                <a:cubicBezTo>
                  <a:pt x="221" y="692"/>
                  <a:pt x="372" y="742"/>
                  <a:pt x="505" y="781"/>
                </a:cubicBezTo>
                <a:cubicBezTo>
                  <a:pt x="638" y="820"/>
                  <a:pt x="789" y="866"/>
                  <a:pt x="933" y="886"/>
                </a:cubicBezTo>
                <a:cubicBezTo>
                  <a:pt x="1077" y="906"/>
                  <a:pt x="1246" y="917"/>
                  <a:pt x="1370" y="901"/>
                </a:cubicBezTo>
                <a:cubicBezTo>
                  <a:pt x="1494" y="885"/>
                  <a:pt x="1594" y="839"/>
                  <a:pt x="1676" y="793"/>
                </a:cubicBezTo>
                <a:cubicBezTo>
                  <a:pt x="1758" y="747"/>
                  <a:pt x="1843" y="720"/>
                  <a:pt x="1860" y="624"/>
                </a:cubicBezTo>
                <a:cubicBezTo>
                  <a:pt x="1877" y="528"/>
                  <a:pt x="1835" y="306"/>
                  <a:pt x="1776" y="219"/>
                </a:cubicBezTo>
                <a:cubicBezTo>
                  <a:pt x="1717" y="132"/>
                  <a:pt x="1599" y="134"/>
                  <a:pt x="1503" y="100"/>
                </a:cubicBezTo>
                <a:cubicBezTo>
                  <a:pt x="1407" y="66"/>
                  <a:pt x="1302" y="26"/>
                  <a:pt x="1200" y="13"/>
                </a:cubicBezTo>
                <a:cubicBezTo>
                  <a:pt x="1098" y="0"/>
                  <a:pt x="974" y="7"/>
                  <a:pt x="889" y="23"/>
                </a:cubicBezTo>
                <a:close/>
              </a:path>
            </a:pathLst>
          </a:custGeom>
          <a:solidFill>
            <a:srgbClr val="DDDDD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43" name="Line 624"/>
          <p:cNvSpPr>
            <a:spLocks noChangeShapeType="1"/>
          </p:cNvSpPr>
          <p:nvPr/>
        </p:nvSpPr>
        <p:spPr bwMode="auto">
          <a:xfrm rot="-5400000">
            <a:off x="7783512" y="5253038"/>
            <a:ext cx="523875" cy="1397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44" name="Line 625"/>
          <p:cNvSpPr>
            <a:spLocks noChangeShapeType="1"/>
          </p:cNvSpPr>
          <p:nvPr/>
        </p:nvSpPr>
        <p:spPr bwMode="auto">
          <a:xfrm rot="5400000" flipV="1">
            <a:off x="7929563" y="5534025"/>
            <a:ext cx="3175" cy="85725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45" name="Line 626"/>
          <p:cNvSpPr>
            <a:spLocks noChangeShapeType="1"/>
          </p:cNvSpPr>
          <p:nvPr/>
        </p:nvSpPr>
        <p:spPr bwMode="auto">
          <a:xfrm rot="-5400000">
            <a:off x="8115300" y="5210175"/>
            <a:ext cx="0" cy="1143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146" name="Group 627"/>
          <p:cNvGrpSpPr>
            <a:grpSpLocks/>
          </p:cNvGrpSpPr>
          <p:nvPr/>
        </p:nvGrpSpPr>
        <p:grpSpPr bwMode="auto">
          <a:xfrm>
            <a:off x="7694613" y="4856163"/>
            <a:ext cx="501650" cy="298450"/>
            <a:chOff x="4701" y="2956"/>
            <a:chExt cx="316" cy="188"/>
          </a:xfrm>
        </p:grpSpPr>
        <p:sp>
          <p:nvSpPr>
            <p:cNvPr id="2297" name="Oval 628"/>
            <p:cNvSpPr>
              <a:spLocks noChangeArrowheads="1"/>
            </p:cNvSpPr>
            <p:nvPr/>
          </p:nvSpPr>
          <p:spPr bwMode="auto">
            <a:xfrm>
              <a:off x="4704" y="3062"/>
              <a:ext cx="313" cy="82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2298" name="Line 629"/>
            <p:cNvSpPr>
              <a:spLocks noChangeShapeType="1"/>
            </p:cNvSpPr>
            <p:nvPr/>
          </p:nvSpPr>
          <p:spPr bwMode="auto">
            <a:xfrm>
              <a:off x="4704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99" name="Line 630"/>
            <p:cNvSpPr>
              <a:spLocks noChangeShapeType="1"/>
            </p:cNvSpPr>
            <p:nvPr/>
          </p:nvSpPr>
          <p:spPr bwMode="auto">
            <a:xfrm>
              <a:off x="5017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00" name="Rectangle 631"/>
            <p:cNvSpPr>
              <a:spLocks noChangeArrowheads="1"/>
            </p:cNvSpPr>
            <p:nvPr/>
          </p:nvSpPr>
          <p:spPr bwMode="auto">
            <a:xfrm>
              <a:off x="4704" y="3055"/>
              <a:ext cx="310" cy="50"/>
            </a:xfrm>
            <a:prstGeom prst="rect">
              <a:avLst/>
            </a:prstGeom>
            <a:solidFill>
              <a:srgbClr val="DDDDDD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2301" name="Oval 632"/>
            <p:cNvSpPr>
              <a:spLocks noChangeArrowheads="1"/>
            </p:cNvSpPr>
            <p:nvPr/>
          </p:nvSpPr>
          <p:spPr bwMode="auto">
            <a:xfrm>
              <a:off x="4701" y="2996"/>
              <a:ext cx="313" cy="96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grpSp>
          <p:nvGrpSpPr>
            <p:cNvPr id="2302" name="Group 633"/>
            <p:cNvGrpSpPr>
              <a:grpSpLocks/>
            </p:cNvGrpSpPr>
            <p:nvPr/>
          </p:nvGrpSpPr>
          <p:grpSpPr bwMode="auto">
            <a:xfrm>
              <a:off x="4796" y="2956"/>
              <a:ext cx="157" cy="49"/>
              <a:chOff x="2848" y="848"/>
              <a:chExt cx="140" cy="98"/>
            </a:xfrm>
          </p:grpSpPr>
          <p:sp>
            <p:nvSpPr>
              <p:cNvPr id="2307" name="Line 63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308" name="Line 63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309" name="Line 63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2303" name="Group 637"/>
            <p:cNvGrpSpPr>
              <a:grpSpLocks/>
            </p:cNvGrpSpPr>
            <p:nvPr/>
          </p:nvGrpSpPr>
          <p:grpSpPr bwMode="auto">
            <a:xfrm flipV="1">
              <a:off x="4796" y="3084"/>
              <a:ext cx="157" cy="49"/>
              <a:chOff x="2848" y="848"/>
              <a:chExt cx="140" cy="98"/>
            </a:xfrm>
          </p:grpSpPr>
          <p:sp>
            <p:nvSpPr>
              <p:cNvPr id="2304" name="Line 63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305" name="Line 63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306" name="Line 64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2147" name="Group 641"/>
          <p:cNvGrpSpPr>
            <a:grpSpLocks/>
          </p:cNvGrpSpPr>
          <p:nvPr/>
        </p:nvGrpSpPr>
        <p:grpSpPr bwMode="auto">
          <a:xfrm>
            <a:off x="6878638" y="4478338"/>
            <a:ext cx="501650" cy="482600"/>
            <a:chOff x="3600" y="97"/>
            <a:chExt cx="360" cy="359"/>
          </a:xfrm>
        </p:grpSpPr>
        <p:sp>
          <p:nvSpPr>
            <p:cNvPr id="2284" name="Oval 642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2285" name="Line 643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86" name="Line 644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87" name="Rectangle 645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rgbClr val="DDDDDD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2288" name="Oval 646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grpSp>
          <p:nvGrpSpPr>
            <p:cNvPr id="2289" name="Group 647"/>
            <p:cNvGrpSpPr>
              <a:grpSpLocks/>
            </p:cNvGrpSpPr>
            <p:nvPr/>
          </p:nvGrpSpPr>
          <p:grpSpPr bwMode="auto">
            <a:xfrm>
              <a:off x="3666" y="97"/>
              <a:ext cx="176" cy="49"/>
              <a:chOff x="2848" y="848"/>
              <a:chExt cx="140" cy="98"/>
            </a:xfrm>
          </p:grpSpPr>
          <p:sp>
            <p:nvSpPr>
              <p:cNvPr id="2294" name="Line 64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95" name="Line 64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96" name="Line 65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2290" name="Group 651"/>
            <p:cNvGrpSpPr>
              <a:grpSpLocks/>
            </p:cNvGrpSpPr>
            <p:nvPr/>
          </p:nvGrpSpPr>
          <p:grpSpPr bwMode="auto">
            <a:xfrm flipV="1">
              <a:off x="3666" y="407"/>
              <a:ext cx="176" cy="49"/>
              <a:chOff x="2848" y="848"/>
              <a:chExt cx="140" cy="98"/>
            </a:xfrm>
          </p:grpSpPr>
          <p:sp>
            <p:nvSpPr>
              <p:cNvPr id="2291" name="Line 65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92" name="Line 65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93" name="Line 65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2148" name="Group 655"/>
          <p:cNvGrpSpPr>
            <a:grpSpLocks/>
          </p:cNvGrpSpPr>
          <p:nvPr/>
        </p:nvGrpSpPr>
        <p:grpSpPr bwMode="auto">
          <a:xfrm>
            <a:off x="6213475" y="4783138"/>
            <a:ext cx="501650" cy="482600"/>
            <a:chOff x="3600" y="97"/>
            <a:chExt cx="360" cy="359"/>
          </a:xfrm>
        </p:grpSpPr>
        <p:sp>
          <p:nvSpPr>
            <p:cNvPr id="2271" name="Oval 656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2272" name="Line 657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73" name="Line 658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74" name="Rectangle 659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rgbClr val="DDDDDD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2275" name="Oval 660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grpSp>
          <p:nvGrpSpPr>
            <p:cNvPr id="2276" name="Group 661"/>
            <p:cNvGrpSpPr>
              <a:grpSpLocks/>
            </p:cNvGrpSpPr>
            <p:nvPr/>
          </p:nvGrpSpPr>
          <p:grpSpPr bwMode="auto">
            <a:xfrm>
              <a:off x="3666" y="97"/>
              <a:ext cx="176" cy="49"/>
              <a:chOff x="2848" y="848"/>
              <a:chExt cx="140" cy="98"/>
            </a:xfrm>
          </p:grpSpPr>
          <p:sp>
            <p:nvSpPr>
              <p:cNvPr id="2281" name="Line 66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82" name="Line 66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83" name="Line 66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2277" name="Group 665"/>
            <p:cNvGrpSpPr>
              <a:grpSpLocks/>
            </p:cNvGrpSpPr>
            <p:nvPr/>
          </p:nvGrpSpPr>
          <p:grpSpPr bwMode="auto">
            <a:xfrm flipV="1">
              <a:off x="3666" y="407"/>
              <a:ext cx="176" cy="49"/>
              <a:chOff x="2848" y="848"/>
              <a:chExt cx="140" cy="98"/>
            </a:xfrm>
          </p:grpSpPr>
          <p:sp>
            <p:nvSpPr>
              <p:cNvPr id="2278" name="Line 66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79" name="Line 66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80" name="Line 66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sp>
        <p:nvSpPr>
          <p:cNvPr id="2149" name="Line 669"/>
          <p:cNvSpPr>
            <a:spLocks noChangeShapeType="1"/>
          </p:cNvSpPr>
          <p:nvPr/>
        </p:nvSpPr>
        <p:spPr bwMode="auto">
          <a:xfrm>
            <a:off x="7327900" y="4854575"/>
            <a:ext cx="358775" cy="1206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50" name="Line 670"/>
          <p:cNvSpPr>
            <a:spLocks noChangeShapeType="1"/>
          </p:cNvSpPr>
          <p:nvPr/>
        </p:nvSpPr>
        <p:spPr bwMode="auto">
          <a:xfrm flipV="1">
            <a:off x="6675438" y="4867275"/>
            <a:ext cx="277812" cy="10953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51" name="Line 671"/>
          <p:cNvSpPr>
            <a:spLocks noChangeShapeType="1"/>
          </p:cNvSpPr>
          <p:nvPr/>
        </p:nvSpPr>
        <p:spPr bwMode="auto">
          <a:xfrm flipV="1">
            <a:off x="6718300" y="5070475"/>
            <a:ext cx="97155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52" name="Line 672"/>
          <p:cNvSpPr>
            <a:spLocks noChangeShapeType="1"/>
          </p:cNvSpPr>
          <p:nvPr/>
        </p:nvSpPr>
        <p:spPr bwMode="auto">
          <a:xfrm flipH="1">
            <a:off x="6013450" y="4816475"/>
            <a:ext cx="254000" cy="4699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53" name="Line 673"/>
          <p:cNvSpPr>
            <a:spLocks noChangeShapeType="1"/>
          </p:cNvSpPr>
          <p:nvPr/>
        </p:nvSpPr>
        <p:spPr bwMode="auto">
          <a:xfrm>
            <a:off x="6038850" y="4867275"/>
            <a:ext cx="19685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54" name="Line 674"/>
          <p:cNvSpPr>
            <a:spLocks noChangeShapeType="1"/>
          </p:cNvSpPr>
          <p:nvPr/>
        </p:nvSpPr>
        <p:spPr bwMode="auto">
          <a:xfrm>
            <a:off x="5899150" y="5203825"/>
            <a:ext cx="153988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55" name="Line 675"/>
          <p:cNvSpPr>
            <a:spLocks noChangeShapeType="1"/>
          </p:cNvSpPr>
          <p:nvPr/>
        </p:nvSpPr>
        <p:spPr bwMode="auto">
          <a:xfrm>
            <a:off x="6151563" y="5283200"/>
            <a:ext cx="490537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56" name="Line 676"/>
          <p:cNvSpPr>
            <a:spLocks noChangeShapeType="1"/>
          </p:cNvSpPr>
          <p:nvPr/>
        </p:nvSpPr>
        <p:spPr bwMode="auto">
          <a:xfrm flipH="1">
            <a:off x="6391275" y="5191125"/>
            <a:ext cx="53975" cy="85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57" name="Line 677"/>
          <p:cNvSpPr>
            <a:spLocks noChangeShapeType="1"/>
          </p:cNvSpPr>
          <p:nvPr/>
        </p:nvSpPr>
        <p:spPr bwMode="auto">
          <a:xfrm>
            <a:off x="6203950" y="5280025"/>
            <a:ext cx="1588" cy="825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58" name="Line 678"/>
          <p:cNvSpPr>
            <a:spLocks noChangeShapeType="1"/>
          </p:cNvSpPr>
          <p:nvPr/>
        </p:nvSpPr>
        <p:spPr bwMode="auto">
          <a:xfrm flipH="1" flipV="1">
            <a:off x="6600825" y="5287963"/>
            <a:ext cx="0" cy="76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59" name="Line 679"/>
          <p:cNvSpPr>
            <a:spLocks noChangeShapeType="1"/>
          </p:cNvSpPr>
          <p:nvPr/>
        </p:nvSpPr>
        <p:spPr bwMode="auto">
          <a:xfrm>
            <a:off x="6681788" y="5146675"/>
            <a:ext cx="503237" cy="2698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60" name="Line 680"/>
          <p:cNvSpPr>
            <a:spLocks noChangeShapeType="1"/>
          </p:cNvSpPr>
          <p:nvPr/>
        </p:nvSpPr>
        <p:spPr bwMode="auto">
          <a:xfrm>
            <a:off x="6130925" y="5081588"/>
            <a:ext cx="8096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2161" name="Group 681"/>
          <p:cNvGrpSpPr>
            <a:grpSpLocks/>
          </p:cNvGrpSpPr>
          <p:nvPr/>
        </p:nvGrpSpPr>
        <p:grpSpPr bwMode="auto">
          <a:xfrm>
            <a:off x="5319713" y="1841500"/>
            <a:ext cx="3017837" cy="3981450"/>
            <a:chOff x="-1201" y="1352"/>
            <a:chExt cx="1901" cy="2508"/>
          </a:xfrm>
        </p:grpSpPr>
        <p:grpSp>
          <p:nvGrpSpPr>
            <p:cNvPr id="2244" name="Group 682"/>
            <p:cNvGrpSpPr>
              <a:grpSpLocks/>
            </p:cNvGrpSpPr>
            <p:nvPr/>
          </p:nvGrpSpPr>
          <p:grpSpPr bwMode="auto">
            <a:xfrm>
              <a:off x="-1201" y="1647"/>
              <a:ext cx="436" cy="114"/>
              <a:chOff x="3072" y="739"/>
              <a:chExt cx="652" cy="146"/>
            </a:xfrm>
          </p:grpSpPr>
          <p:pic>
            <p:nvPicPr>
              <p:cNvPr id="2268" name="Picture 683" descr="lgv_fqmg[1]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flipH="1">
                <a:off x="3237" y="739"/>
                <a:ext cx="487" cy="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69" name="Line 684"/>
              <p:cNvSpPr>
                <a:spLocks noChangeShapeType="1"/>
              </p:cNvSpPr>
              <p:nvPr/>
            </p:nvSpPr>
            <p:spPr bwMode="auto">
              <a:xfrm flipH="1">
                <a:off x="3104" y="784"/>
                <a:ext cx="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70" name="Line 685"/>
              <p:cNvSpPr>
                <a:spLocks noChangeShapeType="1"/>
              </p:cNvSpPr>
              <p:nvPr/>
            </p:nvSpPr>
            <p:spPr bwMode="auto">
              <a:xfrm flipH="1">
                <a:off x="3072" y="760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pic>
          <p:nvPicPr>
            <p:cNvPr id="2245" name="Picture 686" descr="imgyjavg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1027" y="1466"/>
              <a:ext cx="232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246" name="Group 687"/>
            <p:cNvGrpSpPr>
              <a:grpSpLocks/>
            </p:cNvGrpSpPr>
            <p:nvPr/>
          </p:nvGrpSpPr>
          <p:grpSpPr bwMode="auto">
            <a:xfrm>
              <a:off x="-546" y="1352"/>
              <a:ext cx="256" cy="269"/>
              <a:chOff x="2870" y="1518"/>
              <a:chExt cx="292" cy="320"/>
            </a:xfrm>
          </p:grpSpPr>
          <p:graphicFrame>
            <p:nvGraphicFramePr>
              <p:cNvPr id="2061" name="Object 231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90" name="Clip" r:id="rId6" imgW="819000" imgH="847800" progId="">
                      <p:embed/>
                    </p:oleObj>
                  </mc:Choice>
                  <mc:Fallback>
                    <p:oleObj name="Clip" r:id="rId6" imgW="819000" imgH="847800" progId="">
                      <p:embed/>
                      <p:pic>
                        <p:nvPicPr>
                          <p:cNvPr id="0" name="Object 2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62" name="Object 232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91" name="Clip" r:id="rId8" imgW="1266840" imgH="1200240" progId="">
                      <p:embed/>
                    </p:oleObj>
                  </mc:Choice>
                  <mc:Fallback>
                    <p:oleObj name="Clip" r:id="rId8" imgW="1266840" imgH="1200240" progId="">
                      <p:embed/>
                      <p:pic>
                        <p:nvPicPr>
                          <p:cNvPr id="0" name="Object 23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247" name="Group 690"/>
            <p:cNvGrpSpPr>
              <a:grpSpLocks/>
            </p:cNvGrpSpPr>
            <p:nvPr/>
          </p:nvGrpSpPr>
          <p:grpSpPr bwMode="auto">
            <a:xfrm>
              <a:off x="-1002" y="2262"/>
              <a:ext cx="209" cy="224"/>
              <a:chOff x="2870" y="1518"/>
              <a:chExt cx="292" cy="320"/>
            </a:xfrm>
          </p:grpSpPr>
          <p:graphicFrame>
            <p:nvGraphicFramePr>
              <p:cNvPr id="2059" name="Object 233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92" name="Clip" r:id="rId10" imgW="819000" imgH="847800" progId="">
                      <p:embed/>
                    </p:oleObj>
                  </mc:Choice>
                  <mc:Fallback>
                    <p:oleObj name="Clip" r:id="rId10" imgW="819000" imgH="847800" progId="">
                      <p:embed/>
                      <p:pic>
                        <p:nvPicPr>
                          <p:cNvPr id="0" name="Object 23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60" name="Object 234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93" name="Clip" r:id="rId11" imgW="1266840" imgH="1200240" progId="">
                      <p:embed/>
                    </p:oleObj>
                  </mc:Choice>
                  <mc:Fallback>
                    <p:oleObj name="Clip" r:id="rId11" imgW="1266840" imgH="1200240" progId="">
                      <p:embed/>
                      <p:pic>
                        <p:nvPicPr>
                          <p:cNvPr id="0" name="Object 23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050" name="Object 235"/>
            <p:cNvGraphicFramePr>
              <a:graphicFrameLocks noChangeAspect="1"/>
            </p:cNvGraphicFramePr>
            <p:nvPr/>
          </p:nvGraphicFramePr>
          <p:xfrm>
            <a:off x="-732" y="2289"/>
            <a:ext cx="207" cy="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94" name="Clip" r:id="rId12" imgW="1305000" imgH="1085760" progId="">
                    <p:embed/>
                  </p:oleObj>
                </mc:Choice>
                <mc:Fallback>
                  <p:oleObj name="Clip" r:id="rId12" imgW="1305000" imgH="1085760" progId="">
                    <p:embed/>
                    <p:pic>
                      <p:nvPicPr>
                        <p:cNvPr id="0" name="Object 2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732" y="2289"/>
                          <a:ext cx="207" cy="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248" name="Group 694"/>
            <p:cNvGrpSpPr>
              <a:grpSpLocks/>
            </p:cNvGrpSpPr>
            <p:nvPr/>
          </p:nvGrpSpPr>
          <p:grpSpPr bwMode="auto">
            <a:xfrm>
              <a:off x="310" y="3572"/>
              <a:ext cx="125" cy="229"/>
              <a:chOff x="4180" y="783"/>
              <a:chExt cx="150" cy="307"/>
            </a:xfrm>
          </p:grpSpPr>
          <p:sp>
            <p:nvSpPr>
              <p:cNvPr id="2260" name="AutoShape 695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2261" name="Rectangle 696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2262" name="Rectangle 697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2263" name="AutoShape 698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2264" name="Line 699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65" name="Line 700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66" name="Rectangle 701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2267" name="Rectangle 702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</p:grpSp>
        <p:graphicFrame>
          <p:nvGraphicFramePr>
            <p:cNvPr id="2051" name="Object 236"/>
            <p:cNvGraphicFramePr>
              <a:graphicFrameLocks noChangeAspect="1"/>
            </p:cNvGraphicFramePr>
            <p:nvPr/>
          </p:nvGraphicFramePr>
          <p:xfrm>
            <a:off x="-975" y="3384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95" name="Clip" r:id="rId14" imgW="1305000" imgH="1085760" progId="">
                    <p:embed/>
                  </p:oleObj>
                </mc:Choice>
                <mc:Fallback>
                  <p:oleObj name="Clip" r:id="rId14" imgW="1305000" imgH="1085760" progId="">
                    <p:embed/>
                    <p:pic>
                      <p:nvPicPr>
                        <p:cNvPr id="0" name="Object 2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75" y="3384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2" name="Object 237"/>
            <p:cNvGraphicFramePr>
              <a:graphicFrameLocks noChangeAspect="1"/>
            </p:cNvGraphicFramePr>
            <p:nvPr/>
          </p:nvGraphicFramePr>
          <p:xfrm>
            <a:off x="-871" y="3184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96" name="Clip" r:id="rId15" imgW="1305000" imgH="1085760" progId="">
                    <p:embed/>
                  </p:oleObj>
                </mc:Choice>
                <mc:Fallback>
                  <p:oleObj name="Clip" r:id="rId15" imgW="1305000" imgH="1085760" progId="">
                    <p:embed/>
                    <p:pic>
                      <p:nvPicPr>
                        <p:cNvPr id="0" name="Object 2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871" y="3184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3" name="Object 238"/>
            <p:cNvGraphicFramePr>
              <a:graphicFrameLocks noChangeAspect="1"/>
            </p:cNvGraphicFramePr>
            <p:nvPr/>
          </p:nvGraphicFramePr>
          <p:xfrm>
            <a:off x="-703" y="3544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97" name="Clip" r:id="rId16" imgW="1305000" imgH="1085760" progId="">
                    <p:embed/>
                  </p:oleObj>
                </mc:Choice>
                <mc:Fallback>
                  <p:oleObj name="Clip" r:id="rId16" imgW="1305000" imgH="1085760" progId="">
                    <p:embed/>
                    <p:pic>
                      <p:nvPicPr>
                        <p:cNvPr id="0" name="Object 23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703" y="3544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4" name="Object 239"/>
            <p:cNvGraphicFramePr>
              <a:graphicFrameLocks noChangeAspect="1"/>
            </p:cNvGraphicFramePr>
            <p:nvPr/>
          </p:nvGraphicFramePr>
          <p:xfrm>
            <a:off x="-489" y="3546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98" name="Clip" r:id="rId17" imgW="1305000" imgH="1085760" progId="">
                    <p:embed/>
                  </p:oleObj>
                </mc:Choice>
                <mc:Fallback>
                  <p:oleObj name="Clip" r:id="rId17" imgW="1305000" imgH="1085760" progId="">
                    <p:embed/>
                    <p:pic>
                      <p:nvPicPr>
                        <p:cNvPr id="0" name="Object 2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489" y="3546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249" name="Group 707"/>
            <p:cNvGrpSpPr>
              <a:grpSpLocks/>
            </p:cNvGrpSpPr>
            <p:nvPr/>
          </p:nvGrpSpPr>
          <p:grpSpPr bwMode="auto">
            <a:xfrm>
              <a:off x="83" y="3620"/>
              <a:ext cx="172" cy="214"/>
              <a:chOff x="2870" y="1518"/>
              <a:chExt cx="292" cy="320"/>
            </a:xfrm>
          </p:grpSpPr>
          <p:graphicFrame>
            <p:nvGraphicFramePr>
              <p:cNvPr id="2057" name="Object 240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99" name="Clip" r:id="rId18" imgW="819000" imgH="847800" progId="">
                      <p:embed/>
                    </p:oleObj>
                  </mc:Choice>
                  <mc:Fallback>
                    <p:oleObj name="Clip" r:id="rId18" imgW="819000" imgH="847800" progId="">
                      <p:embed/>
                      <p:pic>
                        <p:nvPicPr>
                          <p:cNvPr id="0" name="Object 24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8" name="Object 241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00" name="Clip" r:id="rId19" imgW="1266840" imgH="1200240" progId="">
                      <p:embed/>
                    </p:oleObj>
                  </mc:Choice>
                  <mc:Fallback>
                    <p:oleObj name="Clip" r:id="rId19" imgW="1266840" imgH="1200240" progId="">
                      <p:embed/>
                      <p:pic>
                        <p:nvPicPr>
                          <p:cNvPr id="0" name="Object 24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250" name="Group 710"/>
            <p:cNvGrpSpPr>
              <a:grpSpLocks/>
            </p:cNvGrpSpPr>
            <p:nvPr/>
          </p:nvGrpSpPr>
          <p:grpSpPr bwMode="auto">
            <a:xfrm>
              <a:off x="-201" y="3657"/>
              <a:ext cx="220" cy="203"/>
              <a:chOff x="2870" y="1518"/>
              <a:chExt cx="292" cy="320"/>
            </a:xfrm>
          </p:grpSpPr>
          <p:graphicFrame>
            <p:nvGraphicFramePr>
              <p:cNvPr id="2055" name="Object 242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01" name="Clip" r:id="rId20" imgW="819000" imgH="847800" progId="">
                      <p:embed/>
                    </p:oleObj>
                  </mc:Choice>
                  <mc:Fallback>
                    <p:oleObj name="Clip" r:id="rId20" imgW="819000" imgH="847800" progId="">
                      <p:embed/>
                      <p:pic>
                        <p:nvPicPr>
                          <p:cNvPr id="0" name="Object 24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6" name="Object 243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02" name="Clip" r:id="rId21" imgW="1266840" imgH="1200240" progId="">
                      <p:embed/>
                    </p:oleObj>
                  </mc:Choice>
                  <mc:Fallback>
                    <p:oleObj name="Clip" r:id="rId21" imgW="1266840" imgH="1200240" progId="">
                      <p:embed/>
                      <p:pic>
                        <p:nvPicPr>
                          <p:cNvPr id="0" name="Object 24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251" name="Group 713"/>
            <p:cNvGrpSpPr>
              <a:grpSpLocks/>
            </p:cNvGrpSpPr>
            <p:nvPr/>
          </p:nvGrpSpPr>
          <p:grpSpPr bwMode="auto">
            <a:xfrm>
              <a:off x="569" y="3424"/>
              <a:ext cx="131" cy="260"/>
              <a:chOff x="4180" y="783"/>
              <a:chExt cx="150" cy="307"/>
            </a:xfrm>
          </p:grpSpPr>
          <p:sp>
            <p:nvSpPr>
              <p:cNvPr id="2252" name="AutoShape 714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2253" name="Rectangle 715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2254" name="Rectangle 716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2255" name="AutoShape 717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2256" name="Line 718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57" name="Line 719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58" name="Rectangle 720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  <p:sp>
            <p:nvSpPr>
              <p:cNvPr id="2259" name="Rectangle 721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pt-BR"/>
              </a:p>
            </p:txBody>
          </p:sp>
        </p:grpSp>
      </p:grpSp>
      <p:sp>
        <p:nvSpPr>
          <p:cNvPr id="2162" name="Line 722"/>
          <p:cNvSpPr>
            <a:spLocks noChangeShapeType="1"/>
          </p:cNvSpPr>
          <p:nvPr/>
        </p:nvSpPr>
        <p:spPr bwMode="auto">
          <a:xfrm flipH="1">
            <a:off x="6219825" y="3603625"/>
            <a:ext cx="3175" cy="1444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63" name="Line 723"/>
          <p:cNvSpPr>
            <a:spLocks noChangeShapeType="1"/>
          </p:cNvSpPr>
          <p:nvPr/>
        </p:nvSpPr>
        <p:spPr bwMode="auto">
          <a:xfrm flipV="1">
            <a:off x="7516813" y="2586038"/>
            <a:ext cx="123825" cy="87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64" name="Line 724"/>
          <p:cNvSpPr>
            <a:spLocks noChangeShapeType="1"/>
          </p:cNvSpPr>
          <p:nvPr/>
        </p:nvSpPr>
        <p:spPr bwMode="auto">
          <a:xfrm>
            <a:off x="7343775" y="2759075"/>
            <a:ext cx="0" cy="825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65" name="Line 725"/>
          <p:cNvSpPr>
            <a:spLocks noChangeShapeType="1"/>
          </p:cNvSpPr>
          <p:nvPr/>
        </p:nvSpPr>
        <p:spPr bwMode="auto">
          <a:xfrm flipV="1">
            <a:off x="7527925" y="2655888"/>
            <a:ext cx="263525" cy="288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66" name="Line 726"/>
          <p:cNvSpPr>
            <a:spLocks noChangeShapeType="1"/>
          </p:cNvSpPr>
          <p:nvPr/>
        </p:nvSpPr>
        <p:spPr bwMode="auto">
          <a:xfrm>
            <a:off x="7880350" y="2654300"/>
            <a:ext cx="0" cy="1968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67" name="Line 727"/>
          <p:cNvSpPr>
            <a:spLocks noChangeShapeType="1"/>
          </p:cNvSpPr>
          <p:nvPr/>
        </p:nvSpPr>
        <p:spPr bwMode="auto">
          <a:xfrm>
            <a:off x="7534275" y="2960688"/>
            <a:ext cx="18891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68" name="Line 728"/>
          <p:cNvSpPr>
            <a:spLocks noChangeShapeType="1"/>
          </p:cNvSpPr>
          <p:nvPr/>
        </p:nvSpPr>
        <p:spPr bwMode="auto">
          <a:xfrm flipV="1">
            <a:off x="5829300" y="3827463"/>
            <a:ext cx="168275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69" name="Line 729"/>
          <p:cNvSpPr>
            <a:spLocks noChangeShapeType="1"/>
          </p:cNvSpPr>
          <p:nvPr/>
        </p:nvSpPr>
        <p:spPr bwMode="auto">
          <a:xfrm flipV="1">
            <a:off x="7948613" y="2354263"/>
            <a:ext cx="238125" cy="1682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70" name="Line 730"/>
          <p:cNvSpPr>
            <a:spLocks noChangeShapeType="1"/>
          </p:cNvSpPr>
          <p:nvPr/>
        </p:nvSpPr>
        <p:spPr bwMode="auto">
          <a:xfrm>
            <a:off x="8088313" y="2951163"/>
            <a:ext cx="1778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71" name="Line 731"/>
          <p:cNvSpPr>
            <a:spLocks noChangeShapeType="1"/>
          </p:cNvSpPr>
          <p:nvPr/>
        </p:nvSpPr>
        <p:spPr bwMode="auto">
          <a:xfrm flipH="1">
            <a:off x="7234238" y="3027363"/>
            <a:ext cx="98425" cy="7048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72" name="Line 732"/>
          <p:cNvSpPr>
            <a:spLocks noChangeShapeType="1"/>
          </p:cNvSpPr>
          <p:nvPr/>
        </p:nvSpPr>
        <p:spPr bwMode="auto">
          <a:xfrm flipH="1">
            <a:off x="7824788" y="3027363"/>
            <a:ext cx="111125" cy="7270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2173" name="Group 733"/>
          <p:cNvGrpSpPr>
            <a:grpSpLocks/>
          </p:cNvGrpSpPr>
          <p:nvPr/>
        </p:nvGrpSpPr>
        <p:grpSpPr bwMode="auto">
          <a:xfrm>
            <a:off x="6877050" y="4581525"/>
            <a:ext cx="501650" cy="298450"/>
            <a:chOff x="4701" y="2956"/>
            <a:chExt cx="316" cy="188"/>
          </a:xfrm>
        </p:grpSpPr>
        <p:sp>
          <p:nvSpPr>
            <p:cNvPr id="2231" name="Oval 734"/>
            <p:cNvSpPr>
              <a:spLocks noChangeArrowheads="1"/>
            </p:cNvSpPr>
            <p:nvPr/>
          </p:nvSpPr>
          <p:spPr bwMode="auto">
            <a:xfrm>
              <a:off x="4704" y="3062"/>
              <a:ext cx="313" cy="82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2232" name="Line 735"/>
            <p:cNvSpPr>
              <a:spLocks noChangeShapeType="1"/>
            </p:cNvSpPr>
            <p:nvPr/>
          </p:nvSpPr>
          <p:spPr bwMode="auto">
            <a:xfrm>
              <a:off x="4704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33" name="Line 736"/>
            <p:cNvSpPr>
              <a:spLocks noChangeShapeType="1"/>
            </p:cNvSpPr>
            <p:nvPr/>
          </p:nvSpPr>
          <p:spPr bwMode="auto">
            <a:xfrm>
              <a:off x="5017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34" name="Rectangle 737"/>
            <p:cNvSpPr>
              <a:spLocks noChangeArrowheads="1"/>
            </p:cNvSpPr>
            <p:nvPr/>
          </p:nvSpPr>
          <p:spPr bwMode="auto">
            <a:xfrm>
              <a:off x="4704" y="3055"/>
              <a:ext cx="310" cy="50"/>
            </a:xfrm>
            <a:prstGeom prst="rect">
              <a:avLst/>
            </a:prstGeom>
            <a:solidFill>
              <a:srgbClr val="DDDDDD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2235" name="Oval 738"/>
            <p:cNvSpPr>
              <a:spLocks noChangeArrowheads="1"/>
            </p:cNvSpPr>
            <p:nvPr/>
          </p:nvSpPr>
          <p:spPr bwMode="auto">
            <a:xfrm>
              <a:off x="4701" y="2996"/>
              <a:ext cx="313" cy="96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grpSp>
          <p:nvGrpSpPr>
            <p:cNvPr id="2236" name="Group 739"/>
            <p:cNvGrpSpPr>
              <a:grpSpLocks/>
            </p:cNvGrpSpPr>
            <p:nvPr/>
          </p:nvGrpSpPr>
          <p:grpSpPr bwMode="auto">
            <a:xfrm>
              <a:off x="4796" y="2956"/>
              <a:ext cx="157" cy="49"/>
              <a:chOff x="2848" y="848"/>
              <a:chExt cx="140" cy="98"/>
            </a:xfrm>
          </p:grpSpPr>
          <p:sp>
            <p:nvSpPr>
              <p:cNvPr id="2241" name="Line 74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42" name="Line 74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43" name="Line 74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2237" name="Group 743"/>
            <p:cNvGrpSpPr>
              <a:grpSpLocks/>
            </p:cNvGrpSpPr>
            <p:nvPr/>
          </p:nvGrpSpPr>
          <p:grpSpPr bwMode="auto">
            <a:xfrm flipV="1">
              <a:off x="4796" y="3084"/>
              <a:ext cx="157" cy="49"/>
              <a:chOff x="2848" y="848"/>
              <a:chExt cx="140" cy="98"/>
            </a:xfrm>
          </p:grpSpPr>
          <p:sp>
            <p:nvSpPr>
              <p:cNvPr id="2238" name="Line 74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39" name="Line 74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40" name="Line 74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2174" name="Group 747"/>
          <p:cNvGrpSpPr>
            <a:grpSpLocks/>
          </p:cNvGrpSpPr>
          <p:nvPr/>
        </p:nvGrpSpPr>
        <p:grpSpPr bwMode="auto">
          <a:xfrm>
            <a:off x="6211888" y="4883150"/>
            <a:ext cx="501650" cy="298450"/>
            <a:chOff x="4701" y="2956"/>
            <a:chExt cx="316" cy="188"/>
          </a:xfrm>
        </p:grpSpPr>
        <p:sp>
          <p:nvSpPr>
            <p:cNvPr id="2218" name="Oval 748"/>
            <p:cNvSpPr>
              <a:spLocks noChangeArrowheads="1"/>
            </p:cNvSpPr>
            <p:nvPr/>
          </p:nvSpPr>
          <p:spPr bwMode="auto">
            <a:xfrm>
              <a:off x="4704" y="3062"/>
              <a:ext cx="313" cy="82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2219" name="Line 749"/>
            <p:cNvSpPr>
              <a:spLocks noChangeShapeType="1"/>
            </p:cNvSpPr>
            <p:nvPr/>
          </p:nvSpPr>
          <p:spPr bwMode="auto">
            <a:xfrm>
              <a:off x="4704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20" name="Line 750"/>
            <p:cNvSpPr>
              <a:spLocks noChangeShapeType="1"/>
            </p:cNvSpPr>
            <p:nvPr/>
          </p:nvSpPr>
          <p:spPr bwMode="auto">
            <a:xfrm>
              <a:off x="5017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21" name="Rectangle 751"/>
            <p:cNvSpPr>
              <a:spLocks noChangeArrowheads="1"/>
            </p:cNvSpPr>
            <p:nvPr/>
          </p:nvSpPr>
          <p:spPr bwMode="auto">
            <a:xfrm>
              <a:off x="4704" y="3055"/>
              <a:ext cx="310" cy="50"/>
            </a:xfrm>
            <a:prstGeom prst="rect">
              <a:avLst/>
            </a:prstGeom>
            <a:solidFill>
              <a:srgbClr val="DDDDDD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sp>
          <p:nvSpPr>
            <p:cNvPr id="2222" name="Oval 752"/>
            <p:cNvSpPr>
              <a:spLocks noChangeArrowheads="1"/>
            </p:cNvSpPr>
            <p:nvPr/>
          </p:nvSpPr>
          <p:spPr bwMode="auto">
            <a:xfrm>
              <a:off x="4701" y="2996"/>
              <a:ext cx="313" cy="96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/>
            </a:p>
          </p:txBody>
        </p:sp>
        <p:grpSp>
          <p:nvGrpSpPr>
            <p:cNvPr id="2223" name="Group 753"/>
            <p:cNvGrpSpPr>
              <a:grpSpLocks/>
            </p:cNvGrpSpPr>
            <p:nvPr/>
          </p:nvGrpSpPr>
          <p:grpSpPr bwMode="auto">
            <a:xfrm>
              <a:off x="4796" y="2956"/>
              <a:ext cx="157" cy="49"/>
              <a:chOff x="2848" y="848"/>
              <a:chExt cx="140" cy="98"/>
            </a:xfrm>
          </p:grpSpPr>
          <p:sp>
            <p:nvSpPr>
              <p:cNvPr id="2228" name="Line 75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29" name="Line 75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30" name="Line 75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2224" name="Group 757"/>
            <p:cNvGrpSpPr>
              <a:grpSpLocks/>
            </p:cNvGrpSpPr>
            <p:nvPr/>
          </p:nvGrpSpPr>
          <p:grpSpPr bwMode="auto">
            <a:xfrm flipV="1">
              <a:off x="4796" y="3084"/>
              <a:ext cx="157" cy="49"/>
              <a:chOff x="2848" y="848"/>
              <a:chExt cx="140" cy="98"/>
            </a:xfrm>
          </p:grpSpPr>
          <p:sp>
            <p:nvSpPr>
              <p:cNvPr id="2225" name="Line 75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26" name="Line 75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27" name="Line 76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2175" name="Group 761"/>
          <p:cNvGrpSpPr>
            <a:grpSpLocks/>
          </p:cNvGrpSpPr>
          <p:nvPr/>
        </p:nvGrpSpPr>
        <p:grpSpPr bwMode="auto">
          <a:xfrm>
            <a:off x="7042150" y="5132388"/>
            <a:ext cx="290513" cy="404812"/>
            <a:chOff x="4290" y="3130"/>
            <a:chExt cx="183" cy="255"/>
          </a:xfrm>
        </p:grpSpPr>
        <p:pic>
          <p:nvPicPr>
            <p:cNvPr id="2200" name="Picture 762" descr="31u_bnrz[1]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4343" y="3211"/>
              <a:ext cx="121" cy="174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201" name="Freeform 763"/>
            <p:cNvSpPr>
              <a:spLocks/>
            </p:cNvSpPr>
            <p:nvPr/>
          </p:nvSpPr>
          <p:spPr bwMode="auto">
            <a:xfrm>
              <a:off x="4339" y="3143"/>
              <a:ext cx="33" cy="39"/>
            </a:xfrm>
            <a:custGeom>
              <a:avLst/>
              <a:gdLst>
                <a:gd name="T0" fmla="*/ 2 w 199"/>
                <a:gd name="T1" fmla="*/ 1 h 232"/>
                <a:gd name="T2" fmla="*/ 1 w 199"/>
                <a:gd name="T3" fmla="*/ 1 h 232"/>
                <a:gd name="T4" fmla="*/ 1 w 199"/>
                <a:gd name="T5" fmla="*/ 1 h 232"/>
                <a:gd name="T6" fmla="*/ 1 w 199"/>
                <a:gd name="T7" fmla="*/ 2 h 232"/>
                <a:gd name="T8" fmla="*/ 0 w 199"/>
                <a:gd name="T9" fmla="*/ 2 h 232"/>
                <a:gd name="T10" fmla="*/ 0 w 199"/>
                <a:gd name="T11" fmla="*/ 3 h 232"/>
                <a:gd name="T12" fmla="*/ 0 w 199"/>
                <a:gd name="T13" fmla="*/ 3 h 232"/>
                <a:gd name="T14" fmla="*/ 0 w 199"/>
                <a:gd name="T15" fmla="*/ 4 h 232"/>
                <a:gd name="T16" fmla="*/ 0 w 199"/>
                <a:gd name="T17" fmla="*/ 4 h 232"/>
                <a:gd name="T18" fmla="*/ 0 w 199"/>
                <a:gd name="T19" fmla="*/ 5 h 232"/>
                <a:gd name="T20" fmla="*/ 0 w 199"/>
                <a:gd name="T21" fmla="*/ 5 h 232"/>
                <a:gd name="T22" fmla="*/ 1 w 199"/>
                <a:gd name="T23" fmla="*/ 6 h 232"/>
                <a:gd name="T24" fmla="*/ 1 w 199"/>
                <a:gd name="T25" fmla="*/ 6 h 232"/>
                <a:gd name="T26" fmla="*/ 2 w 199"/>
                <a:gd name="T27" fmla="*/ 6 h 232"/>
                <a:gd name="T28" fmla="*/ 2 w 199"/>
                <a:gd name="T29" fmla="*/ 7 h 232"/>
                <a:gd name="T30" fmla="*/ 3 w 199"/>
                <a:gd name="T31" fmla="*/ 7 h 232"/>
                <a:gd name="T32" fmla="*/ 4 w 199"/>
                <a:gd name="T33" fmla="*/ 6 h 232"/>
                <a:gd name="T34" fmla="*/ 4 w 199"/>
                <a:gd name="T35" fmla="*/ 6 h 232"/>
                <a:gd name="T36" fmla="*/ 4 w 199"/>
                <a:gd name="T37" fmla="*/ 6 h 232"/>
                <a:gd name="T38" fmla="*/ 4 w 199"/>
                <a:gd name="T39" fmla="*/ 6 h 232"/>
                <a:gd name="T40" fmla="*/ 4 w 199"/>
                <a:gd name="T41" fmla="*/ 6 h 232"/>
                <a:gd name="T42" fmla="*/ 4 w 199"/>
                <a:gd name="T43" fmla="*/ 6 h 232"/>
                <a:gd name="T44" fmla="*/ 4 w 199"/>
                <a:gd name="T45" fmla="*/ 6 h 232"/>
                <a:gd name="T46" fmla="*/ 4 w 199"/>
                <a:gd name="T47" fmla="*/ 6 h 232"/>
                <a:gd name="T48" fmla="*/ 3 w 199"/>
                <a:gd name="T49" fmla="*/ 6 h 232"/>
                <a:gd name="T50" fmla="*/ 3 w 199"/>
                <a:gd name="T51" fmla="*/ 6 h 232"/>
                <a:gd name="T52" fmla="*/ 3 w 199"/>
                <a:gd name="T53" fmla="*/ 6 h 232"/>
                <a:gd name="T54" fmla="*/ 3 w 199"/>
                <a:gd name="T55" fmla="*/ 5 h 232"/>
                <a:gd name="T56" fmla="*/ 2 w 199"/>
                <a:gd name="T57" fmla="*/ 5 h 232"/>
                <a:gd name="T58" fmla="*/ 2 w 199"/>
                <a:gd name="T59" fmla="*/ 5 h 232"/>
                <a:gd name="T60" fmla="*/ 2 w 199"/>
                <a:gd name="T61" fmla="*/ 5 h 232"/>
                <a:gd name="T62" fmla="*/ 1 w 199"/>
                <a:gd name="T63" fmla="*/ 5 h 232"/>
                <a:gd name="T64" fmla="*/ 1 w 199"/>
                <a:gd name="T65" fmla="*/ 5 h 232"/>
                <a:gd name="T66" fmla="*/ 1 w 199"/>
                <a:gd name="T67" fmla="*/ 4 h 232"/>
                <a:gd name="T68" fmla="*/ 1 w 199"/>
                <a:gd name="T69" fmla="*/ 3 h 232"/>
                <a:gd name="T70" fmla="*/ 2 w 199"/>
                <a:gd name="T71" fmla="*/ 2 h 232"/>
                <a:gd name="T72" fmla="*/ 3 w 199"/>
                <a:gd name="T73" fmla="*/ 1 h 232"/>
                <a:gd name="T74" fmla="*/ 3 w 199"/>
                <a:gd name="T75" fmla="*/ 1 h 232"/>
                <a:gd name="T76" fmla="*/ 4 w 199"/>
                <a:gd name="T77" fmla="*/ 1 h 232"/>
                <a:gd name="T78" fmla="*/ 5 w 199"/>
                <a:gd name="T79" fmla="*/ 0 h 232"/>
                <a:gd name="T80" fmla="*/ 5 w 199"/>
                <a:gd name="T81" fmla="*/ 0 h 232"/>
                <a:gd name="T82" fmla="*/ 5 w 199"/>
                <a:gd name="T83" fmla="*/ 0 h 232"/>
                <a:gd name="T84" fmla="*/ 5 w 199"/>
                <a:gd name="T85" fmla="*/ 0 h 232"/>
                <a:gd name="T86" fmla="*/ 4 w 199"/>
                <a:gd name="T87" fmla="*/ 0 h 232"/>
                <a:gd name="T88" fmla="*/ 4 w 199"/>
                <a:gd name="T89" fmla="*/ 0 h 232"/>
                <a:gd name="T90" fmla="*/ 3 w 199"/>
                <a:gd name="T91" fmla="*/ 0 h 232"/>
                <a:gd name="T92" fmla="*/ 3 w 199"/>
                <a:gd name="T93" fmla="*/ 1 h 232"/>
                <a:gd name="T94" fmla="*/ 2 w 199"/>
                <a:gd name="T95" fmla="*/ 1 h 232"/>
                <a:gd name="T96" fmla="*/ 2 w 199"/>
                <a:gd name="T97" fmla="*/ 1 h 2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9"/>
                <a:gd name="T148" fmla="*/ 0 h 232"/>
                <a:gd name="T149" fmla="*/ 199 w 199"/>
                <a:gd name="T150" fmla="*/ 232 h 2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9" h="232">
                  <a:moveTo>
                    <a:pt x="70" y="29"/>
                  </a:moveTo>
                  <a:lnTo>
                    <a:pt x="55" y="39"/>
                  </a:lnTo>
                  <a:lnTo>
                    <a:pt x="42" y="50"/>
                  </a:lnTo>
                  <a:lnTo>
                    <a:pt x="30" y="63"/>
                  </a:lnTo>
                  <a:lnTo>
                    <a:pt x="20" y="77"/>
                  </a:lnTo>
                  <a:lnTo>
                    <a:pt x="12" y="91"/>
                  </a:lnTo>
                  <a:lnTo>
                    <a:pt x="6" y="108"/>
                  </a:lnTo>
                  <a:lnTo>
                    <a:pt x="2" y="125"/>
                  </a:lnTo>
                  <a:lnTo>
                    <a:pt x="0" y="142"/>
                  </a:lnTo>
                  <a:lnTo>
                    <a:pt x="2" y="166"/>
                  </a:lnTo>
                  <a:lnTo>
                    <a:pt x="12" y="186"/>
                  </a:lnTo>
                  <a:lnTo>
                    <a:pt x="26" y="203"/>
                  </a:lnTo>
                  <a:lnTo>
                    <a:pt x="45" y="216"/>
                  </a:lnTo>
                  <a:lnTo>
                    <a:pt x="66" y="226"/>
                  </a:lnTo>
                  <a:lnTo>
                    <a:pt x="88" y="230"/>
                  </a:lnTo>
                  <a:lnTo>
                    <a:pt x="111" y="232"/>
                  </a:lnTo>
                  <a:lnTo>
                    <a:pt x="134" y="228"/>
                  </a:lnTo>
                  <a:lnTo>
                    <a:pt x="138" y="228"/>
                  </a:lnTo>
                  <a:lnTo>
                    <a:pt x="143" y="226"/>
                  </a:lnTo>
                  <a:lnTo>
                    <a:pt x="147" y="222"/>
                  </a:lnTo>
                  <a:lnTo>
                    <a:pt x="148" y="218"/>
                  </a:lnTo>
                  <a:lnTo>
                    <a:pt x="145" y="212"/>
                  </a:lnTo>
                  <a:lnTo>
                    <a:pt x="141" y="207"/>
                  </a:lnTo>
                  <a:lnTo>
                    <a:pt x="135" y="203"/>
                  </a:lnTo>
                  <a:lnTo>
                    <a:pt x="129" y="201"/>
                  </a:lnTo>
                  <a:lnTo>
                    <a:pt x="117" y="197"/>
                  </a:lnTo>
                  <a:lnTo>
                    <a:pt x="105" y="195"/>
                  </a:lnTo>
                  <a:lnTo>
                    <a:pt x="94" y="193"/>
                  </a:lnTo>
                  <a:lnTo>
                    <a:pt x="83" y="190"/>
                  </a:lnTo>
                  <a:lnTo>
                    <a:pt x="73" y="187"/>
                  </a:lnTo>
                  <a:lnTo>
                    <a:pt x="62" y="182"/>
                  </a:lnTo>
                  <a:lnTo>
                    <a:pt x="53" y="176"/>
                  </a:lnTo>
                  <a:lnTo>
                    <a:pt x="43" y="167"/>
                  </a:lnTo>
                  <a:lnTo>
                    <a:pt x="40" y="128"/>
                  </a:lnTo>
                  <a:lnTo>
                    <a:pt x="49" y="96"/>
                  </a:lnTo>
                  <a:lnTo>
                    <a:pt x="68" y="71"/>
                  </a:lnTo>
                  <a:lnTo>
                    <a:pt x="94" y="50"/>
                  </a:lnTo>
                  <a:lnTo>
                    <a:pt x="122" y="34"/>
                  </a:lnTo>
                  <a:lnTo>
                    <a:pt x="151" y="21"/>
                  </a:lnTo>
                  <a:lnTo>
                    <a:pt x="178" y="12"/>
                  </a:lnTo>
                  <a:lnTo>
                    <a:pt x="199" y="4"/>
                  </a:lnTo>
                  <a:lnTo>
                    <a:pt x="186" y="1"/>
                  </a:lnTo>
                  <a:lnTo>
                    <a:pt x="172" y="0"/>
                  </a:lnTo>
                  <a:lnTo>
                    <a:pt x="156" y="2"/>
                  </a:lnTo>
                  <a:lnTo>
                    <a:pt x="138" y="4"/>
                  </a:lnTo>
                  <a:lnTo>
                    <a:pt x="121" y="10"/>
                  </a:lnTo>
                  <a:lnTo>
                    <a:pt x="103" y="16"/>
                  </a:lnTo>
                  <a:lnTo>
                    <a:pt x="86" y="23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C9E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02" name="Freeform 764"/>
            <p:cNvSpPr>
              <a:spLocks/>
            </p:cNvSpPr>
            <p:nvPr/>
          </p:nvSpPr>
          <p:spPr bwMode="auto">
            <a:xfrm>
              <a:off x="4395" y="3142"/>
              <a:ext cx="22" cy="30"/>
            </a:xfrm>
            <a:custGeom>
              <a:avLst/>
              <a:gdLst>
                <a:gd name="T0" fmla="*/ 3 w 128"/>
                <a:gd name="T1" fmla="*/ 2 h 180"/>
                <a:gd name="T2" fmla="*/ 3 w 128"/>
                <a:gd name="T3" fmla="*/ 2 h 180"/>
                <a:gd name="T4" fmla="*/ 3 w 128"/>
                <a:gd name="T5" fmla="*/ 3 h 180"/>
                <a:gd name="T6" fmla="*/ 3 w 128"/>
                <a:gd name="T7" fmla="*/ 3 h 180"/>
                <a:gd name="T8" fmla="*/ 3 w 128"/>
                <a:gd name="T9" fmla="*/ 3 h 180"/>
                <a:gd name="T10" fmla="*/ 2 w 128"/>
                <a:gd name="T11" fmla="*/ 4 h 180"/>
                <a:gd name="T12" fmla="*/ 2 w 128"/>
                <a:gd name="T13" fmla="*/ 4 h 180"/>
                <a:gd name="T14" fmla="*/ 1 w 128"/>
                <a:gd name="T15" fmla="*/ 4 h 180"/>
                <a:gd name="T16" fmla="*/ 1 w 128"/>
                <a:gd name="T17" fmla="*/ 4 h 180"/>
                <a:gd name="T18" fmla="*/ 1 w 128"/>
                <a:gd name="T19" fmla="*/ 5 h 180"/>
                <a:gd name="T20" fmla="*/ 1 w 128"/>
                <a:gd name="T21" fmla="*/ 5 h 180"/>
                <a:gd name="T22" fmla="*/ 1 w 128"/>
                <a:gd name="T23" fmla="*/ 5 h 180"/>
                <a:gd name="T24" fmla="*/ 1 w 128"/>
                <a:gd name="T25" fmla="*/ 5 h 180"/>
                <a:gd name="T26" fmla="*/ 1 w 128"/>
                <a:gd name="T27" fmla="*/ 5 h 180"/>
                <a:gd name="T28" fmla="*/ 1 w 128"/>
                <a:gd name="T29" fmla="*/ 5 h 180"/>
                <a:gd name="T30" fmla="*/ 1 w 128"/>
                <a:gd name="T31" fmla="*/ 5 h 180"/>
                <a:gd name="T32" fmla="*/ 1 w 128"/>
                <a:gd name="T33" fmla="*/ 5 h 180"/>
                <a:gd name="T34" fmla="*/ 2 w 128"/>
                <a:gd name="T35" fmla="*/ 5 h 180"/>
                <a:gd name="T36" fmla="*/ 2 w 128"/>
                <a:gd name="T37" fmla="*/ 4 h 180"/>
                <a:gd name="T38" fmla="*/ 3 w 128"/>
                <a:gd name="T39" fmla="*/ 4 h 180"/>
                <a:gd name="T40" fmla="*/ 3 w 128"/>
                <a:gd name="T41" fmla="*/ 4 h 180"/>
                <a:gd name="T42" fmla="*/ 4 w 128"/>
                <a:gd name="T43" fmla="*/ 3 h 180"/>
                <a:gd name="T44" fmla="*/ 4 w 128"/>
                <a:gd name="T45" fmla="*/ 3 h 180"/>
                <a:gd name="T46" fmla="*/ 4 w 128"/>
                <a:gd name="T47" fmla="*/ 2 h 180"/>
                <a:gd name="T48" fmla="*/ 4 w 128"/>
                <a:gd name="T49" fmla="*/ 2 h 180"/>
                <a:gd name="T50" fmla="*/ 3 w 128"/>
                <a:gd name="T51" fmla="*/ 1 h 180"/>
                <a:gd name="T52" fmla="*/ 3 w 128"/>
                <a:gd name="T53" fmla="*/ 1 h 180"/>
                <a:gd name="T54" fmla="*/ 2 w 128"/>
                <a:gd name="T55" fmla="*/ 0 h 180"/>
                <a:gd name="T56" fmla="*/ 2 w 128"/>
                <a:gd name="T57" fmla="*/ 0 h 180"/>
                <a:gd name="T58" fmla="*/ 1 w 128"/>
                <a:gd name="T59" fmla="*/ 0 h 180"/>
                <a:gd name="T60" fmla="*/ 1 w 128"/>
                <a:gd name="T61" fmla="*/ 0 h 180"/>
                <a:gd name="T62" fmla="*/ 0 w 128"/>
                <a:gd name="T63" fmla="*/ 0 h 180"/>
                <a:gd name="T64" fmla="*/ 0 w 128"/>
                <a:gd name="T65" fmla="*/ 0 h 180"/>
                <a:gd name="T66" fmla="*/ 0 w 128"/>
                <a:gd name="T67" fmla="*/ 0 h 180"/>
                <a:gd name="T68" fmla="*/ 1 w 128"/>
                <a:gd name="T69" fmla="*/ 0 h 180"/>
                <a:gd name="T70" fmla="*/ 1 w 128"/>
                <a:gd name="T71" fmla="*/ 0 h 180"/>
                <a:gd name="T72" fmla="*/ 2 w 128"/>
                <a:gd name="T73" fmla="*/ 1 h 180"/>
                <a:gd name="T74" fmla="*/ 2 w 128"/>
                <a:gd name="T75" fmla="*/ 1 h 180"/>
                <a:gd name="T76" fmla="*/ 3 w 128"/>
                <a:gd name="T77" fmla="*/ 1 h 180"/>
                <a:gd name="T78" fmla="*/ 3 w 128"/>
                <a:gd name="T79" fmla="*/ 1 h 180"/>
                <a:gd name="T80" fmla="*/ 3 w 128"/>
                <a:gd name="T81" fmla="*/ 2 h 18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0"/>
                <a:gd name="T125" fmla="*/ 128 w 128"/>
                <a:gd name="T126" fmla="*/ 180 h 18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0">
                  <a:moveTo>
                    <a:pt x="108" y="59"/>
                  </a:moveTo>
                  <a:lnTo>
                    <a:pt x="113" y="77"/>
                  </a:lnTo>
                  <a:lnTo>
                    <a:pt x="111" y="94"/>
                  </a:lnTo>
                  <a:lnTo>
                    <a:pt x="103" y="108"/>
                  </a:lnTo>
                  <a:lnTo>
                    <a:pt x="91" y="121"/>
                  </a:lnTo>
                  <a:lnTo>
                    <a:pt x="77" y="132"/>
                  </a:lnTo>
                  <a:lnTo>
                    <a:pt x="61" y="144"/>
                  </a:lnTo>
                  <a:lnTo>
                    <a:pt x="45" y="154"/>
                  </a:lnTo>
                  <a:lnTo>
                    <a:pt x="30" y="164"/>
                  </a:lnTo>
                  <a:lnTo>
                    <a:pt x="28" y="168"/>
                  </a:lnTo>
                  <a:lnTo>
                    <a:pt x="27" y="170"/>
                  </a:lnTo>
                  <a:lnTo>
                    <a:pt x="27" y="174"/>
                  </a:lnTo>
                  <a:lnTo>
                    <a:pt x="28" y="177"/>
                  </a:lnTo>
                  <a:lnTo>
                    <a:pt x="32" y="179"/>
                  </a:lnTo>
                  <a:lnTo>
                    <a:pt x="35" y="180"/>
                  </a:lnTo>
                  <a:lnTo>
                    <a:pt x="37" y="180"/>
                  </a:lnTo>
                  <a:lnTo>
                    <a:pt x="41" y="179"/>
                  </a:lnTo>
                  <a:lnTo>
                    <a:pt x="60" y="169"/>
                  </a:lnTo>
                  <a:lnTo>
                    <a:pt x="77" y="158"/>
                  </a:lnTo>
                  <a:lnTo>
                    <a:pt x="94" y="145"/>
                  </a:lnTo>
                  <a:lnTo>
                    <a:pt x="109" y="130"/>
                  </a:lnTo>
                  <a:lnTo>
                    <a:pt x="120" y="114"/>
                  </a:lnTo>
                  <a:lnTo>
                    <a:pt x="127" y="95"/>
                  </a:lnTo>
                  <a:lnTo>
                    <a:pt x="128" y="76"/>
                  </a:lnTo>
                  <a:lnTo>
                    <a:pt x="123" y="55"/>
                  </a:lnTo>
                  <a:lnTo>
                    <a:pt x="113" y="39"/>
                  </a:lnTo>
                  <a:lnTo>
                    <a:pt x="97" y="25"/>
                  </a:lnTo>
                  <a:lnTo>
                    <a:pt x="79" y="15"/>
                  </a:lnTo>
                  <a:lnTo>
                    <a:pt x="57" y="7"/>
                  </a:lnTo>
                  <a:lnTo>
                    <a:pt x="36" y="2"/>
                  </a:lnTo>
                  <a:lnTo>
                    <a:pt x="19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14" y="9"/>
                  </a:lnTo>
                  <a:lnTo>
                    <a:pt x="29" y="14"/>
                  </a:lnTo>
                  <a:lnTo>
                    <a:pt x="46" y="19"/>
                  </a:lnTo>
                  <a:lnTo>
                    <a:pt x="61" y="23"/>
                  </a:lnTo>
                  <a:lnTo>
                    <a:pt x="76" y="29"/>
                  </a:lnTo>
                  <a:lnTo>
                    <a:pt x="89" y="37"/>
                  </a:lnTo>
                  <a:lnTo>
                    <a:pt x="100" y="46"/>
                  </a:lnTo>
                  <a:lnTo>
                    <a:pt x="108" y="59"/>
                  </a:lnTo>
                  <a:close/>
                </a:path>
              </a:pathLst>
            </a:custGeom>
            <a:solidFill>
              <a:srgbClr val="C9E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03" name="Freeform 765"/>
            <p:cNvSpPr>
              <a:spLocks/>
            </p:cNvSpPr>
            <p:nvPr/>
          </p:nvSpPr>
          <p:spPr bwMode="auto">
            <a:xfrm>
              <a:off x="4318" y="3135"/>
              <a:ext cx="54" cy="63"/>
            </a:xfrm>
            <a:custGeom>
              <a:avLst/>
              <a:gdLst>
                <a:gd name="T0" fmla="*/ 3 w 322"/>
                <a:gd name="T1" fmla="*/ 2 h 378"/>
                <a:gd name="T2" fmla="*/ 2 w 322"/>
                <a:gd name="T3" fmla="*/ 3 h 378"/>
                <a:gd name="T4" fmla="*/ 1 w 322"/>
                <a:gd name="T5" fmla="*/ 5 h 378"/>
                <a:gd name="T6" fmla="*/ 0 w 322"/>
                <a:gd name="T7" fmla="*/ 6 h 378"/>
                <a:gd name="T8" fmla="*/ 0 w 322"/>
                <a:gd name="T9" fmla="*/ 7 h 378"/>
                <a:gd name="T10" fmla="*/ 0 w 322"/>
                <a:gd name="T11" fmla="*/ 8 h 378"/>
                <a:gd name="T12" fmla="*/ 1 w 322"/>
                <a:gd name="T13" fmla="*/ 8 h 378"/>
                <a:gd name="T14" fmla="*/ 1 w 322"/>
                <a:gd name="T15" fmla="*/ 9 h 378"/>
                <a:gd name="T16" fmla="*/ 2 w 322"/>
                <a:gd name="T17" fmla="*/ 9 h 378"/>
                <a:gd name="T18" fmla="*/ 2 w 322"/>
                <a:gd name="T19" fmla="*/ 9 h 378"/>
                <a:gd name="T20" fmla="*/ 3 w 322"/>
                <a:gd name="T21" fmla="*/ 10 h 378"/>
                <a:gd name="T22" fmla="*/ 4 w 322"/>
                <a:gd name="T23" fmla="*/ 10 h 378"/>
                <a:gd name="T24" fmla="*/ 5 w 322"/>
                <a:gd name="T25" fmla="*/ 10 h 378"/>
                <a:gd name="T26" fmla="*/ 6 w 322"/>
                <a:gd name="T27" fmla="*/ 10 h 378"/>
                <a:gd name="T28" fmla="*/ 7 w 322"/>
                <a:gd name="T29" fmla="*/ 10 h 378"/>
                <a:gd name="T30" fmla="*/ 8 w 322"/>
                <a:gd name="T31" fmla="*/ 10 h 378"/>
                <a:gd name="T32" fmla="*/ 9 w 322"/>
                <a:gd name="T33" fmla="*/ 10 h 378"/>
                <a:gd name="T34" fmla="*/ 9 w 322"/>
                <a:gd name="T35" fmla="*/ 10 h 378"/>
                <a:gd name="T36" fmla="*/ 9 w 322"/>
                <a:gd name="T37" fmla="*/ 10 h 378"/>
                <a:gd name="T38" fmla="*/ 9 w 322"/>
                <a:gd name="T39" fmla="*/ 10 h 378"/>
                <a:gd name="T40" fmla="*/ 8 w 322"/>
                <a:gd name="T41" fmla="*/ 10 h 378"/>
                <a:gd name="T42" fmla="*/ 7 w 322"/>
                <a:gd name="T43" fmla="*/ 9 h 378"/>
                <a:gd name="T44" fmla="*/ 7 w 322"/>
                <a:gd name="T45" fmla="*/ 9 h 378"/>
                <a:gd name="T46" fmla="*/ 6 w 322"/>
                <a:gd name="T47" fmla="*/ 9 h 378"/>
                <a:gd name="T48" fmla="*/ 5 w 322"/>
                <a:gd name="T49" fmla="*/ 9 h 378"/>
                <a:gd name="T50" fmla="*/ 4 w 322"/>
                <a:gd name="T51" fmla="*/ 9 h 378"/>
                <a:gd name="T52" fmla="*/ 3 w 322"/>
                <a:gd name="T53" fmla="*/ 9 h 378"/>
                <a:gd name="T54" fmla="*/ 2 w 322"/>
                <a:gd name="T55" fmla="*/ 8 h 378"/>
                <a:gd name="T56" fmla="*/ 2 w 322"/>
                <a:gd name="T57" fmla="*/ 8 h 378"/>
                <a:gd name="T58" fmla="*/ 1 w 322"/>
                <a:gd name="T59" fmla="*/ 7 h 378"/>
                <a:gd name="T60" fmla="*/ 1 w 322"/>
                <a:gd name="T61" fmla="*/ 7 h 378"/>
                <a:gd name="T62" fmla="*/ 1 w 322"/>
                <a:gd name="T63" fmla="*/ 6 h 378"/>
                <a:gd name="T64" fmla="*/ 2 w 322"/>
                <a:gd name="T65" fmla="*/ 5 h 378"/>
                <a:gd name="T66" fmla="*/ 2 w 322"/>
                <a:gd name="T67" fmla="*/ 4 h 378"/>
                <a:gd name="T68" fmla="*/ 3 w 322"/>
                <a:gd name="T69" fmla="*/ 3 h 378"/>
                <a:gd name="T70" fmla="*/ 4 w 322"/>
                <a:gd name="T71" fmla="*/ 2 h 378"/>
                <a:gd name="T72" fmla="*/ 4 w 322"/>
                <a:gd name="T73" fmla="*/ 2 h 378"/>
                <a:gd name="T74" fmla="*/ 6 w 322"/>
                <a:gd name="T75" fmla="*/ 1 h 378"/>
                <a:gd name="T76" fmla="*/ 7 w 322"/>
                <a:gd name="T77" fmla="*/ 0 h 378"/>
                <a:gd name="T78" fmla="*/ 7 w 322"/>
                <a:gd name="T79" fmla="*/ 0 h 378"/>
                <a:gd name="T80" fmla="*/ 7 w 322"/>
                <a:gd name="T81" fmla="*/ 0 h 378"/>
                <a:gd name="T82" fmla="*/ 6 w 322"/>
                <a:gd name="T83" fmla="*/ 0 h 378"/>
                <a:gd name="T84" fmla="*/ 5 w 322"/>
                <a:gd name="T85" fmla="*/ 0 h 378"/>
                <a:gd name="T86" fmla="*/ 4 w 322"/>
                <a:gd name="T87" fmla="*/ 1 h 3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2"/>
                <a:gd name="T133" fmla="*/ 0 h 378"/>
                <a:gd name="T134" fmla="*/ 322 w 322"/>
                <a:gd name="T135" fmla="*/ 378 h 3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2" h="378">
                  <a:moveTo>
                    <a:pt x="125" y="49"/>
                  </a:moveTo>
                  <a:lnTo>
                    <a:pt x="100" y="70"/>
                  </a:lnTo>
                  <a:lnTo>
                    <a:pt x="76" y="90"/>
                  </a:lnTo>
                  <a:lnTo>
                    <a:pt x="53" y="115"/>
                  </a:lnTo>
                  <a:lnTo>
                    <a:pt x="34" y="140"/>
                  </a:lnTo>
                  <a:lnTo>
                    <a:pt x="17" y="166"/>
                  </a:lnTo>
                  <a:lnTo>
                    <a:pt x="5" y="195"/>
                  </a:lnTo>
                  <a:lnTo>
                    <a:pt x="0" y="226"/>
                  </a:lnTo>
                  <a:lnTo>
                    <a:pt x="1" y="258"/>
                  </a:lnTo>
                  <a:lnTo>
                    <a:pt x="3" y="266"/>
                  </a:lnTo>
                  <a:lnTo>
                    <a:pt x="5" y="275"/>
                  </a:lnTo>
                  <a:lnTo>
                    <a:pt x="9" y="282"/>
                  </a:lnTo>
                  <a:lnTo>
                    <a:pt x="14" y="290"/>
                  </a:lnTo>
                  <a:lnTo>
                    <a:pt x="19" y="297"/>
                  </a:lnTo>
                  <a:lnTo>
                    <a:pt x="26" y="304"/>
                  </a:lnTo>
                  <a:lnTo>
                    <a:pt x="32" y="310"/>
                  </a:lnTo>
                  <a:lnTo>
                    <a:pt x="41" y="314"/>
                  </a:lnTo>
                  <a:lnTo>
                    <a:pt x="56" y="324"/>
                  </a:lnTo>
                  <a:lnTo>
                    <a:pt x="71" y="332"/>
                  </a:lnTo>
                  <a:lnTo>
                    <a:pt x="86" y="338"/>
                  </a:lnTo>
                  <a:lnTo>
                    <a:pt x="103" y="344"/>
                  </a:lnTo>
                  <a:lnTo>
                    <a:pt x="119" y="350"/>
                  </a:lnTo>
                  <a:lnTo>
                    <a:pt x="136" y="355"/>
                  </a:lnTo>
                  <a:lnTo>
                    <a:pt x="152" y="359"/>
                  </a:lnTo>
                  <a:lnTo>
                    <a:pt x="168" y="363"/>
                  </a:lnTo>
                  <a:lnTo>
                    <a:pt x="186" y="366"/>
                  </a:lnTo>
                  <a:lnTo>
                    <a:pt x="202" y="368"/>
                  </a:lnTo>
                  <a:lnTo>
                    <a:pt x="220" y="371"/>
                  </a:lnTo>
                  <a:lnTo>
                    <a:pt x="238" y="373"/>
                  </a:lnTo>
                  <a:lnTo>
                    <a:pt x="254" y="374"/>
                  </a:lnTo>
                  <a:lnTo>
                    <a:pt x="272" y="375"/>
                  </a:lnTo>
                  <a:lnTo>
                    <a:pt x="289" y="376"/>
                  </a:lnTo>
                  <a:lnTo>
                    <a:pt x="306" y="378"/>
                  </a:lnTo>
                  <a:lnTo>
                    <a:pt x="311" y="378"/>
                  </a:lnTo>
                  <a:lnTo>
                    <a:pt x="316" y="375"/>
                  </a:lnTo>
                  <a:lnTo>
                    <a:pt x="320" y="371"/>
                  </a:lnTo>
                  <a:lnTo>
                    <a:pt x="322" y="366"/>
                  </a:lnTo>
                  <a:lnTo>
                    <a:pt x="322" y="360"/>
                  </a:lnTo>
                  <a:lnTo>
                    <a:pt x="320" y="356"/>
                  </a:lnTo>
                  <a:lnTo>
                    <a:pt x="315" y="352"/>
                  </a:lnTo>
                  <a:lnTo>
                    <a:pt x="309" y="350"/>
                  </a:lnTo>
                  <a:lnTo>
                    <a:pt x="294" y="347"/>
                  </a:lnTo>
                  <a:lnTo>
                    <a:pt x="279" y="344"/>
                  </a:lnTo>
                  <a:lnTo>
                    <a:pt x="263" y="341"/>
                  </a:lnTo>
                  <a:lnTo>
                    <a:pt x="247" y="338"/>
                  </a:lnTo>
                  <a:lnTo>
                    <a:pt x="232" y="336"/>
                  </a:lnTo>
                  <a:lnTo>
                    <a:pt x="216" y="334"/>
                  </a:lnTo>
                  <a:lnTo>
                    <a:pt x="200" y="332"/>
                  </a:lnTo>
                  <a:lnTo>
                    <a:pt x="185" y="328"/>
                  </a:lnTo>
                  <a:lnTo>
                    <a:pt x="170" y="326"/>
                  </a:lnTo>
                  <a:lnTo>
                    <a:pt x="154" y="322"/>
                  </a:lnTo>
                  <a:lnTo>
                    <a:pt x="139" y="318"/>
                  </a:lnTo>
                  <a:lnTo>
                    <a:pt x="124" y="314"/>
                  </a:lnTo>
                  <a:lnTo>
                    <a:pt x="110" y="309"/>
                  </a:lnTo>
                  <a:lnTo>
                    <a:pt x="94" y="303"/>
                  </a:lnTo>
                  <a:lnTo>
                    <a:pt x="80" y="297"/>
                  </a:lnTo>
                  <a:lnTo>
                    <a:pt x="66" y="289"/>
                  </a:lnTo>
                  <a:lnTo>
                    <a:pt x="55" y="281"/>
                  </a:lnTo>
                  <a:lnTo>
                    <a:pt x="45" y="271"/>
                  </a:lnTo>
                  <a:lnTo>
                    <a:pt x="38" y="259"/>
                  </a:lnTo>
                  <a:lnTo>
                    <a:pt x="35" y="245"/>
                  </a:lnTo>
                  <a:lnTo>
                    <a:pt x="34" y="232"/>
                  </a:lnTo>
                  <a:lnTo>
                    <a:pt x="35" y="216"/>
                  </a:lnTo>
                  <a:lnTo>
                    <a:pt x="38" y="200"/>
                  </a:lnTo>
                  <a:lnTo>
                    <a:pt x="43" y="187"/>
                  </a:lnTo>
                  <a:lnTo>
                    <a:pt x="51" y="170"/>
                  </a:lnTo>
                  <a:lnTo>
                    <a:pt x="60" y="152"/>
                  </a:lnTo>
                  <a:lnTo>
                    <a:pt x="71" y="137"/>
                  </a:lnTo>
                  <a:lnTo>
                    <a:pt x="83" y="124"/>
                  </a:lnTo>
                  <a:lnTo>
                    <a:pt x="94" y="110"/>
                  </a:lnTo>
                  <a:lnTo>
                    <a:pt x="107" y="96"/>
                  </a:lnTo>
                  <a:lnTo>
                    <a:pt x="123" y="82"/>
                  </a:lnTo>
                  <a:lnTo>
                    <a:pt x="138" y="69"/>
                  </a:lnTo>
                  <a:lnTo>
                    <a:pt x="153" y="57"/>
                  </a:lnTo>
                  <a:lnTo>
                    <a:pt x="173" y="47"/>
                  </a:lnTo>
                  <a:lnTo>
                    <a:pt x="195" y="38"/>
                  </a:lnTo>
                  <a:lnTo>
                    <a:pt x="218" y="28"/>
                  </a:lnTo>
                  <a:lnTo>
                    <a:pt x="238" y="20"/>
                  </a:lnTo>
                  <a:lnTo>
                    <a:pt x="254" y="13"/>
                  </a:lnTo>
                  <a:lnTo>
                    <a:pt x="264" y="7"/>
                  </a:lnTo>
                  <a:lnTo>
                    <a:pt x="268" y="2"/>
                  </a:lnTo>
                  <a:lnTo>
                    <a:pt x="256" y="0"/>
                  </a:lnTo>
                  <a:lnTo>
                    <a:pt x="240" y="1"/>
                  </a:lnTo>
                  <a:lnTo>
                    <a:pt x="221" y="4"/>
                  </a:lnTo>
                  <a:lnTo>
                    <a:pt x="201" y="10"/>
                  </a:lnTo>
                  <a:lnTo>
                    <a:pt x="180" y="18"/>
                  </a:lnTo>
                  <a:lnTo>
                    <a:pt x="160" y="27"/>
                  </a:lnTo>
                  <a:lnTo>
                    <a:pt x="141" y="38"/>
                  </a:lnTo>
                  <a:lnTo>
                    <a:pt x="125" y="49"/>
                  </a:lnTo>
                  <a:close/>
                </a:path>
              </a:pathLst>
            </a:custGeom>
            <a:solidFill>
              <a:srgbClr val="C9E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04" name="Freeform 766"/>
            <p:cNvSpPr>
              <a:spLocks/>
            </p:cNvSpPr>
            <p:nvPr/>
          </p:nvSpPr>
          <p:spPr bwMode="auto">
            <a:xfrm>
              <a:off x="4394" y="3133"/>
              <a:ext cx="47" cy="42"/>
            </a:xfrm>
            <a:custGeom>
              <a:avLst/>
              <a:gdLst>
                <a:gd name="T0" fmla="*/ 6 w 283"/>
                <a:gd name="T1" fmla="*/ 2 h 252"/>
                <a:gd name="T2" fmla="*/ 7 w 283"/>
                <a:gd name="T3" fmla="*/ 3 h 252"/>
                <a:gd name="T4" fmla="*/ 7 w 283"/>
                <a:gd name="T5" fmla="*/ 3 h 252"/>
                <a:gd name="T6" fmla="*/ 7 w 283"/>
                <a:gd name="T7" fmla="*/ 4 h 252"/>
                <a:gd name="T8" fmla="*/ 7 w 283"/>
                <a:gd name="T9" fmla="*/ 4 h 252"/>
                <a:gd name="T10" fmla="*/ 7 w 283"/>
                <a:gd name="T11" fmla="*/ 4 h 252"/>
                <a:gd name="T12" fmla="*/ 7 w 283"/>
                <a:gd name="T13" fmla="*/ 5 h 252"/>
                <a:gd name="T14" fmla="*/ 7 w 283"/>
                <a:gd name="T15" fmla="*/ 5 h 252"/>
                <a:gd name="T16" fmla="*/ 6 w 283"/>
                <a:gd name="T17" fmla="*/ 5 h 252"/>
                <a:gd name="T18" fmla="*/ 6 w 283"/>
                <a:gd name="T19" fmla="*/ 6 h 252"/>
                <a:gd name="T20" fmla="*/ 6 w 283"/>
                <a:gd name="T21" fmla="*/ 6 h 252"/>
                <a:gd name="T22" fmla="*/ 6 w 283"/>
                <a:gd name="T23" fmla="*/ 6 h 252"/>
                <a:gd name="T24" fmla="*/ 5 w 283"/>
                <a:gd name="T25" fmla="*/ 7 h 252"/>
                <a:gd name="T26" fmla="*/ 5 w 283"/>
                <a:gd name="T27" fmla="*/ 7 h 252"/>
                <a:gd name="T28" fmla="*/ 5 w 283"/>
                <a:gd name="T29" fmla="*/ 7 h 252"/>
                <a:gd name="T30" fmla="*/ 5 w 283"/>
                <a:gd name="T31" fmla="*/ 7 h 252"/>
                <a:gd name="T32" fmla="*/ 5 w 283"/>
                <a:gd name="T33" fmla="*/ 7 h 252"/>
                <a:gd name="T34" fmla="*/ 5 w 283"/>
                <a:gd name="T35" fmla="*/ 7 h 252"/>
                <a:gd name="T36" fmla="*/ 6 w 283"/>
                <a:gd name="T37" fmla="*/ 7 h 252"/>
                <a:gd name="T38" fmla="*/ 6 w 283"/>
                <a:gd name="T39" fmla="*/ 7 h 252"/>
                <a:gd name="T40" fmla="*/ 6 w 283"/>
                <a:gd name="T41" fmla="*/ 7 h 252"/>
                <a:gd name="T42" fmla="*/ 6 w 283"/>
                <a:gd name="T43" fmla="*/ 7 h 252"/>
                <a:gd name="T44" fmla="*/ 7 w 283"/>
                <a:gd name="T45" fmla="*/ 6 h 252"/>
                <a:gd name="T46" fmla="*/ 7 w 283"/>
                <a:gd name="T47" fmla="*/ 5 h 252"/>
                <a:gd name="T48" fmla="*/ 8 w 283"/>
                <a:gd name="T49" fmla="*/ 5 h 252"/>
                <a:gd name="T50" fmla="*/ 8 w 283"/>
                <a:gd name="T51" fmla="*/ 4 h 252"/>
                <a:gd name="T52" fmla="*/ 8 w 283"/>
                <a:gd name="T53" fmla="*/ 3 h 252"/>
                <a:gd name="T54" fmla="*/ 7 w 283"/>
                <a:gd name="T55" fmla="*/ 3 h 252"/>
                <a:gd name="T56" fmla="*/ 7 w 283"/>
                <a:gd name="T57" fmla="*/ 2 h 252"/>
                <a:gd name="T58" fmla="*/ 7 w 283"/>
                <a:gd name="T59" fmla="*/ 2 h 252"/>
                <a:gd name="T60" fmla="*/ 6 w 283"/>
                <a:gd name="T61" fmla="*/ 1 h 252"/>
                <a:gd name="T62" fmla="*/ 6 w 283"/>
                <a:gd name="T63" fmla="*/ 1 h 252"/>
                <a:gd name="T64" fmla="*/ 5 w 283"/>
                <a:gd name="T65" fmla="*/ 1 h 252"/>
                <a:gd name="T66" fmla="*/ 4 w 283"/>
                <a:gd name="T67" fmla="*/ 1 h 252"/>
                <a:gd name="T68" fmla="*/ 4 w 283"/>
                <a:gd name="T69" fmla="*/ 1 h 252"/>
                <a:gd name="T70" fmla="*/ 3 w 283"/>
                <a:gd name="T71" fmla="*/ 0 h 252"/>
                <a:gd name="T72" fmla="*/ 3 w 283"/>
                <a:gd name="T73" fmla="*/ 0 h 252"/>
                <a:gd name="T74" fmla="*/ 2 w 283"/>
                <a:gd name="T75" fmla="*/ 0 h 252"/>
                <a:gd name="T76" fmla="*/ 2 w 283"/>
                <a:gd name="T77" fmla="*/ 0 h 252"/>
                <a:gd name="T78" fmla="*/ 1 w 283"/>
                <a:gd name="T79" fmla="*/ 0 h 252"/>
                <a:gd name="T80" fmla="*/ 1 w 283"/>
                <a:gd name="T81" fmla="*/ 0 h 252"/>
                <a:gd name="T82" fmla="*/ 0 w 283"/>
                <a:gd name="T83" fmla="*/ 0 h 252"/>
                <a:gd name="T84" fmla="*/ 0 w 283"/>
                <a:gd name="T85" fmla="*/ 0 h 252"/>
                <a:gd name="T86" fmla="*/ 0 w 283"/>
                <a:gd name="T87" fmla="*/ 0 h 252"/>
                <a:gd name="T88" fmla="*/ 0 w 283"/>
                <a:gd name="T89" fmla="*/ 0 h 252"/>
                <a:gd name="T90" fmla="*/ 0 w 283"/>
                <a:gd name="T91" fmla="*/ 0 h 252"/>
                <a:gd name="T92" fmla="*/ 1 w 283"/>
                <a:gd name="T93" fmla="*/ 0 h 252"/>
                <a:gd name="T94" fmla="*/ 1 w 283"/>
                <a:gd name="T95" fmla="*/ 0 h 252"/>
                <a:gd name="T96" fmla="*/ 1 w 283"/>
                <a:gd name="T97" fmla="*/ 0 h 252"/>
                <a:gd name="T98" fmla="*/ 2 w 283"/>
                <a:gd name="T99" fmla="*/ 1 h 252"/>
                <a:gd name="T100" fmla="*/ 2 w 283"/>
                <a:gd name="T101" fmla="*/ 1 h 252"/>
                <a:gd name="T102" fmla="*/ 3 w 283"/>
                <a:gd name="T103" fmla="*/ 1 h 252"/>
                <a:gd name="T104" fmla="*/ 3 w 283"/>
                <a:gd name="T105" fmla="*/ 1 h 252"/>
                <a:gd name="T106" fmla="*/ 3 w 283"/>
                <a:gd name="T107" fmla="*/ 1 h 252"/>
                <a:gd name="T108" fmla="*/ 4 w 283"/>
                <a:gd name="T109" fmla="*/ 1 h 252"/>
                <a:gd name="T110" fmla="*/ 4 w 283"/>
                <a:gd name="T111" fmla="*/ 1 h 252"/>
                <a:gd name="T112" fmla="*/ 5 w 283"/>
                <a:gd name="T113" fmla="*/ 1 h 252"/>
                <a:gd name="T114" fmla="*/ 5 w 283"/>
                <a:gd name="T115" fmla="*/ 2 h 252"/>
                <a:gd name="T116" fmla="*/ 6 w 283"/>
                <a:gd name="T117" fmla="*/ 2 h 252"/>
                <a:gd name="T118" fmla="*/ 6 w 283"/>
                <a:gd name="T119" fmla="*/ 2 h 252"/>
                <a:gd name="T120" fmla="*/ 6 w 283"/>
                <a:gd name="T121" fmla="*/ 2 h 2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3"/>
                <a:gd name="T184" fmla="*/ 0 h 252"/>
                <a:gd name="T185" fmla="*/ 283 w 283"/>
                <a:gd name="T186" fmla="*/ 252 h 2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3" h="252">
                  <a:moveTo>
                    <a:pt x="235" y="77"/>
                  </a:moveTo>
                  <a:lnTo>
                    <a:pt x="248" y="91"/>
                  </a:lnTo>
                  <a:lnTo>
                    <a:pt x="256" y="107"/>
                  </a:lnTo>
                  <a:lnTo>
                    <a:pt x="259" y="124"/>
                  </a:lnTo>
                  <a:lnTo>
                    <a:pt x="259" y="142"/>
                  </a:lnTo>
                  <a:lnTo>
                    <a:pt x="257" y="157"/>
                  </a:lnTo>
                  <a:lnTo>
                    <a:pt x="252" y="170"/>
                  </a:lnTo>
                  <a:lnTo>
                    <a:pt x="244" y="183"/>
                  </a:lnTo>
                  <a:lnTo>
                    <a:pt x="236" y="193"/>
                  </a:lnTo>
                  <a:lnTo>
                    <a:pt x="225" y="204"/>
                  </a:lnTo>
                  <a:lnTo>
                    <a:pt x="215" y="214"/>
                  </a:lnTo>
                  <a:lnTo>
                    <a:pt x="204" y="224"/>
                  </a:lnTo>
                  <a:lnTo>
                    <a:pt x="194" y="234"/>
                  </a:lnTo>
                  <a:lnTo>
                    <a:pt x="191" y="238"/>
                  </a:lnTo>
                  <a:lnTo>
                    <a:pt x="191" y="241"/>
                  </a:lnTo>
                  <a:lnTo>
                    <a:pt x="191" y="245"/>
                  </a:lnTo>
                  <a:lnTo>
                    <a:pt x="194" y="248"/>
                  </a:lnTo>
                  <a:lnTo>
                    <a:pt x="197" y="250"/>
                  </a:lnTo>
                  <a:lnTo>
                    <a:pt x="202" y="252"/>
                  </a:lnTo>
                  <a:lnTo>
                    <a:pt x="205" y="250"/>
                  </a:lnTo>
                  <a:lnTo>
                    <a:pt x="209" y="248"/>
                  </a:lnTo>
                  <a:lnTo>
                    <a:pt x="232" y="233"/>
                  </a:lnTo>
                  <a:lnTo>
                    <a:pt x="252" y="214"/>
                  </a:lnTo>
                  <a:lnTo>
                    <a:pt x="268" y="192"/>
                  </a:lnTo>
                  <a:lnTo>
                    <a:pt x="278" y="167"/>
                  </a:lnTo>
                  <a:lnTo>
                    <a:pt x="283" y="141"/>
                  </a:lnTo>
                  <a:lnTo>
                    <a:pt x="280" y="115"/>
                  </a:lnTo>
                  <a:lnTo>
                    <a:pt x="271" y="91"/>
                  </a:lnTo>
                  <a:lnTo>
                    <a:pt x="252" y="69"/>
                  </a:lnTo>
                  <a:lnTo>
                    <a:pt x="238" y="57"/>
                  </a:lnTo>
                  <a:lnTo>
                    <a:pt x="222" y="48"/>
                  </a:lnTo>
                  <a:lnTo>
                    <a:pt x="204" y="39"/>
                  </a:lnTo>
                  <a:lnTo>
                    <a:pt x="184" y="31"/>
                  </a:lnTo>
                  <a:lnTo>
                    <a:pt x="164" y="23"/>
                  </a:lnTo>
                  <a:lnTo>
                    <a:pt x="144" y="17"/>
                  </a:lnTo>
                  <a:lnTo>
                    <a:pt x="123" y="13"/>
                  </a:lnTo>
                  <a:lnTo>
                    <a:pt x="103" y="8"/>
                  </a:lnTo>
                  <a:lnTo>
                    <a:pt x="83" y="5"/>
                  </a:lnTo>
                  <a:lnTo>
                    <a:pt x="66" y="2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2"/>
                  </a:lnTo>
                  <a:lnTo>
                    <a:pt x="0" y="5"/>
                  </a:lnTo>
                  <a:lnTo>
                    <a:pt x="12" y="7"/>
                  </a:lnTo>
                  <a:lnTo>
                    <a:pt x="24" y="8"/>
                  </a:lnTo>
                  <a:lnTo>
                    <a:pt x="38" y="10"/>
                  </a:lnTo>
                  <a:lnTo>
                    <a:pt x="52" y="13"/>
                  </a:lnTo>
                  <a:lnTo>
                    <a:pt x="66" y="16"/>
                  </a:lnTo>
                  <a:lnTo>
                    <a:pt x="82" y="18"/>
                  </a:lnTo>
                  <a:lnTo>
                    <a:pt x="98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4"/>
                  </a:lnTo>
                  <a:lnTo>
                    <a:pt x="162" y="39"/>
                  </a:lnTo>
                  <a:lnTo>
                    <a:pt x="177" y="45"/>
                  </a:lnTo>
                  <a:lnTo>
                    <a:pt x="193" y="52"/>
                  </a:lnTo>
                  <a:lnTo>
                    <a:pt x="208" y="60"/>
                  </a:lnTo>
                  <a:lnTo>
                    <a:pt x="222" y="68"/>
                  </a:lnTo>
                  <a:lnTo>
                    <a:pt x="235" y="77"/>
                  </a:lnTo>
                  <a:close/>
                </a:path>
              </a:pathLst>
            </a:custGeom>
            <a:solidFill>
              <a:srgbClr val="C9E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05" name="Freeform 767"/>
            <p:cNvSpPr>
              <a:spLocks/>
            </p:cNvSpPr>
            <p:nvPr/>
          </p:nvSpPr>
          <p:spPr bwMode="auto">
            <a:xfrm>
              <a:off x="4298" y="3153"/>
              <a:ext cx="19" cy="39"/>
            </a:xfrm>
            <a:custGeom>
              <a:avLst/>
              <a:gdLst>
                <a:gd name="T0" fmla="*/ 0 w 114"/>
                <a:gd name="T1" fmla="*/ 3 h 238"/>
                <a:gd name="T2" fmla="*/ 0 w 114"/>
                <a:gd name="T3" fmla="*/ 4 h 238"/>
                <a:gd name="T4" fmla="*/ 0 w 114"/>
                <a:gd name="T5" fmla="*/ 5 h 238"/>
                <a:gd name="T6" fmla="*/ 0 w 114"/>
                <a:gd name="T7" fmla="*/ 5 h 238"/>
                <a:gd name="T8" fmla="*/ 1 w 114"/>
                <a:gd name="T9" fmla="*/ 5 h 238"/>
                <a:gd name="T10" fmla="*/ 1 w 114"/>
                <a:gd name="T11" fmla="*/ 6 h 238"/>
                <a:gd name="T12" fmla="*/ 2 w 114"/>
                <a:gd name="T13" fmla="*/ 6 h 238"/>
                <a:gd name="T14" fmla="*/ 2 w 114"/>
                <a:gd name="T15" fmla="*/ 6 h 238"/>
                <a:gd name="T16" fmla="*/ 2 w 114"/>
                <a:gd name="T17" fmla="*/ 6 h 238"/>
                <a:gd name="T18" fmla="*/ 3 w 114"/>
                <a:gd name="T19" fmla="*/ 6 h 238"/>
                <a:gd name="T20" fmla="*/ 3 w 114"/>
                <a:gd name="T21" fmla="*/ 6 h 238"/>
                <a:gd name="T22" fmla="*/ 3 w 114"/>
                <a:gd name="T23" fmla="*/ 6 h 238"/>
                <a:gd name="T24" fmla="*/ 3 w 114"/>
                <a:gd name="T25" fmla="*/ 6 h 238"/>
                <a:gd name="T26" fmla="*/ 3 w 114"/>
                <a:gd name="T27" fmla="*/ 6 h 238"/>
                <a:gd name="T28" fmla="*/ 3 w 114"/>
                <a:gd name="T29" fmla="*/ 6 h 238"/>
                <a:gd name="T30" fmla="*/ 3 w 114"/>
                <a:gd name="T31" fmla="*/ 6 h 238"/>
                <a:gd name="T32" fmla="*/ 3 w 114"/>
                <a:gd name="T33" fmla="*/ 6 h 238"/>
                <a:gd name="T34" fmla="*/ 2 w 114"/>
                <a:gd name="T35" fmla="*/ 5 h 238"/>
                <a:gd name="T36" fmla="*/ 2 w 114"/>
                <a:gd name="T37" fmla="*/ 5 h 238"/>
                <a:gd name="T38" fmla="*/ 1 w 114"/>
                <a:gd name="T39" fmla="*/ 5 h 238"/>
                <a:gd name="T40" fmla="*/ 1 w 114"/>
                <a:gd name="T41" fmla="*/ 4 h 238"/>
                <a:gd name="T42" fmla="*/ 1 w 114"/>
                <a:gd name="T43" fmla="*/ 4 h 238"/>
                <a:gd name="T44" fmla="*/ 1 w 114"/>
                <a:gd name="T45" fmla="*/ 3 h 238"/>
                <a:gd name="T46" fmla="*/ 1 w 114"/>
                <a:gd name="T47" fmla="*/ 3 h 238"/>
                <a:gd name="T48" fmla="*/ 1 w 114"/>
                <a:gd name="T49" fmla="*/ 2 h 238"/>
                <a:gd name="T50" fmla="*/ 1 w 114"/>
                <a:gd name="T51" fmla="*/ 2 h 238"/>
                <a:gd name="T52" fmla="*/ 2 w 114"/>
                <a:gd name="T53" fmla="*/ 2 h 238"/>
                <a:gd name="T54" fmla="*/ 2 w 114"/>
                <a:gd name="T55" fmla="*/ 1 h 238"/>
                <a:gd name="T56" fmla="*/ 2 w 114"/>
                <a:gd name="T57" fmla="*/ 1 h 238"/>
                <a:gd name="T58" fmla="*/ 2 w 114"/>
                <a:gd name="T59" fmla="*/ 1 h 238"/>
                <a:gd name="T60" fmla="*/ 3 w 114"/>
                <a:gd name="T61" fmla="*/ 0 h 238"/>
                <a:gd name="T62" fmla="*/ 3 w 114"/>
                <a:gd name="T63" fmla="*/ 0 h 238"/>
                <a:gd name="T64" fmla="*/ 3 w 114"/>
                <a:gd name="T65" fmla="*/ 0 h 238"/>
                <a:gd name="T66" fmla="*/ 3 w 114"/>
                <a:gd name="T67" fmla="*/ 0 h 238"/>
                <a:gd name="T68" fmla="*/ 3 w 114"/>
                <a:gd name="T69" fmla="*/ 0 h 238"/>
                <a:gd name="T70" fmla="*/ 2 w 114"/>
                <a:gd name="T71" fmla="*/ 0 h 238"/>
                <a:gd name="T72" fmla="*/ 2 w 114"/>
                <a:gd name="T73" fmla="*/ 1 h 238"/>
                <a:gd name="T74" fmla="*/ 1 w 114"/>
                <a:gd name="T75" fmla="*/ 1 h 238"/>
                <a:gd name="T76" fmla="*/ 1 w 114"/>
                <a:gd name="T77" fmla="*/ 2 h 238"/>
                <a:gd name="T78" fmla="*/ 0 w 114"/>
                <a:gd name="T79" fmla="*/ 3 h 238"/>
                <a:gd name="T80" fmla="*/ 0 w 114"/>
                <a:gd name="T81" fmla="*/ 3 h 2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4"/>
                <a:gd name="T124" fmla="*/ 0 h 238"/>
                <a:gd name="T125" fmla="*/ 114 w 114"/>
                <a:gd name="T126" fmla="*/ 238 h 2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4" h="238">
                  <a:moveTo>
                    <a:pt x="0" y="130"/>
                  </a:moveTo>
                  <a:lnTo>
                    <a:pt x="0" y="149"/>
                  </a:lnTo>
                  <a:lnTo>
                    <a:pt x="4" y="168"/>
                  </a:lnTo>
                  <a:lnTo>
                    <a:pt x="12" y="185"/>
                  </a:lnTo>
                  <a:lnTo>
                    <a:pt x="24" y="200"/>
                  </a:lnTo>
                  <a:lnTo>
                    <a:pt x="38" y="213"/>
                  </a:lnTo>
                  <a:lnTo>
                    <a:pt x="55" y="224"/>
                  </a:lnTo>
                  <a:lnTo>
                    <a:pt x="73" y="232"/>
                  </a:lnTo>
                  <a:lnTo>
                    <a:pt x="92" y="237"/>
                  </a:lnTo>
                  <a:lnTo>
                    <a:pt x="98" y="238"/>
                  </a:lnTo>
                  <a:lnTo>
                    <a:pt x="104" y="235"/>
                  </a:lnTo>
                  <a:lnTo>
                    <a:pt x="109" y="232"/>
                  </a:lnTo>
                  <a:lnTo>
                    <a:pt x="111" y="227"/>
                  </a:lnTo>
                  <a:lnTo>
                    <a:pt x="111" y="222"/>
                  </a:lnTo>
                  <a:lnTo>
                    <a:pt x="110" y="216"/>
                  </a:lnTo>
                  <a:lnTo>
                    <a:pt x="106" y="211"/>
                  </a:lnTo>
                  <a:lnTo>
                    <a:pt x="100" y="209"/>
                  </a:lnTo>
                  <a:lnTo>
                    <a:pt x="82" y="202"/>
                  </a:lnTo>
                  <a:lnTo>
                    <a:pt x="64" y="193"/>
                  </a:lnTo>
                  <a:lnTo>
                    <a:pt x="50" y="180"/>
                  </a:lnTo>
                  <a:lnTo>
                    <a:pt x="39" y="167"/>
                  </a:lnTo>
                  <a:lnTo>
                    <a:pt x="32" y="149"/>
                  </a:lnTo>
                  <a:lnTo>
                    <a:pt x="29" y="131"/>
                  </a:lnTo>
                  <a:lnTo>
                    <a:pt x="29" y="111"/>
                  </a:lnTo>
                  <a:lnTo>
                    <a:pt x="35" y="91"/>
                  </a:lnTo>
                  <a:lnTo>
                    <a:pt x="42" y="76"/>
                  </a:lnTo>
                  <a:lnTo>
                    <a:pt x="51" y="62"/>
                  </a:lnTo>
                  <a:lnTo>
                    <a:pt x="62" y="49"/>
                  </a:lnTo>
                  <a:lnTo>
                    <a:pt x="73" y="38"/>
                  </a:lnTo>
                  <a:lnTo>
                    <a:pt x="84" y="28"/>
                  </a:lnTo>
                  <a:lnTo>
                    <a:pt x="96" y="18"/>
                  </a:lnTo>
                  <a:lnTo>
                    <a:pt x="106" y="9"/>
                  </a:lnTo>
                  <a:lnTo>
                    <a:pt x="114" y="1"/>
                  </a:lnTo>
                  <a:lnTo>
                    <a:pt x="106" y="0"/>
                  </a:lnTo>
                  <a:lnTo>
                    <a:pt x="93" y="6"/>
                  </a:lnTo>
                  <a:lnTo>
                    <a:pt x="76" y="18"/>
                  </a:lnTo>
                  <a:lnTo>
                    <a:pt x="56" y="36"/>
                  </a:lnTo>
                  <a:lnTo>
                    <a:pt x="37" y="57"/>
                  </a:lnTo>
                  <a:lnTo>
                    <a:pt x="20" y="80"/>
                  </a:lnTo>
                  <a:lnTo>
                    <a:pt x="7" y="106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C9E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06" name="Freeform 768"/>
            <p:cNvSpPr>
              <a:spLocks/>
            </p:cNvSpPr>
            <p:nvPr/>
          </p:nvSpPr>
          <p:spPr bwMode="auto">
            <a:xfrm>
              <a:off x="4432" y="3130"/>
              <a:ext cx="41" cy="52"/>
            </a:xfrm>
            <a:custGeom>
              <a:avLst/>
              <a:gdLst>
                <a:gd name="T0" fmla="*/ 6 w 246"/>
                <a:gd name="T1" fmla="*/ 4 h 310"/>
                <a:gd name="T2" fmla="*/ 6 w 246"/>
                <a:gd name="T3" fmla="*/ 4 h 310"/>
                <a:gd name="T4" fmla="*/ 6 w 246"/>
                <a:gd name="T5" fmla="*/ 5 h 310"/>
                <a:gd name="T6" fmla="*/ 6 w 246"/>
                <a:gd name="T7" fmla="*/ 5 h 310"/>
                <a:gd name="T8" fmla="*/ 6 w 246"/>
                <a:gd name="T9" fmla="*/ 6 h 310"/>
                <a:gd name="T10" fmla="*/ 5 w 246"/>
                <a:gd name="T11" fmla="*/ 6 h 310"/>
                <a:gd name="T12" fmla="*/ 5 w 246"/>
                <a:gd name="T13" fmla="*/ 7 h 310"/>
                <a:gd name="T14" fmla="*/ 4 w 246"/>
                <a:gd name="T15" fmla="*/ 7 h 310"/>
                <a:gd name="T16" fmla="*/ 4 w 246"/>
                <a:gd name="T17" fmla="*/ 8 h 310"/>
                <a:gd name="T18" fmla="*/ 4 w 246"/>
                <a:gd name="T19" fmla="*/ 8 h 310"/>
                <a:gd name="T20" fmla="*/ 3 w 246"/>
                <a:gd name="T21" fmla="*/ 8 h 310"/>
                <a:gd name="T22" fmla="*/ 3 w 246"/>
                <a:gd name="T23" fmla="*/ 9 h 310"/>
                <a:gd name="T24" fmla="*/ 4 w 246"/>
                <a:gd name="T25" fmla="*/ 9 h 310"/>
                <a:gd name="T26" fmla="*/ 4 w 246"/>
                <a:gd name="T27" fmla="*/ 9 h 310"/>
                <a:gd name="T28" fmla="*/ 4 w 246"/>
                <a:gd name="T29" fmla="*/ 8 h 310"/>
                <a:gd name="T30" fmla="*/ 5 w 246"/>
                <a:gd name="T31" fmla="*/ 8 h 310"/>
                <a:gd name="T32" fmla="*/ 6 w 246"/>
                <a:gd name="T33" fmla="*/ 7 h 310"/>
                <a:gd name="T34" fmla="*/ 7 w 246"/>
                <a:gd name="T35" fmla="*/ 6 h 310"/>
                <a:gd name="T36" fmla="*/ 7 w 246"/>
                <a:gd name="T37" fmla="*/ 5 h 310"/>
                <a:gd name="T38" fmla="*/ 7 w 246"/>
                <a:gd name="T39" fmla="*/ 4 h 310"/>
                <a:gd name="T40" fmla="*/ 6 w 246"/>
                <a:gd name="T41" fmla="*/ 3 h 310"/>
                <a:gd name="T42" fmla="*/ 6 w 246"/>
                <a:gd name="T43" fmla="*/ 3 h 310"/>
                <a:gd name="T44" fmla="*/ 5 w 246"/>
                <a:gd name="T45" fmla="*/ 2 h 310"/>
                <a:gd name="T46" fmla="*/ 4 w 246"/>
                <a:gd name="T47" fmla="*/ 2 h 310"/>
                <a:gd name="T48" fmla="*/ 4 w 246"/>
                <a:gd name="T49" fmla="*/ 1 h 310"/>
                <a:gd name="T50" fmla="*/ 3 w 246"/>
                <a:gd name="T51" fmla="*/ 1 h 310"/>
                <a:gd name="T52" fmla="*/ 2 w 246"/>
                <a:gd name="T53" fmla="*/ 1 h 310"/>
                <a:gd name="T54" fmla="*/ 1 w 246"/>
                <a:gd name="T55" fmla="*/ 0 h 310"/>
                <a:gd name="T56" fmla="*/ 1 w 246"/>
                <a:gd name="T57" fmla="*/ 0 h 310"/>
                <a:gd name="T58" fmla="*/ 0 w 246"/>
                <a:gd name="T59" fmla="*/ 0 h 310"/>
                <a:gd name="T60" fmla="*/ 0 w 246"/>
                <a:gd name="T61" fmla="*/ 0 h 310"/>
                <a:gd name="T62" fmla="*/ 1 w 246"/>
                <a:gd name="T63" fmla="*/ 0 h 310"/>
                <a:gd name="T64" fmla="*/ 2 w 246"/>
                <a:gd name="T65" fmla="*/ 1 h 310"/>
                <a:gd name="T66" fmla="*/ 2 w 246"/>
                <a:gd name="T67" fmla="*/ 1 h 310"/>
                <a:gd name="T68" fmla="*/ 3 w 246"/>
                <a:gd name="T69" fmla="*/ 2 h 310"/>
                <a:gd name="T70" fmla="*/ 4 w 246"/>
                <a:gd name="T71" fmla="*/ 2 h 310"/>
                <a:gd name="T72" fmla="*/ 5 w 246"/>
                <a:gd name="T73" fmla="*/ 3 h 310"/>
                <a:gd name="T74" fmla="*/ 5 w 246"/>
                <a:gd name="T75" fmla="*/ 3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6"/>
                <a:gd name="T115" fmla="*/ 0 h 310"/>
                <a:gd name="T116" fmla="*/ 246 w 246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6" h="310">
                  <a:moveTo>
                    <a:pt x="199" y="116"/>
                  </a:moveTo>
                  <a:lnTo>
                    <a:pt x="207" y="124"/>
                  </a:lnTo>
                  <a:lnTo>
                    <a:pt x="214" y="133"/>
                  </a:lnTo>
                  <a:lnTo>
                    <a:pt x="219" y="143"/>
                  </a:lnTo>
                  <a:lnTo>
                    <a:pt x="223" y="154"/>
                  </a:lnTo>
                  <a:lnTo>
                    <a:pt x="225" y="164"/>
                  </a:lnTo>
                  <a:lnTo>
                    <a:pt x="225" y="176"/>
                  </a:lnTo>
                  <a:lnTo>
                    <a:pt x="221" y="187"/>
                  </a:lnTo>
                  <a:lnTo>
                    <a:pt x="216" y="197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8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3" y="264"/>
                  </a:lnTo>
                  <a:lnTo>
                    <a:pt x="132" y="274"/>
                  </a:lnTo>
                  <a:lnTo>
                    <a:pt x="129" y="278"/>
                  </a:lnTo>
                  <a:lnTo>
                    <a:pt x="126" y="282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1" y="305"/>
                  </a:lnTo>
                  <a:lnTo>
                    <a:pt x="125" y="309"/>
                  </a:lnTo>
                  <a:lnTo>
                    <a:pt x="130" y="310"/>
                  </a:lnTo>
                  <a:lnTo>
                    <a:pt x="134" y="310"/>
                  </a:lnTo>
                  <a:lnTo>
                    <a:pt x="139" y="309"/>
                  </a:lnTo>
                  <a:lnTo>
                    <a:pt x="143" y="305"/>
                  </a:lnTo>
                  <a:lnTo>
                    <a:pt x="154" y="293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19" y="233"/>
                  </a:lnTo>
                  <a:lnTo>
                    <a:pt x="231" y="219"/>
                  </a:lnTo>
                  <a:lnTo>
                    <a:pt x="239" y="204"/>
                  </a:lnTo>
                  <a:lnTo>
                    <a:pt x="245" y="187"/>
                  </a:lnTo>
                  <a:lnTo>
                    <a:pt x="246" y="170"/>
                  </a:lnTo>
                  <a:lnTo>
                    <a:pt x="242" y="153"/>
                  </a:lnTo>
                  <a:lnTo>
                    <a:pt x="236" y="136"/>
                  </a:lnTo>
                  <a:lnTo>
                    <a:pt x="227" y="120"/>
                  </a:lnTo>
                  <a:lnTo>
                    <a:pt x="215" y="107"/>
                  </a:lnTo>
                  <a:lnTo>
                    <a:pt x="201" y="94"/>
                  </a:lnTo>
                  <a:lnTo>
                    <a:pt x="187" y="82"/>
                  </a:lnTo>
                  <a:lnTo>
                    <a:pt x="177" y="74"/>
                  </a:lnTo>
                  <a:lnTo>
                    <a:pt x="165" y="68"/>
                  </a:lnTo>
                  <a:lnTo>
                    <a:pt x="152" y="60"/>
                  </a:lnTo>
                  <a:lnTo>
                    <a:pt x="139" y="51"/>
                  </a:lnTo>
                  <a:lnTo>
                    <a:pt x="126" y="43"/>
                  </a:lnTo>
                  <a:lnTo>
                    <a:pt x="112" y="35"/>
                  </a:lnTo>
                  <a:lnTo>
                    <a:pt x="98" y="28"/>
                  </a:lnTo>
                  <a:lnTo>
                    <a:pt x="85" y="22"/>
                  </a:lnTo>
                  <a:lnTo>
                    <a:pt x="72" y="16"/>
                  </a:lnTo>
                  <a:lnTo>
                    <a:pt x="59" y="10"/>
                  </a:lnTo>
                  <a:lnTo>
                    <a:pt x="46" y="7"/>
                  </a:lnTo>
                  <a:lnTo>
                    <a:pt x="35" y="3"/>
                  </a:lnTo>
                  <a:lnTo>
                    <a:pt x="24" y="1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8" y="6"/>
                  </a:lnTo>
                  <a:lnTo>
                    <a:pt x="17" y="9"/>
                  </a:lnTo>
                  <a:lnTo>
                    <a:pt x="28" y="14"/>
                  </a:lnTo>
                  <a:lnTo>
                    <a:pt x="38" y="18"/>
                  </a:lnTo>
                  <a:lnTo>
                    <a:pt x="51" y="24"/>
                  </a:lnTo>
                  <a:lnTo>
                    <a:pt x="64" y="30"/>
                  </a:lnTo>
                  <a:lnTo>
                    <a:pt x="78" y="37"/>
                  </a:lnTo>
                  <a:lnTo>
                    <a:pt x="92" y="43"/>
                  </a:lnTo>
                  <a:lnTo>
                    <a:pt x="106" y="51"/>
                  </a:lnTo>
                  <a:lnTo>
                    <a:pt x="120" y="60"/>
                  </a:lnTo>
                  <a:lnTo>
                    <a:pt x="134" y="69"/>
                  </a:lnTo>
                  <a:lnTo>
                    <a:pt x="148" y="78"/>
                  </a:lnTo>
                  <a:lnTo>
                    <a:pt x="163" y="87"/>
                  </a:lnTo>
                  <a:lnTo>
                    <a:pt x="175" y="96"/>
                  </a:lnTo>
                  <a:lnTo>
                    <a:pt x="187" y="105"/>
                  </a:lnTo>
                  <a:lnTo>
                    <a:pt x="199" y="116"/>
                  </a:lnTo>
                  <a:close/>
                </a:path>
              </a:pathLst>
            </a:custGeom>
            <a:solidFill>
              <a:srgbClr val="C9E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07" name="Freeform 769"/>
            <p:cNvSpPr>
              <a:spLocks/>
            </p:cNvSpPr>
            <p:nvPr/>
          </p:nvSpPr>
          <p:spPr bwMode="auto">
            <a:xfrm>
              <a:off x="4387" y="3191"/>
              <a:ext cx="14" cy="31"/>
            </a:xfrm>
            <a:custGeom>
              <a:avLst/>
              <a:gdLst>
                <a:gd name="T0" fmla="*/ 1 w 83"/>
                <a:gd name="T1" fmla="*/ 0 h 187"/>
                <a:gd name="T2" fmla="*/ 1 w 83"/>
                <a:gd name="T3" fmla="*/ 0 h 187"/>
                <a:gd name="T4" fmla="*/ 1 w 83"/>
                <a:gd name="T5" fmla="*/ 0 h 187"/>
                <a:gd name="T6" fmla="*/ 1 w 83"/>
                <a:gd name="T7" fmla="*/ 0 h 187"/>
                <a:gd name="T8" fmla="*/ 0 w 83"/>
                <a:gd name="T9" fmla="*/ 0 h 187"/>
                <a:gd name="T10" fmla="*/ 0 w 83"/>
                <a:gd name="T11" fmla="*/ 0 h 187"/>
                <a:gd name="T12" fmla="*/ 0 w 83"/>
                <a:gd name="T13" fmla="*/ 0 h 187"/>
                <a:gd name="T14" fmla="*/ 0 w 83"/>
                <a:gd name="T15" fmla="*/ 0 h 187"/>
                <a:gd name="T16" fmla="*/ 0 w 83"/>
                <a:gd name="T17" fmla="*/ 0 h 187"/>
                <a:gd name="T18" fmla="*/ 0 w 83"/>
                <a:gd name="T19" fmla="*/ 1 h 187"/>
                <a:gd name="T20" fmla="*/ 1 w 83"/>
                <a:gd name="T21" fmla="*/ 2 h 187"/>
                <a:gd name="T22" fmla="*/ 1 w 83"/>
                <a:gd name="T23" fmla="*/ 3 h 187"/>
                <a:gd name="T24" fmla="*/ 1 w 83"/>
                <a:gd name="T25" fmla="*/ 3 h 187"/>
                <a:gd name="T26" fmla="*/ 2 w 83"/>
                <a:gd name="T27" fmla="*/ 4 h 187"/>
                <a:gd name="T28" fmla="*/ 2 w 83"/>
                <a:gd name="T29" fmla="*/ 5 h 187"/>
                <a:gd name="T30" fmla="*/ 2 w 83"/>
                <a:gd name="T31" fmla="*/ 5 h 187"/>
                <a:gd name="T32" fmla="*/ 2 w 83"/>
                <a:gd name="T33" fmla="*/ 5 h 187"/>
                <a:gd name="T34" fmla="*/ 2 w 83"/>
                <a:gd name="T35" fmla="*/ 5 h 187"/>
                <a:gd name="T36" fmla="*/ 2 w 83"/>
                <a:gd name="T37" fmla="*/ 4 h 187"/>
                <a:gd name="T38" fmla="*/ 2 w 83"/>
                <a:gd name="T39" fmla="*/ 4 h 187"/>
                <a:gd name="T40" fmla="*/ 2 w 83"/>
                <a:gd name="T41" fmla="*/ 3 h 187"/>
                <a:gd name="T42" fmla="*/ 2 w 83"/>
                <a:gd name="T43" fmla="*/ 2 h 187"/>
                <a:gd name="T44" fmla="*/ 1 w 83"/>
                <a:gd name="T45" fmla="*/ 2 h 187"/>
                <a:gd name="T46" fmla="*/ 1 w 83"/>
                <a:gd name="T47" fmla="*/ 1 h 187"/>
                <a:gd name="T48" fmla="*/ 1 w 83"/>
                <a:gd name="T49" fmla="*/ 0 h 1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3"/>
                <a:gd name="T76" fmla="*/ 0 h 187"/>
                <a:gd name="T77" fmla="*/ 83 w 83"/>
                <a:gd name="T78" fmla="*/ 187 h 18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3" h="187">
                  <a:moveTo>
                    <a:pt x="31" y="14"/>
                  </a:moveTo>
                  <a:lnTo>
                    <a:pt x="29" y="8"/>
                  </a:lnTo>
                  <a:lnTo>
                    <a:pt x="25" y="3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2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42"/>
                  </a:lnTo>
                  <a:lnTo>
                    <a:pt x="15" y="71"/>
                  </a:lnTo>
                  <a:lnTo>
                    <a:pt x="27" y="100"/>
                  </a:lnTo>
                  <a:lnTo>
                    <a:pt x="41" y="127"/>
                  </a:lnTo>
                  <a:lnTo>
                    <a:pt x="55" y="151"/>
                  </a:lnTo>
                  <a:lnTo>
                    <a:pt x="68" y="171"/>
                  </a:lnTo>
                  <a:lnTo>
                    <a:pt x="77" y="184"/>
                  </a:lnTo>
                  <a:lnTo>
                    <a:pt x="83" y="187"/>
                  </a:lnTo>
                  <a:lnTo>
                    <a:pt x="80" y="174"/>
                  </a:lnTo>
                  <a:lnTo>
                    <a:pt x="75" y="158"/>
                  </a:lnTo>
                  <a:lnTo>
                    <a:pt x="68" y="138"/>
                  </a:lnTo>
                  <a:lnTo>
                    <a:pt x="59" y="113"/>
                  </a:lnTo>
                  <a:lnTo>
                    <a:pt x="51" y="88"/>
                  </a:lnTo>
                  <a:lnTo>
                    <a:pt x="43" y="63"/>
                  </a:lnTo>
                  <a:lnTo>
                    <a:pt x="36" y="38"/>
                  </a:lnTo>
                  <a:lnTo>
                    <a:pt x="31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08" name="Freeform 770"/>
            <p:cNvSpPr>
              <a:spLocks/>
            </p:cNvSpPr>
            <p:nvPr/>
          </p:nvSpPr>
          <p:spPr bwMode="auto">
            <a:xfrm>
              <a:off x="4381" y="3174"/>
              <a:ext cx="7" cy="16"/>
            </a:xfrm>
            <a:custGeom>
              <a:avLst/>
              <a:gdLst>
                <a:gd name="T0" fmla="*/ 1 w 44"/>
                <a:gd name="T1" fmla="*/ 0 h 94"/>
                <a:gd name="T2" fmla="*/ 0 w 44"/>
                <a:gd name="T3" fmla="*/ 0 h 94"/>
                <a:gd name="T4" fmla="*/ 0 w 44"/>
                <a:gd name="T5" fmla="*/ 0 h 94"/>
                <a:gd name="T6" fmla="*/ 0 w 44"/>
                <a:gd name="T7" fmla="*/ 0 h 94"/>
                <a:gd name="T8" fmla="*/ 0 w 44"/>
                <a:gd name="T9" fmla="*/ 0 h 94"/>
                <a:gd name="T10" fmla="*/ 0 w 44"/>
                <a:gd name="T11" fmla="*/ 0 h 94"/>
                <a:gd name="T12" fmla="*/ 0 w 44"/>
                <a:gd name="T13" fmla="*/ 0 h 94"/>
                <a:gd name="T14" fmla="*/ 0 w 44"/>
                <a:gd name="T15" fmla="*/ 0 h 94"/>
                <a:gd name="T16" fmla="*/ 0 w 44"/>
                <a:gd name="T17" fmla="*/ 0 h 94"/>
                <a:gd name="T18" fmla="*/ 0 w 44"/>
                <a:gd name="T19" fmla="*/ 1 h 94"/>
                <a:gd name="T20" fmla="*/ 0 w 44"/>
                <a:gd name="T21" fmla="*/ 1 h 94"/>
                <a:gd name="T22" fmla="*/ 0 w 44"/>
                <a:gd name="T23" fmla="*/ 2 h 94"/>
                <a:gd name="T24" fmla="*/ 0 w 44"/>
                <a:gd name="T25" fmla="*/ 2 h 94"/>
                <a:gd name="T26" fmla="*/ 0 w 44"/>
                <a:gd name="T27" fmla="*/ 2 h 94"/>
                <a:gd name="T28" fmla="*/ 1 w 44"/>
                <a:gd name="T29" fmla="*/ 3 h 94"/>
                <a:gd name="T30" fmla="*/ 1 w 44"/>
                <a:gd name="T31" fmla="*/ 3 h 94"/>
                <a:gd name="T32" fmla="*/ 1 w 44"/>
                <a:gd name="T33" fmla="*/ 3 h 94"/>
                <a:gd name="T34" fmla="*/ 1 w 44"/>
                <a:gd name="T35" fmla="*/ 2 h 94"/>
                <a:gd name="T36" fmla="*/ 1 w 44"/>
                <a:gd name="T37" fmla="*/ 2 h 94"/>
                <a:gd name="T38" fmla="*/ 1 w 44"/>
                <a:gd name="T39" fmla="*/ 1 h 94"/>
                <a:gd name="T40" fmla="*/ 1 w 44"/>
                <a:gd name="T41" fmla="*/ 0 h 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94"/>
                <a:gd name="T65" fmla="*/ 44 w 44"/>
                <a:gd name="T66" fmla="*/ 94 h 9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94">
                  <a:moveTo>
                    <a:pt x="22" y="10"/>
                  </a:moveTo>
                  <a:lnTo>
                    <a:pt x="21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4" y="38"/>
                  </a:lnTo>
                  <a:lnTo>
                    <a:pt x="8" y="52"/>
                  </a:lnTo>
                  <a:lnTo>
                    <a:pt x="14" y="65"/>
                  </a:lnTo>
                  <a:lnTo>
                    <a:pt x="21" y="78"/>
                  </a:lnTo>
                  <a:lnTo>
                    <a:pt x="28" y="87"/>
                  </a:lnTo>
                  <a:lnTo>
                    <a:pt x="37" y="93"/>
                  </a:lnTo>
                  <a:lnTo>
                    <a:pt x="42" y="94"/>
                  </a:lnTo>
                  <a:lnTo>
                    <a:pt x="44" y="76"/>
                  </a:lnTo>
                  <a:lnTo>
                    <a:pt x="38" y="54"/>
                  </a:lnTo>
                  <a:lnTo>
                    <a:pt x="31" y="32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09" name="Freeform 771"/>
            <p:cNvSpPr>
              <a:spLocks/>
            </p:cNvSpPr>
            <p:nvPr/>
          </p:nvSpPr>
          <p:spPr bwMode="auto">
            <a:xfrm>
              <a:off x="4375" y="3163"/>
              <a:ext cx="6" cy="9"/>
            </a:xfrm>
            <a:custGeom>
              <a:avLst/>
              <a:gdLst>
                <a:gd name="T0" fmla="*/ 0 w 38"/>
                <a:gd name="T1" fmla="*/ 0 h 54"/>
                <a:gd name="T2" fmla="*/ 0 w 38"/>
                <a:gd name="T3" fmla="*/ 0 h 54"/>
                <a:gd name="T4" fmla="*/ 0 w 38"/>
                <a:gd name="T5" fmla="*/ 0 h 54"/>
                <a:gd name="T6" fmla="*/ 0 w 38"/>
                <a:gd name="T7" fmla="*/ 0 h 54"/>
                <a:gd name="T8" fmla="*/ 0 w 38"/>
                <a:gd name="T9" fmla="*/ 0 h 54"/>
                <a:gd name="T10" fmla="*/ 0 w 38"/>
                <a:gd name="T11" fmla="*/ 0 h 54"/>
                <a:gd name="T12" fmla="*/ 0 w 38"/>
                <a:gd name="T13" fmla="*/ 0 h 54"/>
                <a:gd name="T14" fmla="*/ 0 w 38"/>
                <a:gd name="T15" fmla="*/ 0 h 54"/>
                <a:gd name="T16" fmla="*/ 0 w 38"/>
                <a:gd name="T17" fmla="*/ 0 h 54"/>
                <a:gd name="T18" fmla="*/ 0 w 38"/>
                <a:gd name="T19" fmla="*/ 0 h 54"/>
                <a:gd name="T20" fmla="*/ 0 w 38"/>
                <a:gd name="T21" fmla="*/ 0 h 54"/>
                <a:gd name="T22" fmla="*/ 0 w 38"/>
                <a:gd name="T23" fmla="*/ 0 h 54"/>
                <a:gd name="T24" fmla="*/ 0 w 38"/>
                <a:gd name="T25" fmla="*/ 0 h 54"/>
                <a:gd name="T26" fmla="*/ 0 w 38"/>
                <a:gd name="T27" fmla="*/ 1 h 54"/>
                <a:gd name="T28" fmla="*/ 0 w 38"/>
                <a:gd name="T29" fmla="*/ 1 h 54"/>
                <a:gd name="T30" fmla="*/ 0 w 38"/>
                <a:gd name="T31" fmla="*/ 1 h 54"/>
                <a:gd name="T32" fmla="*/ 0 w 38"/>
                <a:gd name="T33" fmla="*/ 1 h 54"/>
                <a:gd name="T34" fmla="*/ 0 w 38"/>
                <a:gd name="T35" fmla="*/ 1 h 54"/>
                <a:gd name="T36" fmla="*/ 1 w 38"/>
                <a:gd name="T37" fmla="*/ 1 h 54"/>
                <a:gd name="T38" fmla="*/ 1 w 38"/>
                <a:gd name="T39" fmla="*/ 2 h 54"/>
                <a:gd name="T40" fmla="*/ 1 w 38"/>
                <a:gd name="T41" fmla="*/ 2 h 54"/>
                <a:gd name="T42" fmla="*/ 1 w 38"/>
                <a:gd name="T43" fmla="*/ 1 h 54"/>
                <a:gd name="T44" fmla="*/ 1 w 38"/>
                <a:gd name="T45" fmla="*/ 1 h 54"/>
                <a:gd name="T46" fmla="*/ 1 w 38"/>
                <a:gd name="T47" fmla="*/ 1 h 54"/>
                <a:gd name="T48" fmla="*/ 0 w 38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"/>
                <a:gd name="T76" fmla="*/ 0 h 54"/>
                <a:gd name="T77" fmla="*/ 38 w 38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" h="54">
                  <a:moveTo>
                    <a:pt x="20" y="7"/>
                  </a:moveTo>
                  <a:lnTo>
                    <a:pt x="20" y="8"/>
                  </a:lnTo>
                  <a:lnTo>
                    <a:pt x="19" y="4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8" y="32"/>
                  </a:lnTo>
                  <a:lnTo>
                    <a:pt x="14" y="39"/>
                  </a:lnTo>
                  <a:lnTo>
                    <a:pt x="20" y="46"/>
                  </a:lnTo>
                  <a:lnTo>
                    <a:pt x="27" y="50"/>
                  </a:lnTo>
                  <a:lnTo>
                    <a:pt x="33" y="54"/>
                  </a:lnTo>
                  <a:lnTo>
                    <a:pt x="38" y="54"/>
                  </a:lnTo>
                  <a:lnTo>
                    <a:pt x="36" y="42"/>
                  </a:lnTo>
                  <a:lnTo>
                    <a:pt x="32" y="29"/>
                  </a:lnTo>
                  <a:lnTo>
                    <a:pt x="25" y="16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10" name="Freeform 772"/>
            <p:cNvSpPr>
              <a:spLocks/>
            </p:cNvSpPr>
            <p:nvPr/>
          </p:nvSpPr>
          <p:spPr bwMode="auto">
            <a:xfrm>
              <a:off x="4370" y="3155"/>
              <a:ext cx="8" cy="6"/>
            </a:xfrm>
            <a:custGeom>
              <a:avLst/>
              <a:gdLst>
                <a:gd name="T0" fmla="*/ 1 w 52"/>
                <a:gd name="T1" fmla="*/ 1 h 36"/>
                <a:gd name="T2" fmla="*/ 1 w 52"/>
                <a:gd name="T3" fmla="*/ 1 h 36"/>
                <a:gd name="T4" fmla="*/ 1 w 52"/>
                <a:gd name="T5" fmla="*/ 0 h 36"/>
                <a:gd name="T6" fmla="*/ 1 w 52"/>
                <a:gd name="T7" fmla="*/ 0 h 36"/>
                <a:gd name="T8" fmla="*/ 1 w 52"/>
                <a:gd name="T9" fmla="*/ 0 h 36"/>
                <a:gd name="T10" fmla="*/ 1 w 52"/>
                <a:gd name="T11" fmla="*/ 0 h 36"/>
                <a:gd name="T12" fmla="*/ 1 w 52"/>
                <a:gd name="T13" fmla="*/ 0 h 36"/>
                <a:gd name="T14" fmla="*/ 1 w 52"/>
                <a:gd name="T15" fmla="*/ 0 h 36"/>
                <a:gd name="T16" fmla="*/ 1 w 52"/>
                <a:gd name="T17" fmla="*/ 0 h 36"/>
                <a:gd name="T18" fmla="*/ 1 w 52"/>
                <a:gd name="T19" fmla="*/ 0 h 36"/>
                <a:gd name="T20" fmla="*/ 1 w 52"/>
                <a:gd name="T21" fmla="*/ 0 h 36"/>
                <a:gd name="T22" fmla="*/ 0 w 52"/>
                <a:gd name="T23" fmla="*/ 0 h 36"/>
                <a:gd name="T24" fmla="*/ 0 w 52"/>
                <a:gd name="T25" fmla="*/ 0 h 36"/>
                <a:gd name="T26" fmla="*/ 0 w 52"/>
                <a:gd name="T27" fmla="*/ 0 h 36"/>
                <a:gd name="T28" fmla="*/ 0 w 52"/>
                <a:gd name="T29" fmla="*/ 1 h 36"/>
                <a:gd name="T30" fmla="*/ 0 w 52"/>
                <a:gd name="T31" fmla="*/ 1 h 36"/>
                <a:gd name="T32" fmla="*/ 0 w 52"/>
                <a:gd name="T33" fmla="*/ 1 h 36"/>
                <a:gd name="T34" fmla="*/ 0 w 52"/>
                <a:gd name="T35" fmla="*/ 1 h 36"/>
                <a:gd name="T36" fmla="*/ 0 w 52"/>
                <a:gd name="T37" fmla="*/ 1 h 36"/>
                <a:gd name="T38" fmla="*/ 0 w 52"/>
                <a:gd name="T39" fmla="*/ 1 h 36"/>
                <a:gd name="T40" fmla="*/ 0 w 52"/>
                <a:gd name="T41" fmla="*/ 1 h 36"/>
                <a:gd name="T42" fmla="*/ 1 w 52"/>
                <a:gd name="T43" fmla="*/ 1 h 36"/>
                <a:gd name="T44" fmla="*/ 1 w 52"/>
                <a:gd name="T45" fmla="*/ 1 h 36"/>
                <a:gd name="T46" fmla="*/ 1 w 52"/>
                <a:gd name="T47" fmla="*/ 1 h 36"/>
                <a:gd name="T48" fmla="*/ 1 w 52"/>
                <a:gd name="T49" fmla="*/ 1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2"/>
                <a:gd name="T76" fmla="*/ 0 h 36"/>
                <a:gd name="T77" fmla="*/ 52 w 52"/>
                <a:gd name="T78" fmla="*/ 36 h 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2" h="36">
                  <a:moveTo>
                    <a:pt x="41" y="27"/>
                  </a:moveTo>
                  <a:lnTo>
                    <a:pt x="46" y="24"/>
                  </a:lnTo>
                  <a:lnTo>
                    <a:pt x="51" y="21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9" y="1"/>
                  </a:lnTo>
                  <a:lnTo>
                    <a:pt x="21" y="4"/>
                  </a:lnTo>
                  <a:lnTo>
                    <a:pt x="13" y="8"/>
                  </a:lnTo>
                  <a:lnTo>
                    <a:pt x="6" y="15"/>
                  </a:lnTo>
                  <a:lnTo>
                    <a:pt x="3" y="22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4" y="33"/>
                  </a:lnTo>
                  <a:lnTo>
                    <a:pt x="9" y="36"/>
                  </a:lnTo>
                  <a:lnTo>
                    <a:pt x="13" y="36"/>
                  </a:lnTo>
                  <a:lnTo>
                    <a:pt x="18" y="36"/>
                  </a:lnTo>
                  <a:lnTo>
                    <a:pt x="24" y="33"/>
                  </a:lnTo>
                  <a:lnTo>
                    <a:pt x="30" y="32"/>
                  </a:lnTo>
                  <a:lnTo>
                    <a:pt x="36" y="30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11" name="Freeform 773"/>
            <p:cNvSpPr>
              <a:spLocks/>
            </p:cNvSpPr>
            <p:nvPr/>
          </p:nvSpPr>
          <p:spPr bwMode="auto">
            <a:xfrm>
              <a:off x="4330" y="3145"/>
              <a:ext cx="33" cy="39"/>
            </a:xfrm>
            <a:custGeom>
              <a:avLst/>
              <a:gdLst>
                <a:gd name="T0" fmla="*/ 2 w 198"/>
                <a:gd name="T1" fmla="*/ 1 h 236"/>
                <a:gd name="T2" fmla="*/ 2 w 198"/>
                <a:gd name="T3" fmla="*/ 1 h 236"/>
                <a:gd name="T4" fmla="*/ 1 w 198"/>
                <a:gd name="T5" fmla="*/ 2 h 236"/>
                <a:gd name="T6" fmla="*/ 1 w 198"/>
                <a:gd name="T7" fmla="*/ 2 h 236"/>
                <a:gd name="T8" fmla="*/ 1 w 198"/>
                <a:gd name="T9" fmla="*/ 2 h 236"/>
                <a:gd name="T10" fmla="*/ 0 w 198"/>
                <a:gd name="T11" fmla="*/ 3 h 236"/>
                <a:gd name="T12" fmla="*/ 0 w 198"/>
                <a:gd name="T13" fmla="*/ 3 h 236"/>
                <a:gd name="T14" fmla="*/ 0 w 198"/>
                <a:gd name="T15" fmla="*/ 3 h 236"/>
                <a:gd name="T16" fmla="*/ 0 w 198"/>
                <a:gd name="T17" fmla="*/ 4 h 236"/>
                <a:gd name="T18" fmla="*/ 0 w 198"/>
                <a:gd name="T19" fmla="*/ 5 h 236"/>
                <a:gd name="T20" fmla="*/ 0 w 198"/>
                <a:gd name="T21" fmla="*/ 5 h 236"/>
                <a:gd name="T22" fmla="*/ 1 w 198"/>
                <a:gd name="T23" fmla="*/ 6 h 236"/>
                <a:gd name="T24" fmla="*/ 1 w 198"/>
                <a:gd name="T25" fmla="*/ 6 h 236"/>
                <a:gd name="T26" fmla="*/ 2 w 198"/>
                <a:gd name="T27" fmla="*/ 6 h 236"/>
                <a:gd name="T28" fmla="*/ 2 w 198"/>
                <a:gd name="T29" fmla="*/ 6 h 236"/>
                <a:gd name="T30" fmla="*/ 3 w 198"/>
                <a:gd name="T31" fmla="*/ 6 h 236"/>
                <a:gd name="T32" fmla="*/ 4 w 198"/>
                <a:gd name="T33" fmla="*/ 6 h 236"/>
                <a:gd name="T34" fmla="*/ 4 w 198"/>
                <a:gd name="T35" fmla="*/ 6 h 236"/>
                <a:gd name="T36" fmla="*/ 4 w 198"/>
                <a:gd name="T37" fmla="*/ 6 h 236"/>
                <a:gd name="T38" fmla="*/ 4 w 198"/>
                <a:gd name="T39" fmla="*/ 6 h 236"/>
                <a:gd name="T40" fmla="*/ 4 w 198"/>
                <a:gd name="T41" fmla="*/ 6 h 236"/>
                <a:gd name="T42" fmla="*/ 4 w 198"/>
                <a:gd name="T43" fmla="*/ 6 h 236"/>
                <a:gd name="T44" fmla="*/ 4 w 198"/>
                <a:gd name="T45" fmla="*/ 6 h 236"/>
                <a:gd name="T46" fmla="*/ 4 w 198"/>
                <a:gd name="T47" fmla="*/ 6 h 236"/>
                <a:gd name="T48" fmla="*/ 4 w 198"/>
                <a:gd name="T49" fmla="*/ 6 h 236"/>
                <a:gd name="T50" fmla="*/ 4 w 198"/>
                <a:gd name="T51" fmla="*/ 6 h 236"/>
                <a:gd name="T52" fmla="*/ 3 w 198"/>
                <a:gd name="T53" fmla="*/ 6 h 236"/>
                <a:gd name="T54" fmla="*/ 3 w 198"/>
                <a:gd name="T55" fmla="*/ 6 h 236"/>
                <a:gd name="T56" fmla="*/ 3 w 198"/>
                <a:gd name="T57" fmla="*/ 6 h 236"/>
                <a:gd name="T58" fmla="*/ 3 w 198"/>
                <a:gd name="T59" fmla="*/ 6 h 236"/>
                <a:gd name="T60" fmla="*/ 2 w 198"/>
                <a:gd name="T61" fmla="*/ 6 h 236"/>
                <a:gd name="T62" fmla="*/ 2 w 198"/>
                <a:gd name="T63" fmla="*/ 6 h 236"/>
                <a:gd name="T64" fmla="*/ 2 w 198"/>
                <a:gd name="T65" fmla="*/ 6 h 236"/>
                <a:gd name="T66" fmla="*/ 1 w 198"/>
                <a:gd name="T67" fmla="*/ 6 h 236"/>
                <a:gd name="T68" fmla="*/ 1 w 198"/>
                <a:gd name="T69" fmla="*/ 5 h 236"/>
                <a:gd name="T70" fmla="*/ 1 w 198"/>
                <a:gd name="T71" fmla="*/ 5 h 236"/>
                <a:gd name="T72" fmla="*/ 1 w 198"/>
                <a:gd name="T73" fmla="*/ 5 h 236"/>
                <a:gd name="T74" fmla="*/ 0 w 198"/>
                <a:gd name="T75" fmla="*/ 4 h 236"/>
                <a:gd name="T76" fmla="*/ 1 w 198"/>
                <a:gd name="T77" fmla="*/ 4 h 236"/>
                <a:gd name="T78" fmla="*/ 1 w 198"/>
                <a:gd name="T79" fmla="*/ 3 h 236"/>
                <a:gd name="T80" fmla="*/ 1 w 198"/>
                <a:gd name="T81" fmla="*/ 3 h 236"/>
                <a:gd name="T82" fmla="*/ 1 w 198"/>
                <a:gd name="T83" fmla="*/ 3 h 236"/>
                <a:gd name="T84" fmla="*/ 1 w 198"/>
                <a:gd name="T85" fmla="*/ 2 h 236"/>
                <a:gd name="T86" fmla="*/ 2 w 198"/>
                <a:gd name="T87" fmla="*/ 2 h 236"/>
                <a:gd name="T88" fmla="*/ 2 w 198"/>
                <a:gd name="T89" fmla="*/ 2 h 236"/>
                <a:gd name="T90" fmla="*/ 3 w 198"/>
                <a:gd name="T91" fmla="*/ 1 h 236"/>
                <a:gd name="T92" fmla="*/ 3 w 198"/>
                <a:gd name="T93" fmla="*/ 1 h 236"/>
                <a:gd name="T94" fmla="*/ 4 w 198"/>
                <a:gd name="T95" fmla="*/ 1 h 236"/>
                <a:gd name="T96" fmla="*/ 4 w 198"/>
                <a:gd name="T97" fmla="*/ 1 h 236"/>
                <a:gd name="T98" fmla="*/ 4 w 198"/>
                <a:gd name="T99" fmla="*/ 0 h 236"/>
                <a:gd name="T100" fmla="*/ 5 w 198"/>
                <a:gd name="T101" fmla="*/ 0 h 236"/>
                <a:gd name="T102" fmla="*/ 5 w 198"/>
                <a:gd name="T103" fmla="*/ 0 h 236"/>
                <a:gd name="T104" fmla="*/ 6 w 198"/>
                <a:gd name="T105" fmla="*/ 0 h 236"/>
                <a:gd name="T106" fmla="*/ 5 w 198"/>
                <a:gd name="T107" fmla="*/ 0 h 236"/>
                <a:gd name="T108" fmla="*/ 5 w 198"/>
                <a:gd name="T109" fmla="*/ 0 h 236"/>
                <a:gd name="T110" fmla="*/ 4 w 198"/>
                <a:gd name="T111" fmla="*/ 0 h 236"/>
                <a:gd name="T112" fmla="*/ 4 w 198"/>
                <a:gd name="T113" fmla="*/ 0 h 236"/>
                <a:gd name="T114" fmla="*/ 4 w 198"/>
                <a:gd name="T115" fmla="*/ 0 h 236"/>
                <a:gd name="T116" fmla="*/ 3 w 198"/>
                <a:gd name="T117" fmla="*/ 0 h 236"/>
                <a:gd name="T118" fmla="*/ 2 w 198"/>
                <a:gd name="T119" fmla="*/ 1 h 236"/>
                <a:gd name="T120" fmla="*/ 2 w 198"/>
                <a:gd name="T121" fmla="*/ 1 h 2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8"/>
                <a:gd name="T184" fmla="*/ 0 h 236"/>
                <a:gd name="T185" fmla="*/ 198 w 198"/>
                <a:gd name="T186" fmla="*/ 236 h 2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8" h="236">
                  <a:moveTo>
                    <a:pt x="73" y="36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3" y="72"/>
                  </a:lnTo>
                  <a:lnTo>
                    <a:pt x="22" y="85"/>
                  </a:lnTo>
                  <a:lnTo>
                    <a:pt x="14" y="100"/>
                  </a:lnTo>
                  <a:lnTo>
                    <a:pt x="7" y="115"/>
                  </a:lnTo>
                  <a:lnTo>
                    <a:pt x="2" y="130"/>
                  </a:lnTo>
                  <a:lnTo>
                    <a:pt x="0" y="146"/>
                  </a:lnTo>
                  <a:lnTo>
                    <a:pt x="2" y="170"/>
                  </a:lnTo>
                  <a:lnTo>
                    <a:pt x="12" y="190"/>
                  </a:lnTo>
                  <a:lnTo>
                    <a:pt x="26" y="207"/>
                  </a:lnTo>
                  <a:lnTo>
                    <a:pt x="43" y="220"/>
                  </a:lnTo>
                  <a:lnTo>
                    <a:pt x="64" y="229"/>
                  </a:lnTo>
                  <a:lnTo>
                    <a:pt x="88" y="235"/>
                  </a:lnTo>
                  <a:lnTo>
                    <a:pt x="110" y="236"/>
                  </a:lnTo>
                  <a:lnTo>
                    <a:pt x="132" y="232"/>
                  </a:lnTo>
                  <a:lnTo>
                    <a:pt x="137" y="232"/>
                  </a:lnTo>
                  <a:lnTo>
                    <a:pt x="142" y="230"/>
                  </a:lnTo>
                  <a:lnTo>
                    <a:pt x="145" y="226"/>
                  </a:lnTo>
                  <a:lnTo>
                    <a:pt x="146" y="221"/>
                  </a:lnTo>
                  <a:lnTo>
                    <a:pt x="145" y="219"/>
                  </a:lnTo>
                  <a:lnTo>
                    <a:pt x="142" y="219"/>
                  </a:lnTo>
                  <a:lnTo>
                    <a:pt x="137" y="217"/>
                  </a:lnTo>
                  <a:lnTo>
                    <a:pt x="131" y="217"/>
                  </a:lnTo>
                  <a:lnTo>
                    <a:pt x="124" y="217"/>
                  </a:lnTo>
                  <a:lnTo>
                    <a:pt x="118" y="217"/>
                  </a:lnTo>
                  <a:lnTo>
                    <a:pt x="112" y="217"/>
                  </a:lnTo>
                  <a:lnTo>
                    <a:pt x="109" y="217"/>
                  </a:lnTo>
                  <a:lnTo>
                    <a:pt x="97" y="216"/>
                  </a:lnTo>
                  <a:lnTo>
                    <a:pt x="87" y="215"/>
                  </a:lnTo>
                  <a:lnTo>
                    <a:pt x="75" y="214"/>
                  </a:lnTo>
                  <a:lnTo>
                    <a:pt x="63" y="211"/>
                  </a:lnTo>
                  <a:lnTo>
                    <a:pt x="51" y="207"/>
                  </a:lnTo>
                  <a:lnTo>
                    <a:pt x="40" y="199"/>
                  </a:lnTo>
                  <a:lnTo>
                    <a:pt x="29" y="189"/>
                  </a:lnTo>
                  <a:lnTo>
                    <a:pt x="17" y="174"/>
                  </a:lnTo>
                  <a:lnTo>
                    <a:pt x="15" y="157"/>
                  </a:lnTo>
                  <a:lnTo>
                    <a:pt x="16" y="141"/>
                  </a:lnTo>
                  <a:lnTo>
                    <a:pt x="21" y="124"/>
                  </a:lnTo>
                  <a:lnTo>
                    <a:pt x="28" y="109"/>
                  </a:lnTo>
                  <a:lnTo>
                    <a:pt x="39" y="96"/>
                  </a:lnTo>
                  <a:lnTo>
                    <a:pt x="50" y="82"/>
                  </a:lnTo>
                  <a:lnTo>
                    <a:pt x="63" y="70"/>
                  </a:lnTo>
                  <a:lnTo>
                    <a:pt x="78" y="59"/>
                  </a:lnTo>
                  <a:lnTo>
                    <a:pt x="94" y="49"/>
                  </a:lnTo>
                  <a:lnTo>
                    <a:pt x="110" y="39"/>
                  </a:lnTo>
                  <a:lnTo>
                    <a:pt x="126" y="31"/>
                  </a:lnTo>
                  <a:lnTo>
                    <a:pt x="142" y="24"/>
                  </a:lnTo>
                  <a:lnTo>
                    <a:pt x="158" y="19"/>
                  </a:lnTo>
                  <a:lnTo>
                    <a:pt x="172" y="13"/>
                  </a:lnTo>
                  <a:lnTo>
                    <a:pt x="186" y="10"/>
                  </a:lnTo>
                  <a:lnTo>
                    <a:pt x="198" y="7"/>
                  </a:lnTo>
                  <a:lnTo>
                    <a:pt x="190" y="3"/>
                  </a:lnTo>
                  <a:lnTo>
                    <a:pt x="177" y="0"/>
                  </a:lnTo>
                  <a:lnTo>
                    <a:pt x="162" y="3"/>
                  </a:lnTo>
                  <a:lnTo>
                    <a:pt x="144" y="6"/>
                  </a:lnTo>
                  <a:lnTo>
                    <a:pt x="124" y="12"/>
                  </a:lnTo>
                  <a:lnTo>
                    <a:pt x="105" y="19"/>
                  </a:lnTo>
                  <a:lnTo>
                    <a:pt x="88" y="28"/>
                  </a:lnTo>
                  <a:lnTo>
                    <a:pt x="73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12" name="Freeform 774"/>
            <p:cNvSpPr>
              <a:spLocks/>
            </p:cNvSpPr>
            <p:nvPr/>
          </p:nvSpPr>
          <p:spPr bwMode="auto">
            <a:xfrm>
              <a:off x="4386" y="3145"/>
              <a:ext cx="22" cy="30"/>
            </a:xfrm>
            <a:custGeom>
              <a:avLst/>
              <a:gdLst>
                <a:gd name="T0" fmla="*/ 3 w 128"/>
                <a:gd name="T1" fmla="*/ 2 h 183"/>
                <a:gd name="T2" fmla="*/ 3 w 128"/>
                <a:gd name="T3" fmla="*/ 2 h 183"/>
                <a:gd name="T4" fmla="*/ 3 w 128"/>
                <a:gd name="T5" fmla="*/ 3 h 183"/>
                <a:gd name="T6" fmla="*/ 3 w 128"/>
                <a:gd name="T7" fmla="*/ 3 h 183"/>
                <a:gd name="T8" fmla="*/ 3 w 128"/>
                <a:gd name="T9" fmla="*/ 3 h 183"/>
                <a:gd name="T10" fmla="*/ 2 w 128"/>
                <a:gd name="T11" fmla="*/ 4 h 183"/>
                <a:gd name="T12" fmla="*/ 2 w 128"/>
                <a:gd name="T13" fmla="*/ 4 h 183"/>
                <a:gd name="T14" fmla="*/ 1 w 128"/>
                <a:gd name="T15" fmla="*/ 4 h 183"/>
                <a:gd name="T16" fmla="*/ 1 w 128"/>
                <a:gd name="T17" fmla="*/ 4 h 183"/>
                <a:gd name="T18" fmla="*/ 1 w 128"/>
                <a:gd name="T19" fmla="*/ 5 h 183"/>
                <a:gd name="T20" fmla="*/ 1 w 128"/>
                <a:gd name="T21" fmla="*/ 5 h 183"/>
                <a:gd name="T22" fmla="*/ 1 w 128"/>
                <a:gd name="T23" fmla="*/ 5 h 183"/>
                <a:gd name="T24" fmla="*/ 1 w 128"/>
                <a:gd name="T25" fmla="*/ 5 h 183"/>
                <a:gd name="T26" fmla="*/ 1 w 128"/>
                <a:gd name="T27" fmla="*/ 5 h 183"/>
                <a:gd name="T28" fmla="*/ 1 w 128"/>
                <a:gd name="T29" fmla="*/ 5 h 183"/>
                <a:gd name="T30" fmla="*/ 1 w 128"/>
                <a:gd name="T31" fmla="*/ 5 h 183"/>
                <a:gd name="T32" fmla="*/ 1 w 128"/>
                <a:gd name="T33" fmla="*/ 5 h 183"/>
                <a:gd name="T34" fmla="*/ 2 w 128"/>
                <a:gd name="T35" fmla="*/ 5 h 183"/>
                <a:gd name="T36" fmla="*/ 2 w 128"/>
                <a:gd name="T37" fmla="*/ 4 h 183"/>
                <a:gd name="T38" fmla="*/ 3 w 128"/>
                <a:gd name="T39" fmla="*/ 4 h 183"/>
                <a:gd name="T40" fmla="*/ 3 w 128"/>
                <a:gd name="T41" fmla="*/ 4 h 183"/>
                <a:gd name="T42" fmla="*/ 3 w 128"/>
                <a:gd name="T43" fmla="*/ 3 h 183"/>
                <a:gd name="T44" fmla="*/ 4 w 128"/>
                <a:gd name="T45" fmla="*/ 3 h 183"/>
                <a:gd name="T46" fmla="*/ 4 w 128"/>
                <a:gd name="T47" fmla="*/ 2 h 183"/>
                <a:gd name="T48" fmla="*/ 4 w 128"/>
                <a:gd name="T49" fmla="*/ 2 h 183"/>
                <a:gd name="T50" fmla="*/ 3 w 128"/>
                <a:gd name="T51" fmla="*/ 1 h 183"/>
                <a:gd name="T52" fmla="*/ 3 w 128"/>
                <a:gd name="T53" fmla="*/ 1 h 183"/>
                <a:gd name="T54" fmla="*/ 2 w 128"/>
                <a:gd name="T55" fmla="*/ 0 h 183"/>
                <a:gd name="T56" fmla="*/ 2 w 128"/>
                <a:gd name="T57" fmla="*/ 0 h 183"/>
                <a:gd name="T58" fmla="*/ 1 w 128"/>
                <a:gd name="T59" fmla="*/ 0 h 183"/>
                <a:gd name="T60" fmla="*/ 1 w 128"/>
                <a:gd name="T61" fmla="*/ 0 h 183"/>
                <a:gd name="T62" fmla="*/ 0 w 128"/>
                <a:gd name="T63" fmla="*/ 0 h 183"/>
                <a:gd name="T64" fmla="*/ 0 w 128"/>
                <a:gd name="T65" fmla="*/ 0 h 183"/>
                <a:gd name="T66" fmla="*/ 1 w 128"/>
                <a:gd name="T67" fmla="*/ 0 h 183"/>
                <a:gd name="T68" fmla="*/ 1 w 128"/>
                <a:gd name="T69" fmla="*/ 0 h 183"/>
                <a:gd name="T70" fmla="*/ 1 w 128"/>
                <a:gd name="T71" fmla="*/ 0 h 183"/>
                <a:gd name="T72" fmla="*/ 2 w 128"/>
                <a:gd name="T73" fmla="*/ 1 h 183"/>
                <a:gd name="T74" fmla="*/ 2 w 128"/>
                <a:gd name="T75" fmla="*/ 1 h 183"/>
                <a:gd name="T76" fmla="*/ 3 w 128"/>
                <a:gd name="T77" fmla="*/ 1 h 183"/>
                <a:gd name="T78" fmla="*/ 3 w 128"/>
                <a:gd name="T79" fmla="*/ 1 h 183"/>
                <a:gd name="T80" fmla="*/ 3 w 128"/>
                <a:gd name="T81" fmla="*/ 2 h 1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3"/>
                <a:gd name="T125" fmla="*/ 128 w 128"/>
                <a:gd name="T126" fmla="*/ 183 h 1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3">
                  <a:moveTo>
                    <a:pt x="108" y="61"/>
                  </a:moveTo>
                  <a:lnTo>
                    <a:pt x="111" y="80"/>
                  </a:lnTo>
                  <a:lnTo>
                    <a:pt x="109" y="97"/>
                  </a:lnTo>
                  <a:lnTo>
                    <a:pt x="101" y="110"/>
                  </a:lnTo>
                  <a:lnTo>
                    <a:pt x="89" y="123"/>
                  </a:lnTo>
                  <a:lnTo>
                    <a:pt x="75" y="134"/>
                  </a:lnTo>
                  <a:lnTo>
                    <a:pt x="60" y="145"/>
                  </a:lnTo>
                  <a:lnTo>
                    <a:pt x="43" y="156"/>
                  </a:lnTo>
                  <a:lnTo>
                    <a:pt x="29" y="167"/>
                  </a:lnTo>
                  <a:lnTo>
                    <a:pt x="27" y="170"/>
                  </a:lnTo>
                  <a:lnTo>
                    <a:pt x="26" y="172"/>
                  </a:lnTo>
                  <a:lnTo>
                    <a:pt x="26" y="176"/>
                  </a:lnTo>
                  <a:lnTo>
                    <a:pt x="28" y="179"/>
                  </a:lnTo>
                  <a:lnTo>
                    <a:pt x="30" y="182"/>
                  </a:lnTo>
                  <a:lnTo>
                    <a:pt x="34" y="183"/>
                  </a:lnTo>
                  <a:lnTo>
                    <a:pt x="37" y="183"/>
                  </a:lnTo>
                  <a:lnTo>
                    <a:pt x="41" y="182"/>
                  </a:lnTo>
                  <a:lnTo>
                    <a:pt x="58" y="171"/>
                  </a:lnTo>
                  <a:lnTo>
                    <a:pt x="76" y="160"/>
                  </a:lnTo>
                  <a:lnTo>
                    <a:pt x="92" y="147"/>
                  </a:lnTo>
                  <a:lnTo>
                    <a:pt x="108" y="132"/>
                  </a:lnTo>
                  <a:lnTo>
                    <a:pt x="118" y="116"/>
                  </a:lnTo>
                  <a:lnTo>
                    <a:pt x="125" y="98"/>
                  </a:lnTo>
                  <a:lnTo>
                    <a:pt x="128" y="78"/>
                  </a:lnTo>
                  <a:lnTo>
                    <a:pt x="123" y="58"/>
                  </a:lnTo>
                  <a:lnTo>
                    <a:pt x="112" y="41"/>
                  </a:lnTo>
                  <a:lnTo>
                    <a:pt x="98" y="28"/>
                  </a:lnTo>
                  <a:lnTo>
                    <a:pt x="80" y="16"/>
                  </a:lnTo>
                  <a:lnTo>
                    <a:pt x="61" y="8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9" y="1"/>
                  </a:lnTo>
                  <a:lnTo>
                    <a:pt x="0" y="6"/>
                  </a:lnTo>
                  <a:lnTo>
                    <a:pt x="16" y="10"/>
                  </a:lnTo>
                  <a:lnTo>
                    <a:pt x="33" y="14"/>
                  </a:lnTo>
                  <a:lnTo>
                    <a:pt x="48" y="17"/>
                  </a:lnTo>
                  <a:lnTo>
                    <a:pt x="63" y="22"/>
                  </a:lnTo>
                  <a:lnTo>
                    <a:pt x="77" y="28"/>
                  </a:lnTo>
                  <a:lnTo>
                    <a:pt x="90" y="36"/>
                  </a:lnTo>
                  <a:lnTo>
                    <a:pt x="101" y="46"/>
                  </a:lnTo>
                  <a:lnTo>
                    <a:pt x="108" y="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13" name="Freeform 775"/>
            <p:cNvSpPr>
              <a:spLocks/>
            </p:cNvSpPr>
            <p:nvPr/>
          </p:nvSpPr>
          <p:spPr bwMode="auto">
            <a:xfrm>
              <a:off x="4309" y="3138"/>
              <a:ext cx="53" cy="63"/>
            </a:xfrm>
            <a:custGeom>
              <a:avLst/>
              <a:gdLst>
                <a:gd name="T0" fmla="*/ 3 w 323"/>
                <a:gd name="T1" fmla="*/ 2 h 379"/>
                <a:gd name="T2" fmla="*/ 1 w 323"/>
                <a:gd name="T3" fmla="*/ 3 h 379"/>
                <a:gd name="T4" fmla="*/ 0 w 323"/>
                <a:gd name="T5" fmla="*/ 5 h 379"/>
                <a:gd name="T6" fmla="*/ 0 w 323"/>
                <a:gd name="T7" fmla="*/ 6 h 379"/>
                <a:gd name="T8" fmla="*/ 0 w 323"/>
                <a:gd name="T9" fmla="*/ 7 h 379"/>
                <a:gd name="T10" fmla="*/ 0 w 323"/>
                <a:gd name="T11" fmla="*/ 8 h 379"/>
                <a:gd name="T12" fmla="*/ 0 w 323"/>
                <a:gd name="T13" fmla="*/ 8 h 379"/>
                <a:gd name="T14" fmla="*/ 1 w 323"/>
                <a:gd name="T15" fmla="*/ 9 h 379"/>
                <a:gd name="T16" fmla="*/ 1 w 323"/>
                <a:gd name="T17" fmla="*/ 9 h 379"/>
                <a:gd name="T18" fmla="*/ 2 w 323"/>
                <a:gd name="T19" fmla="*/ 9 h 379"/>
                <a:gd name="T20" fmla="*/ 3 w 323"/>
                <a:gd name="T21" fmla="*/ 10 h 379"/>
                <a:gd name="T22" fmla="*/ 4 w 323"/>
                <a:gd name="T23" fmla="*/ 10 h 379"/>
                <a:gd name="T24" fmla="*/ 5 w 323"/>
                <a:gd name="T25" fmla="*/ 10 h 379"/>
                <a:gd name="T26" fmla="*/ 6 w 323"/>
                <a:gd name="T27" fmla="*/ 10 h 379"/>
                <a:gd name="T28" fmla="*/ 7 w 323"/>
                <a:gd name="T29" fmla="*/ 10 h 379"/>
                <a:gd name="T30" fmla="*/ 8 w 323"/>
                <a:gd name="T31" fmla="*/ 10 h 379"/>
                <a:gd name="T32" fmla="*/ 8 w 323"/>
                <a:gd name="T33" fmla="*/ 10 h 379"/>
                <a:gd name="T34" fmla="*/ 9 w 323"/>
                <a:gd name="T35" fmla="*/ 10 h 379"/>
                <a:gd name="T36" fmla="*/ 9 w 323"/>
                <a:gd name="T37" fmla="*/ 10 h 379"/>
                <a:gd name="T38" fmla="*/ 9 w 323"/>
                <a:gd name="T39" fmla="*/ 10 h 379"/>
                <a:gd name="T40" fmla="*/ 8 w 323"/>
                <a:gd name="T41" fmla="*/ 10 h 379"/>
                <a:gd name="T42" fmla="*/ 7 w 323"/>
                <a:gd name="T43" fmla="*/ 10 h 379"/>
                <a:gd name="T44" fmla="*/ 6 w 323"/>
                <a:gd name="T45" fmla="*/ 10 h 379"/>
                <a:gd name="T46" fmla="*/ 5 w 323"/>
                <a:gd name="T47" fmla="*/ 9 h 379"/>
                <a:gd name="T48" fmla="*/ 5 w 323"/>
                <a:gd name="T49" fmla="*/ 9 h 379"/>
                <a:gd name="T50" fmla="*/ 4 w 323"/>
                <a:gd name="T51" fmla="*/ 9 h 379"/>
                <a:gd name="T52" fmla="*/ 3 w 323"/>
                <a:gd name="T53" fmla="*/ 9 h 379"/>
                <a:gd name="T54" fmla="*/ 2 w 323"/>
                <a:gd name="T55" fmla="*/ 8 h 379"/>
                <a:gd name="T56" fmla="*/ 1 w 323"/>
                <a:gd name="T57" fmla="*/ 8 h 379"/>
                <a:gd name="T58" fmla="*/ 1 w 323"/>
                <a:gd name="T59" fmla="*/ 7 h 379"/>
                <a:gd name="T60" fmla="*/ 1 w 323"/>
                <a:gd name="T61" fmla="*/ 7 h 379"/>
                <a:gd name="T62" fmla="*/ 1 w 323"/>
                <a:gd name="T63" fmla="*/ 5 h 379"/>
                <a:gd name="T64" fmla="*/ 1 w 323"/>
                <a:gd name="T65" fmla="*/ 4 h 379"/>
                <a:gd name="T66" fmla="*/ 2 w 323"/>
                <a:gd name="T67" fmla="*/ 4 h 379"/>
                <a:gd name="T68" fmla="*/ 2 w 323"/>
                <a:gd name="T69" fmla="*/ 3 h 379"/>
                <a:gd name="T70" fmla="*/ 3 w 323"/>
                <a:gd name="T71" fmla="*/ 2 h 379"/>
                <a:gd name="T72" fmla="*/ 4 w 323"/>
                <a:gd name="T73" fmla="*/ 2 h 379"/>
                <a:gd name="T74" fmla="*/ 5 w 323"/>
                <a:gd name="T75" fmla="*/ 1 h 379"/>
                <a:gd name="T76" fmla="*/ 6 w 323"/>
                <a:gd name="T77" fmla="*/ 1 h 379"/>
                <a:gd name="T78" fmla="*/ 7 w 323"/>
                <a:gd name="T79" fmla="*/ 0 h 379"/>
                <a:gd name="T80" fmla="*/ 7 w 323"/>
                <a:gd name="T81" fmla="*/ 0 h 379"/>
                <a:gd name="T82" fmla="*/ 6 w 323"/>
                <a:gd name="T83" fmla="*/ 0 h 379"/>
                <a:gd name="T84" fmla="*/ 5 w 323"/>
                <a:gd name="T85" fmla="*/ 0 h 379"/>
                <a:gd name="T86" fmla="*/ 4 w 323"/>
                <a:gd name="T87" fmla="*/ 1 h 3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3"/>
                <a:gd name="T133" fmla="*/ 0 h 379"/>
                <a:gd name="T134" fmla="*/ 323 w 323"/>
                <a:gd name="T135" fmla="*/ 379 h 3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3" h="379">
                  <a:moveTo>
                    <a:pt x="126" y="50"/>
                  </a:moveTo>
                  <a:lnTo>
                    <a:pt x="101" y="70"/>
                  </a:lnTo>
                  <a:lnTo>
                    <a:pt x="76" y="92"/>
                  </a:lnTo>
                  <a:lnTo>
                    <a:pt x="54" y="115"/>
                  </a:lnTo>
                  <a:lnTo>
                    <a:pt x="34" y="140"/>
                  </a:lnTo>
                  <a:lnTo>
                    <a:pt x="18" y="167"/>
                  </a:lnTo>
                  <a:lnTo>
                    <a:pt x="6" y="196"/>
                  </a:lnTo>
                  <a:lnTo>
                    <a:pt x="0" y="227"/>
                  </a:lnTo>
                  <a:lnTo>
                    <a:pt x="1" y="259"/>
                  </a:lnTo>
                  <a:lnTo>
                    <a:pt x="4" y="267"/>
                  </a:lnTo>
                  <a:lnTo>
                    <a:pt x="7" y="277"/>
                  </a:lnTo>
                  <a:lnTo>
                    <a:pt x="11" y="283"/>
                  </a:lnTo>
                  <a:lnTo>
                    <a:pt x="15" y="291"/>
                  </a:lnTo>
                  <a:lnTo>
                    <a:pt x="21" y="298"/>
                  </a:lnTo>
                  <a:lnTo>
                    <a:pt x="27" y="305"/>
                  </a:lnTo>
                  <a:lnTo>
                    <a:pt x="34" y="311"/>
                  </a:lnTo>
                  <a:lnTo>
                    <a:pt x="41" y="316"/>
                  </a:lnTo>
                  <a:lnTo>
                    <a:pt x="57" y="325"/>
                  </a:lnTo>
                  <a:lnTo>
                    <a:pt x="72" y="333"/>
                  </a:lnTo>
                  <a:lnTo>
                    <a:pt x="87" y="340"/>
                  </a:lnTo>
                  <a:lnTo>
                    <a:pt x="103" y="345"/>
                  </a:lnTo>
                  <a:lnTo>
                    <a:pt x="120" y="351"/>
                  </a:lnTo>
                  <a:lnTo>
                    <a:pt x="136" y="356"/>
                  </a:lnTo>
                  <a:lnTo>
                    <a:pt x="153" y="360"/>
                  </a:lnTo>
                  <a:lnTo>
                    <a:pt x="169" y="364"/>
                  </a:lnTo>
                  <a:lnTo>
                    <a:pt x="187" y="367"/>
                  </a:lnTo>
                  <a:lnTo>
                    <a:pt x="204" y="370"/>
                  </a:lnTo>
                  <a:lnTo>
                    <a:pt x="221" y="372"/>
                  </a:lnTo>
                  <a:lnTo>
                    <a:pt x="238" y="374"/>
                  </a:lnTo>
                  <a:lnTo>
                    <a:pt x="256" y="375"/>
                  </a:lnTo>
                  <a:lnTo>
                    <a:pt x="273" y="376"/>
                  </a:lnTo>
                  <a:lnTo>
                    <a:pt x="290" y="378"/>
                  </a:lnTo>
                  <a:lnTo>
                    <a:pt x="307" y="379"/>
                  </a:lnTo>
                  <a:lnTo>
                    <a:pt x="312" y="379"/>
                  </a:lnTo>
                  <a:lnTo>
                    <a:pt x="317" y="375"/>
                  </a:lnTo>
                  <a:lnTo>
                    <a:pt x="320" y="372"/>
                  </a:lnTo>
                  <a:lnTo>
                    <a:pt x="323" y="366"/>
                  </a:lnTo>
                  <a:lnTo>
                    <a:pt x="323" y="360"/>
                  </a:lnTo>
                  <a:lnTo>
                    <a:pt x="320" y="356"/>
                  </a:lnTo>
                  <a:lnTo>
                    <a:pt x="316" y="352"/>
                  </a:lnTo>
                  <a:lnTo>
                    <a:pt x="311" y="351"/>
                  </a:lnTo>
                  <a:lnTo>
                    <a:pt x="295" y="351"/>
                  </a:lnTo>
                  <a:lnTo>
                    <a:pt x="279" y="351"/>
                  </a:lnTo>
                  <a:lnTo>
                    <a:pt x="263" y="350"/>
                  </a:lnTo>
                  <a:lnTo>
                    <a:pt x="248" y="349"/>
                  </a:lnTo>
                  <a:lnTo>
                    <a:pt x="231" y="348"/>
                  </a:lnTo>
                  <a:lnTo>
                    <a:pt x="215" y="345"/>
                  </a:lnTo>
                  <a:lnTo>
                    <a:pt x="200" y="343"/>
                  </a:lnTo>
                  <a:lnTo>
                    <a:pt x="183" y="341"/>
                  </a:lnTo>
                  <a:lnTo>
                    <a:pt x="168" y="337"/>
                  </a:lnTo>
                  <a:lnTo>
                    <a:pt x="151" y="334"/>
                  </a:lnTo>
                  <a:lnTo>
                    <a:pt x="136" y="329"/>
                  </a:lnTo>
                  <a:lnTo>
                    <a:pt x="121" y="325"/>
                  </a:lnTo>
                  <a:lnTo>
                    <a:pt x="106" y="320"/>
                  </a:lnTo>
                  <a:lnTo>
                    <a:pt x="92" y="313"/>
                  </a:lnTo>
                  <a:lnTo>
                    <a:pt x="76" y="306"/>
                  </a:lnTo>
                  <a:lnTo>
                    <a:pt x="62" y="300"/>
                  </a:lnTo>
                  <a:lnTo>
                    <a:pt x="51" y="291"/>
                  </a:lnTo>
                  <a:lnTo>
                    <a:pt x="41" y="280"/>
                  </a:lnTo>
                  <a:lnTo>
                    <a:pt x="35" y="269"/>
                  </a:lnTo>
                  <a:lnTo>
                    <a:pt x="31" y="255"/>
                  </a:lnTo>
                  <a:lnTo>
                    <a:pt x="31" y="239"/>
                  </a:lnTo>
                  <a:lnTo>
                    <a:pt x="33" y="218"/>
                  </a:lnTo>
                  <a:lnTo>
                    <a:pt x="38" y="197"/>
                  </a:lnTo>
                  <a:lnTo>
                    <a:pt x="42" y="182"/>
                  </a:lnTo>
                  <a:lnTo>
                    <a:pt x="51" y="165"/>
                  </a:lnTo>
                  <a:lnTo>
                    <a:pt x="60" y="150"/>
                  </a:lnTo>
                  <a:lnTo>
                    <a:pt x="68" y="136"/>
                  </a:lnTo>
                  <a:lnTo>
                    <a:pt x="79" y="124"/>
                  </a:lnTo>
                  <a:lnTo>
                    <a:pt x="89" y="111"/>
                  </a:lnTo>
                  <a:lnTo>
                    <a:pt x="101" y="100"/>
                  </a:lnTo>
                  <a:lnTo>
                    <a:pt x="114" y="88"/>
                  </a:lnTo>
                  <a:lnTo>
                    <a:pt x="129" y="76"/>
                  </a:lnTo>
                  <a:lnTo>
                    <a:pt x="144" y="64"/>
                  </a:lnTo>
                  <a:lnTo>
                    <a:pt x="162" y="53"/>
                  </a:lnTo>
                  <a:lnTo>
                    <a:pt x="181" y="41"/>
                  </a:lnTo>
                  <a:lnTo>
                    <a:pt x="201" y="31"/>
                  </a:lnTo>
                  <a:lnTo>
                    <a:pt x="219" y="22"/>
                  </a:lnTo>
                  <a:lnTo>
                    <a:pt x="237" y="14"/>
                  </a:lnTo>
                  <a:lnTo>
                    <a:pt x="253" y="7"/>
                  </a:lnTo>
                  <a:lnTo>
                    <a:pt x="268" y="1"/>
                  </a:lnTo>
                  <a:lnTo>
                    <a:pt x="255" y="0"/>
                  </a:lnTo>
                  <a:lnTo>
                    <a:pt x="238" y="1"/>
                  </a:lnTo>
                  <a:lnTo>
                    <a:pt x="221" y="5"/>
                  </a:lnTo>
                  <a:lnTo>
                    <a:pt x="201" y="11"/>
                  </a:lnTo>
                  <a:lnTo>
                    <a:pt x="181" y="19"/>
                  </a:lnTo>
                  <a:lnTo>
                    <a:pt x="161" y="28"/>
                  </a:lnTo>
                  <a:lnTo>
                    <a:pt x="142" y="39"/>
                  </a:lnTo>
                  <a:lnTo>
                    <a:pt x="126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14" name="Freeform 776"/>
            <p:cNvSpPr>
              <a:spLocks/>
            </p:cNvSpPr>
            <p:nvPr/>
          </p:nvSpPr>
          <p:spPr bwMode="auto">
            <a:xfrm>
              <a:off x="4384" y="3136"/>
              <a:ext cx="47" cy="42"/>
            </a:xfrm>
            <a:custGeom>
              <a:avLst/>
              <a:gdLst>
                <a:gd name="T0" fmla="*/ 6 w 282"/>
                <a:gd name="T1" fmla="*/ 2 h 253"/>
                <a:gd name="T2" fmla="*/ 7 w 282"/>
                <a:gd name="T3" fmla="*/ 2 h 253"/>
                <a:gd name="T4" fmla="*/ 7 w 282"/>
                <a:gd name="T5" fmla="*/ 3 h 253"/>
                <a:gd name="T6" fmla="*/ 7 w 282"/>
                <a:gd name="T7" fmla="*/ 3 h 253"/>
                <a:gd name="T8" fmla="*/ 7 w 282"/>
                <a:gd name="T9" fmla="*/ 4 h 253"/>
                <a:gd name="T10" fmla="*/ 7 w 282"/>
                <a:gd name="T11" fmla="*/ 4 h 253"/>
                <a:gd name="T12" fmla="*/ 7 w 282"/>
                <a:gd name="T13" fmla="*/ 5 h 253"/>
                <a:gd name="T14" fmla="*/ 7 w 282"/>
                <a:gd name="T15" fmla="*/ 5 h 253"/>
                <a:gd name="T16" fmla="*/ 6 w 282"/>
                <a:gd name="T17" fmla="*/ 5 h 253"/>
                <a:gd name="T18" fmla="*/ 6 w 282"/>
                <a:gd name="T19" fmla="*/ 6 h 253"/>
                <a:gd name="T20" fmla="*/ 6 w 282"/>
                <a:gd name="T21" fmla="*/ 6 h 253"/>
                <a:gd name="T22" fmla="*/ 6 w 282"/>
                <a:gd name="T23" fmla="*/ 6 h 253"/>
                <a:gd name="T24" fmla="*/ 5 w 282"/>
                <a:gd name="T25" fmla="*/ 6 h 253"/>
                <a:gd name="T26" fmla="*/ 5 w 282"/>
                <a:gd name="T27" fmla="*/ 7 h 253"/>
                <a:gd name="T28" fmla="*/ 5 w 282"/>
                <a:gd name="T29" fmla="*/ 7 h 253"/>
                <a:gd name="T30" fmla="*/ 5 w 282"/>
                <a:gd name="T31" fmla="*/ 7 h 253"/>
                <a:gd name="T32" fmla="*/ 5 w 282"/>
                <a:gd name="T33" fmla="*/ 7 h 253"/>
                <a:gd name="T34" fmla="*/ 6 w 282"/>
                <a:gd name="T35" fmla="*/ 7 h 253"/>
                <a:gd name="T36" fmla="*/ 6 w 282"/>
                <a:gd name="T37" fmla="*/ 7 h 253"/>
                <a:gd name="T38" fmla="*/ 6 w 282"/>
                <a:gd name="T39" fmla="*/ 7 h 253"/>
                <a:gd name="T40" fmla="*/ 6 w 282"/>
                <a:gd name="T41" fmla="*/ 7 h 253"/>
                <a:gd name="T42" fmla="*/ 6 w 282"/>
                <a:gd name="T43" fmla="*/ 6 h 253"/>
                <a:gd name="T44" fmla="*/ 7 w 282"/>
                <a:gd name="T45" fmla="*/ 6 h 253"/>
                <a:gd name="T46" fmla="*/ 7 w 282"/>
                <a:gd name="T47" fmla="*/ 5 h 253"/>
                <a:gd name="T48" fmla="*/ 8 w 282"/>
                <a:gd name="T49" fmla="*/ 5 h 253"/>
                <a:gd name="T50" fmla="*/ 8 w 282"/>
                <a:gd name="T51" fmla="*/ 4 h 253"/>
                <a:gd name="T52" fmla="*/ 8 w 282"/>
                <a:gd name="T53" fmla="*/ 3 h 253"/>
                <a:gd name="T54" fmla="*/ 7 w 282"/>
                <a:gd name="T55" fmla="*/ 2 h 253"/>
                <a:gd name="T56" fmla="*/ 7 w 282"/>
                <a:gd name="T57" fmla="*/ 2 h 253"/>
                <a:gd name="T58" fmla="*/ 6 w 282"/>
                <a:gd name="T59" fmla="*/ 2 h 253"/>
                <a:gd name="T60" fmla="*/ 6 w 282"/>
                <a:gd name="T61" fmla="*/ 1 h 253"/>
                <a:gd name="T62" fmla="*/ 6 w 282"/>
                <a:gd name="T63" fmla="*/ 1 h 253"/>
                <a:gd name="T64" fmla="*/ 5 w 282"/>
                <a:gd name="T65" fmla="*/ 1 h 253"/>
                <a:gd name="T66" fmla="*/ 4 w 282"/>
                <a:gd name="T67" fmla="*/ 1 h 253"/>
                <a:gd name="T68" fmla="*/ 4 w 282"/>
                <a:gd name="T69" fmla="*/ 0 h 253"/>
                <a:gd name="T70" fmla="*/ 3 w 282"/>
                <a:gd name="T71" fmla="*/ 0 h 253"/>
                <a:gd name="T72" fmla="*/ 3 w 282"/>
                <a:gd name="T73" fmla="*/ 0 h 253"/>
                <a:gd name="T74" fmla="*/ 2 w 282"/>
                <a:gd name="T75" fmla="*/ 0 h 253"/>
                <a:gd name="T76" fmla="*/ 2 w 282"/>
                <a:gd name="T77" fmla="*/ 0 h 253"/>
                <a:gd name="T78" fmla="*/ 1 w 282"/>
                <a:gd name="T79" fmla="*/ 0 h 253"/>
                <a:gd name="T80" fmla="*/ 1 w 282"/>
                <a:gd name="T81" fmla="*/ 0 h 253"/>
                <a:gd name="T82" fmla="*/ 0 w 282"/>
                <a:gd name="T83" fmla="*/ 0 h 253"/>
                <a:gd name="T84" fmla="*/ 0 w 282"/>
                <a:gd name="T85" fmla="*/ 0 h 253"/>
                <a:gd name="T86" fmla="*/ 0 w 282"/>
                <a:gd name="T87" fmla="*/ 0 h 253"/>
                <a:gd name="T88" fmla="*/ 0 w 282"/>
                <a:gd name="T89" fmla="*/ 0 h 253"/>
                <a:gd name="T90" fmla="*/ 0 w 282"/>
                <a:gd name="T91" fmla="*/ 0 h 253"/>
                <a:gd name="T92" fmla="*/ 1 w 282"/>
                <a:gd name="T93" fmla="*/ 0 h 253"/>
                <a:gd name="T94" fmla="*/ 1 w 282"/>
                <a:gd name="T95" fmla="*/ 0 h 253"/>
                <a:gd name="T96" fmla="*/ 1 w 282"/>
                <a:gd name="T97" fmla="*/ 0 h 253"/>
                <a:gd name="T98" fmla="*/ 2 w 282"/>
                <a:gd name="T99" fmla="*/ 0 h 253"/>
                <a:gd name="T100" fmla="*/ 2 w 282"/>
                <a:gd name="T101" fmla="*/ 0 h 253"/>
                <a:gd name="T102" fmla="*/ 3 w 282"/>
                <a:gd name="T103" fmla="*/ 1 h 253"/>
                <a:gd name="T104" fmla="*/ 3 w 282"/>
                <a:gd name="T105" fmla="*/ 1 h 253"/>
                <a:gd name="T106" fmla="*/ 4 w 282"/>
                <a:gd name="T107" fmla="*/ 1 h 253"/>
                <a:gd name="T108" fmla="*/ 4 w 282"/>
                <a:gd name="T109" fmla="*/ 1 h 253"/>
                <a:gd name="T110" fmla="*/ 4 w 282"/>
                <a:gd name="T111" fmla="*/ 1 h 253"/>
                <a:gd name="T112" fmla="*/ 5 w 282"/>
                <a:gd name="T113" fmla="*/ 1 h 253"/>
                <a:gd name="T114" fmla="*/ 5 w 282"/>
                <a:gd name="T115" fmla="*/ 1 h 253"/>
                <a:gd name="T116" fmla="*/ 6 w 282"/>
                <a:gd name="T117" fmla="*/ 2 h 253"/>
                <a:gd name="T118" fmla="*/ 6 w 282"/>
                <a:gd name="T119" fmla="*/ 2 h 253"/>
                <a:gd name="T120" fmla="*/ 6 w 282"/>
                <a:gd name="T121" fmla="*/ 2 h 2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2"/>
                <a:gd name="T184" fmla="*/ 0 h 253"/>
                <a:gd name="T185" fmla="*/ 282 w 282"/>
                <a:gd name="T186" fmla="*/ 253 h 25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2" h="253">
                  <a:moveTo>
                    <a:pt x="235" y="78"/>
                  </a:moveTo>
                  <a:lnTo>
                    <a:pt x="248" y="92"/>
                  </a:lnTo>
                  <a:lnTo>
                    <a:pt x="255" y="108"/>
                  </a:lnTo>
                  <a:lnTo>
                    <a:pt x="259" y="125"/>
                  </a:lnTo>
                  <a:lnTo>
                    <a:pt x="259" y="144"/>
                  </a:lnTo>
                  <a:lnTo>
                    <a:pt x="257" y="159"/>
                  </a:lnTo>
                  <a:lnTo>
                    <a:pt x="252" y="171"/>
                  </a:lnTo>
                  <a:lnTo>
                    <a:pt x="244" y="184"/>
                  </a:lnTo>
                  <a:lnTo>
                    <a:pt x="236" y="194"/>
                  </a:lnTo>
                  <a:lnTo>
                    <a:pt x="225" y="206"/>
                  </a:lnTo>
                  <a:lnTo>
                    <a:pt x="215" y="215"/>
                  </a:lnTo>
                  <a:lnTo>
                    <a:pt x="204" y="225"/>
                  </a:lnTo>
                  <a:lnTo>
                    <a:pt x="194" y="236"/>
                  </a:lnTo>
                  <a:lnTo>
                    <a:pt x="191" y="239"/>
                  </a:lnTo>
                  <a:lnTo>
                    <a:pt x="190" y="242"/>
                  </a:lnTo>
                  <a:lnTo>
                    <a:pt x="191" y="246"/>
                  </a:lnTo>
                  <a:lnTo>
                    <a:pt x="194" y="249"/>
                  </a:lnTo>
                  <a:lnTo>
                    <a:pt x="197" y="252"/>
                  </a:lnTo>
                  <a:lnTo>
                    <a:pt x="201" y="253"/>
                  </a:lnTo>
                  <a:lnTo>
                    <a:pt x="205" y="252"/>
                  </a:lnTo>
                  <a:lnTo>
                    <a:pt x="209" y="249"/>
                  </a:lnTo>
                  <a:lnTo>
                    <a:pt x="232" y="234"/>
                  </a:lnTo>
                  <a:lnTo>
                    <a:pt x="251" y="215"/>
                  </a:lnTo>
                  <a:lnTo>
                    <a:pt x="267" y="192"/>
                  </a:lnTo>
                  <a:lnTo>
                    <a:pt x="278" y="168"/>
                  </a:lnTo>
                  <a:lnTo>
                    <a:pt x="282" y="141"/>
                  </a:lnTo>
                  <a:lnTo>
                    <a:pt x="279" y="116"/>
                  </a:lnTo>
                  <a:lnTo>
                    <a:pt x="270" y="92"/>
                  </a:lnTo>
                  <a:lnTo>
                    <a:pt x="251" y="70"/>
                  </a:lnTo>
                  <a:lnTo>
                    <a:pt x="237" y="59"/>
                  </a:lnTo>
                  <a:lnTo>
                    <a:pt x="221" y="48"/>
                  </a:lnTo>
                  <a:lnTo>
                    <a:pt x="202" y="39"/>
                  </a:lnTo>
                  <a:lnTo>
                    <a:pt x="183" y="31"/>
                  </a:lnTo>
                  <a:lnTo>
                    <a:pt x="163" y="24"/>
                  </a:lnTo>
                  <a:lnTo>
                    <a:pt x="142" y="18"/>
                  </a:lnTo>
                  <a:lnTo>
                    <a:pt x="122" y="13"/>
                  </a:lnTo>
                  <a:lnTo>
                    <a:pt x="101" y="8"/>
                  </a:lnTo>
                  <a:lnTo>
                    <a:pt x="82" y="5"/>
                  </a:lnTo>
                  <a:lnTo>
                    <a:pt x="63" y="2"/>
                  </a:lnTo>
                  <a:lnTo>
                    <a:pt x="47" y="0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10" y="1"/>
                  </a:lnTo>
                  <a:lnTo>
                    <a:pt x="4" y="4"/>
                  </a:lnTo>
                  <a:lnTo>
                    <a:pt x="0" y="6"/>
                  </a:lnTo>
                  <a:lnTo>
                    <a:pt x="12" y="8"/>
                  </a:lnTo>
                  <a:lnTo>
                    <a:pt x="25" y="9"/>
                  </a:lnTo>
                  <a:lnTo>
                    <a:pt x="38" y="12"/>
                  </a:lnTo>
                  <a:lnTo>
                    <a:pt x="52" y="14"/>
                  </a:lnTo>
                  <a:lnTo>
                    <a:pt x="67" y="16"/>
                  </a:lnTo>
                  <a:lnTo>
                    <a:pt x="82" y="18"/>
                  </a:lnTo>
                  <a:lnTo>
                    <a:pt x="97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5"/>
                  </a:lnTo>
                  <a:lnTo>
                    <a:pt x="162" y="40"/>
                  </a:lnTo>
                  <a:lnTo>
                    <a:pt x="177" y="46"/>
                  </a:lnTo>
                  <a:lnTo>
                    <a:pt x="192" y="53"/>
                  </a:lnTo>
                  <a:lnTo>
                    <a:pt x="208" y="60"/>
                  </a:lnTo>
                  <a:lnTo>
                    <a:pt x="222" y="69"/>
                  </a:lnTo>
                  <a:lnTo>
                    <a:pt x="235" y="7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15" name="Freeform 777"/>
            <p:cNvSpPr>
              <a:spLocks/>
            </p:cNvSpPr>
            <p:nvPr/>
          </p:nvSpPr>
          <p:spPr bwMode="auto">
            <a:xfrm>
              <a:off x="4290" y="3159"/>
              <a:ext cx="19" cy="39"/>
            </a:xfrm>
            <a:custGeom>
              <a:avLst/>
              <a:gdLst>
                <a:gd name="T0" fmla="*/ 0 w 115"/>
                <a:gd name="T1" fmla="*/ 3 h 236"/>
                <a:gd name="T2" fmla="*/ 0 w 115"/>
                <a:gd name="T3" fmla="*/ 4 h 236"/>
                <a:gd name="T4" fmla="*/ 0 w 115"/>
                <a:gd name="T5" fmla="*/ 4 h 236"/>
                <a:gd name="T6" fmla="*/ 0 w 115"/>
                <a:gd name="T7" fmla="*/ 5 h 236"/>
                <a:gd name="T8" fmla="*/ 1 w 115"/>
                <a:gd name="T9" fmla="*/ 5 h 236"/>
                <a:gd name="T10" fmla="*/ 1 w 115"/>
                <a:gd name="T11" fmla="*/ 6 h 236"/>
                <a:gd name="T12" fmla="*/ 1 w 115"/>
                <a:gd name="T13" fmla="*/ 6 h 236"/>
                <a:gd name="T14" fmla="*/ 2 w 115"/>
                <a:gd name="T15" fmla="*/ 6 h 236"/>
                <a:gd name="T16" fmla="*/ 2 w 115"/>
                <a:gd name="T17" fmla="*/ 6 h 236"/>
                <a:gd name="T18" fmla="*/ 3 w 115"/>
                <a:gd name="T19" fmla="*/ 6 h 236"/>
                <a:gd name="T20" fmla="*/ 3 w 115"/>
                <a:gd name="T21" fmla="*/ 6 h 236"/>
                <a:gd name="T22" fmla="*/ 3 w 115"/>
                <a:gd name="T23" fmla="*/ 6 h 236"/>
                <a:gd name="T24" fmla="*/ 3 w 115"/>
                <a:gd name="T25" fmla="*/ 6 h 236"/>
                <a:gd name="T26" fmla="*/ 3 w 115"/>
                <a:gd name="T27" fmla="*/ 6 h 236"/>
                <a:gd name="T28" fmla="*/ 3 w 115"/>
                <a:gd name="T29" fmla="*/ 6 h 236"/>
                <a:gd name="T30" fmla="*/ 3 w 115"/>
                <a:gd name="T31" fmla="*/ 6 h 236"/>
                <a:gd name="T32" fmla="*/ 3 w 115"/>
                <a:gd name="T33" fmla="*/ 6 h 236"/>
                <a:gd name="T34" fmla="*/ 2 w 115"/>
                <a:gd name="T35" fmla="*/ 5 h 236"/>
                <a:gd name="T36" fmla="*/ 2 w 115"/>
                <a:gd name="T37" fmla="*/ 5 h 236"/>
                <a:gd name="T38" fmla="*/ 1 w 115"/>
                <a:gd name="T39" fmla="*/ 5 h 236"/>
                <a:gd name="T40" fmla="*/ 1 w 115"/>
                <a:gd name="T41" fmla="*/ 4 h 236"/>
                <a:gd name="T42" fmla="*/ 1 w 115"/>
                <a:gd name="T43" fmla="*/ 4 h 236"/>
                <a:gd name="T44" fmla="*/ 1 w 115"/>
                <a:gd name="T45" fmla="*/ 3 h 236"/>
                <a:gd name="T46" fmla="*/ 1 w 115"/>
                <a:gd name="T47" fmla="*/ 3 h 236"/>
                <a:gd name="T48" fmla="*/ 1 w 115"/>
                <a:gd name="T49" fmla="*/ 2 h 236"/>
                <a:gd name="T50" fmla="*/ 1 w 115"/>
                <a:gd name="T51" fmla="*/ 2 h 236"/>
                <a:gd name="T52" fmla="*/ 1 w 115"/>
                <a:gd name="T53" fmla="*/ 2 h 236"/>
                <a:gd name="T54" fmla="*/ 2 w 115"/>
                <a:gd name="T55" fmla="*/ 1 h 236"/>
                <a:gd name="T56" fmla="*/ 2 w 115"/>
                <a:gd name="T57" fmla="*/ 1 h 236"/>
                <a:gd name="T58" fmla="*/ 3 w 115"/>
                <a:gd name="T59" fmla="*/ 1 h 236"/>
                <a:gd name="T60" fmla="*/ 3 w 115"/>
                <a:gd name="T61" fmla="*/ 0 h 236"/>
                <a:gd name="T62" fmla="*/ 3 w 115"/>
                <a:gd name="T63" fmla="*/ 0 h 236"/>
                <a:gd name="T64" fmla="*/ 3 w 115"/>
                <a:gd name="T65" fmla="*/ 0 h 236"/>
                <a:gd name="T66" fmla="*/ 3 w 115"/>
                <a:gd name="T67" fmla="*/ 0 h 236"/>
                <a:gd name="T68" fmla="*/ 2 w 115"/>
                <a:gd name="T69" fmla="*/ 0 h 236"/>
                <a:gd name="T70" fmla="*/ 2 w 115"/>
                <a:gd name="T71" fmla="*/ 1 h 236"/>
                <a:gd name="T72" fmla="*/ 1 w 115"/>
                <a:gd name="T73" fmla="*/ 1 h 236"/>
                <a:gd name="T74" fmla="*/ 1 w 115"/>
                <a:gd name="T75" fmla="*/ 2 h 236"/>
                <a:gd name="T76" fmla="*/ 0 w 115"/>
                <a:gd name="T77" fmla="*/ 2 h 236"/>
                <a:gd name="T78" fmla="*/ 0 w 115"/>
                <a:gd name="T79" fmla="*/ 3 h 236"/>
                <a:gd name="T80" fmla="*/ 0 w 115"/>
                <a:gd name="T81" fmla="*/ 3 h 2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5"/>
                <a:gd name="T124" fmla="*/ 0 h 236"/>
                <a:gd name="T125" fmla="*/ 115 w 115"/>
                <a:gd name="T126" fmla="*/ 236 h 2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5" h="236">
                  <a:moveTo>
                    <a:pt x="0" y="128"/>
                  </a:moveTo>
                  <a:lnTo>
                    <a:pt x="0" y="148"/>
                  </a:lnTo>
                  <a:lnTo>
                    <a:pt x="5" y="166"/>
                  </a:lnTo>
                  <a:lnTo>
                    <a:pt x="13" y="184"/>
                  </a:lnTo>
                  <a:lnTo>
                    <a:pt x="24" y="198"/>
                  </a:lnTo>
                  <a:lnTo>
                    <a:pt x="39" y="211"/>
                  </a:lnTo>
                  <a:lnTo>
                    <a:pt x="55" y="223"/>
                  </a:lnTo>
                  <a:lnTo>
                    <a:pt x="74" y="231"/>
                  </a:lnTo>
                  <a:lnTo>
                    <a:pt x="92" y="235"/>
                  </a:lnTo>
                  <a:lnTo>
                    <a:pt x="98" y="236"/>
                  </a:lnTo>
                  <a:lnTo>
                    <a:pt x="104" y="234"/>
                  </a:lnTo>
                  <a:lnTo>
                    <a:pt x="109" y="231"/>
                  </a:lnTo>
                  <a:lnTo>
                    <a:pt x="111" y="226"/>
                  </a:lnTo>
                  <a:lnTo>
                    <a:pt x="111" y="220"/>
                  </a:lnTo>
                  <a:lnTo>
                    <a:pt x="110" y="215"/>
                  </a:lnTo>
                  <a:lnTo>
                    <a:pt x="107" y="210"/>
                  </a:lnTo>
                  <a:lnTo>
                    <a:pt x="101" y="208"/>
                  </a:lnTo>
                  <a:lnTo>
                    <a:pt x="82" y="201"/>
                  </a:lnTo>
                  <a:lnTo>
                    <a:pt x="64" y="192"/>
                  </a:lnTo>
                  <a:lnTo>
                    <a:pt x="50" y="179"/>
                  </a:lnTo>
                  <a:lnTo>
                    <a:pt x="40" y="165"/>
                  </a:lnTo>
                  <a:lnTo>
                    <a:pt x="33" y="148"/>
                  </a:lnTo>
                  <a:lnTo>
                    <a:pt x="29" y="130"/>
                  </a:lnTo>
                  <a:lnTo>
                    <a:pt x="29" y="110"/>
                  </a:lnTo>
                  <a:lnTo>
                    <a:pt x="35" y="89"/>
                  </a:lnTo>
                  <a:lnTo>
                    <a:pt x="43" y="74"/>
                  </a:lnTo>
                  <a:lnTo>
                    <a:pt x="56" y="60"/>
                  </a:lnTo>
                  <a:lnTo>
                    <a:pt x="70" y="46"/>
                  </a:lnTo>
                  <a:lnTo>
                    <a:pt x="85" y="33"/>
                  </a:lnTo>
                  <a:lnTo>
                    <a:pt x="98" y="23"/>
                  </a:lnTo>
                  <a:lnTo>
                    <a:pt x="109" y="12"/>
                  </a:lnTo>
                  <a:lnTo>
                    <a:pt x="115" y="6"/>
                  </a:lnTo>
                  <a:lnTo>
                    <a:pt x="115" y="0"/>
                  </a:lnTo>
                  <a:lnTo>
                    <a:pt x="102" y="4"/>
                  </a:lnTo>
                  <a:lnTo>
                    <a:pt x="85" y="12"/>
                  </a:lnTo>
                  <a:lnTo>
                    <a:pt x="68" y="26"/>
                  </a:lnTo>
                  <a:lnTo>
                    <a:pt x="49" y="42"/>
                  </a:lnTo>
                  <a:lnTo>
                    <a:pt x="32" y="61"/>
                  </a:lnTo>
                  <a:lnTo>
                    <a:pt x="17" y="82"/>
                  </a:lnTo>
                  <a:lnTo>
                    <a:pt x="6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16" name="Freeform 778"/>
            <p:cNvSpPr>
              <a:spLocks/>
            </p:cNvSpPr>
            <p:nvPr/>
          </p:nvSpPr>
          <p:spPr bwMode="auto">
            <a:xfrm>
              <a:off x="4423" y="3133"/>
              <a:ext cx="41" cy="52"/>
            </a:xfrm>
            <a:custGeom>
              <a:avLst/>
              <a:gdLst>
                <a:gd name="T0" fmla="*/ 6 w 245"/>
                <a:gd name="T1" fmla="*/ 4 h 310"/>
                <a:gd name="T2" fmla="*/ 6 w 245"/>
                <a:gd name="T3" fmla="*/ 4 h 310"/>
                <a:gd name="T4" fmla="*/ 6 w 245"/>
                <a:gd name="T5" fmla="*/ 5 h 310"/>
                <a:gd name="T6" fmla="*/ 6 w 245"/>
                <a:gd name="T7" fmla="*/ 5 h 310"/>
                <a:gd name="T8" fmla="*/ 6 w 245"/>
                <a:gd name="T9" fmla="*/ 6 h 310"/>
                <a:gd name="T10" fmla="*/ 5 w 245"/>
                <a:gd name="T11" fmla="*/ 6 h 310"/>
                <a:gd name="T12" fmla="*/ 5 w 245"/>
                <a:gd name="T13" fmla="*/ 7 h 310"/>
                <a:gd name="T14" fmla="*/ 4 w 245"/>
                <a:gd name="T15" fmla="*/ 7 h 310"/>
                <a:gd name="T16" fmla="*/ 4 w 245"/>
                <a:gd name="T17" fmla="*/ 8 h 310"/>
                <a:gd name="T18" fmla="*/ 4 w 245"/>
                <a:gd name="T19" fmla="*/ 8 h 310"/>
                <a:gd name="T20" fmla="*/ 3 w 245"/>
                <a:gd name="T21" fmla="*/ 8 h 310"/>
                <a:gd name="T22" fmla="*/ 3 w 245"/>
                <a:gd name="T23" fmla="*/ 9 h 310"/>
                <a:gd name="T24" fmla="*/ 4 w 245"/>
                <a:gd name="T25" fmla="*/ 9 h 310"/>
                <a:gd name="T26" fmla="*/ 4 w 245"/>
                <a:gd name="T27" fmla="*/ 9 h 310"/>
                <a:gd name="T28" fmla="*/ 4 w 245"/>
                <a:gd name="T29" fmla="*/ 8 h 310"/>
                <a:gd name="T30" fmla="*/ 5 w 245"/>
                <a:gd name="T31" fmla="*/ 8 h 310"/>
                <a:gd name="T32" fmla="*/ 6 w 245"/>
                <a:gd name="T33" fmla="*/ 7 h 310"/>
                <a:gd name="T34" fmla="*/ 6 w 245"/>
                <a:gd name="T35" fmla="*/ 6 h 310"/>
                <a:gd name="T36" fmla="*/ 7 w 245"/>
                <a:gd name="T37" fmla="*/ 5 h 310"/>
                <a:gd name="T38" fmla="*/ 7 w 245"/>
                <a:gd name="T39" fmla="*/ 4 h 310"/>
                <a:gd name="T40" fmla="*/ 6 w 245"/>
                <a:gd name="T41" fmla="*/ 3 h 310"/>
                <a:gd name="T42" fmla="*/ 6 w 245"/>
                <a:gd name="T43" fmla="*/ 3 h 310"/>
                <a:gd name="T44" fmla="*/ 5 w 245"/>
                <a:gd name="T45" fmla="*/ 2 h 310"/>
                <a:gd name="T46" fmla="*/ 4 w 245"/>
                <a:gd name="T47" fmla="*/ 2 h 310"/>
                <a:gd name="T48" fmla="*/ 3 w 245"/>
                <a:gd name="T49" fmla="*/ 1 h 310"/>
                <a:gd name="T50" fmla="*/ 3 w 245"/>
                <a:gd name="T51" fmla="*/ 1 h 310"/>
                <a:gd name="T52" fmla="*/ 2 w 245"/>
                <a:gd name="T53" fmla="*/ 1 h 310"/>
                <a:gd name="T54" fmla="*/ 1 w 245"/>
                <a:gd name="T55" fmla="*/ 0 h 310"/>
                <a:gd name="T56" fmla="*/ 1 w 245"/>
                <a:gd name="T57" fmla="*/ 0 h 310"/>
                <a:gd name="T58" fmla="*/ 0 w 245"/>
                <a:gd name="T59" fmla="*/ 0 h 310"/>
                <a:gd name="T60" fmla="*/ 0 w 245"/>
                <a:gd name="T61" fmla="*/ 0 h 310"/>
                <a:gd name="T62" fmla="*/ 1 w 245"/>
                <a:gd name="T63" fmla="*/ 1 h 310"/>
                <a:gd name="T64" fmla="*/ 2 w 245"/>
                <a:gd name="T65" fmla="*/ 1 h 310"/>
                <a:gd name="T66" fmla="*/ 2 w 245"/>
                <a:gd name="T67" fmla="*/ 1 h 310"/>
                <a:gd name="T68" fmla="*/ 3 w 245"/>
                <a:gd name="T69" fmla="*/ 2 h 310"/>
                <a:gd name="T70" fmla="*/ 4 w 245"/>
                <a:gd name="T71" fmla="*/ 2 h 310"/>
                <a:gd name="T72" fmla="*/ 5 w 245"/>
                <a:gd name="T73" fmla="*/ 3 h 310"/>
                <a:gd name="T74" fmla="*/ 5 w 245"/>
                <a:gd name="T75" fmla="*/ 3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5"/>
                <a:gd name="T115" fmla="*/ 0 h 310"/>
                <a:gd name="T116" fmla="*/ 245 w 245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5" h="310">
                  <a:moveTo>
                    <a:pt x="200" y="116"/>
                  </a:moveTo>
                  <a:lnTo>
                    <a:pt x="208" y="124"/>
                  </a:lnTo>
                  <a:lnTo>
                    <a:pt x="214" y="133"/>
                  </a:lnTo>
                  <a:lnTo>
                    <a:pt x="220" y="144"/>
                  </a:lnTo>
                  <a:lnTo>
                    <a:pt x="223" y="154"/>
                  </a:lnTo>
                  <a:lnTo>
                    <a:pt x="226" y="164"/>
                  </a:lnTo>
                  <a:lnTo>
                    <a:pt x="224" y="176"/>
                  </a:lnTo>
                  <a:lnTo>
                    <a:pt x="222" y="187"/>
                  </a:lnTo>
                  <a:lnTo>
                    <a:pt x="216" y="198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9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2" y="264"/>
                  </a:lnTo>
                  <a:lnTo>
                    <a:pt x="132" y="275"/>
                  </a:lnTo>
                  <a:lnTo>
                    <a:pt x="128" y="278"/>
                  </a:lnTo>
                  <a:lnTo>
                    <a:pt x="126" y="283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2" y="306"/>
                  </a:lnTo>
                  <a:lnTo>
                    <a:pt x="126" y="309"/>
                  </a:lnTo>
                  <a:lnTo>
                    <a:pt x="131" y="310"/>
                  </a:lnTo>
                  <a:lnTo>
                    <a:pt x="135" y="310"/>
                  </a:lnTo>
                  <a:lnTo>
                    <a:pt x="139" y="309"/>
                  </a:lnTo>
                  <a:lnTo>
                    <a:pt x="142" y="306"/>
                  </a:lnTo>
                  <a:lnTo>
                    <a:pt x="154" y="292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20" y="233"/>
                  </a:lnTo>
                  <a:lnTo>
                    <a:pt x="230" y="219"/>
                  </a:lnTo>
                  <a:lnTo>
                    <a:pt x="238" y="204"/>
                  </a:lnTo>
                  <a:lnTo>
                    <a:pt x="244" y="186"/>
                  </a:lnTo>
                  <a:lnTo>
                    <a:pt x="245" y="169"/>
                  </a:lnTo>
                  <a:lnTo>
                    <a:pt x="243" y="152"/>
                  </a:lnTo>
                  <a:lnTo>
                    <a:pt x="237" y="134"/>
                  </a:lnTo>
                  <a:lnTo>
                    <a:pt x="228" y="119"/>
                  </a:lnTo>
                  <a:lnTo>
                    <a:pt x="217" y="105"/>
                  </a:lnTo>
                  <a:lnTo>
                    <a:pt x="203" y="93"/>
                  </a:lnTo>
                  <a:lnTo>
                    <a:pt x="188" y="83"/>
                  </a:lnTo>
                  <a:lnTo>
                    <a:pt x="176" y="76"/>
                  </a:lnTo>
                  <a:lnTo>
                    <a:pt x="163" y="69"/>
                  </a:lnTo>
                  <a:lnTo>
                    <a:pt x="151" y="61"/>
                  </a:lnTo>
                  <a:lnTo>
                    <a:pt x="136" y="54"/>
                  </a:lnTo>
                  <a:lnTo>
                    <a:pt x="122" y="46"/>
                  </a:lnTo>
                  <a:lnTo>
                    <a:pt x="107" y="39"/>
                  </a:lnTo>
                  <a:lnTo>
                    <a:pt x="93" y="31"/>
                  </a:lnTo>
                  <a:lnTo>
                    <a:pt x="79" y="24"/>
                  </a:lnTo>
                  <a:lnTo>
                    <a:pt x="66" y="18"/>
                  </a:lnTo>
                  <a:lnTo>
                    <a:pt x="53" y="13"/>
                  </a:lnTo>
                  <a:lnTo>
                    <a:pt x="40" y="8"/>
                  </a:lnTo>
                  <a:lnTo>
                    <a:pt x="30" y="5"/>
                  </a:lnTo>
                  <a:lnTo>
                    <a:pt x="20" y="1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1" y="8"/>
                  </a:lnTo>
                  <a:lnTo>
                    <a:pt x="23" y="14"/>
                  </a:lnTo>
                  <a:lnTo>
                    <a:pt x="36" y="20"/>
                  </a:lnTo>
                  <a:lnTo>
                    <a:pt x="47" y="25"/>
                  </a:lnTo>
                  <a:lnTo>
                    <a:pt x="60" y="31"/>
                  </a:lnTo>
                  <a:lnTo>
                    <a:pt x="73" y="37"/>
                  </a:lnTo>
                  <a:lnTo>
                    <a:pt x="86" y="44"/>
                  </a:lnTo>
                  <a:lnTo>
                    <a:pt x="99" y="51"/>
                  </a:lnTo>
                  <a:lnTo>
                    <a:pt x="113" y="57"/>
                  </a:lnTo>
                  <a:lnTo>
                    <a:pt x="126" y="64"/>
                  </a:lnTo>
                  <a:lnTo>
                    <a:pt x="139" y="71"/>
                  </a:lnTo>
                  <a:lnTo>
                    <a:pt x="152" y="79"/>
                  </a:lnTo>
                  <a:lnTo>
                    <a:pt x="165" y="88"/>
                  </a:lnTo>
                  <a:lnTo>
                    <a:pt x="176" y="96"/>
                  </a:lnTo>
                  <a:lnTo>
                    <a:pt x="188" y="106"/>
                  </a:lnTo>
                  <a:lnTo>
                    <a:pt x="200" y="1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17" name="Freeform 779"/>
            <p:cNvSpPr>
              <a:spLocks/>
            </p:cNvSpPr>
            <p:nvPr/>
          </p:nvSpPr>
          <p:spPr bwMode="auto">
            <a:xfrm>
              <a:off x="4338" y="3209"/>
              <a:ext cx="125" cy="175"/>
            </a:xfrm>
            <a:custGeom>
              <a:avLst/>
              <a:gdLst>
                <a:gd name="T0" fmla="*/ 0 w 125"/>
                <a:gd name="T1" fmla="*/ 175 h 175"/>
                <a:gd name="T2" fmla="*/ 0 w 125"/>
                <a:gd name="T3" fmla="*/ 144 h 175"/>
                <a:gd name="T4" fmla="*/ 11 w 125"/>
                <a:gd name="T5" fmla="*/ 144 h 175"/>
                <a:gd name="T6" fmla="*/ 11 w 125"/>
                <a:gd name="T7" fmla="*/ 118 h 175"/>
                <a:gd name="T8" fmla="*/ 23 w 125"/>
                <a:gd name="T9" fmla="*/ 114 h 175"/>
                <a:gd name="T10" fmla="*/ 20 w 125"/>
                <a:gd name="T11" fmla="*/ 88 h 175"/>
                <a:gd name="T12" fmla="*/ 30 w 125"/>
                <a:gd name="T13" fmla="*/ 84 h 175"/>
                <a:gd name="T14" fmla="*/ 30 w 125"/>
                <a:gd name="T15" fmla="*/ 58 h 175"/>
                <a:gd name="T16" fmla="*/ 39 w 125"/>
                <a:gd name="T17" fmla="*/ 54 h 175"/>
                <a:gd name="T18" fmla="*/ 39 w 125"/>
                <a:gd name="T19" fmla="*/ 28 h 175"/>
                <a:gd name="T20" fmla="*/ 48 w 125"/>
                <a:gd name="T21" fmla="*/ 28 h 175"/>
                <a:gd name="T22" fmla="*/ 56 w 125"/>
                <a:gd name="T23" fmla="*/ 0 h 175"/>
                <a:gd name="T24" fmla="*/ 80 w 125"/>
                <a:gd name="T25" fmla="*/ 0 h 175"/>
                <a:gd name="T26" fmla="*/ 81 w 125"/>
                <a:gd name="T27" fmla="*/ 25 h 175"/>
                <a:gd name="T28" fmla="*/ 92 w 125"/>
                <a:gd name="T29" fmla="*/ 24 h 175"/>
                <a:gd name="T30" fmla="*/ 93 w 125"/>
                <a:gd name="T31" fmla="*/ 49 h 175"/>
                <a:gd name="T32" fmla="*/ 102 w 125"/>
                <a:gd name="T33" fmla="*/ 54 h 175"/>
                <a:gd name="T34" fmla="*/ 99 w 125"/>
                <a:gd name="T35" fmla="*/ 81 h 175"/>
                <a:gd name="T36" fmla="*/ 114 w 125"/>
                <a:gd name="T37" fmla="*/ 82 h 175"/>
                <a:gd name="T38" fmla="*/ 107 w 125"/>
                <a:gd name="T39" fmla="*/ 81 h 175"/>
                <a:gd name="T40" fmla="*/ 108 w 125"/>
                <a:gd name="T41" fmla="*/ 114 h 175"/>
                <a:gd name="T42" fmla="*/ 117 w 125"/>
                <a:gd name="T43" fmla="*/ 117 h 175"/>
                <a:gd name="T44" fmla="*/ 122 w 125"/>
                <a:gd name="T45" fmla="*/ 142 h 175"/>
                <a:gd name="T46" fmla="*/ 125 w 125"/>
                <a:gd name="T47" fmla="*/ 175 h 175"/>
                <a:gd name="T48" fmla="*/ 0 w 125"/>
                <a:gd name="T49" fmla="*/ 175 h 17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5"/>
                <a:gd name="T76" fmla="*/ 0 h 175"/>
                <a:gd name="T77" fmla="*/ 125 w 125"/>
                <a:gd name="T78" fmla="*/ 175 h 17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5" h="175">
                  <a:moveTo>
                    <a:pt x="0" y="175"/>
                  </a:moveTo>
                  <a:lnTo>
                    <a:pt x="0" y="144"/>
                  </a:lnTo>
                  <a:lnTo>
                    <a:pt x="11" y="144"/>
                  </a:lnTo>
                  <a:lnTo>
                    <a:pt x="11" y="118"/>
                  </a:lnTo>
                  <a:lnTo>
                    <a:pt x="23" y="114"/>
                  </a:lnTo>
                  <a:lnTo>
                    <a:pt x="20" y="88"/>
                  </a:lnTo>
                  <a:lnTo>
                    <a:pt x="30" y="84"/>
                  </a:lnTo>
                  <a:lnTo>
                    <a:pt x="30" y="58"/>
                  </a:lnTo>
                  <a:lnTo>
                    <a:pt x="39" y="54"/>
                  </a:lnTo>
                  <a:lnTo>
                    <a:pt x="39" y="28"/>
                  </a:lnTo>
                  <a:lnTo>
                    <a:pt x="48" y="28"/>
                  </a:lnTo>
                  <a:lnTo>
                    <a:pt x="56" y="0"/>
                  </a:lnTo>
                  <a:lnTo>
                    <a:pt x="80" y="0"/>
                  </a:lnTo>
                  <a:lnTo>
                    <a:pt x="81" y="25"/>
                  </a:lnTo>
                  <a:lnTo>
                    <a:pt x="92" y="24"/>
                  </a:lnTo>
                  <a:lnTo>
                    <a:pt x="93" y="49"/>
                  </a:lnTo>
                  <a:lnTo>
                    <a:pt x="102" y="54"/>
                  </a:lnTo>
                  <a:lnTo>
                    <a:pt x="99" y="81"/>
                  </a:lnTo>
                  <a:lnTo>
                    <a:pt x="114" y="82"/>
                  </a:lnTo>
                  <a:lnTo>
                    <a:pt x="107" y="81"/>
                  </a:lnTo>
                  <a:lnTo>
                    <a:pt x="108" y="114"/>
                  </a:lnTo>
                  <a:lnTo>
                    <a:pt x="117" y="117"/>
                  </a:lnTo>
                  <a:lnTo>
                    <a:pt x="122" y="142"/>
                  </a:lnTo>
                  <a:lnTo>
                    <a:pt x="125" y="175"/>
                  </a:lnTo>
                  <a:lnTo>
                    <a:pt x="0" y="175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176" name="Group 780"/>
          <p:cNvGrpSpPr>
            <a:grpSpLocks/>
          </p:cNvGrpSpPr>
          <p:nvPr/>
        </p:nvGrpSpPr>
        <p:grpSpPr bwMode="auto">
          <a:xfrm>
            <a:off x="5599113" y="3594100"/>
            <a:ext cx="290512" cy="404813"/>
            <a:chOff x="4290" y="3130"/>
            <a:chExt cx="183" cy="255"/>
          </a:xfrm>
        </p:grpSpPr>
        <p:pic>
          <p:nvPicPr>
            <p:cNvPr id="2182" name="Picture 781" descr="31u_bnrz[1]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4343" y="3211"/>
              <a:ext cx="121" cy="174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183" name="Freeform 782"/>
            <p:cNvSpPr>
              <a:spLocks/>
            </p:cNvSpPr>
            <p:nvPr/>
          </p:nvSpPr>
          <p:spPr bwMode="auto">
            <a:xfrm>
              <a:off x="4339" y="3143"/>
              <a:ext cx="33" cy="39"/>
            </a:xfrm>
            <a:custGeom>
              <a:avLst/>
              <a:gdLst>
                <a:gd name="T0" fmla="*/ 2 w 199"/>
                <a:gd name="T1" fmla="*/ 1 h 232"/>
                <a:gd name="T2" fmla="*/ 1 w 199"/>
                <a:gd name="T3" fmla="*/ 1 h 232"/>
                <a:gd name="T4" fmla="*/ 1 w 199"/>
                <a:gd name="T5" fmla="*/ 1 h 232"/>
                <a:gd name="T6" fmla="*/ 1 w 199"/>
                <a:gd name="T7" fmla="*/ 2 h 232"/>
                <a:gd name="T8" fmla="*/ 0 w 199"/>
                <a:gd name="T9" fmla="*/ 2 h 232"/>
                <a:gd name="T10" fmla="*/ 0 w 199"/>
                <a:gd name="T11" fmla="*/ 3 h 232"/>
                <a:gd name="T12" fmla="*/ 0 w 199"/>
                <a:gd name="T13" fmla="*/ 3 h 232"/>
                <a:gd name="T14" fmla="*/ 0 w 199"/>
                <a:gd name="T15" fmla="*/ 4 h 232"/>
                <a:gd name="T16" fmla="*/ 0 w 199"/>
                <a:gd name="T17" fmla="*/ 4 h 232"/>
                <a:gd name="T18" fmla="*/ 0 w 199"/>
                <a:gd name="T19" fmla="*/ 5 h 232"/>
                <a:gd name="T20" fmla="*/ 0 w 199"/>
                <a:gd name="T21" fmla="*/ 5 h 232"/>
                <a:gd name="T22" fmla="*/ 1 w 199"/>
                <a:gd name="T23" fmla="*/ 6 h 232"/>
                <a:gd name="T24" fmla="*/ 1 w 199"/>
                <a:gd name="T25" fmla="*/ 6 h 232"/>
                <a:gd name="T26" fmla="*/ 2 w 199"/>
                <a:gd name="T27" fmla="*/ 6 h 232"/>
                <a:gd name="T28" fmla="*/ 2 w 199"/>
                <a:gd name="T29" fmla="*/ 7 h 232"/>
                <a:gd name="T30" fmla="*/ 3 w 199"/>
                <a:gd name="T31" fmla="*/ 7 h 232"/>
                <a:gd name="T32" fmla="*/ 4 w 199"/>
                <a:gd name="T33" fmla="*/ 6 h 232"/>
                <a:gd name="T34" fmla="*/ 4 w 199"/>
                <a:gd name="T35" fmla="*/ 6 h 232"/>
                <a:gd name="T36" fmla="*/ 4 w 199"/>
                <a:gd name="T37" fmla="*/ 6 h 232"/>
                <a:gd name="T38" fmla="*/ 4 w 199"/>
                <a:gd name="T39" fmla="*/ 6 h 232"/>
                <a:gd name="T40" fmla="*/ 4 w 199"/>
                <a:gd name="T41" fmla="*/ 6 h 232"/>
                <a:gd name="T42" fmla="*/ 4 w 199"/>
                <a:gd name="T43" fmla="*/ 6 h 232"/>
                <a:gd name="T44" fmla="*/ 4 w 199"/>
                <a:gd name="T45" fmla="*/ 6 h 232"/>
                <a:gd name="T46" fmla="*/ 4 w 199"/>
                <a:gd name="T47" fmla="*/ 6 h 232"/>
                <a:gd name="T48" fmla="*/ 3 w 199"/>
                <a:gd name="T49" fmla="*/ 6 h 232"/>
                <a:gd name="T50" fmla="*/ 3 w 199"/>
                <a:gd name="T51" fmla="*/ 6 h 232"/>
                <a:gd name="T52" fmla="*/ 3 w 199"/>
                <a:gd name="T53" fmla="*/ 6 h 232"/>
                <a:gd name="T54" fmla="*/ 3 w 199"/>
                <a:gd name="T55" fmla="*/ 5 h 232"/>
                <a:gd name="T56" fmla="*/ 2 w 199"/>
                <a:gd name="T57" fmla="*/ 5 h 232"/>
                <a:gd name="T58" fmla="*/ 2 w 199"/>
                <a:gd name="T59" fmla="*/ 5 h 232"/>
                <a:gd name="T60" fmla="*/ 2 w 199"/>
                <a:gd name="T61" fmla="*/ 5 h 232"/>
                <a:gd name="T62" fmla="*/ 1 w 199"/>
                <a:gd name="T63" fmla="*/ 5 h 232"/>
                <a:gd name="T64" fmla="*/ 1 w 199"/>
                <a:gd name="T65" fmla="*/ 5 h 232"/>
                <a:gd name="T66" fmla="*/ 1 w 199"/>
                <a:gd name="T67" fmla="*/ 4 h 232"/>
                <a:gd name="T68" fmla="*/ 1 w 199"/>
                <a:gd name="T69" fmla="*/ 3 h 232"/>
                <a:gd name="T70" fmla="*/ 2 w 199"/>
                <a:gd name="T71" fmla="*/ 2 h 232"/>
                <a:gd name="T72" fmla="*/ 3 w 199"/>
                <a:gd name="T73" fmla="*/ 1 h 232"/>
                <a:gd name="T74" fmla="*/ 3 w 199"/>
                <a:gd name="T75" fmla="*/ 1 h 232"/>
                <a:gd name="T76" fmla="*/ 4 w 199"/>
                <a:gd name="T77" fmla="*/ 1 h 232"/>
                <a:gd name="T78" fmla="*/ 5 w 199"/>
                <a:gd name="T79" fmla="*/ 0 h 232"/>
                <a:gd name="T80" fmla="*/ 5 w 199"/>
                <a:gd name="T81" fmla="*/ 0 h 232"/>
                <a:gd name="T82" fmla="*/ 5 w 199"/>
                <a:gd name="T83" fmla="*/ 0 h 232"/>
                <a:gd name="T84" fmla="*/ 5 w 199"/>
                <a:gd name="T85" fmla="*/ 0 h 232"/>
                <a:gd name="T86" fmla="*/ 4 w 199"/>
                <a:gd name="T87" fmla="*/ 0 h 232"/>
                <a:gd name="T88" fmla="*/ 4 w 199"/>
                <a:gd name="T89" fmla="*/ 0 h 232"/>
                <a:gd name="T90" fmla="*/ 3 w 199"/>
                <a:gd name="T91" fmla="*/ 0 h 232"/>
                <a:gd name="T92" fmla="*/ 3 w 199"/>
                <a:gd name="T93" fmla="*/ 1 h 232"/>
                <a:gd name="T94" fmla="*/ 2 w 199"/>
                <a:gd name="T95" fmla="*/ 1 h 232"/>
                <a:gd name="T96" fmla="*/ 2 w 199"/>
                <a:gd name="T97" fmla="*/ 1 h 2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9"/>
                <a:gd name="T148" fmla="*/ 0 h 232"/>
                <a:gd name="T149" fmla="*/ 199 w 199"/>
                <a:gd name="T150" fmla="*/ 232 h 2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9" h="232">
                  <a:moveTo>
                    <a:pt x="70" y="29"/>
                  </a:moveTo>
                  <a:lnTo>
                    <a:pt x="55" y="39"/>
                  </a:lnTo>
                  <a:lnTo>
                    <a:pt x="42" y="50"/>
                  </a:lnTo>
                  <a:lnTo>
                    <a:pt x="30" y="63"/>
                  </a:lnTo>
                  <a:lnTo>
                    <a:pt x="20" y="77"/>
                  </a:lnTo>
                  <a:lnTo>
                    <a:pt x="12" y="91"/>
                  </a:lnTo>
                  <a:lnTo>
                    <a:pt x="6" y="108"/>
                  </a:lnTo>
                  <a:lnTo>
                    <a:pt x="2" y="125"/>
                  </a:lnTo>
                  <a:lnTo>
                    <a:pt x="0" y="142"/>
                  </a:lnTo>
                  <a:lnTo>
                    <a:pt x="2" y="166"/>
                  </a:lnTo>
                  <a:lnTo>
                    <a:pt x="12" y="186"/>
                  </a:lnTo>
                  <a:lnTo>
                    <a:pt x="26" y="203"/>
                  </a:lnTo>
                  <a:lnTo>
                    <a:pt x="45" y="216"/>
                  </a:lnTo>
                  <a:lnTo>
                    <a:pt x="66" y="226"/>
                  </a:lnTo>
                  <a:lnTo>
                    <a:pt x="88" y="230"/>
                  </a:lnTo>
                  <a:lnTo>
                    <a:pt x="111" y="232"/>
                  </a:lnTo>
                  <a:lnTo>
                    <a:pt x="134" y="228"/>
                  </a:lnTo>
                  <a:lnTo>
                    <a:pt x="138" y="228"/>
                  </a:lnTo>
                  <a:lnTo>
                    <a:pt x="143" y="226"/>
                  </a:lnTo>
                  <a:lnTo>
                    <a:pt x="147" y="222"/>
                  </a:lnTo>
                  <a:lnTo>
                    <a:pt x="148" y="218"/>
                  </a:lnTo>
                  <a:lnTo>
                    <a:pt x="145" y="212"/>
                  </a:lnTo>
                  <a:lnTo>
                    <a:pt x="141" y="207"/>
                  </a:lnTo>
                  <a:lnTo>
                    <a:pt x="135" y="203"/>
                  </a:lnTo>
                  <a:lnTo>
                    <a:pt x="129" y="201"/>
                  </a:lnTo>
                  <a:lnTo>
                    <a:pt x="117" y="197"/>
                  </a:lnTo>
                  <a:lnTo>
                    <a:pt x="105" y="195"/>
                  </a:lnTo>
                  <a:lnTo>
                    <a:pt x="94" y="193"/>
                  </a:lnTo>
                  <a:lnTo>
                    <a:pt x="83" y="190"/>
                  </a:lnTo>
                  <a:lnTo>
                    <a:pt x="73" y="187"/>
                  </a:lnTo>
                  <a:lnTo>
                    <a:pt x="62" y="182"/>
                  </a:lnTo>
                  <a:lnTo>
                    <a:pt x="53" y="176"/>
                  </a:lnTo>
                  <a:lnTo>
                    <a:pt x="43" y="167"/>
                  </a:lnTo>
                  <a:lnTo>
                    <a:pt x="40" y="128"/>
                  </a:lnTo>
                  <a:lnTo>
                    <a:pt x="49" y="96"/>
                  </a:lnTo>
                  <a:lnTo>
                    <a:pt x="68" y="71"/>
                  </a:lnTo>
                  <a:lnTo>
                    <a:pt x="94" y="50"/>
                  </a:lnTo>
                  <a:lnTo>
                    <a:pt x="122" y="34"/>
                  </a:lnTo>
                  <a:lnTo>
                    <a:pt x="151" y="21"/>
                  </a:lnTo>
                  <a:lnTo>
                    <a:pt x="178" y="12"/>
                  </a:lnTo>
                  <a:lnTo>
                    <a:pt x="199" y="4"/>
                  </a:lnTo>
                  <a:lnTo>
                    <a:pt x="186" y="1"/>
                  </a:lnTo>
                  <a:lnTo>
                    <a:pt x="172" y="0"/>
                  </a:lnTo>
                  <a:lnTo>
                    <a:pt x="156" y="2"/>
                  </a:lnTo>
                  <a:lnTo>
                    <a:pt x="138" y="4"/>
                  </a:lnTo>
                  <a:lnTo>
                    <a:pt x="121" y="10"/>
                  </a:lnTo>
                  <a:lnTo>
                    <a:pt x="103" y="16"/>
                  </a:lnTo>
                  <a:lnTo>
                    <a:pt x="86" y="23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C9E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84" name="Freeform 783"/>
            <p:cNvSpPr>
              <a:spLocks/>
            </p:cNvSpPr>
            <p:nvPr/>
          </p:nvSpPr>
          <p:spPr bwMode="auto">
            <a:xfrm>
              <a:off x="4395" y="3142"/>
              <a:ext cx="22" cy="30"/>
            </a:xfrm>
            <a:custGeom>
              <a:avLst/>
              <a:gdLst>
                <a:gd name="T0" fmla="*/ 3 w 128"/>
                <a:gd name="T1" fmla="*/ 2 h 180"/>
                <a:gd name="T2" fmla="*/ 3 w 128"/>
                <a:gd name="T3" fmla="*/ 2 h 180"/>
                <a:gd name="T4" fmla="*/ 3 w 128"/>
                <a:gd name="T5" fmla="*/ 3 h 180"/>
                <a:gd name="T6" fmla="*/ 3 w 128"/>
                <a:gd name="T7" fmla="*/ 3 h 180"/>
                <a:gd name="T8" fmla="*/ 3 w 128"/>
                <a:gd name="T9" fmla="*/ 3 h 180"/>
                <a:gd name="T10" fmla="*/ 2 w 128"/>
                <a:gd name="T11" fmla="*/ 4 h 180"/>
                <a:gd name="T12" fmla="*/ 2 w 128"/>
                <a:gd name="T13" fmla="*/ 4 h 180"/>
                <a:gd name="T14" fmla="*/ 1 w 128"/>
                <a:gd name="T15" fmla="*/ 4 h 180"/>
                <a:gd name="T16" fmla="*/ 1 w 128"/>
                <a:gd name="T17" fmla="*/ 4 h 180"/>
                <a:gd name="T18" fmla="*/ 1 w 128"/>
                <a:gd name="T19" fmla="*/ 5 h 180"/>
                <a:gd name="T20" fmla="*/ 1 w 128"/>
                <a:gd name="T21" fmla="*/ 5 h 180"/>
                <a:gd name="T22" fmla="*/ 1 w 128"/>
                <a:gd name="T23" fmla="*/ 5 h 180"/>
                <a:gd name="T24" fmla="*/ 1 w 128"/>
                <a:gd name="T25" fmla="*/ 5 h 180"/>
                <a:gd name="T26" fmla="*/ 1 w 128"/>
                <a:gd name="T27" fmla="*/ 5 h 180"/>
                <a:gd name="T28" fmla="*/ 1 w 128"/>
                <a:gd name="T29" fmla="*/ 5 h 180"/>
                <a:gd name="T30" fmla="*/ 1 w 128"/>
                <a:gd name="T31" fmla="*/ 5 h 180"/>
                <a:gd name="T32" fmla="*/ 1 w 128"/>
                <a:gd name="T33" fmla="*/ 5 h 180"/>
                <a:gd name="T34" fmla="*/ 2 w 128"/>
                <a:gd name="T35" fmla="*/ 5 h 180"/>
                <a:gd name="T36" fmla="*/ 2 w 128"/>
                <a:gd name="T37" fmla="*/ 4 h 180"/>
                <a:gd name="T38" fmla="*/ 3 w 128"/>
                <a:gd name="T39" fmla="*/ 4 h 180"/>
                <a:gd name="T40" fmla="*/ 3 w 128"/>
                <a:gd name="T41" fmla="*/ 4 h 180"/>
                <a:gd name="T42" fmla="*/ 4 w 128"/>
                <a:gd name="T43" fmla="*/ 3 h 180"/>
                <a:gd name="T44" fmla="*/ 4 w 128"/>
                <a:gd name="T45" fmla="*/ 3 h 180"/>
                <a:gd name="T46" fmla="*/ 4 w 128"/>
                <a:gd name="T47" fmla="*/ 2 h 180"/>
                <a:gd name="T48" fmla="*/ 4 w 128"/>
                <a:gd name="T49" fmla="*/ 2 h 180"/>
                <a:gd name="T50" fmla="*/ 3 w 128"/>
                <a:gd name="T51" fmla="*/ 1 h 180"/>
                <a:gd name="T52" fmla="*/ 3 w 128"/>
                <a:gd name="T53" fmla="*/ 1 h 180"/>
                <a:gd name="T54" fmla="*/ 2 w 128"/>
                <a:gd name="T55" fmla="*/ 0 h 180"/>
                <a:gd name="T56" fmla="*/ 2 w 128"/>
                <a:gd name="T57" fmla="*/ 0 h 180"/>
                <a:gd name="T58" fmla="*/ 1 w 128"/>
                <a:gd name="T59" fmla="*/ 0 h 180"/>
                <a:gd name="T60" fmla="*/ 1 w 128"/>
                <a:gd name="T61" fmla="*/ 0 h 180"/>
                <a:gd name="T62" fmla="*/ 0 w 128"/>
                <a:gd name="T63" fmla="*/ 0 h 180"/>
                <a:gd name="T64" fmla="*/ 0 w 128"/>
                <a:gd name="T65" fmla="*/ 0 h 180"/>
                <a:gd name="T66" fmla="*/ 0 w 128"/>
                <a:gd name="T67" fmla="*/ 0 h 180"/>
                <a:gd name="T68" fmla="*/ 1 w 128"/>
                <a:gd name="T69" fmla="*/ 0 h 180"/>
                <a:gd name="T70" fmla="*/ 1 w 128"/>
                <a:gd name="T71" fmla="*/ 0 h 180"/>
                <a:gd name="T72" fmla="*/ 2 w 128"/>
                <a:gd name="T73" fmla="*/ 1 h 180"/>
                <a:gd name="T74" fmla="*/ 2 w 128"/>
                <a:gd name="T75" fmla="*/ 1 h 180"/>
                <a:gd name="T76" fmla="*/ 3 w 128"/>
                <a:gd name="T77" fmla="*/ 1 h 180"/>
                <a:gd name="T78" fmla="*/ 3 w 128"/>
                <a:gd name="T79" fmla="*/ 1 h 180"/>
                <a:gd name="T80" fmla="*/ 3 w 128"/>
                <a:gd name="T81" fmla="*/ 2 h 18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0"/>
                <a:gd name="T125" fmla="*/ 128 w 128"/>
                <a:gd name="T126" fmla="*/ 180 h 18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0">
                  <a:moveTo>
                    <a:pt x="108" y="59"/>
                  </a:moveTo>
                  <a:lnTo>
                    <a:pt x="113" y="77"/>
                  </a:lnTo>
                  <a:lnTo>
                    <a:pt x="111" y="94"/>
                  </a:lnTo>
                  <a:lnTo>
                    <a:pt x="103" y="108"/>
                  </a:lnTo>
                  <a:lnTo>
                    <a:pt x="91" y="121"/>
                  </a:lnTo>
                  <a:lnTo>
                    <a:pt x="77" y="132"/>
                  </a:lnTo>
                  <a:lnTo>
                    <a:pt x="61" y="144"/>
                  </a:lnTo>
                  <a:lnTo>
                    <a:pt x="45" y="154"/>
                  </a:lnTo>
                  <a:lnTo>
                    <a:pt x="30" y="164"/>
                  </a:lnTo>
                  <a:lnTo>
                    <a:pt x="28" y="168"/>
                  </a:lnTo>
                  <a:lnTo>
                    <a:pt x="27" y="170"/>
                  </a:lnTo>
                  <a:lnTo>
                    <a:pt x="27" y="174"/>
                  </a:lnTo>
                  <a:lnTo>
                    <a:pt x="28" y="177"/>
                  </a:lnTo>
                  <a:lnTo>
                    <a:pt x="32" y="179"/>
                  </a:lnTo>
                  <a:lnTo>
                    <a:pt x="35" y="180"/>
                  </a:lnTo>
                  <a:lnTo>
                    <a:pt x="37" y="180"/>
                  </a:lnTo>
                  <a:lnTo>
                    <a:pt x="41" y="179"/>
                  </a:lnTo>
                  <a:lnTo>
                    <a:pt x="60" y="169"/>
                  </a:lnTo>
                  <a:lnTo>
                    <a:pt x="77" y="158"/>
                  </a:lnTo>
                  <a:lnTo>
                    <a:pt x="94" y="145"/>
                  </a:lnTo>
                  <a:lnTo>
                    <a:pt x="109" y="130"/>
                  </a:lnTo>
                  <a:lnTo>
                    <a:pt x="120" y="114"/>
                  </a:lnTo>
                  <a:lnTo>
                    <a:pt x="127" y="95"/>
                  </a:lnTo>
                  <a:lnTo>
                    <a:pt x="128" y="76"/>
                  </a:lnTo>
                  <a:lnTo>
                    <a:pt x="123" y="55"/>
                  </a:lnTo>
                  <a:lnTo>
                    <a:pt x="113" y="39"/>
                  </a:lnTo>
                  <a:lnTo>
                    <a:pt x="97" y="25"/>
                  </a:lnTo>
                  <a:lnTo>
                    <a:pt x="79" y="15"/>
                  </a:lnTo>
                  <a:lnTo>
                    <a:pt x="57" y="7"/>
                  </a:lnTo>
                  <a:lnTo>
                    <a:pt x="36" y="2"/>
                  </a:lnTo>
                  <a:lnTo>
                    <a:pt x="19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14" y="9"/>
                  </a:lnTo>
                  <a:lnTo>
                    <a:pt x="29" y="14"/>
                  </a:lnTo>
                  <a:lnTo>
                    <a:pt x="46" y="19"/>
                  </a:lnTo>
                  <a:lnTo>
                    <a:pt x="61" y="23"/>
                  </a:lnTo>
                  <a:lnTo>
                    <a:pt x="76" y="29"/>
                  </a:lnTo>
                  <a:lnTo>
                    <a:pt x="89" y="37"/>
                  </a:lnTo>
                  <a:lnTo>
                    <a:pt x="100" y="46"/>
                  </a:lnTo>
                  <a:lnTo>
                    <a:pt x="108" y="59"/>
                  </a:lnTo>
                  <a:close/>
                </a:path>
              </a:pathLst>
            </a:custGeom>
            <a:solidFill>
              <a:srgbClr val="C9E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85" name="Freeform 784"/>
            <p:cNvSpPr>
              <a:spLocks/>
            </p:cNvSpPr>
            <p:nvPr/>
          </p:nvSpPr>
          <p:spPr bwMode="auto">
            <a:xfrm>
              <a:off x="4318" y="3135"/>
              <a:ext cx="54" cy="63"/>
            </a:xfrm>
            <a:custGeom>
              <a:avLst/>
              <a:gdLst>
                <a:gd name="T0" fmla="*/ 3 w 322"/>
                <a:gd name="T1" fmla="*/ 2 h 378"/>
                <a:gd name="T2" fmla="*/ 2 w 322"/>
                <a:gd name="T3" fmla="*/ 3 h 378"/>
                <a:gd name="T4" fmla="*/ 1 w 322"/>
                <a:gd name="T5" fmla="*/ 5 h 378"/>
                <a:gd name="T6" fmla="*/ 0 w 322"/>
                <a:gd name="T7" fmla="*/ 6 h 378"/>
                <a:gd name="T8" fmla="*/ 0 w 322"/>
                <a:gd name="T9" fmla="*/ 7 h 378"/>
                <a:gd name="T10" fmla="*/ 0 w 322"/>
                <a:gd name="T11" fmla="*/ 8 h 378"/>
                <a:gd name="T12" fmla="*/ 1 w 322"/>
                <a:gd name="T13" fmla="*/ 8 h 378"/>
                <a:gd name="T14" fmla="*/ 1 w 322"/>
                <a:gd name="T15" fmla="*/ 9 h 378"/>
                <a:gd name="T16" fmla="*/ 2 w 322"/>
                <a:gd name="T17" fmla="*/ 9 h 378"/>
                <a:gd name="T18" fmla="*/ 2 w 322"/>
                <a:gd name="T19" fmla="*/ 9 h 378"/>
                <a:gd name="T20" fmla="*/ 3 w 322"/>
                <a:gd name="T21" fmla="*/ 10 h 378"/>
                <a:gd name="T22" fmla="*/ 4 w 322"/>
                <a:gd name="T23" fmla="*/ 10 h 378"/>
                <a:gd name="T24" fmla="*/ 5 w 322"/>
                <a:gd name="T25" fmla="*/ 10 h 378"/>
                <a:gd name="T26" fmla="*/ 6 w 322"/>
                <a:gd name="T27" fmla="*/ 10 h 378"/>
                <a:gd name="T28" fmla="*/ 7 w 322"/>
                <a:gd name="T29" fmla="*/ 10 h 378"/>
                <a:gd name="T30" fmla="*/ 8 w 322"/>
                <a:gd name="T31" fmla="*/ 10 h 378"/>
                <a:gd name="T32" fmla="*/ 9 w 322"/>
                <a:gd name="T33" fmla="*/ 10 h 378"/>
                <a:gd name="T34" fmla="*/ 9 w 322"/>
                <a:gd name="T35" fmla="*/ 10 h 378"/>
                <a:gd name="T36" fmla="*/ 9 w 322"/>
                <a:gd name="T37" fmla="*/ 10 h 378"/>
                <a:gd name="T38" fmla="*/ 9 w 322"/>
                <a:gd name="T39" fmla="*/ 10 h 378"/>
                <a:gd name="T40" fmla="*/ 8 w 322"/>
                <a:gd name="T41" fmla="*/ 10 h 378"/>
                <a:gd name="T42" fmla="*/ 7 w 322"/>
                <a:gd name="T43" fmla="*/ 9 h 378"/>
                <a:gd name="T44" fmla="*/ 7 w 322"/>
                <a:gd name="T45" fmla="*/ 9 h 378"/>
                <a:gd name="T46" fmla="*/ 6 w 322"/>
                <a:gd name="T47" fmla="*/ 9 h 378"/>
                <a:gd name="T48" fmla="*/ 5 w 322"/>
                <a:gd name="T49" fmla="*/ 9 h 378"/>
                <a:gd name="T50" fmla="*/ 4 w 322"/>
                <a:gd name="T51" fmla="*/ 9 h 378"/>
                <a:gd name="T52" fmla="*/ 3 w 322"/>
                <a:gd name="T53" fmla="*/ 9 h 378"/>
                <a:gd name="T54" fmla="*/ 2 w 322"/>
                <a:gd name="T55" fmla="*/ 8 h 378"/>
                <a:gd name="T56" fmla="*/ 2 w 322"/>
                <a:gd name="T57" fmla="*/ 8 h 378"/>
                <a:gd name="T58" fmla="*/ 1 w 322"/>
                <a:gd name="T59" fmla="*/ 7 h 378"/>
                <a:gd name="T60" fmla="*/ 1 w 322"/>
                <a:gd name="T61" fmla="*/ 7 h 378"/>
                <a:gd name="T62" fmla="*/ 1 w 322"/>
                <a:gd name="T63" fmla="*/ 6 h 378"/>
                <a:gd name="T64" fmla="*/ 2 w 322"/>
                <a:gd name="T65" fmla="*/ 5 h 378"/>
                <a:gd name="T66" fmla="*/ 2 w 322"/>
                <a:gd name="T67" fmla="*/ 4 h 378"/>
                <a:gd name="T68" fmla="*/ 3 w 322"/>
                <a:gd name="T69" fmla="*/ 3 h 378"/>
                <a:gd name="T70" fmla="*/ 4 w 322"/>
                <a:gd name="T71" fmla="*/ 2 h 378"/>
                <a:gd name="T72" fmla="*/ 4 w 322"/>
                <a:gd name="T73" fmla="*/ 2 h 378"/>
                <a:gd name="T74" fmla="*/ 6 w 322"/>
                <a:gd name="T75" fmla="*/ 1 h 378"/>
                <a:gd name="T76" fmla="*/ 7 w 322"/>
                <a:gd name="T77" fmla="*/ 0 h 378"/>
                <a:gd name="T78" fmla="*/ 7 w 322"/>
                <a:gd name="T79" fmla="*/ 0 h 378"/>
                <a:gd name="T80" fmla="*/ 7 w 322"/>
                <a:gd name="T81" fmla="*/ 0 h 378"/>
                <a:gd name="T82" fmla="*/ 6 w 322"/>
                <a:gd name="T83" fmla="*/ 0 h 378"/>
                <a:gd name="T84" fmla="*/ 5 w 322"/>
                <a:gd name="T85" fmla="*/ 0 h 378"/>
                <a:gd name="T86" fmla="*/ 4 w 322"/>
                <a:gd name="T87" fmla="*/ 1 h 3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2"/>
                <a:gd name="T133" fmla="*/ 0 h 378"/>
                <a:gd name="T134" fmla="*/ 322 w 322"/>
                <a:gd name="T135" fmla="*/ 378 h 3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2" h="378">
                  <a:moveTo>
                    <a:pt x="125" y="49"/>
                  </a:moveTo>
                  <a:lnTo>
                    <a:pt x="100" y="70"/>
                  </a:lnTo>
                  <a:lnTo>
                    <a:pt x="76" y="90"/>
                  </a:lnTo>
                  <a:lnTo>
                    <a:pt x="53" y="115"/>
                  </a:lnTo>
                  <a:lnTo>
                    <a:pt x="34" y="140"/>
                  </a:lnTo>
                  <a:lnTo>
                    <a:pt x="17" y="166"/>
                  </a:lnTo>
                  <a:lnTo>
                    <a:pt x="5" y="195"/>
                  </a:lnTo>
                  <a:lnTo>
                    <a:pt x="0" y="226"/>
                  </a:lnTo>
                  <a:lnTo>
                    <a:pt x="1" y="258"/>
                  </a:lnTo>
                  <a:lnTo>
                    <a:pt x="3" y="266"/>
                  </a:lnTo>
                  <a:lnTo>
                    <a:pt x="5" y="275"/>
                  </a:lnTo>
                  <a:lnTo>
                    <a:pt x="9" y="282"/>
                  </a:lnTo>
                  <a:lnTo>
                    <a:pt x="14" y="290"/>
                  </a:lnTo>
                  <a:lnTo>
                    <a:pt x="19" y="297"/>
                  </a:lnTo>
                  <a:lnTo>
                    <a:pt x="26" y="304"/>
                  </a:lnTo>
                  <a:lnTo>
                    <a:pt x="32" y="310"/>
                  </a:lnTo>
                  <a:lnTo>
                    <a:pt x="41" y="314"/>
                  </a:lnTo>
                  <a:lnTo>
                    <a:pt x="56" y="324"/>
                  </a:lnTo>
                  <a:lnTo>
                    <a:pt x="71" y="332"/>
                  </a:lnTo>
                  <a:lnTo>
                    <a:pt x="86" y="338"/>
                  </a:lnTo>
                  <a:lnTo>
                    <a:pt x="103" y="344"/>
                  </a:lnTo>
                  <a:lnTo>
                    <a:pt x="119" y="350"/>
                  </a:lnTo>
                  <a:lnTo>
                    <a:pt x="136" y="355"/>
                  </a:lnTo>
                  <a:lnTo>
                    <a:pt x="152" y="359"/>
                  </a:lnTo>
                  <a:lnTo>
                    <a:pt x="168" y="363"/>
                  </a:lnTo>
                  <a:lnTo>
                    <a:pt x="186" y="366"/>
                  </a:lnTo>
                  <a:lnTo>
                    <a:pt x="202" y="368"/>
                  </a:lnTo>
                  <a:lnTo>
                    <a:pt x="220" y="371"/>
                  </a:lnTo>
                  <a:lnTo>
                    <a:pt x="238" y="373"/>
                  </a:lnTo>
                  <a:lnTo>
                    <a:pt x="254" y="374"/>
                  </a:lnTo>
                  <a:lnTo>
                    <a:pt x="272" y="375"/>
                  </a:lnTo>
                  <a:lnTo>
                    <a:pt x="289" y="376"/>
                  </a:lnTo>
                  <a:lnTo>
                    <a:pt x="306" y="378"/>
                  </a:lnTo>
                  <a:lnTo>
                    <a:pt x="311" y="378"/>
                  </a:lnTo>
                  <a:lnTo>
                    <a:pt x="316" y="375"/>
                  </a:lnTo>
                  <a:lnTo>
                    <a:pt x="320" y="371"/>
                  </a:lnTo>
                  <a:lnTo>
                    <a:pt x="322" y="366"/>
                  </a:lnTo>
                  <a:lnTo>
                    <a:pt x="322" y="360"/>
                  </a:lnTo>
                  <a:lnTo>
                    <a:pt x="320" y="356"/>
                  </a:lnTo>
                  <a:lnTo>
                    <a:pt x="315" y="352"/>
                  </a:lnTo>
                  <a:lnTo>
                    <a:pt x="309" y="350"/>
                  </a:lnTo>
                  <a:lnTo>
                    <a:pt x="294" y="347"/>
                  </a:lnTo>
                  <a:lnTo>
                    <a:pt x="279" y="344"/>
                  </a:lnTo>
                  <a:lnTo>
                    <a:pt x="263" y="341"/>
                  </a:lnTo>
                  <a:lnTo>
                    <a:pt x="247" y="338"/>
                  </a:lnTo>
                  <a:lnTo>
                    <a:pt x="232" y="336"/>
                  </a:lnTo>
                  <a:lnTo>
                    <a:pt x="216" y="334"/>
                  </a:lnTo>
                  <a:lnTo>
                    <a:pt x="200" y="332"/>
                  </a:lnTo>
                  <a:lnTo>
                    <a:pt x="185" y="328"/>
                  </a:lnTo>
                  <a:lnTo>
                    <a:pt x="170" y="326"/>
                  </a:lnTo>
                  <a:lnTo>
                    <a:pt x="154" y="322"/>
                  </a:lnTo>
                  <a:lnTo>
                    <a:pt x="139" y="318"/>
                  </a:lnTo>
                  <a:lnTo>
                    <a:pt x="124" y="314"/>
                  </a:lnTo>
                  <a:lnTo>
                    <a:pt x="110" y="309"/>
                  </a:lnTo>
                  <a:lnTo>
                    <a:pt x="94" y="303"/>
                  </a:lnTo>
                  <a:lnTo>
                    <a:pt x="80" y="297"/>
                  </a:lnTo>
                  <a:lnTo>
                    <a:pt x="66" y="289"/>
                  </a:lnTo>
                  <a:lnTo>
                    <a:pt x="55" y="281"/>
                  </a:lnTo>
                  <a:lnTo>
                    <a:pt x="45" y="271"/>
                  </a:lnTo>
                  <a:lnTo>
                    <a:pt x="38" y="259"/>
                  </a:lnTo>
                  <a:lnTo>
                    <a:pt x="35" y="245"/>
                  </a:lnTo>
                  <a:lnTo>
                    <a:pt x="34" y="232"/>
                  </a:lnTo>
                  <a:lnTo>
                    <a:pt x="35" y="216"/>
                  </a:lnTo>
                  <a:lnTo>
                    <a:pt x="38" y="200"/>
                  </a:lnTo>
                  <a:lnTo>
                    <a:pt x="43" y="187"/>
                  </a:lnTo>
                  <a:lnTo>
                    <a:pt x="51" y="170"/>
                  </a:lnTo>
                  <a:lnTo>
                    <a:pt x="60" y="152"/>
                  </a:lnTo>
                  <a:lnTo>
                    <a:pt x="71" y="137"/>
                  </a:lnTo>
                  <a:lnTo>
                    <a:pt x="83" y="124"/>
                  </a:lnTo>
                  <a:lnTo>
                    <a:pt x="94" y="110"/>
                  </a:lnTo>
                  <a:lnTo>
                    <a:pt x="107" y="96"/>
                  </a:lnTo>
                  <a:lnTo>
                    <a:pt x="123" y="82"/>
                  </a:lnTo>
                  <a:lnTo>
                    <a:pt x="138" y="69"/>
                  </a:lnTo>
                  <a:lnTo>
                    <a:pt x="153" y="57"/>
                  </a:lnTo>
                  <a:lnTo>
                    <a:pt x="173" y="47"/>
                  </a:lnTo>
                  <a:lnTo>
                    <a:pt x="195" y="38"/>
                  </a:lnTo>
                  <a:lnTo>
                    <a:pt x="218" y="28"/>
                  </a:lnTo>
                  <a:lnTo>
                    <a:pt x="238" y="20"/>
                  </a:lnTo>
                  <a:lnTo>
                    <a:pt x="254" y="13"/>
                  </a:lnTo>
                  <a:lnTo>
                    <a:pt x="264" y="7"/>
                  </a:lnTo>
                  <a:lnTo>
                    <a:pt x="268" y="2"/>
                  </a:lnTo>
                  <a:lnTo>
                    <a:pt x="256" y="0"/>
                  </a:lnTo>
                  <a:lnTo>
                    <a:pt x="240" y="1"/>
                  </a:lnTo>
                  <a:lnTo>
                    <a:pt x="221" y="4"/>
                  </a:lnTo>
                  <a:lnTo>
                    <a:pt x="201" y="10"/>
                  </a:lnTo>
                  <a:lnTo>
                    <a:pt x="180" y="18"/>
                  </a:lnTo>
                  <a:lnTo>
                    <a:pt x="160" y="27"/>
                  </a:lnTo>
                  <a:lnTo>
                    <a:pt x="141" y="38"/>
                  </a:lnTo>
                  <a:lnTo>
                    <a:pt x="125" y="49"/>
                  </a:lnTo>
                  <a:close/>
                </a:path>
              </a:pathLst>
            </a:custGeom>
            <a:solidFill>
              <a:srgbClr val="C9E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86" name="Freeform 785"/>
            <p:cNvSpPr>
              <a:spLocks/>
            </p:cNvSpPr>
            <p:nvPr/>
          </p:nvSpPr>
          <p:spPr bwMode="auto">
            <a:xfrm>
              <a:off x="4394" y="3133"/>
              <a:ext cx="47" cy="42"/>
            </a:xfrm>
            <a:custGeom>
              <a:avLst/>
              <a:gdLst>
                <a:gd name="T0" fmla="*/ 6 w 283"/>
                <a:gd name="T1" fmla="*/ 2 h 252"/>
                <a:gd name="T2" fmla="*/ 7 w 283"/>
                <a:gd name="T3" fmla="*/ 3 h 252"/>
                <a:gd name="T4" fmla="*/ 7 w 283"/>
                <a:gd name="T5" fmla="*/ 3 h 252"/>
                <a:gd name="T6" fmla="*/ 7 w 283"/>
                <a:gd name="T7" fmla="*/ 4 h 252"/>
                <a:gd name="T8" fmla="*/ 7 w 283"/>
                <a:gd name="T9" fmla="*/ 4 h 252"/>
                <a:gd name="T10" fmla="*/ 7 w 283"/>
                <a:gd name="T11" fmla="*/ 4 h 252"/>
                <a:gd name="T12" fmla="*/ 7 w 283"/>
                <a:gd name="T13" fmla="*/ 5 h 252"/>
                <a:gd name="T14" fmla="*/ 7 w 283"/>
                <a:gd name="T15" fmla="*/ 5 h 252"/>
                <a:gd name="T16" fmla="*/ 6 w 283"/>
                <a:gd name="T17" fmla="*/ 5 h 252"/>
                <a:gd name="T18" fmla="*/ 6 w 283"/>
                <a:gd name="T19" fmla="*/ 6 h 252"/>
                <a:gd name="T20" fmla="*/ 6 w 283"/>
                <a:gd name="T21" fmla="*/ 6 h 252"/>
                <a:gd name="T22" fmla="*/ 6 w 283"/>
                <a:gd name="T23" fmla="*/ 6 h 252"/>
                <a:gd name="T24" fmla="*/ 5 w 283"/>
                <a:gd name="T25" fmla="*/ 7 h 252"/>
                <a:gd name="T26" fmla="*/ 5 w 283"/>
                <a:gd name="T27" fmla="*/ 7 h 252"/>
                <a:gd name="T28" fmla="*/ 5 w 283"/>
                <a:gd name="T29" fmla="*/ 7 h 252"/>
                <a:gd name="T30" fmla="*/ 5 w 283"/>
                <a:gd name="T31" fmla="*/ 7 h 252"/>
                <a:gd name="T32" fmla="*/ 5 w 283"/>
                <a:gd name="T33" fmla="*/ 7 h 252"/>
                <a:gd name="T34" fmla="*/ 5 w 283"/>
                <a:gd name="T35" fmla="*/ 7 h 252"/>
                <a:gd name="T36" fmla="*/ 6 w 283"/>
                <a:gd name="T37" fmla="*/ 7 h 252"/>
                <a:gd name="T38" fmla="*/ 6 w 283"/>
                <a:gd name="T39" fmla="*/ 7 h 252"/>
                <a:gd name="T40" fmla="*/ 6 w 283"/>
                <a:gd name="T41" fmla="*/ 7 h 252"/>
                <a:gd name="T42" fmla="*/ 6 w 283"/>
                <a:gd name="T43" fmla="*/ 7 h 252"/>
                <a:gd name="T44" fmla="*/ 7 w 283"/>
                <a:gd name="T45" fmla="*/ 6 h 252"/>
                <a:gd name="T46" fmla="*/ 7 w 283"/>
                <a:gd name="T47" fmla="*/ 5 h 252"/>
                <a:gd name="T48" fmla="*/ 8 w 283"/>
                <a:gd name="T49" fmla="*/ 5 h 252"/>
                <a:gd name="T50" fmla="*/ 8 w 283"/>
                <a:gd name="T51" fmla="*/ 4 h 252"/>
                <a:gd name="T52" fmla="*/ 8 w 283"/>
                <a:gd name="T53" fmla="*/ 3 h 252"/>
                <a:gd name="T54" fmla="*/ 7 w 283"/>
                <a:gd name="T55" fmla="*/ 3 h 252"/>
                <a:gd name="T56" fmla="*/ 7 w 283"/>
                <a:gd name="T57" fmla="*/ 2 h 252"/>
                <a:gd name="T58" fmla="*/ 7 w 283"/>
                <a:gd name="T59" fmla="*/ 2 h 252"/>
                <a:gd name="T60" fmla="*/ 6 w 283"/>
                <a:gd name="T61" fmla="*/ 1 h 252"/>
                <a:gd name="T62" fmla="*/ 6 w 283"/>
                <a:gd name="T63" fmla="*/ 1 h 252"/>
                <a:gd name="T64" fmla="*/ 5 w 283"/>
                <a:gd name="T65" fmla="*/ 1 h 252"/>
                <a:gd name="T66" fmla="*/ 4 w 283"/>
                <a:gd name="T67" fmla="*/ 1 h 252"/>
                <a:gd name="T68" fmla="*/ 4 w 283"/>
                <a:gd name="T69" fmla="*/ 1 h 252"/>
                <a:gd name="T70" fmla="*/ 3 w 283"/>
                <a:gd name="T71" fmla="*/ 0 h 252"/>
                <a:gd name="T72" fmla="*/ 3 w 283"/>
                <a:gd name="T73" fmla="*/ 0 h 252"/>
                <a:gd name="T74" fmla="*/ 2 w 283"/>
                <a:gd name="T75" fmla="*/ 0 h 252"/>
                <a:gd name="T76" fmla="*/ 2 w 283"/>
                <a:gd name="T77" fmla="*/ 0 h 252"/>
                <a:gd name="T78" fmla="*/ 1 w 283"/>
                <a:gd name="T79" fmla="*/ 0 h 252"/>
                <a:gd name="T80" fmla="*/ 1 w 283"/>
                <a:gd name="T81" fmla="*/ 0 h 252"/>
                <a:gd name="T82" fmla="*/ 0 w 283"/>
                <a:gd name="T83" fmla="*/ 0 h 252"/>
                <a:gd name="T84" fmla="*/ 0 w 283"/>
                <a:gd name="T85" fmla="*/ 0 h 252"/>
                <a:gd name="T86" fmla="*/ 0 w 283"/>
                <a:gd name="T87" fmla="*/ 0 h 252"/>
                <a:gd name="T88" fmla="*/ 0 w 283"/>
                <a:gd name="T89" fmla="*/ 0 h 252"/>
                <a:gd name="T90" fmla="*/ 0 w 283"/>
                <a:gd name="T91" fmla="*/ 0 h 252"/>
                <a:gd name="T92" fmla="*/ 1 w 283"/>
                <a:gd name="T93" fmla="*/ 0 h 252"/>
                <a:gd name="T94" fmla="*/ 1 w 283"/>
                <a:gd name="T95" fmla="*/ 0 h 252"/>
                <a:gd name="T96" fmla="*/ 1 w 283"/>
                <a:gd name="T97" fmla="*/ 0 h 252"/>
                <a:gd name="T98" fmla="*/ 2 w 283"/>
                <a:gd name="T99" fmla="*/ 1 h 252"/>
                <a:gd name="T100" fmla="*/ 2 w 283"/>
                <a:gd name="T101" fmla="*/ 1 h 252"/>
                <a:gd name="T102" fmla="*/ 3 w 283"/>
                <a:gd name="T103" fmla="*/ 1 h 252"/>
                <a:gd name="T104" fmla="*/ 3 w 283"/>
                <a:gd name="T105" fmla="*/ 1 h 252"/>
                <a:gd name="T106" fmla="*/ 3 w 283"/>
                <a:gd name="T107" fmla="*/ 1 h 252"/>
                <a:gd name="T108" fmla="*/ 4 w 283"/>
                <a:gd name="T109" fmla="*/ 1 h 252"/>
                <a:gd name="T110" fmla="*/ 4 w 283"/>
                <a:gd name="T111" fmla="*/ 1 h 252"/>
                <a:gd name="T112" fmla="*/ 5 w 283"/>
                <a:gd name="T113" fmla="*/ 1 h 252"/>
                <a:gd name="T114" fmla="*/ 5 w 283"/>
                <a:gd name="T115" fmla="*/ 2 h 252"/>
                <a:gd name="T116" fmla="*/ 6 w 283"/>
                <a:gd name="T117" fmla="*/ 2 h 252"/>
                <a:gd name="T118" fmla="*/ 6 w 283"/>
                <a:gd name="T119" fmla="*/ 2 h 252"/>
                <a:gd name="T120" fmla="*/ 6 w 283"/>
                <a:gd name="T121" fmla="*/ 2 h 2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3"/>
                <a:gd name="T184" fmla="*/ 0 h 252"/>
                <a:gd name="T185" fmla="*/ 283 w 283"/>
                <a:gd name="T186" fmla="*/ 252 h 2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3" h="252">
                  <a:moveTo>
                    <a:pt x="235" y="77"/>
                  </a:moveTo>
                  <a:lnTo>
                    <a:pt x="248" y="91"/>
                  </a:lnTo>
                  <a:lnTo>
                    <a:pt x="256" y="107"/>
                  </a:lnTo>
                  <a:lnTo>
                    <a:pt x="259" y="124"/>
                  </a:lnTo>
                  <a:lnTo>
                    <a:pt x="259" y="142"/>
                  </a:lnTo>
                  <a:lnTo>
                    <a:pt x="257" y="157"/>
                  </a:lnTo>
                  <a:lnTo>
                    <a:pt x="252" y="170"/>
                  </a:lnTo>
                  <a:lnTo>
                    <a:pt x="244" y="183"/>
                  </a:lnTo>
                  <a:lnTo>
                    <a:pt x="236" y="193"/>
                  </a:lnTo>
                  <a:lnTo>
                    <a:pt x="225" y="204"/>
                  </a:lnTo>
                  <a:lnTo>
                    <a:pt x="215" y="214"/>
                  </a:lnTo>
                  <a:lnTo>
                    <a:pt x="204" y="224"/>
                  </a:lnTo>
                  <a:lnTo>
                    <a:pt x="194" y="234"/>
                  </a:lnTo>
                  <a:lnTo>
                    <a:pt x="191" y="238"/>
                  </a:lnTo>
                  <a:lnTo>
                    <a:pt x="191" y="241"/>
                  </a:lnTo>
                  <a:lnTo>
                    <a:pt x="191" y="245"/>
                  </a:lnTo>
                  <a:lnTo>
                    <a:pt x="194" y="248"/>
                  </a:lnTo>
                  <a:lnTo>
                    <a:pt x="197" y="250"/>
                  </a:lnTo>
                  <a:lnTo>
                    <a:pt x="202" y="252"/>
                  </a:lnTo>
                  <a:lnTo>
                    <a:pt x="205" y="250"/>
                  </a:lnTo>
                  <a:lnTo>
                    <a:pt x="209" y="248"/>
                  </a:lnTo>
                  <a:lnTo>
                    <a:pt x="232" y="233"/>
                  </a:lnTo>
                  <a:lnTo>
                    <a:pt x="252" y="214"/>
                  </a:lnTo>
                  <a:lnTo>
                    <a:pt x="268" y="192"/>
                  </a:lnTo>
                  <a:lnTo>
                    <a:pt x="278" y="167"/>
                  </a:lnTo>
                  <a:lnTo>
                    <a:pt x="283" y="141"/>
                  </a:lnTo>
                  <a:lnTo>
                    <a:pt x="280" y="115"/>
                  </a:lnTo>
                  <a:lnTo>
                    <a:pt x="271" y="91"/>
                  </a:lnTo>
                  <a:lnTo>
                    <a:pt x="252" y="69"/>
                  </a:lnTo>
                  <a:lnTo>
                    <a:pt x="238" y="57"/>
                  </a:lnTo>
                  <a:lnTo>
                    <a:pt x="222" y="48"/>
                  </a:lnTo>
                  <a:lnTo>
                    <a:pt x="204" y="39"/>
                  </a:lnTo>
                  <a:lnTo>
                    <a:pt x="184" y="31"/>
                  </a:lnTo>
                  <a:lnTo>
                    <a:pt x="164" y="23"/>
                  </a:lnTo>
                  <a:lnTo>
                    <a:pt x="144" y="17"/>
                  </a:lnTo>
                  <a:lnTo>
                    <a:pt x="123" y="13"/>
                  </a:lnTo>
                  <a:lnTo>
                    <a:pt x="103" y="8"/>
                  </a:lnTo>
                  <a:lnTo>
                    <a:pt x="83" y="5"/>
                  </a:lnTo>
                  <a:lnTo>
                    <a:pt x="66" y="2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2"/>
                  </a:lnTo>
                  <a:lnTo>
                    <a:pt x="0" y="5"/>
                  </a:lnTo>
                  <a:lnTo>
                    <a:pt x="12" y="7"/>
                  </a:lnTo>
                  <a:lnTo>
                    <a:pt x="24" y="8"/>
                  </a:lnTo>
                  <a:lnTo>
                    <a:pt x="38" y="10"/>
                  </a:lnTo>
                  <a:lnTo>
                    <a:pt x="52" y="13"/>
                  </a:lnTo>
                  <a:lnTo>
                    <a:pt x="66" y="16"/>
                  </a:lnTo>
                  <a:lnTo>
                    <a:pt x="82" y="18"/>
                  </a:lnTo>
                  <a:lnTo>
                    <a:pt x="98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4"/>
                  </a:lnTo>
                  <a:lnTo>
                    <a:pt x="162" y="39"/>
                  </a:lnTo>
                  <a:lnTo>
                    <a:pt x="177" y="45"/>
                  </a:lnTo>
                  <a:lnTo>
                    <a:pt x="193" y="52"/>
                  </a:lnTo>
                  <a:lnTo>
                    <a:pt x="208" y="60"/>
                  </a:lnTo>
                  <a:lnTo>
                    <a:pt x="222" y="68"/>
                  </a:lnTo>
                  <a:lnTo>
                    <a:pt x="235" y="77"/>
                  </a:lnTo>
                  <a:close/>
                </a:path>
              </a:pathLst>
            </a:custGeom>
            <a:solidFill>
              <a:srgbClr val="C9E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87" name="Freeform 786"/>
            <p:cNvSpPr>
              <a:spLocks/>
            </p:cNvSpPr>
            <p:nvPr/>
          </p:nvSpPr>
          <p:spPr bwMode="auto">
            <a:xfrm>
              <a:off x="4298" y="3153"/>
              <a:ext cx="19" cy="39"/>
            </a:xfrm>
            <a:custGeom>
              <a:avLst/>
              <a:gdLst>
                <a:gd name="T0" fmla="*/ 0 w 114"/>
                <a:gd name="T1" fmla="*/ 3 h 238"/>
                <a:gd name="T2" fmla="*/ 0 w 114"/>
                <a:gd name="T3" fmla="*/ 4 h 238"/>
                <a:gd name="T4" fmla="*/ 0 w 114"/>
                <a:gd name="T5" fmla="*/ 5 h 238"/>
                <a:gd name="T6" fmla="*/ 0 w 114"/>
                <a:gd name="T7" fmla="*/ 5 h 238"/>
                <a:gd name="T8" fmla="*/ 1 w 114"/>
                <a:gd name="T9" fmla="*/ 5 h 238"/>
                <a:gd name="T10" fmla="*/ 1 w 114"/>
                <a:gd name="T11" fmla="*/ 6 h 238"/>
                <a:gd name="T12" fmla="*/ 2 w 114"/>
                <a:gd name="T13" fmla="*/ 6 h 238"/>
                <a:gd name="T14" fmla="*/ 2 w 114"/>
                <a:gd name="T15" fmla="*/ 6 h 238"/>
                <a:gd name="T16" fmla="*/ 2 w 114"/>
                <a:gd name="T17" fmla="*/ 6 h 238"/>
                <a:gd name="T18" fmla="*/ 3 w 114"/>
                <a:gd name="T19" fmla="*/ 6 h 238"/>
                <a:gd name="T20" fmla="*/ 3 w 114"/>
                <a:gd name="T21" fmla="*/ 6 h 238"/>
                <a:gd name="T22" fmla="*/ 3 w 114"/>
                <a:gd name="T23" fmla="*/ 6 h 238"/>
                <a:gd name="T24" fmla="*/ 3 w 114"/>
                <a:gd name="T25" fmla="*/ 6 h 238"/>
                <a:gd name="T26" fmla="*/ 3 w 114"/>
                <a:gd name="T27" fmla="*/ 6 h 238"/>
                <a:gd name="T28" fmla="*/ 3 w 114"/>
                <a:gd name="T29" fmla="*/ 6 h 238"/>
                <a:gd name="T30" fmla="*/ 3 w 114"/>
                <a:gd name="T31" fmla="*/ 6 h 238"/>
                <a:gd name="T32" fmla="*/ 3 w 114"/>
                <a:gd name="T33" fmla="*/ 6 h 238"/>
                <a:gd name="T34" fmla="*/ 2 w 114"/>
                <a:gd name="T35" fmla="*/ 5 h 238"/>
                <a:gd name="T36" fmla="*/ 2 w 114"/>
                <a:gd name="T37" fmla="*/ 5 h 238"/>
                <a:gd name="T38" fmla="*/ 1 w 114"/>
                <a:gd name="T39" fmla="*/ 5 h 238"/>
                <a:gd name="T40" fmla="*/ 1 w 114"/>
                <a:gd name="T41" fmla="*/ 4 h 238"/>
                <a:gd name="T42" fmla="*/ 1 w 114"/>
                <a:gd name="T43" fmla="*/ 4 h 238"/>
                <a:gd name="T44" fmla="*/ 1 w 114"/>
                <a:gd name="T45" fmla="*/ 3 h 238"/>
                <a:gd name="T46" fmla="*/ 1 w 114"/>
                <a:gd name="T47" fmla="*/ 3 h 238"/>
                <a:gd name="T48" fmla="*/ 1 w 114"/>
                <a:gd name="T49" fmla="*/ 2 h 238"/>
                <a:gd name="T50" fmla="*/ 1 w 114"/>
                <a:gd name="T51" fmla="*/ 2 h 238"/>
                <a:gd name="T52" fmla="*/ 2 w 114"/>
                <a:gd name="T53" fmla="*/ 2 h 238"/>
                <a:gd name="T54" fmla="*/ 2 w 114"/>
                <a:gd name="T55" fmla="*/ 1 h 238"/>
                <a:gd name="T56" fmla="*/ 2 w 114"/>
                <a:gd name="T57" fmla="*/ 1 h 238"/>
                <a:gd name="T58" fmla="*/ 2 w 114"/>
                <a:gd name="T59" fmla="*/ 1 h 238"/>
                <a:gd name="T60" fmla="*/ 3 w 114"/>
                <a:gd name="T61" fmla="*/ 0 h 238"/>
                <a:gd name="T62" fmla="*/ 3 w 114"/>
                <a:gd name="T63" fmla="*/ 0 h 238"/>
                <a:gd name="T64" fmla="*/ 3 w 114"/>
                <a:gd name="T65" fmla="*/ 0 h 238"/>
                <a:gd name="T66" fmla="*/ 3 w 114"/>
                <a:gd name="T67" fmla="*/ 0 h 238"/>
                <a:gd name="T68" fmla="*/ 3 w 114"/>
                <a:gd name="T69" fmla="*/ 0 h 238"/>
                <a:gd name="T70" fmla="*/ 2 w 114"/>
                <a:gd name="T71" fmla="*/ 0 h 238"/>
                <a:gd name="T72" fmla="*/ 2 w 114"/>
                <a:gd name="T73" fmla="*/ 1 h 238"/>
                <a:gd name="T74" fmla="*/ 1 w 114"/>
                <a:gd name="T75" fmla="*/ 1 h 238"/>
                <a:gd name="T76" fmla="*/ 1 w 114"/>
                <a:gd name="T77" fmla="*/ 2 h 238"/>
                <a:gd name="T78" fmla="*/ 0 w 114"/>
                <a:gd name="T79" fmla="*/ 3 h 238"/>
                <a:gd name="T80" fmla="*/ 0 w 114"/>
                <a:gd name="T81" fmla="*/ 3 h 2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4"/>
                <a:gd name="T124" fmla="*/ 0 h 238"/>
                <a:gd name="T125" fmla="*/ 114 w 114"/>
                <a:gd name="T126" fmla="*/ 238 h 2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4" h="238">
                  <a:moveTo>
                    <a:pt x="0" y="130"/>
                  </a:moveTo>
                  <a:lnTo>
                    <a:pt x="0" y="149"/>
                  </a:lnTo>
                  <a:lnTo>
                    <a:pt x="4" y="168"/>
                  </a:lnTo>
                  <a:lnTo>
                    <a:pt x="12" y="185"/>
                  </a:lnTo>
                  <a:lnTo>
                    <a:pt x="24" y="200"/>
                  </a:lnTo>
                  <a:lnTo>
                    <a:pt x="38" y="213"/>
                  </a:lnTo>
                  <a:lnTo>
                    <a:pt x="55" y="224"/>
                  </a:lnTo>
                  <a:lnTo>
                    <a:pt x="73" y="232"/>
                  </a:lnTo>
                  <a:lnTo>
                    <a:pt x="92" y="237"/>
                  </a:lnTo>
                  <a:lnTo>
                    <a:pt x="98" y="238"/>
                  </a:lnTo>
                  <a:lnTo>
                    <a:pt x="104" y="235"/>
                  </a:lnTo>
                  <a:lnTo>
                    <a:pt x="109" y="232"/>
                  </a:lnTo>
                  <a:lnTo>
                    <a:pt x="111" y="227"/>
                  </a:lnTo>
                  <a:lnTo>
                    <a:pt x="111" y="222"/>
                  </a:lnTo>
                  <a:lnTo>
                    <a:pt x="110" y="216"/>
                  </a:lnTo>
                  <a:lnTo>
                    <a:pt x="106" y="211"/>
                  </a:lnTo>
                  <a:lnTo>
                    <a:pt x="100" y="209"/>
                  </a:lnTo>
                  <a:lnTo>
                    <a:pt x="82" y="202"/>
                  </a:lnTo>
                  <a:lnTo>
                    <a:pt x="64" y="193"/>
                  </a:lnTo>
                  <a:lnTo>
                    <a:pt x="50" y="180"/>
                  </a:lnTo>
                  <a:lnTo>
                    <a:pt x="39" y="167"/>
                  </a:lnTo>
                  <a:lnTo>
                    <a:pt x="32" y="149"/>
                  </a:lnTo>
                  <a:lnTo>
                    <a:pt x="29" y="131"/>
                  </a:lnTo>
                  <a:lnTo>
                    <a:pt x="29" y="111"/>
                  </a:lnTo>
                  <a:lnTo>
                    <a:pt x="35" y="91"/>
                  </a:lnTo>
                  <a:lnTo>
                    <a:pt x="42" y="76"/>
                  </a:lnTo>
                  <a:lnTo>
                    <a:pt x="51" y="62"/>
                  </a:lnTo>
                  <a:lnTo>
                    <a:pt x="62" y="49"/>
                  </a:lnTo>
                  <a:lnTo>
                    <a:pt x="73" y="38"/>
                  </a:lnTo>
                  <a:lnTo>
                    <a:pt x="84" y="28"/>
                  </a:lnTo>
                  <a:lnTo>
                    <a:pt x="96" y="18"/>
                  </a:lnTo>
                  <a:lnTo>
                    <a:pt x="106" y="9"/>
                  </a:lnTo>
                  <a:lnTo>
                    <a:pt x="114" y="1"/>
                  </a:lnTo>
                  <a:lnTo>
                    <a:pt x="106" y="0"/>
                  </a:lnTo>
                  <a:lnTo>
                    <a:pt x="93" y="6"/>
                  </a:lnTo>
                  <a:lnTo>
                    <a:pt x="76" y="18"/>
                  </a:lnTo>
                  <a:lnTo>
                    <a:pt x="56" y="36"/>
                  </a:lnTo>
                  <a:lnTo>
                    <a:pt x="37" y="57"/>
                  </a:lnTo>
                  <a:lnTo>
                    <a:pt x="20" y="80"/>
                  </a:lnTo>
                  <a:lnTo>
                    <a:pt x="7" y="106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C9E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88" name="Freeform 787"/>
            <p:cNvSpPr>
              <a:spLocks/>
            </p:cNvSpPr>
            <p:nvPr/>
          </p:nvSpPr>
          <p:spPr bwMode="auto">
            <a:xfrm>
              <a:off x="4432" y="3130"/>
              <a:ext cx="41" cy="52"/>
            </a:xfrm>
            <a:custGeom>
              <a:avLst/>
              <a:gdLst>
                <a:gd name="T0" fmla="*/ 6 w 246"/>
                <a:gd name="T1" fmla="*/ 4 h 310"/>
                <a:gd name="T2" fmla="*/ 6 w 246"/>
                <a:gd name="T3" fmla="*/ 4 h 310"/>
                <a:gd name="T4" fmla="*/ 6 w 246"/>
                <a:gd name="T5" fmla="*/ 5 h 310"/>
                <a:gd name="T6" fmla="*/ 6 w 246"/>
                <a:gd name="T7" fmla="*/ 5 h 310"/>
                <a:gd name="T8" fmla="*/ 6 w 246"/>
                <a:gd name="T9" fmla="*/ 6 h 310"/>
                <a:gd name="T10" fmla="*/ 5 w 246"/>
                <a:gd name="T11" fmla="*/ 6 h 310"/>
                <a:gd name="T12" fmla="*/ 5 w 246"/>
                <a:gd name="T13" fmla="*/ 7 h 310"/>
                <a:gd name="T14" fmla="*/ 4 w 246"/>
                <a:gd name="T15" fmla="*/ 7 h 310"/>
                <a:gd name="T16" fmla="*/ 4 w 246"/>
                <a:gd name="T17" fmla="*/ 8 h 310"/>
                <a:gd name="T18" fmla="*/ 4 w 246"/>
                <a:gd name="T19" fmla="*/ 8 h 310"/>
                <a:gd name="T20" fmla="*/ 3 w 246"/>
                <a:gd name="T21" fmla="*/ 8 h 310"/>
                <a:gd name="T22" fmla="*/ 3 w 246"/>
                <a:gd name="T23" fmla="*/ 9 h 310"/>
                <a:gd name="T24" fmla="*/ 4 w 246"/>
                <a:gd name="T25" fmla="*/ 9 h 310"/>
                <a:gd name="T26" fmla="*/ 4 w 246"/>
                <a:gd name="T27" fmla="*/ 9 h 310"/>
                <a:gd name="T28" fmla="*/ 4 w 246"/>
                <a:gd name="T29" fmla="*/ 8 h 310"/>
                <a:gd name="T30" fmla="*/ 5 w 246"/>
                <a:gd name="T31" fmla="*/ 8 h 310"/>
                <a:gd name="T32" fmla="*/ 6 w 246"/>
                <a:gd name="T33" fmla="*/ 7 h 310"/>
                <a:gd name="T34" fmla="*/ 7 w 246"/>
                <a:gd name="T35" fmla="*/ 6 h 310"/>
                <a:gd name="T36" fmla="*/ 7 w 246"/>
                <a:gd name="T37" fmla="*/ 5 h 310"/>
                <a:gd name="T38" fmla="*/ 7 w 246"/>
                <a:gd name="T39" fmla="*/ 4 h 310"/>
                <a:gd name="T40" fmla="*/ 6 w 246"/>
                <a:gd name="T41" fmla="*/ 3 h 310"/>
                <a:gd name="T42" fmla="*/ 6 w 246"/>
                <a:gd name="T43" fmla="*/ 3 h 310"/>
                <a:gd name="T44" fmla="*/ 5 w 246"/>
                <a:gd name="T45" fmla="*/ 2 h 310"/>
                <a:gd name="T46" fmla="*/ 4 w 246"/>
                <a:gd name="T47" fmla="*/ 2 h 310"/>
                <a:gd name="T48" fmla="*/ 4 w 246"/>
                <a:gd name="T49" fmla="*/ 1 h 310"/>
                <a:gd name="T50" fmla="*/ 3 w 246"/>
                <a:gd name="T51" fmla="*/ 1 h 310"/>
                <a:gd name="T52" fmla="*/ 2 w 246"/>
                <a:gd name="T53" fmla="*/ 1 h 310"/>
                <a:gd name="T54" fmla="*/ 1 w 246"/>
                <a:gd name="T55" fmla="*/ 0 h 310"/>
                <a:gd name="T56" fmla="*/ 1 w 246"/>
                <a:gd name="T57" fmla="*/ 0 h 310"/>
                <a:gd name="T58" fmla="*/ 0 w 246"/>
                <a:gd name="T59" fmla="*/ 0 h 310"/>
                <a:gd name="T60" fmla="*/ 0 w 246"/>
                <a:gd name="T61" fmla="*/ 0 h 310"/>
                <a:gd name="T62" fmla="*/ 1 w 246"/>
                <a:gd name="T63" fmla="*/ 0 h 310"/>
                <a:gd name="T64" fmla="*/ 2 w 246"/>
                <a:gd name="T65" fmla="*/ 1 h 310"/>
                <a:gd name="T66" fmla="*/ 2 w 246"/>
                <a:gd name="T67" fmla="*/ 1 h 310"/>
                <a:gd name="T68" fmla="*/ 3 w 246"/>
                <a:gd name="T69" fmla="*/ 2 h 310"/>
                <a:gd name="T70" fmla="*/ 4 w 246"/>
                <a:gd name="T71" fmla="*/ 2 h 310"/>
                <a:gd name="T72" fmla="*/ 5 w 246"/>
                <a:gd name="T73" fmla="*/ 3 h 310"/>
                <a:gd name="T74" fmla="*/ 5 w 246"/>
                <a:gd name="T75" fmla="*/ 3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6"/>
                <a:gd name="T115" fmla="*/ 0 h 310"/>
                <a:gd name="T116" fmla="*/ 246 w 246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6" h="310">
                  <a:moveTo>
                    <a:pt x="199" y="116"/>
                  </a:moveTo>
                  <a:lnTo>
                    <a:pt x="207" y="124"/>
                  </a:lnTo>
                  <a:lnTo>
                    <a:pt x="214" y="133"/>
                  </a:lnTo>
                  <a:lnTo>
                    <a:pt x="219" y="143"/>
                  </a:lnTo>
                  <a:lnTo>
                    <a:pt x="223" y="154"/>
                  </a:lnTo>
                  <a:lnTo>
                    <a:pt x="225" y="164"/>
                  </a:lnTo>
                  <a:lnTo>
                    <a:pt x="225" y="176"/>
                  </a:lnTo>
                  <a:lnTo>
                    <a:pt x="221" y="187"/>
                  </a:lnTo>
                  <a:lnTo>
                    <a:pt x="216" y="197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8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3" y="264"/>
                  </a:lnTo>
                  <a:lnTo>
                    <a:pt x="132" y="274"/>
                  </a:lnTo>
                  <a:lnTo>
                    <a:pt x="129" y="278"/>
                  </a:lnTo>
                  <a:lnTo>
                    <a:pt x="126" y="282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1" y="305"/>
                  </a:lnTo>
                  <a:lnTo>
                    <a:pt x="125" y="309"/>
                  </a:lnTo>
                  <a:lnTo>
                    <a:pt x="130" y="310"/>
                  </a:lnTo>
                  <a:lnTo>
                    <a:pt x="134" y="310"/>
                  </a:lnTo>
                  <a:lnTo>
                    <a:pt x="139" y="309"/>
                  </a:lnTo>
                  <a:lnTo>
                    <a:pt x="143" y="305"/>
                  </a:lnTo>
                  <a:lnTo>
                    <a:pt x="154" y="293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19" y="233"/>
                  </a:lnTo>
                  <a:lnTo>
                    <a:pt x="231" y="219"/>
                  </a:lnTo>
                  <a:lnTo>
                    <a:pt x="239" y="204"/>
                  </a:lnTo>
                  <a:lnTo>
                    <a:pt x="245" y="187"/>
                  </a:lnTo>
                  <a:lnTo>
                    <a:pt x="246" y="170"/>
                  </a:lnTo>
                  <a:lnTo>
                    <a:pt x="242" y="153"/>
                  </a:lnTo>
                  <a:lnTo>
                    <a:pt x="236" y="136"/>
                  </a:lnTo>
                  <a:lnTo>
                    <a:pt x="227" y="120"/>
                  </a:lnTo>
                  <a:lnTo>
                    <a:pt x="215" y="107"/>
                  </a:lnTo>
                  <a:lnTo>
                    <a:pt x="201" y="94"/>
                  </a:lnTo>
                  <a:lnTo>
                    <a:pt x="187" y="82"/>
                  </a:lnTo>
                  <a:lnTo>
                    <a:pt x="177" y="74"/>
                  </a:lnTo>
                  <a:lnTo>
                    <a:pt x="165" y="68"/>
                  </a:lnTo>
                  <a:lnTo>
                    <a:pt x="152" y="60"/>
                  </a:lnTo>
                  <a:lnTo>
                    <a:pt x="139" y="51"/>
                  </a:lnTo>
                  <a:lnTo>
                    <a:pt x="126" y="43"/>
                  </a:lnTo>
                  <a:lnTo>
                    <a:pt x="112" y="35"/>
                  </a:lnTo>
                  <a:lnTo>
                    <a:pt x="98" y="28"/>
                  </a:lnTo>
                  <a:lnTo>
                    <a:pt x="85" y="22"/>
                  </a:lnTo>
                  <a:lnTo>
                    <a:pt x="72" y="16"/>
                  </a:lnTo>
                  <a:lnTo>
                    <a:pt x="59" y="10"/>
                  </a:lnTo>
                  <a:lnTo>
                    <a:pt x="46" y="7"/>
                  </a:lnTo>
                  <a:lnTo>
                    <a:pt x="35" y="3"/>
                  </a:lnTo>
                  <a:lnTo>
                    <a:pt x="24" y="1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8" y="6"/>
                  </a:lnTo>
                  <a:lnTo>
                    <a:pt x="17" y="9"/>
                  </a:lnTo>
                  <a:lnTo>
                    <a:pt x="28" y="14"/>
                  </a:lnTo>
                  <a:lnTo>
                    <a:pt x="38" y="18"/>
                  </a:lnTo>
                  <a:lnTo>
                    <a:pt x="51" y="24"/>
                  </a:lnTo>
                  <a:lnTo>
                    <a:pt x="64" y="30"/>
                  </a:lnTo>
                  <a:lnTo>
                    <a:pt x="78" y="37"/>
                  </a:lnTo>
                  <a:lnTo>
                    <a:pt x="92" y="43"/>
                  </a:lnTo>
                  <a:lnTo>
                    <a:pt x="106" y="51"/>
                  </a:lnTo>
                  <a:lnTo>
                    <a:pt x="120" y="60"/>
                  </a:lnTo>
                  <a:lnTo>
                    <a:pt x="134" y="69"/>
                  </a:lnTo>
                  <a:lnTo>
                    <a:pt x="148" y="78"/>
                  </a:lnTo>
                  <a:lnTo>
                    <a:pt x="163" y="87"/>
                  </a:lnTo>
                  <a:lnTo>
                    <a:pt x="175" y="96"/>
                  </a:lnTo>
                  <a:lnTo>
                    <a:pt x="187" y="105"/>
                  </a:lnTo>
                  <a:lnTo>
                    <a:pt x="199" y="116"/>
                  </a:lnTo>
                  <a:close/>
                </a:path>
              </a:pathLst>
            </a:custGeom>
            <a:solidFill>
              <a:srgbClr val="C9E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89" name="Freeform 788"/>
            <p:cNvSpPr>
              <a:spLocks/>
            </p:cNvSpPr>
            <p:nvPr/>
          </p:nvSpPr>
          <p:spPr bwMode="auto">
            <a:xfrm>
              <a:off x="4387" y="3191"/>
              <a:ext cx="14" cy="31"/>
            </a:xfrm>
            <a:custGeom>
              <a:avLst/>
              <a:gdLst>
                <a:gd name="T0" fmla="*/ 1 w 83"/>
                <a:gd name="T1" fmla="*/ 0 h 187"/>
                <a:gd name="T2" fmla="*/ 1 w 83"/>
                <a:gd name="T3" fmla="*/ 0 h 187"/>
                <a:gd name="T4" fmla="*/ 1 w 83"/>
                <a:gd name="T5" fmla="*/ 0 h 187"/>
                <a:gd name="T6" fmla="*/ 1 w 83"/>
                <a:gd name="T7" fmla="*/ 0 h 187"/>
                <a:gd name="T8" fmla="*/ 0 w 83"/>
                <a:gd name="T9" fmla="*/ 0 h 187"/>
                <a:gd name="T10" fmla="*/ 0 w 83"/>
                <a:gd name="T11" fmla="*/ 0 h 187"/>
                <a:gd name="T12" fmla="*/ 0 w 83"/>
                <a:gd name="T13" fmla="*/ 0 h 187"/>
                <a:gd name="T14" fmla="*/ 0 w 83"/>
                <a:gd name="T15" fmla="*/ 0 h 187"/>
                <a:gd name="T16" fmla="*/ 0 w 83"/>
                <a:gd name="T17" fmla="*/ 0 h 187"/>
                <a:gd name="T18" fmla="*/ 0 w 83"/>
                <a:gd name="T19" fmla="*/ 1 h 187"/>
                <a:gd name="T20" fmla="*/ 1 w 83"/>
                <a:gd name="T21" fmla="*/ 2 h 187"/>
                <a:gd name="T22" fmla="*/ 1 w 83"/>
                <a:gd name="T23" fmla="*/ 3 h 187"/>
                <a:gd name="T24" fmla="*/ 1 w 83"/>
                <a:gd name="T25" fmla="*/ 3 h 187"/>
                <a:gd name="T26" fmla="*/ 2 w 83"/>
                <a:gd name="T27" fmla="*/ 4 h 187"/>
                <a:gd name="T28" fmla="*/ 2 w 83"/>
                <a:gd name="T29" fmla="*/ 5 h 187"/>
                <a:gd name="T30" fmla="*/ 2 w 83"/>
                <a:gd name="T31" fmla="*/ 5 h 187"/>
                <a:gd name="T32" fmla="*/ 2 w 83"/>
                <a:gd name="T33" fmla="*/ 5 h 187"/>
                <a:gd name="T34" fmla="*/ 2 w 83"/>
                <a:gd name="T35" fmla="*/ 5 h 187"/>
                <a:gd name="T36" fmla="*/ 2 w 83"/>
                <a:gd name="T37" fmla="*/ 4 h 187"/>
                <a:gd name="T38" fmla="*/ 2 w 83"/>
                <a:gd name="T39" fmla="*/ 4 h 187"/>
                <a:gd name="T40" fmla="*/ 2 w 83"/>
                <a:gd name="T41" fmla="*/ 3 h 187"/>
                <a:gd name="T42" fmla="*/ 2 w 83"/>
                <a:gd name="T43" fmla="*/ 2 h 187"/>
                <a:gd name="T44" fmla="*/ 1 w 83"/>
                <a:gd name="T45" fmla="*/ 2 h 187"/>
                <a:gd name="T46" fmla="*/ 1 w 83"/>
                <a:gd name="T47" fmla="*/ 1 h 187"/>
                <a:gd name="T48" fmla="*/ 1 w 83"/>
                <a:gd name="T49" fmla="*/ 0 h 1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3"/>
                <a:gd name="T76" fmla="*/ 0 h 187"/>
                <a:gd name="T77" fmla="*/ 83 w 83"/>
                <a:gd name="T78" fmla="*/ 187 h 18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3" h="187">
                  <a:moveTo>
                    <a:pt x="31" y="14"/>
                  </a:moveTo>
                  <a:lnTo>
                    <a:pt x="29" y="8"/>
                  </a:lnTo>
                  <a:lnTo>
                    <a:pt x="25" y="3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2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42"/>
                  </a:lnTo>
                  <a:lnTo>
                    <a:pt x="15" y="71"/>
                  </a:lnTo>
                  <a:lnTo>
                    <a:pt x="27" y="100"/>
                  </a:lnTo>
                  <a:lnTo>
                    <a:pt x="41" y="127"/>
                  </a:lnTo>
                  <a:lnTo>
                    <a:pt x="55" y="151"/>
                  </a:lnTo>
                  <a:lnTo>
                    <a:pt x="68" y="171"/>
                  </a:lnTo>
                  <a:lnTo>
                    <a:pt x="77" y="184"/>
                  </a:lnTo>
                  <a:lnTo>
                    <a:pt x="83" y="187"/>
                  </a:lnTo>
                  <a:lnTo>
                    <a:pt x="80" y="174"/>
                  </a:lnTo>
                  <a:lnTo>
                    <a:pt x="75" y="158"/>
                  </a:lnTo>
                  <a:lnTo>
                    <a:pt x="68" y="138"/>
                  </a:lnTo>
                  <a:lnTo>
                    <a:pt x="59" y="113"/>
                  </a:lnTo>
                  <a:lnTo>
                    <a:pt x="51" y="88"/>
                  </a:lnTo>
                  <a:lnTo>
                    <a:pt x="43" y="63"/>
                  </a:lnTo>
                  <a:lnTo>
                    <a:pt x="36" y="38"/>
                  </a:lnTo>
                  <a:lnTo>
                    <a:pt x="31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90" name="Freeform 789"/>
            <p:cNvSpPr>
              <a:spLocks/>
            </p:cNvSpPr>
            <p:nvPr/>
          </p:nvSpPr>
          <p:spPr bwMode="auto">
            <a:xfrm>
              <a:off x="4381" y="3174"/>
              <a:ext cx="7" cy="16"/>
            </a:xfrm>
            <a:custGeom>
              <a:avLst/>
              <a:gdLst>
                <a:gd name="T0" fmla="*/ 1 w 44"/>
                <a:gd name="T1" fmla="*/ 0 h 94"/>
                <a:gd name="T2" fmla="*/ 0 w 44"/>
                <a:gd name="T3" fmla="*/ 0 h 94"/>
                <a:gd name="T4" fmla="*/ 0 w 44"/>
                <a:gd name="T5" fmla="*/ 0 h 94"/>
                <a:gd name="T6" fmla="*/ 0 w 44"/>
                <a:gd name="T7" fmla="*/ 0 h 94"/>
                <a:gd name="T8" fmla="*/ 0 w 44"/>
                <a:gd name="T9" fmla="*/ 0 h 94"/>
                <a:gd name="T10" fmla="*/ 0 w 44"/>
                <a:gd name="T11" fmla="*/ 0 h 94"/>
                <a:gd name="T12" fmla="*/ 0 w 44"/>
                <a:gd name="T13" fmla="*/ 0 h 94"/>
                <a:gd name="T14" fmla="*/ 0 w 44"/>
                <a:gd name="T15" fmla="*/ 0 h 94"/>
                <a:gd name="T16" fmla="*/ 0 w 44"/>
                <a:gd name="T17" fmla="*/ 0 h 94"/>
                <a:gd name="T18" fmla="*/ 0 w 44"/>
                <a:gd name="T19" fmla="*/ 1 h 94"/>
                <a:gd name="T20" fmla="*/ 0 w 44"/>
                <a:gd name="T21" fmla="*/ 1 h 94"/>
                <a:gd name="T22" fmla="*/ 0 w 44"/>
                <a:gd name="T23" fmla="*/ 2 h 94"/>
                <a:gd name="T24" fmla="*/ 0 w 44"/>
                <a:gd name="T25" fmla="*/ 2 h 94"/>
                <a:gd name="T26" fmla="*/ 0 w 44"/>
                <a:gd name="T27" fmla="*/ 2 h 94"/>
                <a:gd name="T28" fmla="*/ 1 w 44"/>
                <a:gd name="T29" fmla="*/ 3 h 94"/>
                <a:gd name="T30" fmla="*/ 1 w 44"/>
                <a:gd name="T31" fmla="*/ 3 h 94"/>
                <a:gd name="T32" fmla="*/ 1 w 44"/>
                <a:gd name="T33" fmla="*/ 3 h 94"/>
                <a:gd name="T34" fmla="*/ 1 w 44"/>
                <a:gd name="T35" fmla="*/ 2 h 94"/>
                <a:gd name="T36" fmla="*/ 1 w 44"/>
                <a:gd name="T37" fmla="*/ 2 h 94"/>
                <a:gd name="T38" fmla="*/ 1 w 44"/>
                <a:gd name="T39" fmla="*/ 1 h 94"/>
                <a:gd name="T40" fmla="*/ 1 w 44"/>
                <a:gd name="T41" fmla="*/ 0 h 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94"/>
                <a:gd name="T65" fmla="*/ 44 w 44"/>
                <a:gd name="T66" fmla="*/ 94 h 9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94">
                  <a:moveTo>
                    <a:pt x="22" y="10"/>
                  </a:moveTo>
                  <a:lnTo>
                    <a:pt x="21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4" y="38"/>
                  </a:lnTo>
                  <a:lnTo>
                    <a:pt x="8" y="52"/>
                  </a:lnTo>
                  <a:lnTo>
                    <a:pt x="14" y="65"/>
                  </a:lnTo>
                  <a:lnTo>
                    <a:pt x="21" y="78"/>
                  </a:lnTo>
                  <a:lnTo>
                    <a:pt x="28" y="87"/>
                  </a:lnTo>
                  <a:lnTo>
                    <a:pt x="37" y="93"/>
                  </a:lnTo>
                  <a:lnTo>
                    <a:pt x="42" y="94"/>
                  </a:lnTo>
                  <a:lnTo>
                    <a:pt x="44" y="76"/>
                  </a:lnTo>
                  <a:lnTo>
                    <a:pt x="38" y="54"/>
                  </a:lnTo>
                  <a:lnTo>
                    <a:pt x="31" y="32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91" name="Freeform 790"/>
            <p:cNvSpPr>
              <a:spLocks/>
            </p:cNvSpPr>
            <p:nvPr/>
          </p:nvSpPr>
          <p:spPr bwMode="auto">
            <a:xfrm>
              <a:off x="4375" y="3163"/>
              <a:ext cx="6" cy="9"/>
            </a:xfrm>
            <a:custGeom>
              <a:avLst/>
              <a:gdLst>
                <a:gd name="T0" fmla="*/ 0 w 38"/>
                <a:gd name="T1" fmla="*/ 0 h 54"/>
                <a:gd name="T2" fmla="*/ 0 w 38"/>
                <a:gd name="T3" fmla="*/ 0 h 54"/>
                <a:gd name="T4" fmla="*/ 0 w 38"/>
                <a:gd name="T5" fmla="*/ 0 h 54"/>
                <a:gd name="T6" fmla="*/ 0 w 38"/>
                <a:gd name="T7" fmla="*/ 0 h 54"/>
                <a:gd name="T8" fmla="*/ 0 w 38"/>
                <a:gd name="T9" fmla="*/ 0 h 54"/>
                <a:gd name="T10" fmla="*/ 0 w 38"/>
                <a:gd name="T11" fmla="*/ 0 h 54"/>
                <a:gd name="T12" fmla="*/ 0 w 38"/>
                <a:gd name="T13" fmla="*/ 0 h 54"/>
                <a:gd name="T14" fmla="*/ 0 w 38"/>
                <a:gd name="T15" fmla="*/ 0 h 54"/>
                <a:gd name="T16" fmla="*/ 0 w 38"/>
                <a:gd name="T17" fmla="*/ 0 h 54"/>
                <a:gd name="T18" fmla="*/ 0 w 38"/>
                <a:gd name="T19" fmla="*/ 0 h 54"/>
                <a:gd name="T20" fmla="*/ 0 w 38"/>
                <a:gd name="T21" fmla="*/ 0 h 54"/>
                <a:gd name="T22" fmla="*/ 0 w 38"/>
                <a:gd name="T23" fmla="*/ 0 h 54"/>
                <a:gd name="T24" fmla="*/ 0 w 38"/>
                <a:gd name="T25" fmla="*/ 0 h 54"/>
                <a:gd name="T26" fmla="*/ 0 w 38"/>
                <a:gd name="T27" fmla="*/ 1 h 54"/>
                <a:gd name="T28" fmla="*/ 0 w 38"/>
                <a:gd name="T29" fmla="*/ 1 h 54"/>
                <a:gd name="T30" fmla="*/ 0 w 38"/>
                <a:gd name="T31" fmla="*/ 1 h 54"/>
                <a:gd name="T32" fmla="*/ 0 w 38"/>
                <a:gd name="T33" fmla="*/ 1 h 54"/>
                <a:gd name="T34" fmla="*/ 0 w 38"/>
                <a:gd name="T35" fmla="*/ 1 h 54"/>
                <a:gd name="T36" fmla="*/ 1 w 38"/>
                <a:gd name="T37" fmla="*/ 1 h 54"/>
                <a:gd name="T38" fmla="*/ 1 w 38"/>
                <a:gd name="T39" fmla="*/ 2 h 54"/>
                <a:gd name="T40" fmla="*/ 1 w 38"/>
                <a:gd name="T41" fmla="*/ 2 h 54"/>
                <a:gd name="T42" fmla="*/ 1 w 38"/>
                <a:gd name="T43" fmla="*/ 1 h 54"/>
                <a:gd name="T44" fmla="*/ 1 w 38"/>
                <a:gd name="T45" fmla="*/ 1 h 54"/>
                <a:gd name="T46" fmla="*/ 1 w 38"/>
                <a:gd name="T47" fmla="*/ 1 h 54"/>
                <a:gd name="T48" fmla="*/ 0 w 38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"/>
                <a:gd name="T76" fmla="*/ 0 h 54"/>
                <a:gd name="T77" fmla="*/ 38 w 38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" h="54">
                  <a:moveTo>
                    <a:pt x="20" y="7"/>
                  </a:moveTo>
                  <a:lnTo>
                    <a:pt x="20" y="8"/>
                  </a:lnTo>
                  <a:lnTo>
                    <a:pt x="19" y="4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8" y="32"/>
                  </a:lnTo>
                  <a:lnTo>
                    <a:pt x="14" y="39"/>
                  </a:lnTo>
                  <a:lnTo>
                    <a:pt x="20" y="46"/>
                  </a:lnTo>
                  <a:lnTo>
                    <a:pt x="27" y="50"/>
                  </a:lnTo>
                  <a:lnTo>
                    <a:pt x="33" y="54"/>
                  </a:lnTo>
                  <a:lnTo>
                    <a:pt x="38" y="54"/>
                  </a:lnTo>
                  <a:lnTo>
                    <a:pt x="36" y="42"/>
                  </a:lnTo>
                  <a:lnTo>
                    <a:pt x="32" y="29"/>
                  </a:lnTo>
                  <a:lnTo>
                    <a:pt x="25" y="16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92" name="Freeform 791"/>
            <p:cNvSpPr>
              <a:spLocks/>
            </p:cNvSpPr>
            <p:nvPr/>
          </p:nvSpPr>
          <p:spPr bwMode="auto">
            <a:xfrm>
              <a:off x="4370" y="3155"/>
              <a:ext cx="8" cy="6"/>
            </a:xfrm>
            <a:custGeom>
              <a:avLst/>
              <a:gdLst>
                <a:gd name="T0" fmla="*/ 1 w 52"/>
                <a:gd name="T1" fmla="*/ 1 h 36"/>
                <a:gd name="T2" fmla="*/ 1 w 52"/>
                <a:gd name="T3" fmla="*/ 1 h 36"/>
                <a:gd name="T4" fmla="*/ 1 w 52"/>
                <a:gd name="T5" fmla="*/ 0 h 36"/>
                <a:gd name="T6" fmla="*/ 1 w 52"/>
                <a:gd name="T7" fmla="*/ 0 h 36"/>
                <a:gd name="T8" fmla="*/ 1 w 52"/>
                <a:gd name="T9" fmla="*/ 0 h 36"/>
                <a:gd name="T10" fmla="*/ 1 w 52"/>
                <a:gd name="T11" fmla="*/ 0 h 36"/>
                <a:gd name="T12" fmla="*/ 1 w 52"/>
                <a:gd name="T13" fmla="*/ 0 h 36"/>
                <a:gd name="T14" fmla="*/ 1 w 52"/>
                <a:gd name="T15" fmla="*/ 0 h 36"/>
                <a:gd name="T16" fmla="*/ 1 w 52"/>
                <a:gd name="T17" fmla="*/ 0 h 36"/>
                <a:gd name="T18" fmla="*/ 1 w 52"/>
                <a:gd name="T19" fmla="*/ 0 h 36"/>
                <a:gd name="T20" fmla="*/ 1 w 52"/>
                <a:gd name="T21" fmla="*/ 0 h 36"/>
                <a:gd name="T22" fmla="*/ 0 w 52"/>
                <a:gd name="T23" fmla="*/ 0 h 36"/>
                <a:gd name="T24" fmla="*/ 0 w 52"/>
                <a:gd name="T25" fmla="*/ 0 h 36"/>
                <a:gd name="T26" fmla="*/ 0 w 52"/>
                <a:gd name="T27" fmla="*/ 0 h 36"/>
                <a:gd name="T28" fmla="*/ 0 w 52"/>
                <a:gd name="T29" fmla="*/ 1 h 36"/>
                <a:gd name="T30" fmla="*/ 0 w 52"/>
                <a:gd name="T31" fmla="*/ 1 h 36"/>
                <a:gd name="T32" fmla="*/ 0 w 52"/>
                <a:gd name="T33" fmla="*/ 1 h 36"/>
                <a:gd name="T34" fmla="*/ 0 w 52"/>
                <a:gd name="T35" fmla="*/ 1 h 36"/>
                <a:gd name="T36" fmla="*/ 0 w 52"/>
                <a:gd name="T37" fmla="*/ 1 h 36"/>
                <a:gd name="T38" fmla="*/ 0 w 52"/>
                <a:gd name="T39" fmla="*/ 1 h 36"/>
                <a:gd name="T40" fmla="*/ 0 w 52"/>
                <a:gd name="T41" fmla="*/ 1 h 36"/>
                <a:gd name="T42" fmla="*/ 1 w 52"/>
                <a:gd name="T43" fmla="*/ 1 h 36"/>
                <a:gd name="T44" fmla="*/ 1 w 52"/>
                <a:gd name="T45" fmla="*/ 1 h 36"/>
                <a:gd name="T46" fmla="*/ 1 w 52"/>
                <a:gd name="T47" fmla="*/ 1 h 36"/>
                <a:gd name="T48" fmla="*/ 1 w 52"/>
                <a:gd name="T49" fmla="*/ 1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2"/>
                <a:gd name="T76" fmla="*/ 0 h 36"/>
                <a:gd name="T77" fmla="*/ 52 w 52"/>
                <a:gd name="T78" fmla="*/ 36 h 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2" h="36">
                  <a:moveTo>
                    <a:pt x="41" y="27"/>
                  </a:moveTo>
                  <a:lnTo>
                    <a:pt x="46" y="24"/>
                  </a:lnTo>
                  <a:lnTo>
                    <a:pt x="51" y="21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9" y="1"/>
                  </a:lnTo>
                  <a:lnTo>
                    <a:pt x="21" y="4"/>
                  </a:lnTo>
                  <a:lnTo>
                    <a:pt x="13" y="8"/>
                  </a:lnTo>
                  <a:lnTo>
                    <a:pt x="6" y="15"/>
                  </a:lnTo>
                  <a:lnTo>
                    <a:pt x="3" y="22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4" y="33"/>
                  </a:lnTo>
                  <a:lnTo>
                    <a:pt x="9" y="36"/>
                  </a:lnTo>
                  <a:lnTo>
                    <a:pt x="13" y="36"/>
                  </a:lnTo>
                  <a:lnTo>
                    <a:pt x="18" y="36"/>
                  </a:lnTo>
                  <a:lnTo>
                    <a:pt x="24" y="33"/>
                  </a:lnTo>
                  <a:lnTo>
                    <a:pt x="30" y="32"/>
                  </a:lnTo>
                  <a:lnTo>
                    <a:pt x="36" y="30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93" name="Freeform 792"/>
            <p:cNvSpPr>
              <a:spLocks/>
            </p:cNvSpPr>
            <p:nvPr/>
          </p:nvSpPr>
          <p:spPr bwMode="auto">
            <a:xfrm>
              <a:off x="4330" y="3145"/>
              <a:ext cx="33" cy="39"/>
            </a:xfrm>
            <a:custGeom>
              <a:avLst/>
              <a:gdLst>
                <a:gd name="T0" fmla="*/ 2 w 198"/>
                <a:gd name="T1" fmla="*/ 1 h 236"/>
                <a:gd name="T2" fmla="*/ 2 w 198"/>
                <a:gd name="T3" fmla="*/ 1 h 236"/>
                <a:gd name="T4" fmla="*/ 1 w 198"/>
                <a:gd name="T5" fmla="*/ 2 h 236"/>
                <a:gd name="T6" fmla="*/ 1 w 198"/>
                <a:gd name="T7" fmla="*/ 2 h 236"/>
                <a:gd name="T8" fmla="*/ 1 w 198"/>
                <a:gd name="T9" fmla="*/ 2 h 236"/>
                <a:gd name="T10" fmla="*/ 0 w 198"/>
                <a:gd name="T11" fmla="*/ 3 h 236"/>
                <a:gd name="T12" fmla="*/ 0 w 198"/>
                <a:gd name="T13" fmla="*/ 3 h 236"/>
                <a:gd name="T14" fmla="*/ 0 w 198"/>
                <a:gd name="T15" fmla="*/ 3 h 236"/>
                <a:gd name="T16" fmla="*/ 0 w 198"/>
                <a:gd name="T17" fmla="*/ 4 h 236"/>
                <a:gd name="T18" fmla="*/ 0 w 198"/>
                <a:gd name="T19" fmla="*/ 5 h 236"/>
                <a:gd name="T20" fmla="*/ 0 w 198"/>
                <a:gd name="T21" fmla="*/ 5 h 236"/>
                <a:gd name="T22" fmla="*/ 1 w 198"/>
                <a:gd name="T23" fmla="*/ 6 h 236"/>
                <a:gd name="T24" fmla="*/ 1 w 198"/>
                <a:gd name="T25" fmla="*/ 6 h 236"/>
                <a:gd name="T26" fmla="*/ 2 w 198"/>
                <a:gd name="T27" fmla="*/ 6 h 236"/>
                <a:gd name="T28" fmla="*/ 2 w 198"/>
                <a:gd name="T29" fmla="*/ 6 h 236"/>
                <a:gd name="T30" fmla="*/ 3 w 198"/>
                <a:gd name="T31" fmla="*/ 6 h 236"/>
                <a:gd name="T32" fmla="*/ 4 w 198"/>
                <a:gd name="T33" fmla="*/ 6 h 236"/>
                <a:gd name="T34" fmla="*/ 4 w 198"/>
                <a:gd name="T35" fmla="*/ 6 h 236"/>
                <a:gd name="T36" fmla="*/ 4 w 198"/>
                <a:gd name="T37" fmla="*/ 6 h 236"/>
                <a:gd name="T38" fmla="*/ 4 w 198"/>
                <a:gd name="T39" fmla="*/ 6 h 236"/>
                <a:gd name="T40" fmla="*/ 4 w 198"/>
                <a:gd name="T41" fmla="*/ 6 h 236"/>
                <a:gd name="T42" fmla="*/ 4 w 198"/>
                <a:gd name="T43" fmla="*/ 6 h 236"/>
                <a:gd name="T44" fmla="*/ 4 w 198"/>
                <a:gd name="T45" fmla="*/ 6 h 236"/>
                <a:gd name="T46" fmla="*/ 4 w 198"/>
                <a:gd name="T47" fmla="*/ 6 h 236"/>
                <a:gd name="T48" fmla="*/ 4 w 198"/>
                <a:gd name="T49" fmla="*/ 6 h 236"/>
                <a:gd name="T50" fmla="*/ 4 w 198"/>
                <a:gd name="T51" fmla="*/ 6 h 236"/>
                <a:gd name="T52" fmla="*/ 3 w 198"/>
                <a:gd name="T53" fmla="*/ 6 h 236"/>
                <a:gd name="T54" fmla="*/ 3 w 198"/>
                <a:gd name="T55" fmla="*/ 6 h 236"/>
                <a:gd name="T56" fmla="*/ 3 w 198"/>
                <a:gd name="T57" fmla="*/ 6 h 236"/>
                <a:gd name="T58" fmla="*/ 3 w 198"/>
                <a:gd name="T59" fmla="*/ 6 h 236"/>
                <a:gd name="T60" fmla="*/ 2 w 198"/>
                <a:gd name="T61" fmla="*/ 6 h 236"/>
                <a:gd name="T62" fmla="*/ 2 w 198"/>
                <a:gd name="T63" fmla="*/ 6 h 236"/>
                <a:gd name="T64" fmla="*/ 2 w 198"/>
                <a:gd name="T65" fmla="*/ 6 h 236"/>
                <a:gd name="T66" fmla="*/ 1 w 198"/>
                <a:gd name="T67" fmla="*/ 6 h 236"/>
                <a:gd name="T68" fmla="*/ 1 w 198"/>
                <a:gd name="T69" fmla="*/ 5 h 236"/>
                <a:gd name="T70" fmla="*/ 1 w 198"/>
                <a:gd name="T71" fmla="*/ 5 h 236"/>
                <a:gd name="T72" fmla="*/ 1 w 198"/>
                <a:gd name="T73" fmla="*/ 5 h 236"/>
                <a:gd name="T74" fmla="*/ 0 w 198"/>
                <a:gd name="T75" fmla="*/ 4 h 236"/>
                <a:gd name="T76" fmla="*/ 1 w 198"/>
                <a:gd name="T77" fmla="*/ 4 h 236"/>
                <a:gd name="T78" fmla="*/ 1 w 198"/>
                <a:gd name="T79" fmla="*/ 3 h 236"/>
                <a:gd name="T80" fmla="*/ 1 w 198"/>
                <a:gd name="T81" fmla="*/ 3 h 236"/>
                <a:gd name="T82" fmla="*/ 1 w 198"/>
                <a:gd name="T83" fmla="*/ 3 h 236"/>
                <a:gd name="T84" fmla="*/ 1 w 198"/>
                <a:gd name="T85" fmla="*/ 2 h 236"/>
                <a:gd name="T86" fmla="*/ 2 w 198"/>
                <a:gd name="T87" fmla="*/ 2 h 236"/>
                <a:gd name="T88" fmla="*/ 2 w 198"/>
                <a:gd name="T89" fmla="*/ 2 h 236"/>
                <a:gd name="T90" fmla="*/ 3 w 198"/>
                <a:gd name="T91" fmla="*/ 1 h 236"/>
                <a:gd name="T92" fmla="*/ 3 w 198"/>
                <a:gd name="T93" fmla="*/ 1 h 236"/>
                <a:gd name="T94" fmla="*/ 4 w 198"/>
                <a:gd name="T95" fmla="*/ 1 h 236"/>
                <a:gd name="T96" fmla="*/ 4 w 198"/>
                <a:gd name="T97" fmla="*/ 1 h 236"/>
                <a:gd name="T98" fmla="*/ 4 w 198"/>
                <a:gd name="T99" fmla="*/ 0 h 236"/>
                <a:gd name="T100" fmla="*/ 5 w 198"/>
                <a:gd name="T101" fmla="*/ 0 h 236"/>
                <a:gd name="T102" fmla="*/ 5 w 198"/>
                <a:gd name="T103" fmla="*/ 0 h 236"/>
                <a:gd name="T104" fmla="*/ 6 w 198"/>
                <a:gd name="T105" fmla="*/ 0 h 236"/>
                <a:gd name="T106" fmla="*/ 5 w 198"/>
                <a:gd name="T107" fmla="*/ 0 h 236"/>
                <a:gd name="T108" fmla="*/ 5 w 198"/>
                <a:gd name="T109" fmla="*/ 0 h 236"/>
                <a:gd name="T110" fmla="*/ 4 w 198"/>
                <a:gd name="T111" fmla="*/ 0 h 236"/>
                <a:gd name="T112" fmla="*/ 4 w 198"/>
                <a:gd name="T113" fmla="*/ 0 h 236"/>
                <a:gd name="T114" fmla="*/ 4 w 198"/>
                <a:gd name="T115" fmla="*/ 0 h 236"/>
                <a:gd name="T116" fmla="*/ 3 w 198"/>
                <a:gd name="T117" fmla="*/ 0 h 236"/>
                <a:gd name="T118" fmla="*/ 2 w 198"/>
                <a:gd name="T119" fmla="*/ 1 h 236"/>
                <a:gd name="T120" fmla="*/ 2 w 198"/>
                <a:gd name="T121" fmla="*/ 1 h 2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8"/>
                <a:gd name="T184" fmla="*/ 0 h 236"/>
                <a:gd name="T185" fmla="*/ 198 w 198"/>
                <a:gd name="T186" fmla="*/ 236 h 2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8" h="236">
                  <a:moveTo>
                    <a:pt x="73" y="36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3" y="72"/>
                  </a:lnTo>
                  <a:lnTo>
                    <a:pt x="22" y="85"/>
                  </a:lnTo>
                  <a:lnTo>
                    <a:pt x="14" y="100"/>
                  </a:lnTo>
                  <a:lnTo>
                    <a:pt x="7" y="115"/>
                  </a:lnTo>
                  <a:lnTo>
                    <a:pt x="2" y="130"/>
                  </a:lnTo>
                  <a:lnTo>
                    <a:pt x="0" y="146"/>
                  </a:lnTo>
                  <a:lnTo>
                    <a:pt x="2" y="170"/>
                  </a:lnTo>
                  <a:lnTo>
                    <a:pt x="12" y="190"/>
                  </a:lnTo>
                  <a:lnTo>
                    <a:pt x="26" y="207"/>
                  </a:lnTo>
                  <a:lnTo>
                    <a:pt x="43" y="220"/>
                  </a:lnTo>
                  <a:lnTo>
                    <a:pt x="64" y="229"/>
                  </a:lnTo>
                  <a:lnTo>
                    <a:pt x="88" y="235"/>
                  </a:lnTo>
                  <a:lnTo>
                    <a:pt x="110" y="236"/>
                  </a:lnTo>
                  <a:lnTo>
                    <a:pt x="132" y="232"/>
                  </a:lnTo>
                  <a:lnTo>
                    <a:pt x="137" y="232"/>
                  </a:lnTo>
                  <a:lnTo>
                    <a:pt x="142" y="230"/>
                  </a:lnTo>
                  <a:lnTo>
                    <a:pt x="145" y="226"/>
                  </a:lnTo>
                  <a:lnTo>
                    <a:pt x="146" y="221"/>
                  </a:lnTo>
                  <a:lnTo>
                    <a:pt x="145" y="219"/>
                  </a:lnTo>
                  <a:lnTo>
                    <a:pt x="142" y="219"/>
                  </a:lnTo>
                  <a:lnTo>
                    <a:pt x="137" y="217"/>
                  </a:lnTo>
                  <a:lnTo>
                    <a:pt x="131" y="217"/>
                  </a:lnTo>
                  <a:lnTo>
                    <a:pt x="124" y="217"/>
                  </a:lnTo>
                  <a:lnTo>
                    <a:pt x="118" y="217"/>
                  </a:lnTo>
                  <a:lnTo>
                    <a:pt x="112" y="217"/>
                  </a:lnTo>
                  <a:lnTo>
                    <a:pt x="109" y="217"/>
                  </a:lnTo>
                  <a:lnTo>
                    <a:pt x="97" y="216"/>
                  </a:lnTo>
                  <a:lnTo>
                    <a:pt x="87" y="215"/>
                  </a:lnTo>
                  <a:lnTo>
                    <a:pt x="75" y="214"/>
                  </a:lnTo>
                  <a:lnTo>
                    <a:pt x="63" y="211"/>
                  </a:lnTo>
                  <a:lnTo>
                    <a:pt x="51" y="207"/>
                  </a:lnTo>
                  <a:lnTo>
                    <a:pt x="40" y="199"/>
                  </a:lnTo>
                  <a:lnTo>
                    <a:pt x="29" y="189"/>
                  </a:lnTo>
                  <a:lnTo>
                    <a:pt x="17" y="174"/>
                  </a:lnTo>
                  <a:lnTo>
                    <a:pt x="15" y="157"/>
                  </a:lnTo>
                  <a:lnTo>
                    <a:pt x="16" y="141"/>
                  </a:lnTo>
                  <a:lnTo>
                    <a:pt x="21" y="124"/>
                  </a:lnTo>
                  <a:lnTo>
                    <a:pt x="28" y="109"/>
                  </a:lnTo>
                  <a:lnTo>
                    <a:pt x="39" y="96"/>
                  </a:lnTo>
                  <a:lnTo>
                    <a:pt x="50" y="82"/>
                  </a:lnTo>
                  <a:lnTo>
                    <a:pt x="63" y="70"/>
                  </a:lnTo>
                  <a:lnTo>
                    <a:pt x="78" y="59"/>
                  </a:lnTo>
                  <a:lnTo>
                    <a:pt x="94" y="49"/>
                  </a:lnTo>
                  <a:lnTo>
                    <a:pt x="110" y="39"/>
                  </a:lnTo>
                  <a:lnTo>
                    <a:pt x="126" y="31"/>
                  </a:lnTo>
                  <a:lnTo>
                    <a:pt x="142" y="24"/>
                  </a:lnTo>
                  <a:lnTo>
                    <a:pt x="158" y="19"/>
                  </a:lnTo>
                  <a:lnTo>
                    <a:pt x="172" y="13"/>
                  </a:lnTo>
                  <a:lnTo>
                    <a:pt x="186" y="10"/>
                  </a:lnTo>
                  <a:lnTo>
                    <a:pt x="198" y="7"/>
                  </a:lnTo>
                  <a:lnTo>
                    <a:pt x="190" y="3"/>
                  </a:lnTo>
                  <a:lnTo>
                    <a:pt x="177" y="0"/>
                  </a:lnTo>
                  <a:lnTo>
                    <a:pt x="162" y="3"/>
                  </a:lnTo>
                  <a:lnTo>
                    <a:pt x="144" y="6"/>
                  </a:lnTo>
                  <a:lnTo>
                    <a:pt x="124" y="12"/>
                  </a:lnTo>
                  <a:lnTo>
                    <a:pt x="105" y="19"/>
                  </a:lnTo>
                  <a:lnTo>
                    <a:pt x="88" y="28"/>
                  </a:lnTo>
                  <a:lnTo>
                    <a:pt x="73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94" name="Freeform 793"/>
            <p:cNvSpPr>
              <a:spLocks/>
            </p:cNvSpPr>
            <p:nvPr/>
          </p:nvSpPr>
          <p:spPr bwMode="auto">
            <a:xfrm>
              <a:off x="4386" y="3145"/>
              <a:ext cx="22" cy="30"/>
            </a:xfrm>
            <a:custGeom>
              <a:avLst/>
              <a:gdLst>
                <a:gd name="T0" fmla="*/ 3 w 128"/>
                <a:gd name="T1" fmla="*/ 2 h 183"/>
                <a:gd name="T2" fmla="*/ 3 w 128"/>
                <a:gd name="T3" fmla="*/ 2 h 183"/>
                <a:gd name="T4" fmla="*/ 3 w 128"/>
                <a:gd name="T5" fmla="*/ 3 h 183"/>
                <a:gd name="T6" fmla="*/ 3 w 128"/>
                <a:gd name="T7" fmla="*/ 3 h 183"/>
                <a:gd name="T8" fmla="*/ 3 w 128"/>
                <a:gd name="T9" fmla="*/ 3 h 183"/>
                <a:gd name="T10" fmla="*/ 2 w 128"/>
                <a:gd name="T11" fmla="*/ 4 h 183"/>
                <a:gd name="T12" fmla="*/ 2 w 128"/>
                <a:gd name="T13" fmla="*/ 4 h 183"/>
                <a:gd name="T14" fmla="*/ 1 w 128"/>
                <a:gd name="T15" fmla="*/ 4 h 183"/>
                <a:gd name="T16" fmla="*/ 1 w 128"/>
                <a:gd name="T17" fmla="*/ 4 h 183"/>
                <a:gd name="T18" fmla="*/ 1 w 128"/>
                <a:gd name="T19" fmla="*/ 5 h 183"/>
                <a:gd name="T20" fmla="*/ 1 w 128"/>
                <a:gd name="T21" fmla="*/ 5 h 183"/>
                <a:gd name="T22" fmla="*/ 1 w 128"/>
                <a:gd name="T23" fmla="*/ 5 h 183"/>
                <a:gd name="T24" fmla="*/ 1 w 128"/>
                <a:gd name="T25" fmla="*/ 5 h 183"/>
                <a:gd name="T26" fmla="*/ 1 w 128"/>
                <a:gd name="T27" fmla="*/ 5 h 183"/>
                <a:gd name="T28" fmla="*/ 1 w 128"/>
                <a:gd name="T29" fmla="*/ 5 h 183"/>
                <a:gd name="T30" fmla="*/ 1 w 128"/>
                <a:gd name="T31" fmla="*/ 5 h 183"/>
                <a:gd name="T32" fmla="*/ 1 w 128"/>
                <a:gd name="T33" fmla="*/ 5 h 183"/>
                <a:gd name="T34" fmla="*/ 2 w 128"/>
                <a:gd name="T35" fmla="*/ 5 h 183"/>
                <a:gd name="T36" fmla="*/ 2 w 128"/>
                <a:gd name="T37" fmla="*/ 4 h 183"/>
                <a:gd name="T38" fmla="*/ 3 w 128"/>
                <a:gd name="T39" fmla="*/ 4 h 183"/>
                <a:gd name="T40" fmla="*/ 3 w 128"/>
                <a:gd name="T41" fmla="*/ 4 h 183"/>
                <a:gd name="T42" fmla="*/ 3 w 128"/>
                <a:gd name="T43" fmla="*/ 3 h 183"/>
                <a:gd name="T44" fmla="*/ 4 w 128"/>
                <a:gd name="T45" fmla="*/ 3 h 183"/>
                <a:gd name="T46" fmla="*/ 4 w 128"/>
                <a:gd name="T47" fmla="*/ 2 h 183"/>
                <a:gd name="T48" fmla="*/ 4 w 128"/>
                <a:gd name="T49" fmla="*/ 2 h 183"/>
                <a:gd name="T50" fmla="*/ 3 w 128"/>
                <a:gd name="T51" fmla="*/ 1 h 183"/>
                <a:gd name="T52" fmla="*/ 3 w 128"/>
                <a:gd name="T53" fmla="*/ 1 h 183"/>
                <a:gd name="T54" fmla="*/ 2 w 128"/>
                <a:gd name="T55" fmla="*/ 0 h 183"/>
                <a:gd name="T56" fmla="*/ 2 w 128"/>
                <a:gd name="T57" fmla="*/ 0 h 183"/>
                <a:gd name="T58" fmla="*/ 1 w 128"/>
                <a:gd name="T59" fmla="*/ 0 h 183"/>
                <a:gd name="T60" fmla="*/ 1 w 128"/>
                <a:gd name="T61" fmla="*/ 0 h 183"/>
                <a:gd name="T62" fmla="*/ 0 w 128"/>
                <a:gd name="T63" fmla="*/ 0 h 183"/>
                <a:gd name="T64" fmla="*/ 0 w 128"/>
                <a:gd name="T65" fmla="*/ 0 h 183"/>
                <a:gd name="T66" fmla="*/ 1 w 128"/>
                <a:gd name="T67" fmla="*/ 0 h 183"/>
                <a:gd name="T68" fmla="*/ 1 w 128"/>
                <a:gd name="T69" fmla="*/ 0 h 183"/>
                <a:gd name="T70" fmla="*/ 1 w 128"/>
                <a:gd name="T71" fmla="*/ 0 h 183"/>
                <a:gd name="T72" fmla="*/ 2 w 128"/>
                <a:gd name="T73" fmla="*/ 1 h 183"/>
                <a:gd name="T74" fmla="*/ 2 w 128"/>
                <a:gd name="T75" fmla="*/ 1 h 183"/>
                <a:gd name="T76" fmla="*/ 3 w 128"/>
                <a:gd name="T77" fmla="*/ 1 h 183"/>
                <a:gd name="T78" fmla="*/ 3 w 128"/>
                <a:gd name="T79" fmla="*/ 1 h 183"/>
                <a:gd name="T80" fmla="*/ 3 w 128"/>
                <a:gd name="T81" fmla="*/ 2 h 1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3"/>
                <a:gd name="T125" fmla="*/ 128 w 128"/>
                <a:gd name="T126" fmla="*/ 183 h 1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3">
                  <a:moveTo>
                    <a:pt x="108" y="61"/>
                  </a:moveTo>
                  <a:lnTo>
                    <a:pt x="111" y="80"/>
                  </a:lnTo>
                  <a:lnTo>
                    <a:pt x="109" y="97"/>
                  </a:lnTo>
                  <a:lnTo>
                    <a:pt x="101" y="110"/>
                  </a:lnTo>
                  <a:lnTo>
                    <a:pt x="89" y="123"/>
                  </a:lnTo>
                  <a:lnTo>
                    <a:pt x="75" y="134"/>
                  </a:lnTo>
                  <a:lnTo>
                    <a:pt x="60" y="145"/>
                  </a:lnTo>
                  <a:lnTo>
                    <a:pt x="43" y="156"/>
                  </a:lnTo>
                  <a:lnTo>
                    <a:pt x="29" y="167"/>
                  </a:lnTo>
                  <a:lnTo>
                    <a:pt x="27" y="170"/>
                  </a:lnTo>
                  <a:lnTo>
                    <a:pt x="26" y="172"/>
                  </a:lnTo>
                  <a:lnTo>
                    <a:pt x="26" y="176"/>
                  </a:lnTo>
                  <a:lnTo>
                    <a:pt x="28" y="179"/>
                  </a:lnTo>
                  <a:lnTo>
                    <a:pt x="30" y="182"/>
                  </a:lnTo>
                  <a:lnTo>
                    <a:pt x="34" y="183"/>
                  </a:lnTo>
                  <a:lnTo>
                    <a:pt x="37" y="183"/>
                  </a:lnTo>
                  <a:lnTo>
                    <a:pt x="41" y="182"/>
                  </a:lnTo>
                  <a:lnTo>
                    <a:pt x="58" y="171"/>
                  </a:lnTo>
                  <a:lnTo>
                    <a:pt x="76" y="160"/>
                  </a:lnTo>
                  <a:lnTo>
                    <a:pt x="92" y="147"/>
                  </a:lnTo>
                  <a:lnTo>
                    <a:pt x="108" y="132"/>
                  </a:lnTo>
                  <a:lnTo>
                    <a:pt x="118" y="116"/>
                  </a:lnTo>
                  <a:lnTo>
                    <a:pt x="125" y="98"/>
                  </a:lnTo>
                  <a:lnTo>
                    <a:pt x="128" y="78"/>
                  </a:lnTo>
                  <a:lnTo>
                    <a:pt x="123" y="58"/>
                  </a:lnTo>
                  <a:lnTo>
                    <a:pt x="112" y="41"/>
                  </a:lnTo>
                  <a:lnTo>
                    <a:pt x="98" y="28"/>
                  </a:lnTo>
                  <a:lnTo>
                    <a:pt x="80" y="16"/>
                  </a:lnTo>
                  <a:lnTo>
                    <a:pt x="61" y="8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9" y="1"/>
                  </a:lnTo>
                  <a:lnTo>
                    <a:pt x="0" y="6"/>
                  </a:lnTo>
                  <a:lnTo>
                    <a:pt x="16" y="10"/>
                  </a:lnTo>
                  <a:lnTo>
                    <a:pt x="33" y="14"/>
                  </a:lnTo>
                  <a:lnTo>
                    <a:pt x="48" y="17"/>
                  </a:lnTo>
                  <a:lnTo>
                    <a:pt x="63" y="22"/>
                  </a:lnTo>
                  <a:lnTo>
                    <a:pt x="77" y="28"/>
                  </a:lnTo>
                  <a:lnTo>
                    <a:pt x="90" y="36"/>
                  </a:lnTo>
                  <a:lnTo>
                    <a:pt x="101" y="46"/>
                  </a:lnTo>
                  <a:lnTo>
                    <a:pt x="108" y="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95" name="Freeform 794"/>
            <p:cNvSpPr>
              <a:spLocks/>
            </p:cNvSpPr>
            <p:nvPr/>
          </p:nvSpPr>
          <p:spPr bwMode="auto">
            <a:xfrm>
              <a:off x="4309" y="3138"/>
              <a:ext cx="53" cy="63"/>
            </a:xfrm>
            <a:custGeom>
              <a:avLst/>
              <a:gdLst>
                <a:gd name="T0" fmla="*/ 3 w 323"/>
                <a:gd name="T1" fmla="*/ 2 h 379"/>
                <a:gd name="T2" fmla="*/ 1 w 323"/>
                <a:gd name="T3" fmla="*/ 3 h 379"/>
                <a:gd name="T4" fmla="*/ 0 w 323"/>
                <a:gd name="T5" fmla="*/ 5 h 379"/>
                <a:gd name="T6" fmla="*/ 0 w 323"/>
                <a:gd name="T7" fmla="*/ 6 h 379"/>
                <a:gd name="T8" fmla="*/ 0 w 323"/>
                <a:gd name="T9" fmla="*/ 7 h 379"/>
                <a:gd name="T10" fmla="*/ 0 w 323"/>
                <a:gd name="T11" fmla="*/ 8 h 379"/>
                <a:gd name="T12" fmla="*/ 0 w 323"/>
                <a:gd name="T13" fmla="*/ 8 h 379"/>
                <a:gd name="T14" fmla="*/ 1 w 323"/>
                <a:gd name="T15" fmla="*/ 9 h 379"/>
                <a:gd name="T16" fmla="*/ 1 w 323"/>
                <a:gd name="T17" fmla="*/ 9 h 379"/>
                <a:gd name="T18" fmla="*/ 2 w 323"/>
                <a:gd name="T19" fmla="*/ 9 h 379"/>
                <a:gd name="T20" fmla="*/ 3 w 323"/>
                <a:gd name="T21" fmla="*/ 10 h 379"/>
                <a:gd name="T22" fmla="*/ 4 w 323"/>
                <a:gd name="T23" fmla="*/ 10 h 379"/>
                <a:gd name="T24" fmla="*/ 5 w 323"/>
                <a:gd name="T25" fmla="*/ 10 h 379"/>
                <a:gd name="T26" fmla="*/ 6 w 323"/>
                <a:gd name="T27" fmla="*/ 10 h 379"/>
                <a:gd name="T28" fmla="*/ 7 w 323"/>
                <a:gd name="T29" fmla="*/ 10 h 379"/>
                <a:gd name="T30" fmla="*/ 8 w 323"/>
                <a:gd name="T31" fmla="*/ 10 h 379"/>
                <a:gd name="T32" fmla="*/ 8 w 323"/>
                <a:gd name="T33" fmla="*/ 10 h 379"/>
                <a:gd name="T34" fmla="*/ 9 w 323"/>
                <a:gd name="T35" fmla="*/ 10 h 379"/>
                <a:gd name="T36" fmla="*/ 9 w 323"/>
                <a:gd name="T37" fmla="*/ 10 h 379"/>
                <a:gd name="T38" fmla="*/ 9 w 323"/>
                <a:gd name="T39" fmla="*/ 10 h 379"/>
                <a:gd name="T40" fmla="*/ 8 w 323"/>
                <a:gd name="T41" fmla="*/ 10 h 379"/>
                <a:gd name="T42" fmla="*/ 7 w 323"/>
                <a:gd name="T43" fmla="*/ 10 h 379"/>
                <a:gd name="T44" fmla="*/ 6 w 323"/>
                <a:gd name="T45" fmla="*/ 10 h 379"/>
                <a:gd name="T46" fmla="*/ 5 w 323"/>
                <a:gd name="T47" fmla="*/ 9 h 379"/>
                <a:gd name="T48" fmla="*/ 5 w 323"/>
                <a:gd name="T49" fmla="*/ 9 h 379"/>
                <a:gd name="T50" fmla="*/ 4 w 323"/>
                <a:gd name="T51" fmla="*/ 9 h 379"/>
                <a:gd name="T52" fmla="*/ 3 w 323"/>
                <a:gd name="T53" fmla="*/ 9 h 379"/>
                <a:gd name="T54" fmla="*/ 2 w 323"/>
                <a:gd name="T55" fmla="*/ 8 h 379"/>
                <a:gd name="T56" fmla="*/ 1 w 323"/>
                <a:gd name="T57" fmla="*/ 8 h 379"/>
                <a:gd name="T58" fmla="*/ 1 w 323"/>
                <a:gd name="T59" fmla="*/ 7 h 379"/>
                <a:gd name="T60" fmla="*/ 1 w 323"/>
                <a:gd name="T61" fmla="*/ 7 h 379"/>
                <a:gd name="T62" fmla="*/ 1 w 323"/>
                <a:gd name="T63" fmla="*/ 5 h 379"/>
                <a:gd name="T64" fmla="*/ 1 w 323"/>
                <a:gd name="T65" fmla="*/ 4 h 379"/>
                <a:gd name="T66" fmla="*/ 2 w 323"/>
                <a:gd name="T67" fmla="*/ 4 h 379"/>
                <a:gd name="T68" fmla="*/ 2 w 323"/>
                <a:gd name="T69" fmla="*/ 3 h 379"/>
                <a:gd name="T70" fmla="*/ 3 w 323"/>
                <a:gd name="T71" fmla="*/ 2 h 379"/>
                <a:gd name="T72" fmla="*/ 4 w 323"/>
                <a:gd name="T73" fmla="*/ 2 h 379"/>
                <a:gd name="T74" fmla="*/ 5 w 323"/>
                <a:gd name="T75" fmla="*/ 1 h 379"/>
                <a:gd name="T76" fmla="*/ 6 w 323"/>
                <a:gd name="T77" fmla="*/ 1 h 379"/>
                <a:gd name="T78" fmla="*/ 7 w 323"/>
                <a:gd name="T79" fmla="*/ 0 h 379"/>
                <a:gd name="T80" fmla="*/ 7 w 323"/>
                <a:gd name="T81" fmla="*/ 0 h 379"/>
                <a:gd name="T82" fmla="*/ 6 w 323"/>
                <a:gd name="T83" fmla="*/ 0 h 379"/>
                <a:gd name="T84" fmla="*/ 5 w 323"/>
                <a:gd name="T85" fmla="*/ 0 h 379"/>
                <a:gd name="T86" fmla="*/ 4 w 323"/>
                <a:gd name="T87" fmla="*/ 1 h 3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3"/>
                <a:gd name="T133" fmla="*/ 0 h 379"/>
                <a:gd name="T134" fmla="*/ 323 w 323"/>
                <a:gd name="T135" fmla="*/ 379 h 3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3" h="379">
                  <a:moveTo>
                    <a:pt x="126" y="50"/>
                  </a:moveTo>
                  <a:lnTo>
                    <a:pt x="101" y="70"/>
                  </a:lnTo>
                  <a:lnTo>
                    <a:pt x="76" y="92"/>
                  </a:lnTo>
                  <a:lnTo>
                    <a:pt x="54" y="115"/>
                  </a:lnTo>
                  <a:lnTo>
                    <a:pt x="34" y="140"/>
                  </a:lnTo>
                  <a:lnTo>
                    <a:pt x="18" y="167"/>
                  </a:lnTo>
                  <a:lnTo>
                    <a:pt x="6" y="196"/>
                  </a:lnTo>
                  <a:lnTo>
                    <a:pt x="0" y="227"/>
                  </a:lnTo>
                  <a:lnTo>
                    <a:pt x="1" y="259"/>
                  </a:lnTo>
                  <a:lnTo>
                    <a:pt x="4" y="267"/>
                  </a:lnTo>
                  <a:lnTo>
                    <a:pt x="7" y="277"/>
                  </a:lnTo>
                  <a:lnTo>
                    <a:pt x="11" y="283"/>
                  </a:lnTo>
                  <a:lnTo>
                    <a:pt x="15" y="291"/>
                  </a:lnTo>
                  <a:lnTo>
                    <a:pt x="21" y="298"/>
                  </a:lnTo>
                  <a:lnTo>
                    <a:pt x="27" y="305"/>
                  </a:lnTo>
                  <a:lnTo>
                    <a:pt x="34" y="311"/>
                  </a:lnTo>
                  <a:lnTo>
                    <a:pt x="41" y="316"/>
                  </a:lnTo>
                  <a:lnTo>
                    <a:pt x="57" y="325"/>
                  </a:lnTo>
                  <a:lnTo>
                    <a:pt x="72" y="333"/>
                  </a:lnTo>
                  <a:lnTo>
                    <a:pt x="87" y="340"/>
                  </a:lnTo>
                  <a:lnTo>
                    <a:pt x="103" y="345"/>
                  </a:lnTo>
                  <a:lnTo>
                    <a:pt x="120" y="351"/>
                  </a:lnTo>
                  <a:lnTo>
                    <a:pt x="136" y="356"/>
                  </a:lnTo>
                  <a:lnTo>
                    <a:pt x="153" y="360"/>
                  </a:lnTo>
                  <a:lnTo>
                    <a:pt x="169" y="364"/>
                  </a:lnTo>
                  <a:lnTo>
                    <a:pt x="187" y="367"/>
                  </a:lnTo>
                  <a:lnTo>
                    <a:pt x="204" y="370"/>
                  </a:lnTo>
                  <a:lnTo>
                    <a:pt x="221" y="372"/>
                  </a:lnTo>
                  <a:lnTo>
                    <a:pt x="238" y="374"/>
                  </a:lnTo>
                  <a:lnTo>
                    <a:pt x="256" y="375"/>
                  </a:lnTo>
                  <a:lnTo>
                    <a:pt x="273" y="376"/>
                  </a:lnTo>
                  <a:lnTo>
                    <a:pt x="290" y="378"/>
                  </a:lnTo>
                  <a:lnTo>
                    <a:pt x="307" y="379"/>
                  </a:lnTo>
                  <a:lnTo>
                    <a:pt x="312" y="379"/>
                  </a:lnTo>
                  <a:lnTo>
                    <a:pt x="317" y="375"/>
                  </a:lnTo>
                  <a:lnTo>
                    <a:pt x="320" y="372"/>
                  </a:lnTo>
                  <a:lnTo>
                    <a:pt x="323" y="366"/>
                  </a:lnTo>
                  <a:lnTo>
                    <a:pt x="323" y="360"/>
                  </a:lnTo>
                  <a:lnTo>
                    <a:pt x="320" y="356"/>
                  </a:lnTo>
                  <a:lnTo>
                    <a:pt x="316" y="352"/>
                  </a:lnTo>
                  <a:lnTo>
                    <a:pt x="311" y="351"/>
                  </a:lnTo>
                  <a:lnTo>
                    <a:pt x="295" y="351"/>
                  </a:lnTo>
                  <a:lnTo>
                    <a:pt x="279" y="351"/>
                  </a:lnTo>
                  <a:lnTo>
                    <a:pt x="263" y="350"/>
                  </a:lnTo>
                  <a:lnTo>
                    <a:pt x="248" y="349"/>
                  </a:lnTo>
                  <a:lnTo>
                    <a:pt x="231" y="348"/>
                  </a:lnTo>
                  <a:lnTo>
                    <a:pt x="215" y="345"/>
                  </a:lnTo>
                  <a:lnTo>
                    <a:pt x="200" y="343"/>
                  </a:lnTo>
                  <a:lnTo>
                    <a:pt x="183" y="341"/>
                  </a:lnTo>
                  <a:lnTo>
                    <a:pt x="168" y="337"/>
                  </a:lnTo>
                  <a:lnTo>
                    <a:pt x="151" y="334"/>
                  </a:lnTo>
                  <a:lnTo>
                    <a:pt x="136" y="329"/>
                  </a:lnTo>
                  <a:lnTo>
                    <a:pt x="121" y="325"/>
                  </a:lnTo>
                  <a:lnTo>
                    <a:pt x="106" y="320"/>
                  </a:lnTo>
                  <a:lnTo>
                    <a:pt x="92" y="313"/>
                  </a:lnTo>
                  <a:lnTo>
                    <a:pt x="76" y="306"/>
                  </a:lnTo>
                  <a:lnTo>
                    <a:pt x="62" y="300"/>
                  </a:lnTo>
                  <a:lnTo>
                    <a:pt x="51" y="291"/>
                  </a:lnTo>
                  <a:lnTo>
                    <a:pt x="41" y="280"/>
                  </a:lnTo>
                  <a:lnTo>
                    <a:pt x="35" y="269"/>
                  </a:lnTo>
                  <a:lnTo>
                    <a:pt x="31" y="255"/>
                  </a:lnTo>
                  <a:lnTo>
                    <a:pt x="31" y="239"/>
                  </a:lnTo>
                  <a:lnTo>
                    <a:pt x="33" y="218"/>
                  </a:lnTo>
                  <a:lnTo>
                    <a:pt x="38" y="197"/>
                  </a:lnTo>
                  <a:lnTo>
                    <a:pt x="42" y="182"/>
                  </a:lnTo>
                  <a:lnTo>
                    <a:pt x="51" y="165"/>
                  </a:lnTo>
                  <a:lnTo>
                    <a:pt x="60" y="150"/>
                  </a:lnTo>
                  <a:lnTo>
                    <a:pt x="68" y="136"/>
                  </a:lnTo>
                  <a:lnTo>
                    <a:pt x="79" y="124"/>
                  </a:lnTo>
                  <a:lnTo>
                    <a:pt x="89" y="111"/>
                  </a:lnTo>
                  <a:lnTo>
                    <a:pt x="101" y="100"/>
                  </a:lnTo>
                  <a:lnTo>
                    <a:pt x="114" y="88"/>
                  </a:lnTo>
                  <a:lnTo>
                    <a:pt x="129" y="76"/>
                  </a:lnTo>
                  <a:lnTo>
                    <a:pt x="144" y="64"/>
                  </a:lnTo>
                  <a:lnTo>
                    <a:pt x="162" y="53"/>
                  </a:lnTo>
                  <a:lnTo>
                    <a:pt x="181" y="41"/>
                  </a:lnTo>
                  <a:lnTo>
                    <a:pt x="201" y="31"/>
                  </a:lnTo>
                  <a:lnTo>
                    <a:pt x="219" y="22"/>
                  </a:lnTo>
                  <a:lnTo>
                    <a:pt x="237" y="14"/>
                  </a:lnTo>
                  <a:lnTo>
                    <a:pt x="253" y="7"/>
                  </a:lnTo>
                  <a:lnTo>
                    <a:pt x="268" y="1"/>
                  </a:lnTo>
                  <a:lnTo>
                    <a:pt x="255" y="0"/>
                  </a:lnTo>
                  <a:lnTo>
                    <a:pt x="238" y="1"/>
                  </a:lnTo>
                  <a:lnTo>
                    <a:pt x="221" y="5"/>
                  </a:lnTo>
                  <a:lnTo>
                    <a:pt x="201" y="11"/>
                  </a:lnTo>
                  <a:lnTo>
                    <a:pt x="181" y="19"/>
                  </a:lnTo>
                  <a:lnTo>
                    <a:pt x="161" y="28"/>
                  </a:lnTo>
                  <a:lnTo>
                    <a:pt x="142" y="39"/>
                  </a:lnTo>
                  <a:lnTo>
                    <a:pt x="126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96" name="Freeform 795"/>
            <p:cNvSpPr>
              <a:spLocks/>
            </p:cNvSpPr>
            <p:nvPr/>
          </p:nvSpPr>
          <p:spPr bwMode="auto">
            <a:xfrm>
              <a:off x="4384" y="3136"/>
              <a:ext cx="47" cy="42"/>
            </a:xfrm>
            <a:custGeom>
              <a:avLst/>
              <a:gdLst>
                <a:gd name="T0" fmla="*/ 6 w 282"/>
                <a:gd name="T1" fmla="*/ 2 h 253"/>
                <a:gd name="T2" fmla="*/ 7 w 282"/>
                <a:gd name="T3" fmla="*/ 2 h 253"/>
                <a:gd name="T4" fmla="*/ 7 w 282"/>
                <a:gd name="T5" fmla="*/ 3 h 253"/>
                <a:gd name="T6" fmla="*/ 7 w 282"/>
                <a:gd name="T7" fmla="*/ 3 h 253"/>
                <a:gd name="T8" fmla="*/ 7 w 282"/>
                <a:gd name="T9" fmla="*/ 4 h 253"/>
                <a:gd name="T10" fmla="*/ 7 w 282"/>
                <a:gd name="T11" fmla="*/ 4 h 253"/>
                <a:gd name="T12" fmla="*/ 7 w 282"/>
                <a:gd name="T13" fmla="*/ 5 h 253"/>
                <a:gd name="T14" fmla="*/ 7 w 282"/>
                <a:gd name="T15" fmla="*/ 5 h 253"/>
                <a:gd name="T16" fmla="*/ 6 w 282"/>
                <a:gd name="T17" fmla="*/ 5 h 253"/>
                <a:gd name="T18" fmla="*/ 6 w 282"/>
                <a:gd name="T19" fmla="*/ 6 h 253"/>
                <a:gd name="T20" fmla="*/ 6 w 282"/>
                <a:gd name="T21" fmla="*/ 6 h 253"/>
                <a:gd name="T22" fmla="*/ 6 w 282"/>
                <a:gd name="T23" fmla="*/ 6 h 253"/>
                <a:gd name="T24" fmla="*/ 5 w 282"/>
                <a:gd name="T25" fmla="*/ 6 h 253"/>
                <a:gd name="T26" fmla="*/ 5 w 282"/>
                <a:gd name="T27" fmla="*/ 7 h 253"/>
                <a:gd name="T28" fmla="*/ 5 w 282"/>
                <a:gd name="T29" fmla="*/ 7 h 253"/>
                <a:gd name="T30" fmla="*/ 5 w 282"/>
                <a:gd name="T31" fmla="*/ 7 h 253"/>
                <a:gd name="T32" fmla="*/ 5 w 282"/>
                <a:gd name="T33" fmla="*/ 7 h 253"/>
                <a:gd name="T34" fmla="*/ 6 w 282"/>
                <a:gd name="T35" fmla="*/ 7 h 253"/>
                <a:gd name="T36" fmla="*/ 6 w 282"/>
                <a:gd name="T37" fmla="*/ 7 h 253"/>
                <a:gd name="T38" fmla="*/ 6 w 282"/>
                <a:gd name="T39" fmla="*/ 7 h 253"/>
                <a:gd name="T40" fmla="*/ 6 w 282"/>
                <a:gd name="T41" fmla="*/ 7 h 253"/>
                <a:gd name="T42" fmla="*/ 6 w 282"/>
                <a:gd name="T43" fmla="*/ 6 h 253"/>
                <a:gd name="T44" fmla="*/ 7 w 282"/>
                <a:gd name="T45" fmla="*/ 6 h 253"/>
                <a:gd name="T46" fmla="*/ 7 w 282"/>
                <a:gd name="T47" fmla="*/ 5 h 253"/>
                <a:gd name="T48" fmla="*/ 8 w 282"/>
                <a:gd name="T49" fmla="*/ 5 h 253"/>
                <a:gd name="T50" fmla="*/ 8 w 282"/>
                <a:gd name="T51" fmla="*/ 4 h 253"/>
                <a:gd name="T52" fmla="*/ 8 w 282"/>
                <a:gd name="T53" fmla="*/ 3 h 253"/>
                <a:gd name="T54" fmla="*/ 7 w 282"/>
                <a:gd name="T55" fmla="*/ 2 h 253"/>
                <a:gd name="T56" fmla="*/ 7 w 282"/>
                <a:gd name="T57" fmla="*/ 2 h 253"/>
                <a:gd name="T58" fmla="*/ 6 w 282"/>
                <a:gd name="T59" fmla="*/ 2 h 253"/>
                <a:gd name="T60" fmla="*/ 6 w 282"/>
                <a:gd name="T61" fmla="*/ 1 h 253"/>
                <a:gd name="T62" fmla="*/ 6 w 282"/>
                <a:gd name="T63" fmla="*/ 1 h 253"/>
                <a:gd name="T64" fmla="*/ 5 w 282"/>
                <a:gd name="T65" fmla="*/ 1 h 253"/>
                <a:gd name="T66" fmla="*/ 4 w 282"/>
                <a:gd name="T67" fmla="*/ 1 h 253"/>
                <a:gd name="T68" fmla="*/ 4 w 282"/>
                <a:gd name="T69" fmla="*/ 0 h 253"/>
                <a:gd name="T70" fmla="*/ 3 w 282"/>
                <a:gd name="T71" fmla="*/ 0 h 253"/>
                <a:gd name="T72" fmla="*/ 3 w 282"/>
                <a:gd name="T73" fmla="*/ 0 h 253"/>
                <a:gd name="T74" fmla="*/ 2 w 282"/>
                <a:gd name="T75" fmla="*/ 0 h 253"/>
                <a:gd name="T76" fmla="*/ 2 w 282"/>
                <a:gd name="T77" fmla="*/ 0 h 253"/>
                <a:gd name="T78" fmla="*/ 1 w 282"/>
                <a:gd name="T79" fmla="*/ 0 h 253"/>
                <a:gd name="T80" fmla="*/ 1 w 282"/>
                <a:gd name="T81" fmla="*/ 0 h 253"/>
                <a:gd name="T82" fmla="*/ 0 w 282"/>
                <a:gd name="T83" fmla="*/ 0 h 253"/>
                <a:gd name="T84" fmla="*/ 0 w 282"/>
                <a:gd name="T85" fmla="*/ 0 h 253"/>
                <a:gd name="T86" fmla="*/ 0 w 282"/>
                <a:gd name="T87" fmla="*/ 0 h 253"/>
                <a:gd name="T88" fmla="*/ 0 w 282"/>
                <a:gd name="T89" fmla="*/ 0 h 253"/>
                <a:gd name="T90" fmla="*/ 0 w 282"/>
                <a:gd name="T91" fmla="*/ 0 h 253"/>
                <a:gd name="T92" fmla="*/ 1 w 282"/>
                <a:gd name="T93" fmla="*/ 0 h 253"/>
                <a:gd name="T94" fmla="*/ 1 w 282"/>
                <a:gd name="T95" fmla="*/ 0 h 253"/>
                <a:gd name="T96" fmla="*/ 1 w 282"/>
                <a:gd name="T97" fmla="*/ 0 h 253"/>
                <a:gd name="T98" fmla="*/ 2 w 282"/>
                <a:gd name="T99" fmla="*/ 0 h 253"/>
                <a:gd name="T100" fmla="*/ 2 w 282"/>
                <a:gd name="T101" fmla="*/ 0 h 253"/>
                <a:gd name="T102" fmla="*/ 3 w 282"/>
                <a:gd name="T103" fmla="*/ 1 h 253"/>
                <a:gd name="T104" fmla="*/ 3 w 282"/>
                <a:gd name="T105" fmla="*/ 1 h 253"/>
                <a:gd name="T106" fmla="*/ 4 w 282"/>
                <a:gd name="T107" fmla="*/ 1 h 253"/>
                <a:gd name="T108" fmla="*/ 4 w 282"/>
                <a:gd name="T109" fmla="*/ 1 h 253"/>
                <a:gd name="T110" fmla="*/ 4 w 282"/>
                <a:gd name="T111" fmla="*/ 1 h 253"/>
                <a:gd name="T112" fmla="*/ 5 w 282"/>
                <a:gd name="T113" fmla="*/ 1 h 253"/>
                <a:gd name="T114" fmla="*/ 5 w 282"/>
                <a:gd name="T115" fmla="*/ 1 h 253"/>
                <a:gd name="T116" fmla="*/ 6 w 282"/>
                <a:gd name="T117" fmla="*/ 2 h 253"/>
                <a:gd name="T118" fmla="*/ 6 w 282"/>
                <a:gd name="T119" fmla="*/ 2 h 253"/>
                <a:gd name="T120" fmla="*/ 6 w 282"/>
                <a:gd name="T121" fmla="*/ 2 h 2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2"/>
                <a:gd name="T184" fmla="*/ 0 h 253"/>
                <a:gd name="T185" fmla="*/ 282 w 282"/>
                <a:gd name="T186" fmla="*/ 253 h 25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2" h="253">
                  <a:moveTo>
                    <a:pt x="235" y="78"/>
                  </a:moveTo>
                  <a:lnTo>
                    <a:pt x="248" y="92"/>
                  </a:lnTo>
                  <a:lnTo>
                    <a:pt x="255" y="108"/>
                  </a:lnTo>
                  <a:lnTo>
                    <a:pt x="259" y="125"/>
                  </a:lnTo>
                  <a:lnTo>
                    <a:pt x="259" y="144"/>
                  </a:lnTo>
                  <a:lnTo>
                    <a:pt x="257" y="159"/>
                  </a:lnTo>
                  <a:lnTo>
                    <a:pt x="252" y="171"/>
                  </a:lnTo>
                  <a:lnTo>
                    <a:pt x="244" y="184"/>
                  </a:lnTo>
                  <a:lnTo>
                    <a:pt x="236" y="194"/>
                  </a:lnTo>
                  <a:lnTo>
                    <a:pt x="225" y="206"/>
                  </a:lnTo>
                  <a:lnTo>
                    <a:pt x="215" y="215"/>
                  </a:lnTo>
                  <a:lnTo>
                    <a:pt x="204" y="225"/>
                  </a:lnTo>
                  <a:lnTo>
                    <a:pt x="194" y="236"/>
                  </a:lnTo>
                  <a:lnTo>
                    <a:pt x="191" y="239"/>
                  </a:lnTo>
                  <a:lnTo>
                    <a:pt x="190" y="242"/>
                  </a:lnTo>
                  <a:lnTo>
                    <a:pt x="191" y="246"/>
                  </a:lnTo>
                  <a:lnTo>
                    <a:pt x="194" y="249"/>
                  </a:lnTo>
                  <a:lnTo>
                    <a:pt x="197" y="252"/>
                  </a:lnTo>
                  <a:lnTo>
                    <a:pt x="201" y="253"/>
                  </a:lnTo>
                  <a:lnTo>
                    <a:pt x="205" y="252"/>
                  </a:lnTo>
                  <a:lnTo>
                    <a:pt x="209" y="249"/>
                  </a:lnTo>
                  <a:lnTo>
                    <a:pt x="232" y="234"/>
                  </a:lnTo>
                  <a:lnTo>
                    <a:pt x="251" y="215"/>
                  </a:lnTo>
                  <a:lnTo>
                    <a:pt x="267" y="192"/>
                  </a:lnTo>
                  <a:lnTo>
                    <a:pt x="278" y="168"/>
                  </a:lnTo>
                  <a:lnTo>
                    <a:pt x="282" y="141"/>
                  </a:lnTo>
                  <a:lnTo>
                    <a:pt x="279" y="116"/>
                  </a:lnTo>
                  <a:lnTo>
                    <a:pt x="270" y="92"/>
                  </a:lnTo>
                  <a:lnTo>
                    <a:pt x="251" y="70"/>
                  </a:lnTo>
                  <a:lnTo>
                    <a:pt x="237" y="59"/>
                  </a:lnTo>
                  <a:lnTo>
                    <a:pt x="221" y="48"/>
                  </a:lnTo>
                  <a:lnTo>
                    <a:pt x="202" y="39"/>
                  </a:lnTo>
                  <a:lnTo>
                    <a:pt x="183" y="31"/>
                  </a:lnTo>
                  <a:lnTo>
                    <a:pt x="163" y="24"/>
                  </a:lnTo>
                  <a:lnTo>
                    <a:pt x="142" y="18"/>
                  </a:lnTo>
                  <a:lnTo>
                    <a:pt x="122" y="13"/>
                  </a:lnTo>
                  <a:lnTo>
                    <a:pt x="101" y="8"/>
                  </a:lnTo>
                  <a:lnTo>
                    <a:pt x="82" y="5"/>
                  </a:lnTo>
                  <a:lnTo>
                    <a:pt x="63" y="2"/>
                  </a:lnTo>
                  <a:lnTo>
                    <a:pt x="47" y="0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10" y="1"/>
                  </a:lnTo>
                  <a:lnTo>
                    <a:pt x="4" y="4"/>
                  </a:lnTo>
                  <a:lnTo>
                    <a:pt x="0" y="6"/>
                  </a:lnTo>
                  <a:lnTo>
                    <a:pt x="12" y="8"/>
                  </a:lnTo>
                  <a:lnTo>
                    <a:pt x="25" y="9"/>
                  </a:lnTo>
                  <a:lnTo>
                    <a:pt x="38" y="12"/>
                  </a:lnTo>
                  <a:lnTo>
                    <a:pt x="52" y="14"/>
                  </a:lnTo>
                  <a:lnTo>
                    <a:pt x="67" y="16"/>
                  </a:lnTo>
                  <a:lnTo>
                    <a:pt x="82" y="18"/>
                  </a:lnTo>
                  <a:lnTo>
                    <a:pt x="97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5"/>
                  </a:lnTo>
                  <a:lnTo>
                    <a:pt x="162" y="40"/>
                  </a:lnTo>
                  <a:lnTo>
                    <a:pt x="177" y="46"/>
                  </a:lnTo>
                  <a:lnTo>
                    <a:pt x="192" y="53"/>
                  </a:lnTo>
                  <a:lnTo>
                    <a:pt x="208" y="60"/>
                  </a:lnTo>
                  <a:lnTo>
                    <a:pt x="222" y="69"/>
                  </a:lnTo>
                  <a:lnTo>
                    <a:pt x="235" y="7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97" name="Freeform 796"/>
            <p:cNvSpPr>
              <a:spLocks/>
            </p:cNvSpPr>
            <p:nvPr/>
          </p:nvSpPr>
          <p:spPr bwMode="auto">
            <a:xfrm>
              <a:off x="4290" y="3159"/>
              <a:ext cx="19" cy="39"/>
            </a:xfrm>
            <a:custGeom>
              <a:avLst/>
              <a:gdLst>
                <a:gd name="T0" fmla="*/ 0 w 115"/>
                <a:gd name="T1" fmla="*/ 3 h 236"/>
                <a:gd name="T2" fmla="*/ 0 w 115"/>
                <a:gd name="T3" fmla="*/ 4 h 236"/>
                <a:gd name="T4" fmla="*/ 0 w 115"/>
                <a:gd name="T5" fmla="*/ 4 h 236"/>
                <a:gd name="T6" fmla="*/ 0 w 115"/>
                <a:gd name="T7" fmla="*/ 5 h 236"/>
                <a:gd name="T8" fmla="*/ 1 w 115"/>
                <a:gd name="T9" fmla="*/ 5 h 236"/>
                <a:gd name="T10" fmla="*/ 1 w 115"/>
                <a:gd name="T11" fmla="*/ 6 h 236"/>
                <a:gd name="T12" fmla="*/ 1 w 115"/>
                <a:gd name="T13" fmla="*/ 6 h 236"/>
                <a:gd name="T14" fmla="*/ 2 w 115"/>
                <a:gd name="T15" fmla="*/ 6 h 236"/>
                <a:gd name="T16" fmla="*/ 2 w 115"/>
                <a:gd name="T17" fmla="*/ 6 h 236"/>
                <a:gd name="T18" fmla="*/ 3 w 115"/>
                <a:gd name="T19" fmla="*/ 6 h 236"/>
                <a:gd name="T20" fmla="*/ 3 w 115"/>
                <a:gd name="T21" fmla="*/ 6 h 236"/>
                <a:gd name="T22" fmla="*/ 3 w 115"/>
                <a:gd name="T23" fmla="*/ 6 h 236"/>
                <a:gd name="T24" fmla="*/ 3 w 115"/>
                <a:gd name="T25" fmla="*/ 6 h 236"/>
                <a:gd name="T26" fmla="*/ 3 w 115"/>
                <a:gd name="T27" fmla="*/ 6 h 236"/>
                <a:gd name="T28" fmla="*/ 3 w 115"/>
                <a:gd name="T29" fmla="*/ 6 h 236"/>
                <a:gd name="T30" fmla="*/ 3 w 115"/>
                <a:gd name="T31" fmla="*/ 6 h 236"/>
                <a:gd name="T32" fmla="*/ 3 w 115"/>
                <a:gd name="T33" fmla="*/ 6 h 236"/>
                <a:gd name="T34" fmla="*/ 2 w 115"/>
                <a:gd name="T35" fmla="*/ 5 h 236"/>
                <a:gd name="T36" fmla="*/ 2 w 115"/>
                <a:gd name="T37" fmla="*/ 5 h 236"/>
                <a:gd name="T38" fmla="*/ 1 w 115"/>
                <a:gd name="T39" fmla="*/ 5 h 236"/>
                <a:gd name="T40" fmla="*/ 1 w 115"/>
                <a:gd name="T41" fmla="*/ 4 h 236"/>
                <a:gd name="T42" fmla="*/ 1 w 115"/>
                <a:gd name="T43" fmla="*/ 4 h 236"/>
                <a:gd name="T44" fmla="*/ 1 w 115"/>
                <a:gd name="T45" fmla="*/ 3 h 236"/>
                <a:gd name="T46" fmla="*/ 1 w 115"/>
                <a:gd name="T47" fmla="*/ 3 h 236"/>
                <a:gd name="T48" fmla="*/ 1 w 115"/>
                <a:gd name="T49" fmla="*/ 2 h 236"/>
                <a:gd name="T50" fmla="*/ 1 w 115"/>
                <a:gd name="T51" fmla="*/ 2 h 236"/>
                <a:gd name="T52" fmla="*/ 1 w 115"/>
                <a:gd name="T53" fmla="*/ 2 h 236"/>
                <a:gd name="T54" fmla="*/ 2 w 115"/>
                <a:gd name="T55" fmla="*/ 1 h 236"/>
                <a:gd name="T56" fmla="*/ 2 w 115"/>
                <a:gd name="T57" fmla="*/ 1 h 236"/>
                <a:gd name="T58" fmla="*/ 3 w 115"/>
                <a:gd name="T59" fmla="*/ 1 h 236"/>
                <a:gd name="T60" fmla="*/ 3 w 115"/>
                <a:gd name="T61" fmla="*/ 0 h 236"/>
                <a:gd name="T62" fmla="*/ 3 w 115"/>
                <a:gd name="T63" fmla="*/ 0 h 236"/>
                <a:gd name="T64" fmla="*/ 3 w 115"/>
                <a:gd name="T65" fmla="*/ 0 h 236"/>
                <a:gd name="T66" fmla="*/ 3 w 115"/>
                <a:gd name="T67" fmla="*/ 0 h 236"/>
                <a:gd name="T68" fmla="*/ 2 w 115"/>
                <a:gd name="T69" fmla="*/ 0 h 236"/>
                <a:gd name="T70" fmla="*/ 2 w 115"/>
                <a:gd name="T71" fmla="*/ 1 h 236"/>
                <a:gd name="T72" fmla="*/ 1 w 115"/>
                <a:gd name="T73" fmla="*/ 1 h 236"/>
                <a:gd name="T74" fmla="*/ 1 w 115"/>
                <a:gd name="T75" fmla="*/ 2 h 236"/>
                <a:gd name="T76" fmla="*/ 0 w 115"/>
                <a:gd name="T77" fmla="*/ 2 h 236"/>
                <a:gd name="T78" fmla="*/ 0 w 115"/>
                <a:gd name="T79" fmla="*/ 3 h 236"/>
                <a:gd name="T80" fmla="*/ 0 w 115"/>
                <a:gd name="T81" fmla="*/ 3 h 2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5"/>
                <a:gd name="T124" fmla="*/ 0 h 236"/>
                <a:gd name="T125" fmla="*/ 115 w 115"/>
                <a:gd name="T126" fmla="*/ 236 h 2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5" h="236">
                  <a:moveTo>
                    <a:pt x="0" y="128"/>
                  </a:moveTo>
                  <a:lnTo>
                    <a:pt x="0" y="148"/>
                  </a:lnTo>
                  <a:lnTo>
                    <a:pt x="5" y="166"/>
                  </a:lnTo>
                  <a:lnTo>
                    <a:pt x="13" y="184"/>
                  </a:lnTo>
                  <a:lnTo>
                    <a:pt x="24" y="198"/>
                  </a:lnTo>
                  <a:lnTo>
                    <a:pt x="39" y="211"/>
                  </a:lnTo>
                  <a:lnTo>
                    <a:pt x="55" y="223"/>
                  </a:lnTo>
                  <a:lnTo>
                    <a:pt x="74" y="231"/>
                  </a:lnTo>
                  <a:lnTo>
                    <a:pt x="92" y="235"/>
                  </a:lnTo>
                  <a:lnTo>
                    <a:pt x="98" y="236"/>
                  </a:lnTo>
                  <a:lnTo>
                    <a:pt x="104" y="234"/>
                  </a:lnTo>
                  <a:lnTo>
                    <a:pt x="109" y="231"/>
                  </a:lnTo>
                  <a:lnTo>
                    <a:pt x="111" y="226"/>
                  </a:lnTo>
                  <a:lnTo>
                    <a:pt x="111" y="220"/>
                  </a:lnTo>
                  <a:lnTo>
                    <a:pt x="110" y="215"/>
                  </a:lnTo>
                  <a:lnTo>
                    <a:pt x="107" y="210"/>
                  </a:lnTo>
                  <a:lnTo>
                    <a:pt x="101" y="208"/>
                  </a:lnTo>
                  <a:lnTo>
                    <a:pt x="82" y="201"/>
                  </a:lnTo>
                  <a:lnTo>
                    <a:pt x="64" y="192"/>
                  </a:lnTo>
                  <a:lnTo>
                    <a:pt x="50" y="179"/>
                  </a:lnTo>
                  <a:lnTo>
                    <a:pt x="40" y="165"/>
                  </a:lnTo>
                  <a:lnTo>
                    <a:pt x="33" y="148"/>
                  </a:lnTo>
                  <a:lnTo>
                    <a:pt x="29" y="130"/>
                  </a:lnTo>
                  <a:lnTo>
                    <a:pt x="29" y="110"/>
                  </a:lnTo>
                  <a:lnTo>
                    <a:pt x="35" y="89"/>
                  </a:lnTo>
                  <a:lnTo>
                    <a:pt x="43" y="74"/>
                  </a:lnTo>
                  <a:lnTo>
                    <a:pt x="56" y="60"/>
                  </a:lnTo>
                  <a:lnTo>
                    <a:pt x="70" y="46"/>
                  </a:lnTo>
                  <a:lnTo>
                    <a:pt x="85" y="33"/>
                  </a:lnTo>
                  <a:lnTo>
                    <a:pt x="98" y="23"/>
                  </a:lnTo>
                  <a:lnTo>
                    <a:pt x="109" y="12"/>
                  </a:lnTo>
                  <a:lnTo>
                    <a:pt x="115" y="6"/>
                  </a:lnTo>
                  <a:lnTo>
                    <a:pt x="115" y="0"/>
                  </a:lnTo>
                  <a:lnTo>
                    <a:pt x="102" y="4"/>
                  </a:lnTo>
                  <a:lnTo>
                    <a:pt x="85" y="12"/>
                  </a:lnTo>
                  <a:lnTo>
                    <a:pt x="68" y="26"/>
                  </a:lnTo>
                  <a:lnTo>
                    <a:pt x="49" y="42"/>
                  </a:lnTo>
                  <a:lnTo>
                    <a:pt x="32" y="61"/>
                  </a:lnTo>
                  <a:lnTo>
                    <a:pt x="17" y="82"/>
                  </a:lnTo>
                  <a:lnTo>
                    <a:pt x="6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98" name="Freeform 797"/>
            <p:cNvSpPr>
              <a:spLocks/>
            </p:cNvSpPr>
            <p:nvPr/>
          </p:nvSpPr>
          <p:spPr bwMode="auto">
            <a:xfrm>
              <a:off x="4423" y="3133"/>
              <a:ext cx="41" cy="52"/>
            </a:xfrm>
            <a:custGeom>
              <a:avLst/>
              <a:gdLst>
                <a:gd name="T0" fmla="*/ 6 w 245"/>
                <a:gd name="T1" fmla="*/ 4 h 310"/>
                <a:gd name="T2" fmla="*/ 6 w 245"/>
                <a:gd name="T3" fmla="*/ 4 h 310"/>
                <a:gd name="T4" fmla="*/ 6 w 245"/>
                <a:gd name="T5" fmla="*/ 5 h 310"/>
                <a:gd name="T6" fmla="*/ 6 w 245"/>
                <a:gd name="T7" fmla="*/ 5 h 310"/>
                <a:gd name="T8" fmla="*/ 6 w 245"/>
                <a:gd name="T9" fmla="*/ 6 h 310"/>
                <a:gd name="T10" fmla="*/ 5 w 245"/>
                <a:gd name="T11" fmla="*/ 6 h 310"/>
                <a:gd name="T12" fmla="*/ 5 w 245"/>
                <a:gd name="T13" fmla="*/ 7 h 310"/>
                <a:gd name="T14" fmla="*/ 4 w 245"/>
                <a:gd name="T15" fmla="*/ 7 h 310"/>
                <a:gd name="T16" fmla="*/ 4 w 245"/>
                <a:gd name="T17" fmla="*/ 8 h 310"/>
                <a:gd name="T18" fmla="*/ 4 w 245"/>
                <a:gd name="T19" fmla="*/ 8 h 310"/>
                <a:gd name="T20" fmla="*/ 3 w 245"/>
                <a:gd name="T21" fmla="*/ 8 h 310"/>
                <a:gd name="T22" fmla="*/ 3 w 245"/>
                <a:gd name="T23" fmla="*/ 9 h 310"/>
                <a:gd name="T24" fmla="*/ 4 w 245"/>
                <a:gd name="T25" fmla="*/ 9 h 310"/>
                <a:gd name="T26" fmla="*/ 4 w 245"/>
                <a:gd name="T27" fmla="*/ 9 h 310"/>
                <a:gd name="T28" fmla="*/ 4 w 245"/>
                <a:gd name="T29" fmla="*/ 8 h 310"/>
                <a:gd name="T30" fmla="*/ 5 w 245"/>
                <a:gd name="T31" fmla="*/ 8 h 310"/>
                <a:gd name="T32" fmla="*/ 6 w 245"/>
                <a:gd name="T33" fmla="*/ 7 h 310"/>
                <a:gd name="T34" fmla="*/ 6 w 245"/>
                <a:gd name="T35" fmla="*/ 6 h 310"/>
                <a:gd name="T36" fmla="*/ 7 w 245"/>
                <a:gd name="T37" fmla="*/ 5 h 310"/>
                <a:gd name="T38" fmla="*/ 7 w 245"/>
                <a:gd name="T39" fmla="*/ 4 h 310"/>
                <a:gd name="T40" fmla="*/ 6 w 245"/>
                <a:gd name="T41" fmla="*/ 3 h 310"/>
                <a:gd name="T42" fmla="*/ 6 w 245"/>
                <a:gd name="T43" fmla="*/ 3 h 310"/>
                <a:gd name="T44" fmla="*/ 5 w 245"/>
                <a:gd name="T45" fmla="*/ 2 h 310"/>
                <a:gd name="T46" fmla="*/ 4 w 245"/>
                <a:gd name="T47" fmla="*/ 2 h 310"/>
                <a:gd name="T48" fmla="*/ 3 w 245"/>
                <a:gd name="T49" fmla="*/ 1 h 310"/>
                <a:gd name="T50" fmla="*/ 3 w 245"/>
                <a:gd name="T51" fmla="*/ 1 h 310"/>
                <a:gd name="T52" fmla="*/ 2 w 245"/>
                <a:gd name="T53" fmla="*/ 1 h 310"/>
                <a:gd name="T54" fmla="*/ 1 w 245"/>
                <a:gd name="T55" fmla="*/ 0 h 310"/>
                <a:gd name="T56" fmla="*/ 1 w 245"/>
                <a:gd name="T57" fmla="*/ 0 h 310"/>
                <a:gd name="T58" fmla="*/ 0 w 245"/>
                <a:gd name="T59" fmla="*/ 0 h 310"/>
                <a:gd name="T60" fmla="*/ 0 w 245"/>
                <a:gd name="T61" fmla="*/ 0 h 310"/>
                <a:gd name="T62" fmla="*/ 1 w 245"/>
                <a:gd name="T63" fmla="*/ 1 h 310"/>
                <a:gd name="T64" fmla="*/ 2 w 245"/>
                <a:gd name="T65" fmla="*/ 1 h 310"/>
                <a:gd name="T66" fmla="*/ 2 w 245"/>
                <a:gd name="T67" fmla="*/ 1 h 310"/>
                <a:gd name="T68" fmla="*/ 3 w 245"/>
                <a:gd name="T69" fmla="*/ 2 h 310"/>
                <a:gd name="T70" fmla="*/ 4 w 245"/>
                <a:gd name="T71" fmla="*/ 2 h 310"/>
                <a:gd name="T72" fmla="*/ 5 w 245"/>
                <a:gd name="T73" fmla="*/ 3 h 310"/>
                <a:gd name="T74" fmla="*/ 5 w 245"/>
                <a:gd name="T75" fmla="*/ 3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5"/>
                <a:gd name="T115" fmla="*/ 0 h 310"/>
                <a:gd name="T116" fmla="*/ 245 w 245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5" h="310">
                  <a:moveTo>
                    <a:pt x="200" y="116"/>
                  </a:moveTo>
                  <a:lnTo>
                    <a:pt x="208" y="124"/>
                  </a:lnTo>
                  <a:lnTo>
                    <a:pt x="214" y="133"/>
                  </a:lnTo>
                  <a:lnTo>
                    <a:pt x="220" y="144"/>
                  </a:lnTo>
                  <a:lnTo>
                    <a:pt x="223" y="154"/>
                  </a:lnTo>
                  <a:lnTo>
                    <a:pt x="226" y="164"/>
                  </a:lnTo>
                  <a:lnTo>
                    <a:pt x="224" y="176"/>
                  </a:lnTo>
                  <a:lnTo>
                    <a:pt x="222" y="187"/>
                  </a:lnTo>
                  <a:lnTo>
                    <a:pt x="216" y="198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9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2" y="264"/>
                  </a:lnTo>
                  <a:lnTo>
                    <a:pt x="132" y="275"/>
                  </a:lnTo>
                  <a:lnTo>
                    <a:pt x="128" y="278"/>
                  </a:lnTo>
                  <a:lnTo>
                    <a:pt x="126" y="283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2" y="306"/>
                  </a:lnTo>
                  <a:lnTo>
                    <a:pt x="126" y="309"/>
                  </a:lnTo>
                  <a:lnTo>
                    <a:pt x="131" y="310"/>
                  </a:lnTo>
                  <a:lnTo>
                    <a:pt x="135" y="310"/>
                  </a:lnTo>
                  <a:lnTo>
                    <a:pt x="139" y="309"/>
                  </a:lnTo>
                  <a:lnTo>
                    <a:pt x="142" y="306"/>
                  </a:lnTo>
                  <a:lnTo>
                    <a:pt x="154" y="292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20" y="233"/>
                  </a:lnTo>
                  <a:lnTo>
                    <a:pt x="230" y="219"/>
                  </a:lnTo>
                  <a:lnTo>
                    <a:pt x="238" y="204"/>
                  </a:lnTo>
                  <a:lnTo>
                    <a:pt x="244" y="186"/>
                  </a:lnTo>
                  <a:lnTo>
                    <a:pt x="245" y="169"/>
                  </a:lnTo>
                  <a:lnTo>
                    <a:pt x="243" y="152"/>
                  </a:lnTo>
                  <a:lnTo>
                    <a:pt x="237" y="134"/>
                  </a:lnTo>
                  <a:lnTo>
                    <a:pt x="228" y="119"/>
                  </a:lnTo>
                  <a:lnTo>
                    <a:pt x="217" y="105"/>
                  </a:lnTo>
                  <a:lnTo>
                    <a:pt x="203" y="93"/>
                  </a:lnTo>
                  <a:lnTo>
                    <a:pt x="188" y="83"/>
                  </a:lnTo>
                  <a:lnTo>
                    <a:pt x="176" y="76"/>
                  </a:lnTo>
                  <a:lnTo>
                    <a:pt x="163" y="69"/>
                  </a:lnTo>
                  <a:lnTo>
                    <a:pt x="151" y="61"/>
                  </a:lnTo>
                  <a:lnTo>
                    <a:pt x="136" y="54"/>
                  </a:lnTo>
                  <a:lnTo>
                    <a:pt x="122" y="46"/>
                  </a:lnTo>
                  <a:lnTo>
                    <a:pt x="107" y="39"/>
                  </a:lnTo>
                  <a:lnTo>
                    <a:pt x="93" y="31"/>
                  </a:lnTo>
                  <a:lnTo>
                    <a:pt x="79" y="24"/>
                  </a:lnTo>
                  <a:lnTo>
                    <a:pt x="66" y="18"/>
                  </a:lnTo>
                  <a:lnTo>
                    <a:pt x="53" y="13"/>
                  </a:lnTo>
                  <a:lnTo>
                    <a:pt x="40" y="8"/>
                  </a:lnTo>
                  <a:lnTo>
                    <a:pt x="30" y="5"/>
                  </a:lnTo>
                  <a:lnTo>
                    <a:pt x="20" y="1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1" y="8"/>
                  </a:lnTo>
                  <a:lnTo>
                    <a:pt x="23" y="14"/>
                  </a:lnTo>
                  <a:lnTo>
                    <a:pt x="36" y="20"/>
                  </a:lnTo>
                  <a:lnTo>
                    <a:pt x="47" y="25"/>
                  </a:lnTo>
                  <a:lnTo>
                    <a:pt x="60" y="31"/>
                  </a:lnTo>
                  <a:lnTo>
                    <a:pt x="73" y="37"/>
                  </a:lnTo>
                  <a:lnTo>
                    <a:pt x="86" y="44"/>
                  </a:lnTo>
                  <a:lnTo>
                    <a:pt x="99" y="51"/>
                  </a:lnTo>
                  <a:lnTo>
                    <a:pt x="113" y="57"/>
                  </a:lnTo>
                  <a:lnTo>
                    <a:pt x="126" y="64"/>
                  </a:lnTo>
                  <a:lnTo>
                    <a:pt x="139" y="71"/>
                  </a:lnTo>
                  <a:lnTo>
                    <a:pt x="152" y="79"/>
                  </a:lnTo>
                  <a:lnTo>
                    <a:pt x="165" y="88"/>
                  </a:lnTo>
                  <a:lnTo>
                    <a:pt x="176" y="96"/>
                  </a:lnTo>
                  <a:lnTo>
                    <a:pt x="188" y="106"/>
                  </a:lnTo>
                  <a:lnTo>
                    <a:pt x="200" y="1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99" name="Freeform 798"/>
            <p:cNvSpPr>
              <a:spLocks/>
            </p:cNvSpPr>
            <p:nvPr/>
          </p:nvSpPr>
          <p:spPr bwMode="auto">
            <a:xfrm>
              <a:off x="4338" y="3209"/>
              <a:ext cx="125" cy="175"/>
            </a:xfrm>
            <a:custGeom>
              <a:avLst/>
              <a:gdLst>
                <a:gd name="T0" fmla="*/ 0 w 125"/>
                <a:gd name="T1" fmla="*/ 175 h 175"/>
                <a:gd name="T2" fmla="*/ 0 w 125"/>
                <a:gd name="T3" fmla="*/ 144 h 175"/>
                <a:gd name="T4" fmla="*/ 11 w 125"/>
                <a:gd name="T5" fmla="*/ 144 h 175"/>
                <a:gd name="T6" fmla="*/ 11 w 125"/>
                <a:gd name="T7" fmla="*/ 118 h 175"/>
                <a:gd name="T8" fmla="*/ 23 w 125"/>
                <a:gd name="T9" fmla="*/ 114 h 175"/>
                <a:gd name="T10" fmla="*/ 20 w 125"/>
                <a:gd name="T11" fmla="*/ 88 h 175"/>
                <a:gd name="T12" fmla="*/ 30 w 125"/>
                <a:gd name="T13" fmla="*/ 84 h 175"/>
                <a:gd name="T14" fmla="*/ 30 w 125"/>
                <a:gd name="T15" fmla="*/ 58 h 175"/>
                <a:gd name="T16" fmla="*/ 39 w 125"/>
                <a:gd name="T17" fmla="*/ 54 h 175"/>
                <a:gd name="T18" fmla="*/ 39 w 125"/>
                <a:gd name="T19" fmla="*/ 28 h 175"/>
                <a:gd name="T20" fmla="*/ 48 w 125"/>
                <a:gd name="T21" fmla="*/ 28 h 175"/>
                <a:gd name="T22" fmla="*/ 56 w 125"/>
                <a:gd name="T23" fmla="*/ 0 h 175"/>
                <a:gd name="T24" fmla="*/ 80 w 125"/>
                <a:gd name="T25" fmla="*/ 0 h 175"/>
                <a:gd name="T26" fmla="*/ 81 w 125"/>
                <a:gd name="T27" fmla="*/ 25 h 175"/>
                <a:gd name="T28" fmla="*/ 92 w 125"/>
                <a:gd name="T29" fmla="*/ 24 h 175"/>
                <a:gd name="T30" fmla="*/ 93 w 125"/>
                <a:gd name="T31" fmla="*/ 49 h 175"/>
                <a:gd name="T32" fmla="*/ 102 w 125"/>
                <a:gd name="T33" fmla="*/ 54 h 175"/>
                <a:gd name="T34" fmla="*/ 99 w 125"/>
                <a:gd name="T35" fmla="*/ 81 h 175"/>
                <a:gd name="T36" fmla="*/ 114 w 125"/>
                <a:gd name="T37" fmla="*/ 82 h 175"/>
                <a:gd name="T38" fmla="*/ 107 w 125"/>
                <a:gd name="T39" fmla="*/ 81 h 175"/>
                <a:gd name="T40" fmla="*/ 108 w 125"/>
                <a:gd name="T41" fmla="*/ 114 h 175"/>
                <a:gd name="T42" fmla="*/ 117 w 125"/>
                <a:gd name="T43" fmla="*/ 117 h 175"/>
                <a:gd name="T44" fmla="*/ 122 w 125"/>
                <a:gd name="T45" fmla="*/ 142 h 175"/>
                <a:gd name="T46" fmla="*/ 125 w 125"/>
                <a:gd name="T47" fmla="*/ 175 h 175"/>
                <a:gd name="T48" fmla="*/ 0 w 125"/>
                <a:gd name="T49" fmla="*/ 175 h 17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5"/>
                <a:gd name="T76" fmla="*/ 0 h 175"/>
                <a:gd name="T77" fmla="*/ 125 w 125"/>
                <a:gd name="T78" fmla="*/ 175 h 17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5" h="175">
                  <a:moveTo>
                    <a:pt x="0" y="175"/>
                  </a:moveTo>
                  <a:lnTo>
                    <a:pt x="0" y="144"/>
                  </a:lnTo>
                  <a:lnTo>
                    <a:pt x="11" y="144"/>
                  </a:lnTo>
                  <a:lnTo>
                    <a:pt x="11" y="118"/>
                  </a:lnTo>
                  <a:lnTo>
                    <a:pt x="23" y="114"/>
                  </a:lnTo>
                  <a:lnTo>
                    <a:pt x="20" y="88"/>
                  </a:lnTo>
                  <a:lnTo>
                    <a:pt x="30" y="84"/>
                  </a:lnTo>
                  <a:lnTo>
                    <a:pt x="30" y="58"/>
                  </a:lnTo>
                  <a:lnTo>
                    <a:pt x="39" y="54"/>
                  </a:lnTo>
                  <a:lnTo>
                    <a:pt x="39" y="28"/>
                  </a:lnTo>
                  <a:lnTo>
                    <a:pt x="48" y="28"/>
                  </a:lnTo>
                  <a:lnTo>
                    <a:pt x="56" y="0"/>
                  </a:lnTo>
                  <a:lnTo>
                    <a:pt x="80" y="0"/>
                  </a:lnTo>
                  <a:lnTo>
                    <a:pt x="81" y="25"/>
                  </a:lnTo>
                  <a:lnTo>
                    <a:pt x="92" y="24"/>
                  </a:lnTo>
                  <a:lnTo>
                    <a:pt x="93" y="49"/>
                  </a:lnTo>
                  <a:lnTo>
                    <a:pt x="102" y="54"/>
                  </a:lnTo>
                  <a:lnTo>
                    <a:pt x="99" y="81"/>
                  </a:lnTo>
                  <a:lnTo>
                    <a:pt x="114" y="82"/>
                  </a:lnTo>
                  <a:lnTo>
                    <a:pt x="107" y="81"/>
                  </a:lnTo>
                  <a:lnTo>
                    <a:pt x="108" y="114"/>
                  </a:lnTo>
                  <a:lnTo>
                    <a:pt x="117" y="117"/>
                  </a:lnTo>
                  <a:lnTo>
                    <a:pt x="122" y="142"/>
                  </a:lnTo>
                  <a:lnTo>
                    <a:pt x="125" y="175"/>
                  </a:lnTo>
                  <a:lnTo>
                    <a:pt x="0" y="175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177" name="Group 799"/>
          <p:cNvGrpSpPr>
            <a:grpSpLocks/>
          </p:cNvGrpSpPr>
          <p:nvPr/>
        </p:nvGrpSpPr>
        <p:grpSpPr bwMode="auto">
          <a:xfrm>
            <a:off x="4491038" y="2238375"/>
            <a:ext cx="3629025" cy="3265488"/>
            <a:chOff x="2683" y="1307"/>
            <a:chExt cx="2286" cy="2057"/>
          </a:xfrm>
        </p:grpSpPr>
        <p:sp>
          <p:nvSpPr>
            <p:cNvPr id="2178" name="Line 800"/>
            <p:cNvSpPr>
              <a:spLocks noChangeShapeType="1"/>
            </p:cNvSpPr>
            <p:nvPr/>
          </p:nvSpPr>
          <p:spPr bwMode="auto">
            <a:xfrm>
              <a:off x="4092" y="1307"/>
              <a:ext cx="877" cy="1762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79" name="Line 801"/>
            <p:cNvSpPr>
              <a:spLocks noChangeShapeType="1"/>
            </p:cNvSpPr>
            <p:nvPr/>
          </p:nvSpPr>
          <p:spPr bwMode="auto">
            <a:xfrm>
              <a:off x="3466" y="2211"/>
              <a:ext cx="1487" cy="1014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80" name="Line 802"/>
            <p:cNvSpPr>
              <a:spLocks noChangeShapeType="1"/>
            </p:cNvSpPr>
            <p:nvPr/>
          </p:nvSpPr>
          <p:spPr bwMode="auto">
            <a:xfrm>
              <a:off x="3657" y="3158"/>
              <a:ext cx="1014" cy="206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46" name="Text Box 803"/>
            <p:cNvSpPr txBox="1">
              <a:spLocks noChangeArrowheads="1"/>
            </p:cNvSpPr>
            <p:nvPr/>
          </p:nvSpPr>
          <p:spPr bwMode="auto">
            <a:xfrm>
              <a:off x="2683" y="2510"/>
              <a:ext cx="133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000" err="1">
                  <a:solidFill>
                    <a:srgbClr val="FF3300"/>
                  </a:solidFill>
                  <a:latin typeface="+mn-lt"/>
                  <a:cs typeface="+mn-cs"/>
                </a:rPr>
                <a:t>cliente</a:t>
              </a:r>
              <a:r>
                <a:rPr lang="en-US" sz="2000">
                  <a:solidFill>
                    <a:srgbClr val="FF3300"/>
                  </a:solidFill>
                  <a:latin typeface="+mn-lt"/>
                  <a:cs typeface="+mn-cs"/>
                </a:rPr>
                <a:t>/</a:t>
              </a:r>
              <a:r>
                <a:rPr lang="en-US" sz="2000" err="1">
                  <a:solidFill>
                    <a:srgbClr val="FF3300"/>
                  </a:solidFill>
                  <a:latin typeface="+mn-lt"/>
                  <a:cs typeface="+mn-cs"/>
                </a:rPr>
                <a:t>servidor</a:t>
              </a:r>
              <a:endParaRPr lang="en-US" sz="2000">
                <a:solidFill>
                  <a:srgbClr val="FF3300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35651BE-FCF4-1B47-ABD4-A21038973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Rodapé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Servidores TLD e Oficiais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229600" cy="4648200"/>
          </a:xfrm>
        </p:spPr>
        <p:txBody>
          <a:bodyPr/>
          <a:lstStyle/>
          <a:p>
            <a:r>
              <a:rPr lang="pt-BR" sz="2400">
                <a:solidFill>
                  <a:srgbClr val="FF0000"/>
                </a:solidFill>
              </a:rPr>
              <a:t>Servidores de nomes de Domínio de Alto Nível (TLD):</a:t>
            </a:r>
            <a:r>
              <a:rPr lang="pt-BR" sz="2400"/>
              <a:t> </a:t>
            </a:r>
          </a:p>
          <a:p>
            <a:pPr lvl="1"/>
            <a:r>
              <a:rPr lang="pt-BR" sz="2000"/>
              <a:t>servidores DNS responsáveis por domínios com, </a:t>
            </a:r>
            <a:r>
              <a:rPr lang="pt-BR" sz="2000" err="1"/>
              <a:t>org</a:t>
            </a:r>
            <a:r>
              <a:rPr lang="pt-BR" sz="2000"/>
              <a:t>, net, </a:t>
            </a:r>
            <a:r>
              <a:rPr lang="pt-BR" sz="2000" err="1"/>
              <a:t>edu</a:t>
            </a:r>
            <a:r>
              <a:rPr lang="pt-BR" sz="2000"/>
              <a:t>, </a:t>
            </a:r>
            <a:r>
              <a:rPr lang="pt-BR" sz="2000" err="1"/>
              <a:t>etc</a:t>
            </a:r>
            <a:r>
              <a:rPr lang="pt-BR" sz="2000"/>
              <a:t>, e todos os domínios de países como </a:t>
            </a:r>
            <a:r>
              <a:rPr lang="pt-BR" sz="2000" err="1"/>
              <a:t>br</a:t>
            </a:r>
            <a:r>
              <a:rPr lang="pt-BR" sz="2000"/>
              <a:t>, </a:t>
            </a:r>
            <a:r>
              <a:rPr lang="pt-BR" sz="2000" err="1"/>
              <a:t>uk</a:t>
            </a:r>
            <a:r>
              <a:rPr lang="pt-BR" sz="2000"/>
              <a:t>, </a:t>
            </a:r>
            <a:r>
              <a:rPr lang="pt-BR" sz="2000" err="1"/>
              <a:t>fr</a:t>
            </a:r>
            <a:r>
              <a:rPr lang="pt-BR" sz="2000"/>
              <a:t>, </a:t>
            </a:r>
            <a:r>
              <a:rPr lang="pt-BR" sz="2000" err="1"/>
              <a:t>ca</a:t>
            </a:r>
            <a:r>
              <a:rPr lang="pt-BR" sz="2000"/>
              <a:t>, </a:t>
            </a:r>
            <a:r>
              <a:rPr lang="pt-BR" sz="2000" err="1"/>
              <a:t>jp</a:t>
            </a:r>
            <a:r>
              <a:rPr lang="pt-BR" sz="2000"/>
              <a:t>.</a:t>
            </a:r>
          </a:p>
          <a:p>
            <a:pPr lvl="1"/>
            <a:r>
              <a:rPr lang="pt-BR" sz="2000"/>
              <a:t>Domínios genéricos: book, globo, rio</a:t>
            </a:r>
          </a:p>
          <a:p>
            <a:pPr lvl="1"/>
            <a:r>
              <a:rPr lang="pt-BR" sz="2000"/>
              <a:t>Lista completa em: </a:t>
            </a:r>
            <a:r>
              <a:rPr lang="pt-BR" sz="2000">
                <a:hlinkClick r:id="rId3"/>
              </a:rPr>
              <a:t>https://www.iana.org/domains/root/db</a:t>
            </a:r>
            <a:r>
              <a:rPr lang="pt-BR" sz="2000"/>
              <a:t> </a:t>
            </a:r>
          </a:p>
          <a:p>
            <a:pPr lvl="1"/>
            <a:r>
              <a:rPr lang="pt-BR" sz="2000" err="1"/>
              <a:t>NIC.br</a:t>
            </a:r>
            <a:r>
              <a:rPr lang="pt-BR" sz="2000"/>
              <a:t> (Registro .</a:t>
            </a:r>
            <a:r>
              <a:rPr lang="pt-BR" sz="2000" err="1"/>
              <a:t>br</a:t>
            </a:r>
            <a:r>
              <a:rPr lang="pt-BR" sz="2000"/>
              <a:t>) para domínio .</a:t>
            </a:r>
            <a:r>
              <a:rPr lang="pt-BR" sz="2000" err="1"/>
              <a:t>br</a:t>
            </a:r>
            <a:r>
              <a:rPr lang="pt-BR" sz="2000"/>
              <a:t> (</a:t>
            </a:r>
            <a:r>
              <a:rPr lang="pt-BR" sz="2000">
                <a:hlinkClick r:id="rId4"/>
              </a:rPr>
              <a:t>https://registro.br/</a:t>
            </a:r>
            <a:r>
              <a:rPr lang="pt-BR" sz="2000"/>
              <a:t>)</a:t>
            </a:r>
          </a:p>
          <a:p>
            <a:r>
              <a:rPr lang="pt-BR" sz="2400">
                <a:solidFill>
                  <a:srgbClr val="FF0000"/>
                </a:solidFill>
              </a:rPr>
              <a:t>Servidores de nomes com autoridade:</a:t>
            </a:r>
            <a:r>
              <a:rPr lang="pt-BR" sz="2400"/>
              <a:t> </a:t>
            </a:r>
          </a:p>
          <a:p>
            <a:pPr lvl="1"/>
            <a:r>
              <a:rPr lang="pt-BR" sz="2000"/>
              <a:t>servidores DNS das organizações, provendo mapeamentos oficiais entre nomes de hospedeiros e endereços IP para os servidores da organização (</a:t>
            </a:r>
            <a:r>
              <a:rPr lang="pt-BR" sz="2000" err="1"/>
              <a:t>e.x</a:t>
            </a:r>
            <a:r>
              <a:rPr lang="pt-BR" sz="2000"/>
              <a:t>., Web e correio).</a:t>
            </a:r>
          </a:p>
          <a:p>
            <a:pPr lvl="1"/>
            <a:r>
              <a:rPr lang="pt-BR" sz="2000"/>
              <a:t>Podem ser mantidos pelas organizações ou pelo provedor de acesso</a:t>
            </a:r>
          </a:p>
          <a:p>
            <a:pPr lvl="1"/>
            <a:endParaRPr lang="pt-BR" sz="200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6B7B505-F69A-3B4C-9A1D-3A0A81441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268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4347B19-7D94-C94D-8767-B70DB5018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52" y="241300"/>
            <a:ext cx="7264400" cy="61595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926152" y="1810034"/>
            <a:ext cx="950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>
                <a:latin typeface="Arial" charset="0"/>
              </a:rPr>
              <a:t>21/09/2018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D55CF73-59BB-DB49-A54F-612778DCC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3D1FD7-8559-4024-AD8F-D160B4C40F03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250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79E05029-E7B6-C548-BC2C-8214F78D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428C7DD-8146-EC4F-AE5F-E26A9C3DA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850" y="259116"/>
            <a:ext cx="7226300" cy="61214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CCE9795-D80B-9A42-990E-86D7DC2F8AA7}"/>
              </a:ext>
            </a:extLst>
          </p:cNvPr>
          <p:cNvSpPr txBox="1"/>
          <p:nvPr/>
        </p:nvSpPr>
        <p:spPr>
          <a:xfrm>
            <a:off x="958850" y="2656195"/>
            <a:ext cx="950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>
                <a:latin typeface="Arial" charset="0"/>
              </a:rPr>
              <a:t>21/09/2018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9EA3DF-6FD6-D946-ADB6-53BE0ED6A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3D1FD7-8559-4024-AD8F-D160B4C40F03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321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Servidor DNS Local</a:t>
            </a:r>
          </a:p>
        </p:txBody>
      </p:sp>
      <p:sp>
        <p:nvSpPr>
          <p:cNvPr id="2662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BR" sz="2400"/>
              <a:t>Não pertence necessariamente à hierarquia</a:t>
            </a:r>
          </a:p>
          <a:p>
            <a:r>
              <a:rPr lang="pt-BR" sz="2400"/>
              <a:t>Cada ISP (ISP residencial, companhia, universidade) possui um.</a:t>
            </a:r>
          </a:p>
          <a:p>
            <a:pPr lvl="1"/>
            <a:r>
              <a:rPr lang="pt-BR" sz="2000"/>
              <a:t>Também chamada do “servidor de nomes default”</a:t>
            </a:r>
          </a:p>
          <a:p>
            <a:r>
              <a:rPr lang="pt-BR" sz="2400"/>
              <a:t>Quanto um hospedeiro faz uma consulta DNS, a mesma é enviada para o seu servidor DNS local</a:t>
            </a:r>
          </a:p>
          <a:p>
            <a:pPr lvl="1"/>
            <a:r>
              <a:rPr lang="pt-BR" sz="2000"/>
              <a:t>Possui uma cache local com pares de tradução nome/endereço recentes (mas podem estar desatualizados!)</a:t>
            </a:r>
          </a:p>
          <a:p>
            <a:pPr lvl="1"/>
            <a:r>
              <a:rPr lang="pt-BR" sz="2000"/>
              <a:t>Atua como um intermediário, enviando consultas para a hierarquia.</a:t>
            </a:r>
          </a:p>
        </p:txBody>
      </p:sp>
      <p:sp>
        <p:nvSpPr>
          <p:cNvPr id="26626" name="Espaço Reservado para Rodapé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9946C6B-3E7C-2646-B611-E3ECF1FDE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852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Espaço Reservado para Rodapé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989513" y="4303713"/>
          <a:ext cx="833437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3"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9513" y="4303713"/>
                        <a:ext cx="833437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 Box 3"/>
          <p:cNvSpPr txBox="1">
            <a:spLocks noChangeArrowheads="1"/>
          </p:cNvSpPr>
          <p:nvPr/>
        </p:nvSpPr>
        <p:spPr bwMode="auto">
          <a:xfrm>
            <a:off x="4343400" y="4959350"/>
            <a:ext cx="16510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solicitante</a:t>
            </a:r>
            <a:endParaRPr lang="pt-BR" sz="2400">
              <a:latin typeface="Times New Roman" pitchFamily="18" charset="0"/>
            </a:endParaRPr>
          </a:p>
          <a:p>
            <a:r>
              <a:rPr lang="pt-BR" sz="1600" b="1">
                <a:latin typeface="Courier New" pitchFamily="49" charset="0"/>
              </a:rPr>
              <a:t>cis.poly.edu</a:t>
            </a:r>
            <a:endParaRPr lang="pt-BR" sz="1600">
              <a:latin typeface="Times New Roman" pitchFamily="18" charset="0"/>
            </a:endParaRPr>
          </a:p>
        </p:txBody>
      </p:sp>
      <p:sp>
        <p:nvSpPr>
          <p:cNvPr id="1031" name="Text Box 4"/>
          <p:cNvSpPr txBox="1">
            <a:spLocks noChangeArrowheads="1"/>
          </p:cNvSpPr>
          <p:nvPr/>
        </p:nvSpPr>
        <p:spPr bwMode="auto">
          <a:xfrm>
            <a:off x="6483350" y="5670550"/>
            <a:ext cx="2262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>
                <a:latin typeface="Courier New" pitchFamily="49" charset="0"/>
              </a:rPr>
              <a:t>gaia.cs.umass.edu</a:t>
            </a:r>
            <a:endParaRPr lang="pt-BR" sz="1600">
              <a:latin typeface="Times New Roman" pitchFamily="18" charset="0"/>
            </a:endParaRPr>
          </a:p>
        </p:txBody>
      </p:sp>
      <p:graphicFrame>
        <p:nvGraphicFramePr>
          <p:cNvPr id="1027" name="Object 5"/>
          <p:cNvGraphicFramePr>
            <a:graphicFrameLocks noChangeAspect="1"/>
          </p:cNvGraphicFramePr>
          <p:nvPr/>
        </p:nvGraphicFramePr>
        <p:xfrm>
          <a:off x="7113588" y="5103813"/>
          <a:ext cx="833437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4"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3588" y="5103813"/>
                        <a:ext cx="833437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2" name="Group 6"/>
          <p:cNvGrpSpPr>
            <a:grpSpLocks/>
          </p:cNvGrpSpPr>
          <p:nvPr/>
        </p:nvGrpSpPr>
        <p:grpSpPr bwMode="auto">
          <a:xfrm>
            <a:off x="5237163" y="2228850"/>
            <a:ext cx="369887" cy="657225"/>
            <a:chOff x="4180" y="783"/>
            <a:chExt cx="150" cy="307"/>
          </a:xfrm>
        </p:grpSpPr>
        <p:sp>
          <p:nvSpPr>
            <p:cNvPr id="1084" name="AutoShape 7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85" name="Rectangle 8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86" name="Rectangle 9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87" name="AutoShape 10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88" name="Line 11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89" name="Line 12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0" name="Rectangle 13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1" name="Rectangle 14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033" name="Text Box 15"/>
          <p:cNvSpPr txBox="1">
            <a:spLocks noChangeArrowheads="1"/>
          </p:cNvSpPr>
          <p:nvPr/>
        </p:nvSpPr>
        <p:spPr bwMode="auto">
          <a:xfrm>
            <a:off x="5457825" y="414338"/>
            <a:ext cx="22129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servidor raiz</a:t>
            </a:r>
            <a:endParaRPr lang="pt-BR" sz="1600">
              <a:latin typeface="Times New Roman" pitchFamily="18" charset="0"/>
            </a:endParaRPr>
          </a:p>
        </p:txBody>
      </p:sp>
      <p:sp>
        <p:nvSpPr>
          <p:cNvPr id="137232" name="Line 16"/>
          <p:cNvSpPr>
            <a:spLocks noChangeShapeType="1"/>
          </p:cNvSpPr>
          <p:nvPr/>
        </p:nvSpPr>
        <p:spPr bwMode="auto">
          <a:xfrm flipH="1" flipV="1">
            <a:off x="5286375" y="2916238"/>
            <a:ext cx="0" cy="13144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37233" name="Line 17"/>
          <p:cNvSpPr>
            <a:spLocks noChangeShapeType="1"/>
          </p:cNvSpPr>
          <p:nvPr/>
        </p:nvSpPr>
        <p:spPr bwMode="auto">
          <a:xfrm flipV="1">
            <a:off x="5400675" y="1220788"/>
            <a:ext cx="914400" cy="9715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37234" name="Line 18"/>
          <p:cNvSpPr>
            <a:spLocks noChangeShapeType="1"/>
          </p:cNvSpPr>
          <p:nvPr/>
        </p:nvSpPr>
        <p:spPr bwMode="auto">
          <a:xfrm flipV="1">
            <a:off x="5686425" y="2382838"/>
            <a:ext cx="1485900" cy="95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37235" name="Line 19"/>
          <p:cNvSpPr>
            <a:spLocks noChangeShapeType="1"/>
          </p:cNvSpPr>
          <p:nvPr/>
        </p:nvSpPr>
        <p:spPr bwMode="auto">
          <a:xfrm flipH="1" flipV="1">
            <a:off x="5686425" y="2554288"/>
            <a:ext cx="14192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37236" name="Line 20"/>
          <p:cNvSpPr>
            <a:spLocks noChangeShapeType="1"/>
          </p:cNvSpPr>
          <p:nvPr/>
        </p:nvSpPr>
        <p:spPr bwMode="auto">
          <a:xfrm flipH="1">
            <a:off x="5610225" y="1449388"/>
            <a:ext cx="733425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37237" name="Line 21"/>
          <p:cNvSpPr>
            <a:spLocks noChangeShapeType="1"/>
          </p:cNvSpPr>
          <p:nvPr/>
        </p:nvSpPr>
        <p:spPr bwMode="auto">
          <a:xfrm>
            <a:off x="5476875" y="2944813"/>
            <a:ext cx="9525" cy="13239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1040" name="Group 22"/>
          <p:cNvGrpSpPr>
            <a:grpSpLocks/>
          </p:cNvGrpSpPr>
          <p:nvPr/>
        </p:nvGrpSpPr>
        <p:grpSpPr bwMode="auto">
          <a:xfrm>
            <a:off x="4191000" y="3062288"/>
            <a:ext cx="1876425" cy="611187"/>
            <a:chOff x="2838" y="2132"/>
            <a:chExt cx="1182" cy="385"/>
          </a:xfrm>
        </p:grpSpPr>
        <p:sp>
          <p:nvSpPr>
            <p:cNvPr id="1082" name="Rectangle 23"/>
            <p:cNvSpPr>
              <a:spLocks noChangeArrowheads="1"/>
            </p:cNvSpPr>
            <p:nvPr/>
          </p:nvSpPr>
          <p:spPr bwMode="auto">
            <a:xfrm>
              <a:off x="2838" y="2178"/>
              <a:ext cx="1182" cy="3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83" name="Text Box 24"/>
            <p:cNvSpPr txBox="1">
              <a:spLocks noChangeArrowheads="1"/>
            </p:cNvSpPr>
            <p:nvPr/>
          </p:nvSpPr>
          <p:spPr bwMode="auto">
            <a:xfrm>
              <a:off x="2900" y="2132"/>
              <a:ext cx="1062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/>
                <a:t>servidor local </a:t>
              </a:r>
            </a:p>
            <a:p>
              <a:r>
                <a:rPr lang="pt-BR" sz="1600" b="1">
                  <a:latin typeface="Courier New" pitchFamily="49" charset="0"/>
                </a:rPr>
                <a:t>dns.poly.edu</a:t>
              </a:r>
              <a:endParaRPr lang="pt-BR" sz="1600">
                <a:latin typeface="Times New Roman" pitchFamily="18" charset="0"/>
              </a:endParaRPr>
            </a:p>
          </p:txBody>
        </p:sp>
      </p:grpSp>
      <p:sp>
        <p:nvSpPr>
          <p:cNvPr id="137241" name="Text Box 25"/>
          <p:cNvSpPr txBox="1">
            <a:spLocks noChangeArrowheads="1"/>
          </p:cNvSpPr>
          <p:nvPr/>
        </p:nvSpPr>
        <p:spPr bwMode="auto">
          <a:xfrm>
            <a:off x="4997450" y="37719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0000"/>
                </a:solidFill>
                <a:latin typeface="Arial" charset="0"/>
              </a:rPr>
              <a:t>1</a:t>
            </a:r>
            <a:endParaRPr lang="pt-BR" sz="2400">
              <a:latin typeface="Times New Roman" pitchFamily="18" charset="0"/>
            </a:endParaRPr>
          </a:p>
        </p:txBody>
      </p:sp>
      <p:sp>
        <p:nvSpPr>
          <p:cNvPr id="137242" name="Text Box 26"/>
          <p:cNvSpPr txBox="1">
            <a:spLocks noChangeArrowheads="1"/>
          </p:cNvSpPr>
          <p:nvPr/>
        </p:nvSpPr>
        <p:spPr bwMode="auto">
          <a:xfrm>
            <a:off x="5540375" y="1438275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0000"/>
                </a:solidFill>
                <a:latin typeface="Arial" charset="0"/>
              </a:rPr>
              <a:t>2</a:t>
            </a:r>
            <a:endParaRPr lang="pt-BR" sz="2400">
              <a:latin typeface="Times New Roman" pitchFamily="18" charset="0"/>
            </a:endParaRPr>
          </a:p>
        </p:txBody>
      </p:sp>
      <p:sp>
        <p:nvSpPr>
          <p:cNvPr id="137243" name="Text Box 27"/>
          <p:cNvSpPr txBox="1">
            <a:spLocks noChangeArrowheads="1"/>
          </p:cNvSpPr>
          <p:nvPr/>
        </p:nvSpPr>
        <p:spPr bwMode="auto">
          <a:xfrm>
            <a:off x="5978525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0000"/>
                </a:solidFill>
                <a:latin typeface="Arial" charset="0"/>
              </a:rPr>
              <a:t>3</a:t>
            </a:r>
            <a:endParaRPr lang="pt-BR" sz="2400">
              <a:latin typeface="Times New Roman" pitchFamily="18" charset="0"/>
            </a:endParaRPr>
          </a:p>
        </p:txBody>
      </p:sp>
      <p:sp>
        <p:nvSpPr>
          <p:cNvPr id="137244" name="Text Box 28"/>
          <p:cNvSpPr txBox="1">
            <a:spLocks noChangeArrowheads="1"/>
          </p:cNvSpPr>
          <p:nvPr/>
        </p:nvSpPr>
        <p:spPr bwMode="auto">
          <a:xfrm>
            <a:off x="6292850" y="2085975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0000"/>
                </a:solidFill>
                <a:latin typeface="Arial" charset="0"/>
              </a:rPr>
              <a:t>4</a:t>
            </a:r>
            <a:endParaRPr lang="pt-BR" sz="2400">
              <a:latin typeface="Times New Roman" pitchFamily="18" charset="0"/>
            </a:endParaRPr>
          </a:p>
        </p:txBody>
      </p:sp>
      <p:sp>
        <p:nvSpPr>
          <p:cNvPr id="137245" name="Text Box 29"/>
          <p:cNvSpPr txBox="1">
            <a:spLocks noChangeArrowheads="1"/>
          </p:cNvSpPr>
          <p:nvPr/>
        </p:nvSpPr>
        <p:spPr bwMode="auto">
          <a:xfrm>
            <a:off x="6323013" y="257333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0000"/>
                </a:solidFill>
                <a:latin typeface="Arial" charset="0"/>
              </a:rPr>
              <a:t>5</a:t>
            </a:r>
            <a:endParaRPr lang="pt-BR" sz="2400">
              <a:latin typeface="Times New Roman" pitchFamily="18" charset="0"/>
            </a:endParaRPr>
          </a:p>
        </p:txBody>
      </p:sp>
      <p:sp>
        <p:nvSpPr>
          <p:cNvPr id="137246" name="Text Box 30"/>
          <p:cNvSpPr txBox="1">
            <a:spLocks noChangeArrowheads="1"/>
          </p:cNvSpPr>
          <p:nvPr/>
        </p:nvSpPr>
        <p:spPr bwMode="auto">
          <a:xfrm>
            <a:off x="6919913" y="36131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0000"/>
                </a:solidFill>
                <a:latin typeface="Arial" charset="0"/>
              </a:rPr>
              <a:t>6</a:t>
            </a:r>
            <a:endParaRPr lang="pt-BR" sz="2400">
              <a:latin typeface="Times New Roman" pitchFamily="18" charset="0"/>
            </a:endParaRPr>
          </a:p>
        </p:txBody>
      </p:sp>
      <p:grpSp>
        <p:nvGrpSpPr>
          <p:cNvPr id="1047" name="Group 31"/>
          <p:cNvGrpSpPr>
            <a:grpSpLocks/>
          </p:cNvGrpSpPr>
          <p:nvPr/>
        </p:nvGrpSpPr>
        <p:grpSpPr bwMode="auto">
          <a:xfrm>
            <a:off x="6351588" y="809625"/>
            <a:ext cx="369887" cy="657225"/>
            <a:chOff x="4180" y="783"/>
            <a:chExt cx="150" cy="307"/>
          </a:xfrm>
        </p:grpSpPr>
        <p:sp>
          <p:nvSpPr>
            <p:cNvPr id="1074" name="AutoShape 32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" name="Rectangle 33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6" name="Rectangle 34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7" name="AutoShape 35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8" name="Line 36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9" name="Line 37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80" name="Rectangle 38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81" name="Rectangle 39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048" name="Group 40"/>
          <p:cNvGrpSpPr>
            <a:grpSpLocks/>
          </p:cNvGrpSpPr>
          <p:nvPr/>
        </p:nvGrpSpPr>
        <p:grpSpPr bwMode="auto">
          <a:xfrm>
            <a:off x="7180263" y="2238375"/>
            <a:ext cx="369887" cy="657225"/>
            <a:chOff x="4180" y="783"/>
            <a:chExt cx="150" cy="307"/>
          </a:xfrm>
        </p:grpSpPr>
        <p:sp>
          <p:nvSpPr>
            <p:cNvPr id="1066" name="AutoShape 41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67" name="Rectangle 42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68" name="Rectangle 43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69" name="AutoShape 44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0" name="Line 45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1" name="Line 46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2" name="Rectangle 47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3" name="Rectangle 48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049" name="Group 49"/>
          <p:cNvGrpSpPr>
            <a:grpSpLocks/>
          </p:cNvGrpSpPr>
          <p:nvPr/>
        </p:nvGrpSpPr>
        <p:grpSpPr bwMode="auto">
          <a:xfrm>
            <a:off x="7161213" y="3857625"/>
            <a:ext cx="369887" cy="657225"/>
            <a:chOff x="4180" y="783"/>
            <a:chExt cx="150" cy="307"/>
          </a:xfrm>
        </p:grpSpPr>
        <p:sp>
          <p:nvSpPr>
            <p:cNvPr id="1058" name="AutoShape 50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59" name="Rectangle 51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60" name="Rectangle 52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61" name="AutoShape 53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62" name="Line 54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63" name="Line 55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64" name="Rectangle 56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65" name="Rectangle 57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050" name="Text Box 58"/>
          <p:cNvSpPr txBox="1">
            <a:spLocks noChangeArrowheads="1"/>
          </p:cNvSpPr>
          <p:nvPr/>
        </p:nvSpPr>
        <p:spPr bwMode="auto">
          <a:xfrm>
            <a:off x="6481763" y="4429125"/>
            <a:ext cx="21852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/>
              <a:t>servidor com autoridade</a:t>
            </a:r>
            <a:endParaRPr lang="pt-BR" sz="2400">
              <a:latin typeface="Times New Roman" pitchFamily="18" charset="0"/>
            </a:endParaRPr>
          </a:p>
          <a:p>
            <a:r>
              <a:rPr lang="pt-BR" sz="1600" b="1">
                <a:latin typeface="Courier New" pitchFamily="49" charset="0"/>
              </a:rPr>
              <a:t>dns.cs.umass.edu</a:t>
            </a:r>
            <a:endParaRPr lang="pt-BR" sz="1600">
              <a:latin typeface="Times New Roman" pitchFamily="18" charset="0"/>
            </a:endParaRPr>
          </a:p>
        </p:txBody>
      </p:sp>
      <p:sp>
        <p:nvSpPr>
          <p:cNvPr id="137275" name="Text Box 59"/>
          <p:cNvSpPr txBox="1">
            <a:spLocks noChangeArrowheads="1"/>
          </p:cNvSpPr>
          <p:nvPr/>
        </p:nvSpPr>
        <p:spPr bwMode="auto">
          <a:xfrm>
            <a:off x="6292850" y="36433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0000"/>
                </a:solidFill>
                <a:latin typeface="Arial" charset="0"/>
              </a:rPr>
              <a:t>7</a:t>
            </a:r>
            <a:endParaRPr lang="pt-BR" sz="2400">
              <a:latin typeface="Times New Roman" pitchFamily="18" charset="0"/>
            </a:endParaRPr>
          </a:p>
        </p:txBody>
      </p:sp>
      <p:sp>
        <p:nvSpPr>
          <p:cNvPr id="137276" name="Text Box 60"/>
          <p:cNvSpPr txBox="1">
            <a:spLocks noChangeArrowheads="1"/>
          </p:cNvSpPr>
          <p:nvPr/>
        </p:nvSpPr>
        <p:spPr bwMode="auto">
          <a:xfrm>
            <a:off x="5549900" y="3790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0000"/>
                </a:solidFill>
                <a:latin typeface="Arial" charset="0"/>
              </a:rPr>
              <a:t>8</a:t>
            </a:r>
            <a:endParaRPr lang="pt-BR" sz="2400">
              <a:latin typeface="Times New Roman" pitchFamily="18" charset="0"/>
            </a:endParaRPr>
          </a:p>
        </p:txBody>
      </p:sp>
      <p:sp>
        <p:nvSpPr>
          <p:cNvPr id="137277" name="Line 61"/>
          <p:cNvSpPr>
            <a:spLocks noChangeShapeType="1"/>
          </p:cNvSpPr>
          <p:nvPr/>
        </p:nvSpPr>
        <p:spPr bwMode="auto">
          <a:xfrm>
            <a:off x="5619750" y="2714625"/>
            <a:ext cx="1493838" cy="13144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37278" name="Line 62"/>
          <p:cNvSpPr>
            <a:spLocks noChangeShapeType="1"/>
          </p:cNvSpPr>
          <p:nvPr/>
        </p:nvSpPr>
        <p:spPr bwMode="auto">
          <a:xfrm flipH="1" flipV="1">
            <a:off x="5580063" y="2830513"/>
            <a:ext cx="1493837" cy="13017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055" name="Text Box 63"/>
          <p:cNvSpPr txBox="1">
            <a:spLocks noChangeArrowheads="1"/>
          </p:cNvSpPr>
          <p:nvPr/>
        </p:nvSpPr>
        <p:spPr bwMode="auto">
          <a:xfrm>
            <a:off x="6551613" y="1852613"/>
            <a:ext cx="20113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servidor TLD </a:t>
            </a:r>
          </a:p>
        </p:txBody>
      </p:sp>
      <p:sp>
        <p:nvSpPr>
          <p:cNvPr id="1056" name="Rectangle 64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4840288" cy="1143000"/>
          </a:xfrm>
        </p:spPr>
        <p:txBody>
          <a:bodyPr/>
          <a:lstStyle/>
          <a:p>
            <a:r>
              <a:rPr lang="pt-BR" sz="3600"/>
              <a:t>Exemplo de resolução de nome pelo DNS</a:t>
            </a:r>
          </a:p>
        </p:txBody>
      </p:sp>
      <p:sp>
        <p:nvSpPr>
          <p:cNvPr id="1057" name="Rectangle 65"/>
          <p:cNvSpPr>
            <a:spLocks noGrp="1" noChangeArrowheads="1"/>
          </p:cNvSpPr>
          <p:nvPr>
            <p:ph type="body" sz="half" idx="1"/>
          </p:nvPr>
        </p:nvSpPr>
        <p:spPr>
          <a:xfrm>
            <a:off x="444500" y="1587500"/>
            <a:ext cx="3565525" cy="4648200"/>
          </a:xfrm>
        </p:spPr>
        <p:txBody>
          <a:bodyPr/>
          <a:lstStyle/>
          <a:p>
            <a:r>
              <a:rPr lang="pt-BR" sz="2400"/>
              <a:t>Hospedeiro em cis.poly.edu quer endereço IP para gaia.cs.umass.edu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ZapfDingbats" pitchFamily="82" charset="0"/>
              <a:buNone/>
            </a:pPr>
            <a:r>
              <a:rPr lang="pt-BR" sz="2400" u="sng">
                <a:solidFill>
                  <a:srgbClr val="FF0000"/>
                </a:solidFill>
              </a:rPr>
              <a:t>consulta interativa:</a:t>
            </a:r>
            <a:endParaRPr lang="pt-BR" sz="240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pt-BR" sz="2400"/>
              <a:t>servidor consultado responde com o nome de um servidor de contato</a:t>
            </a:r>
          </a:p>
          <a:p>
            <a:pPr>
              <a:lnSpc>
                <a:spcPct val="90000"/>
              </a:lnSpc>
            </a:pPr>
            <a:r>
              <a:rPr lang="pt-BR" sz="2400"/>
              <a:t>“Não conheço este nome, mas pergunte para esse servidor”</a:t>
            </a:r>
          </a:p>
          <a:p>
            <a:endParaRPr lang="pt-BR" sz="240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55DB2E8A-9D44-5A4C-A9CD-845F46F3D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0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32" grpId="0" animBg="1"/>
      <p:bldP spid="137233" grpId="0" animBg="1"/>
      <p:bldP spid="137234" grpId="0" animBg="1"/>
      <p:bldP spid="137235" grpId="0" animBg="1"/>
      <p:bldP spid="137236" grpId="0" animBg="1"/>
      <p:bldP spid="137237" grpId="0" animBg="1"/>
      <p:bldP spid="137241" grpId="0"/>
      <p:bldP spid="137242" grpId="0"/>
      <p:bldP spid="137243" grpId="0"/>
      <p:bldP spid="137244" grpId="0"/>
      <p:bldP spid="137245" grpId="0"/>
      <p:bldP spid="137246" grpId="0"/>
      <p:bldP spid="137275" grpId="0"/>
      <p:bldP spid="137276" grpId="0"/>
      <p:bldP spid="137277" grpId="0" animBg="1"/>
      <p:bldP spid="13727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Espaço Reservado para Rodapé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205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438275"/>
            <a:ext cx="3162300" cy="4733925"/>
          </a:xfrm>
        </p:spPr>
        <p:txBody>
          <a:bodyPr/>
          <a:lstStyle/>
          <a:p>
            <a:pPr>
              <a:lnSpc>
                <a:spcPct val="90000"/>
              </a:lnSpc>
              <a:buFont typeface="ZapfDingbats" pitchFamily="82" charset="0"/>
              <a:buNone/>
            </a:pPr>
            <a:endParaRPr lang="pt-BR" sz="2400" u="sng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400" u="sng">
                <a:solidFill>
                  <a:srgbClr val="FF0000"/>
                </a:solidFill>
              </a:rPr>
              <a:t>consulta recursiva:</a:t>
            </a:r>
            <a:endParaRPr lang="pt-BR" sz="2000"/>
          </a:p>
          <a:p>
            <a:pPr>
              <a:lnSpc>
                <a:spcPct val="90000"/>
              </a:lnSpc>
            </a:pPr>
            <a:r>
              <a:rPr lang="pt-BR" sz="2000"/>
              <a:t>transfere a responsabilidade de resolução do nome para o servidor de nomes contatado</a:t>
            </a:r>
          </a:p>
          <a:p>
            <a:pPr>
              <a:lnSpc>
                <a:spcPct val="90000"/>
              </a:lnSpc>
            </a:pPr>
            <a:r>
              <a:rPr lang="pt-BR" sz="2000"/>
              <a:t>carga pesada?</a:t>
            </a:r>
          </a:p>
        </p:txBody>
      </p:sp>
      <p:sp>
        <p:nvSpPr>
          <p:cNvPr id="102" name="Rectangle 64"/>
          <p:cNvSpPr txBox="1">
            <a:spLocks noChangeArrowheads="1"/>
          </p:cNvSpPr>
          <p:nvPr/>
        </p:nvSpPr>
        <p:spPr bwMode="auto">
          <a:xfrm>
            <a:off x="533400" y="228600"/>
            <a:ext cx="48402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defRPr/>
            </a:pPr>
            <a:r>
              <a:rPr lang="pt-BR" sz="3600" u="sng" ker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Exemplo de resolução de nome pelo DNS</a:t>
            </a:r>
          </a:p>
        </p:txBody>
      </p:sp>
      <p:grpSp>
        <p:nvGrpSpPr>
          <p:cNvPr id="2056" name="Group 65"/>
          <p:cNvGrpSpPr>
            <a:grpSpLocks/>
          </p:cNvGrpSpPr>
          <p:nvPr/>
        </p:nvGrpSpPr>
        <p:grpSpPr bwMode="auto">
          <a:xfrm>
            <a:off x="3416300" y="790575"/>
            <a:ext cx="5727700" cy="5511800"/>
            <a:chOff x="1499" y="384"/>
            <a:chExt cx="3608" cy="3472"/>
          </a:xfrm>
        </p:grpSpPr>
        <p:graphicFrame>
          <p:nvGraphicFramePr>
            <p:cNvPr id="2050" name="Object 101"/>
            <p:cNvGraphicFramePr>
              <a:graphicFrameLocks noChangeAspect="1"/>
            </p:cNvGraphicFramePr>
            <p:nvPr/>
          </p:nvGraphicFramePr>
          <p:xfrm>
            <a:off x="2040" y="2792"/>
            <a:ext cx="525" cy="4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07" name="Clip" r:id="rId4" imgW="1305000" imgH="1085760" progId="MS_ClipArt_Gallery.2">
                    <p:embed/>
                  </p:oleObj>
                </mc:Choice>
                <mc:Fallback>
                  <p:oleObj name="Clip" r:id="rId4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40" y="2792"/>
                          <a:ext cx="525" cy="40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57" name="Text Box 3"/>
            <p:cNvSpPr txBox="1">
              <a:spLocks noChangeArrowheads="1"/>
            </p:cNvSpPr>
            <p:nvPr/>
          </p:nvSpPr>
          <p:spPr bwMode="auto">
            <a:xfrm>
              <a:off x="1516" y="3156"/>
              <a:ext cx="854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solicitante</a:t>
              </a:r>
              <a:endParaRPr lang="en-US">
                <a:latin typeface="Times New Roman" pitchFamily="18" charset="0"/>
              </a:endParaRPr>
            </a:p>
            <a:p>
              <a:r>
                <a:rPr lang="en-US" sz="1600" b="1">
                  <a:latin typeface="Arial" charset="0"/>
                </a:rPr>
                <a:t>cis.poly.edu</a:t>
              </a:r>
              <a:endParaRPr lang="en-US" sz="1600">
                <a:latin typeface="Arial" charset="0"/>
              </a:endParaRPr>
            </a:p>
          </p:txBody>
        </p:sp>
        <p:sp>
          <p:nvSpPr>
            <p:cNvPr id="2058" name="Text Box 4"/>
            <p:cNvSpPr txBox="1">
              <a:spLocks noChangeArrowheads="1"/>
            </p:cNvSpPr>
            <p:nvPr/>
          </p:nvSpPr>
          <p:spPr bwMode="auto">
            <a:xfrm>
              <a:off x="3066" y="3644"/>
              <a:ext cx="125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Arial" charset="0"/>
                </a:rPr>
                <a:t>gaia.cs.umass.edu</a:t>
              </a:r>
              <a:endParaRPr lang="en-US" sz="1600">
                <a:latin typeface="Arial" charset="0"/>
              </a:endParaRPr>
            </a:p>
          </p:txBody>
        </p:sp>
        <p:graphicFrame>
          <p:nvGraphicFramePr>
            <p:cNvPr id="2051" name="Object 102"/>
            <p:cNvGraphicFramePr>
              <a:graphicFrameLocks noChangeAspect="1"/>
            </p:cNvGraphicFramePr>
            <p:nvPr/>
          </p:nvGraphicFramePr>
          <p:xfrm>
            <a:off x="3378" y="3296"/>
            <a:ext cx="525" cy="4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08" name="Clip" r:id="rId6" imgW="1305000" imgH="1085760" progId="MS_ClipArt_Gallery.2">
                    <p:embed/>
                  </p:oleObj>
                </mc:Choice>
                <mc:Fallback>
                  <p:oleObj name="Clip" r:id="rId6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78" y="3296"/>
                          <a:ext cx="525" cy="40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059" name="Group 6"/>
            <p:cNvGrpSpPr>
              <a:grpSpLocks/>
            </p:cNvGrpSpPr>
            <p:nvPr/>
          </p:nvGrpSpPr>
          <p:grpSpPr bwMode="auto">
            <a:xfrm>
              <a:off x="2196" y="1488"/>
              <a:ext cx="233" cy="415"/>
              <a:chOff x="4180" y="783"/>
              <a:chExt cx="150" cy="307"/>
            </a:xfrm>
          </p:grpSpPr>
          <p:sp>
            <p:nvSpPr>
              <p:cNvPr id="2109" name="AutoShape 7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10" name="Rectangle 8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11" name="Rectangle 9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12" name="AutoShape 10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13" name="Line 11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14" name="Line 12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15" name="Rectangle 13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16" name="Rectangle 14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2060" name="Text Box 15"/>
            <p:cNvSpPr txBox="1">
              <a:spLocks noChangeArrowheads="1"/>
            </p:cNvSpPr>
            <p:nvPr/>
          </p:nvSpPr>
          <p:spPr bwMode="auto">
            <a:xfrm>
              <a:off x="2545" y="384"/>
              <a:ext cx="140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servidor DNS raiz</a:t>
              </a:r>
              <a:endParaRPr lang="en-US" sz="1600">
                <a:latin typeface="Times New Roman" pitchFamily="18" charset="0"/>
              </a:endParaRPr>
            </a:p>
          </p:txBody>
        </p:sp>
        <p:sp>
          <p:nvSpPr>
            <p:cNvPr id="2061" name="Line 16"/>
            <p:cNvSpPr>
              <a:spLocks noChangeShapeType="1"/>
            </p:cNvSpPr>
            <p:nvPr/>
          </p:nvSpPr>
          <p:spPr bwMode="auto">
            <a:xfrm flipH="1" flipV="1">
              <a:off x="2227" y="1918"/>
              <a:ext cx="0" cy="82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62" name="Line 17"/>
            <p:cNvSpPr>
              <a:spLocks noChangeShapeType="1"/>
            </p:cNvSpPr>
            <p:nvPr/>
          </p:nvSpPr>
          <p:spPr bwMode="auto">
            <a:xfrm flipV="1">
              <a:off x="2299" y="850"/>
              <a:ext cx="576" cy="61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63" name="Line 18"/>
            <p:cNvSpPr>
              <a:spLocks noChangeShapeType="1"/>
            </p:cNvSpPr>
            <p:nvPr/>
          </p:nvSpPr>
          <p:spPr bwMode="auto">
            <a:xfrm>
              <a:off x="2347" y="1936"/>
              <a:ext cx="6" cy="83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2064" name="Group 19"/>
            <p:cNvGrpSpPr>
              <a:grpSpLocks/>
            </p:cNvGrpSpPr>
            <p:nvPr/>
          </p:nvGrpSpPr>
          <p:grpSpPr bwMode="auto">
            <a:xfrm>
              <a:off x="1499" y="2010"/>
              <a:ext cx="1394" cy="388"/>
              <a:chOff x="2800" y="2132"/>
              <a:chExt cx="1394" cy="388"/>
            </a:xfrm>
          </p:grpSpPr>
          <p:sp>
            <p:nvSpPr>
              <p:cNvPr id="2107" name="Rectangle 20"/>
              <p:cNvSpPr>
                <a:spLocks noChangeArrowheads="1"/>
              </p:cNvSpPr>
              <p:nvPr/>
            </p:nvSpPr>
            <p:spPr bwMode="auto">
              <a:xfrm>
                <a:off x="2838" y="2178"/>
                <a:ext cx="1182" cy="3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08" name="Text Box 21"/>
              <p:cNvSpPr txBox="1">
                <a:spLocks noChangeArrowheads="1"/>
              </p:cNvSpPr>
              <p:nvPr/>
            </p:nvSpPr>
            <p:spPr bwMode="auto">
              <a:xfrm>
                <a:off x="2800" y="2132"/>
                <a:ext cx="1394" cy="3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servidor DNS local</a:t>
                </a:r>
                <a:endParaRPr lang="en-US">
                  <a:latin typeface="Times New Roman" pitchFamily="18" charset="0"/>
                </a:endParaRPr>
              </a:p>
              <a:p>
                <a:r>
                  <a:rPr lang="en-US" sz="1600" b="1">
                    <a:latin typeface="Arial" charset="0"/>
                  </a:rPr>
                  <a:t>dns.poly.edu</a:t>
                </a:r>
                <a:endParaRPr lang="en-US" sz="1600">
                  <a:latin typeface="Arial" charset="0"/>
                </a:endParaRPr>
              </a:p>
            </p:txBody>
          </p:sp>
        </p:grpSp>
        <p:sp>
          <p:nvSpPr>
            <p:cNvPr id="2065" name="Text Box 22"/>
            <p:cNvSpPr txBox="1">
              <a:spLocks noChangeArrowheads="1"/>
            </p:cNvSpPr>
            <p:nvPr/>
          </p:nvSpPr>
          <p:spPr bwMode="auto">
            <a:xfrm>
              <a:off x="2045" y="2457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Arial" charset="0"/>
                </a:rPr>
                <a:t>1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066" name="Text Box 23"/>
            <p:cNvSpPr txBox="1">
              <a:spLocks noChangeArrowheads="1"/>
            </p:cNvSpPr>
            <p:nvPr/>
          </p:nvSpPr>
          <p:spPr bwMode="auto">
            <a:xfrm>
              <a:off x="2387" y="987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Arial" charset="0"/>
                </a:rPr>
                <a:t>2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067" name="Text Box 24"/>
            <p:cNvSpPr txBox="1">
              <a:spLocks noChangeArrowheads="1"/>
            </p:cNvSpPr>
            <p:nvPr/>
          </p:nvSpPr>
          <p:spPr bwMode="auto">
            <a:xfrm>
              <a:off x="3600" y="2112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Arial" charset="0"/>
                </a:rPr>
                <a:t>4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068" name="Text Box 25"/>
            <p:cNvSpPr txBox="1">
              <a:spLocks noChangeArrowheads="1"/>
            </p:cNvSpPr>
            <p:nvPr/>
          </p:nvSpPr>
          <p:spPr bwMode="auto">
            <a:xfrm>
              <a:off x="3312" y="2160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Arial" charset="0"/>
                </a:rPr>
                <a:t>5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069" name="Text Box 26"/>
            <p:cNvSpPr txBox="1">
              <a:spLocks noChangeArrowheads="1"/>
            </p:cNvSpPr>
            <p:nvPr/>
          </p:nvSpPr>
          <p:spPr bwMode="auto">
            <a:xfrm>
              <a:off x="3120" y="1296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Arial" charset="0"/>
                </a:rPr>
                <a:t>6</a:t>
              </a:r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2070" name="Group 27"/>
            <p:cNvGrpSpPr>
              <a:grpSpLocks/>
            </p:cNvGrpSpPr>
            <p:nvPr/>
          </p:nvGrpSpPr>
          <p:grpSpPr bwMode="auto">
            <a:xfrm>
              <a:off x="2898" y="594"/>
              <a:ext cx="233" cy="415"/>
              <a:chOff x="4180" y="783"/>
              <a:chExt cx="150" cy="307"/>
            </a:xfrm>
          </p:grpSpPr>
          <p:sp>
            <p:nvSpPr>
              <p:cNvPr id="2099" name="AutoShape 28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00" name="Rectangle 29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01" name="Rectangle 30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02" name="AutoShape 31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03" name="Line 32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04" name="Line 33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05" name="Rectangle 34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06" name="Rectangle 35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2071" name="Group 36"/>
            <p:cNvGrpSpPr>
              <a:grpSpLocks/>
            </p:cNvGrpSpPr>
            <p:nvPr/>
          </p:nvGrpSpPr>
          <p:grpSpPr bwMode="auto">
            <a:xfrm>
              <a:off x="3420" y="1494"/>
              <a:ext cx="233" cy="415"/>
              <a:chOff x="4180" y="783"/>
              <a:chExt cx="150" cy="307"/>
            </a:xfrm>
          </p:grpSpPr>
          <p:sp>
            <p:nvSpPr>
              <p:cNvPr id="2091" name="AutoShape 37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092" name="Rectangle 38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093" name="Rectangle 39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094" name="AutoShape 40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095" name="Line 41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096" name="Line 42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097" name="Rectangle 43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098" name="Rectangle 44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2072" name="Group 45"/>
            <p:cNvGrpSpPr>
              <a:grpSpLocks/>
            </p:cNvGrpSpPr>
            <p:nvPr/>
          </p:nvGrpSpPr>
          <p:grpSpPr bwMode="auto">
            <a:xfrm>
              <a:off x="3408" y="2514"/>
              <a:ext cx="233" cy="415"/>
              <a:chOff x="4180" y="783"/>
              <a:chExt cx="150" cy="307"/>
            </a:xfrm>
          </p:grpSpPr>
          <p:sp>
            <p:nvSpPr>
              <p:cNvPr id="2083" name="AutoShape 46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084" name="Rectangle 47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085" name="Rectangle 48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086" name="AutoShape 49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087" name="Line 50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088" name="Line 51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089" name="Rectangle 52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090" name="Rectangle 53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2073" name="Text Box 54"/>
            <p:cNvSpPr txBox="1">
              <a:spLocks noChangeArrowheads="1"/>
            </p:cNvSpPr>
            <p:nvPr/>
          </p:nvSpPr>
          <p:spPr bwMode="auto">
            <a:xfrm>
              <a:off x="2830" y="2911"/>
              <a:ext cx="1666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err="1"/>
                <a:t>servidor</a:t>
              </a:r>
              <a:r>
                <a:rPr lang="en-US" sz="1600"/>
                <a:t> DNS com </a:t>
              </a:r>
              <a:r>
                <a:rPr lang="en-US" sz="1600" err="1"/>
                <a:t>autoridade</a:t>
              </a:r>
              <a:endParaRPr lang="en-US">
                <a:latin typeface="Times New Roman" pitchFamily="18" charset="0"/>
              </a:endParaRPr>
            </a:p>
            <a:p>
              <a:r>
                <a:rPr lang="en-US" sz="1600" b="1">
                  <a:latin typeface="Arial" charset="0"/>
                </a:rPr>
                <a:t>dns.cs.umass.edu</a:t>
              </a:r>
              <a:endParaRPr lang="en-US" sz="1600">
                <a:latin typeface="Arial" charset="0"/>
              </a:endParaRPr>
            </a:p>
          </p:txBody>
        </p:sp>
        <p:sp>
          <p:nvSpPr>
            <p:cNvPr id="2074" name="Text Box 55"/>
            <p:cNvSpPr txBox="1">
              <a:spLocks noChangeArrowheads="1"/>
            </p:cNvSpPr>
            <p:nvPr/>
          </p:nvSpPr>
          <p:spPr bwMode="auto">
            <a:xfrm>
              <a:off x="2592" y="1344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Arial" charset="0"/>
                </a:rPr>
                <a:t>7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075" name="Text Box 56"/>
            <p:cNvSpPr txBox="1">
              <a:spLocks noChangeArrowheads="1"/>
            </p:cNvSpPr>
            <p:nvPr/>
          </p:nvSpPr>
          <p:spPr bwMode="auto">
            <a:xfrm>
              <a:off x="2393" y="2469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Arial" charset="0"/>
                </a:rPr>
                <a:t>8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076" name="Line 57"/>
            <p:cNvSpPr>
              <a:spLocks noChangeShapeType="1"/>
            </p:cNvSpPr>
            <p:nvPr/>
          </p:nvSpPr>
          <p:spPr bwMode="auto">
            <a:xfrm>
              <a:off x="3120" y="768"/>
              <a:ext cx="432" cy="72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77" name="Text Box 59"/>
            <p:cNvSpPr txBox="1">
              <a:spLocks noChangeArrowheads="1"/>
            </p:cNvSpPr>
            <p:nvPr/>
          </p:nvSpPr>
          <p:spPr bwMode="auto">
            <a:xfrm>
              <a:off x="3840" y="1536"/>
              <a:ext cx="126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servidor TLD</a:t>
              </a:r>
              <a:endParaRPr lang="en-US" sz="1600">
                <a:latin typeface="Times New Roman" pitchFamily="18" charset="0"/>
              </a:endParaRPr>
            </a:p>
          </p:txBody>
        </p:sp>
        <p:sp>
          <p:nvSpPr>
            <p:cNvPr id="2078" name="Line 60"/>
            <p:cNvSpPr>
              <a:spLocks noChangeShapeType="1"/>
            </p:cNvSpPr>
            <p:nvPr/>
          </p:nvSpPr>
          <p:spPr bwMode="auto">
            <a:xfrm>
              <a:off x="3600" y="1872"/>
              <a:ext cx="0" cy="62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79" name="Line 61"/>
            <p:cNvSpPr>
              <a:spLocks noChangeShapeType="1"/>
            </p:cNvSpPr>
            <p:nvPr/>
          </p:nvSpPr>
          <p:spPr bwMode="auto">
            <a:xfrm flipH="1" flipV="1">
              <a:off x="3504" y="1920"/>
              <a:ext cx="0" cy="5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80" name="Line 62"/>
            <p:cNvSpPr>
              <a:spLocks noChangeShapeType="1"/>
            </p:cNvSpPr>
            <p:nvPr/>
          </p:nvSpPr>
          <p:spPr bwMode="auto">
            <a:xfrm flipH="1" flipV="1">
              <a:off x="3072" y="1008"/>
              <a:ext cx="336" cy="5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81" name="Text Box 63"/>
            <p:cNvSpPr txBox="1">
              <a:spLocks noChangeArrowheads="1"/>
            </p:cNvSpPr>
            <p:nvPr/>
          </p:nvSpPr>
          <p:spPr bwMode="auto">
            <a:xfrm>
              <a:off x="3408" y="1008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Arial" charset="0"/>
                </a:rPr>
                <a:t>3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 flipH="1">
              <a:off x="2448" y="1008"/>
              <a:ext cx="480" cy="52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E11CB86-194C-E14A-B25D-4CCB61C6C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72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Rodapé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>
          <a:xfrm>
            <a:off x="122238" y="244475"/>
            <a:ext cx="9021762" cy="1143000"/>
          </a:xfrm>
        </p:spPr>
        <p:txBody>
          <a:bodyPr/>
          <a:lstStyle/>
          <a:p>
            <a:r>
              <a:rPr lang="pt-BR" sz="3600"/>
              <a:t>DNS: uso de cache, atualização de dados</a:t>
            </a:r>
            <a:endParaRPr lang="pt-BR"/>
          </a:p>
        </p:txBody>
      </p:sp>
      <p:sp>
        <p:nvSpPr>
          <p:cNvPr id="2765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438275"/>
            <a:ext cx="7515225" cy="4733925"/>
          </a:xfrm>
        </p:spPr>
        <p:txBody>
          <a:bodyPr/>
          <a:lstStyle/>
          <a:p>
            <a:r>
              <a:rPr lang="pt-BR" sz="2400" dirty="0"/>
              <a:t>uma vez que um servidor qualquer aprende um mapeamento, ele o coloca numa </a:t>
            </a:r>
            <a:r>
              <a:rPr lang="pt-BR" sz="2400" i="1" dirty="0">
                <a:solidFill>
                  <a:srgbClr val="FF0000"/>
                </a:solidFill>
              </a:rPr>
              <a:t>cache</a:t>
            </a:r>
            <a:r>
              <a:rPr lang="pt-BR" sz="2400" i="1" dirty="0">
                <a:solidFill>
                  <a:schemeClr val="accent2"/>
                </a:solidFill>
              </a:rPr>
              <a:t> </a:t>
            </a:r>
            <a:r>
              <a:rPr lang="pt-BR" sz="2400" dirty="0"/>
              <a:t>local</a:t>
            </a:r>
          </a:p>
          <a:p>
            <a:pPr lvl="1"/>
            <a:r>
              <a:rPr lang="pt-BR" dirty="0"/>
              <a:t>entradas na cache são sujeitas a temporização (desaparecem) depois de um certo tempo (TTL)</a:t>
            </a:r>
          </a:p>
          <a:p>
            <a:r>
              <a:rPr lang="pt-BR" sz="2400" dirty="0"/>
              <a:t>Entradas na cache podem estar </a:t>
            </a:r>
            <a:r>
              <a:rPr lang="pt-BR" sz="2400" dirty="0">
                <a:solidFill>
                  <a:srgbClr val="FF0000"/>
                </a:solidFill>
              </a:rPr>
              <a:t>desatualizadas</a:t>
            </a:r>
            <a:r>
              <a:rPr lang="pt-BR" sz="2400" dirty="0"/>
              <a:t> (tradução nome/endereço do tipo melhor esforço!)</a:t>
            </a:r>
          </a:p>
          <a:p>
            <a:pPr lvl="1"/>
            <a:r>
              <a:rPr lang="pt-BR" sz="2000" dirty="0"/>
              <a:t>Se o endereço IP de um nome de host for alterado, pode não ser conhecido em toda a Internet até que todos os </a:t>
            </a:r>
            <a:r>
              <a:rPr lang="pt-BR" sz="2000" dirty="0" err="1"/>
              <a:t>TTLs</a:t>
            </a:r>
            <a:r>
              <a:rPr lang="pt-BR" sz="2000" dirty="0"/>
              <a:t> expirem</a:t>
            </a:r>
          </a:p>
          <a:p>
            <a:r>
              <a:rPr lang="pt-BR" sz="2400" dirty="0"/>
              <a:t>mecanismos de atualização/notificação propostos na RFC 2136</a:t>
            </a:r>
            <a:endParaRPr lang="pt-BR" dirty="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A60FCAC-38E9-B047-81B5-EBBEAEDF8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432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ço Reservado para Rodapé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Registros DNS</a:t>
            </a:r>
            <a:endParaRPr lang="pt-BR"/>
          </a:p>
        </p:txBody>
      </p:sp>
      <p:sp>
        <p:nvSpPr>
          <p:cNvPr id="2867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42925" y="1279525"/>
            <a:ext cx="8366125" cy="514350"/>
          </a:xfrm>
        </p:spPr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 u="sng">
                <a:solidFill>
                  <a:schemeClr val="accent2"/>
                </a:solidFill>
              </a:rPr>
              <a:t>DNS:</a:t>
            </a:r>
            <a:r>
              <a:rPr lang="pt-BR" sz="2400"/>
              <a:t> BD distribuído contendo </a:t>
            </a:r>
            <a:r>
              <a:rPr lang="pt-BR" sz="2400" i="1">
                <a:solidFill>
                  <a:srgbClr val="FF0000"/>
                </a:solidFill>
              </a:rPr>
              <a:t>registros de recursos </a:t>
            </a:r>
            <a:r>
              <a:rPr lang="pt-BR" sz="2400">
                <a:solidFill>
                  <a:srgbClr val="FF0000"/>
                </a:solidFill>
              </a:rPr>
              <a:t>(RR)</a:t>
            </a:r>
            <a:endParaRPr lang="pt-BR" sz="2400"/>
          </a:p>
        </p:txBody>
      </p:sp>
      <p:sp>
        <p:nvSpPr>
          <p:cNvPr id="2867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23875" y="4533900"/>
            <a:ext cx="4000500" cy="18669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2000"/>
              <a:t>Tipo=NS</a:t>
            </a:r>
          </a:p>
          <a:p>
            <a:pPr lvl="1">
              <a:lnSpc>
                <a:spcPct val="90000"/>
              </a:lnSpc>
            </a:pPr>
            <a:r>
              <a:rPr lang="pt-BR" sz="1800" b="1">
                <a:latin typeface="Courier New" pitchFamily="49" charset="0"/>
              </a:rPr>
              <a:t>nome</a:t>
            </a:r>
            <a:r>
              <a:rPr lang="pt-BR" sz="1800"/>
              <a:t> é domínio (p.ex. </a:t>
            </a:r>
            <a:r>
              <a:rPr lang="pt-BR" sz="1800" err="1"/>
              <a:t>foo.com.br</a:t>
            </a:r>
            <a:r>
              <a:rPr lang="pt-BR" sz="1800"/>
              <a:t>)</a:t>
            </a:r>
          </a:p>
          <a:p>
            <a:pPr lvl="1">
              <a:lnSpc>
                <a:spcPct val="90000"/>
              </a:lnSpc>
            </a:pPr>
            <a:r>
              <a:rPr lang="pt-BR" sz="1800" b="1">
                <a:latin typeface="Courier New" pitchFamily="49" charset="0"/>
              </a:rPr>
              <a:t>valor</a:t>
            </a:r>
            <a:r>
              <a:rPr lang="pt-BR" sz="1800"/>
              <a:t> é endereço IP de servidor oficial de nomes para este domínio</a:t>
            </a:r>
          </a:p>
          <a:p>
            <a:pPr>
              <a:lnSpc>
                <a:spcPct val="90000"/>
              </a:lnSpc>
            </a:pPr>
            <a:endParaRPr lang="pt-BR" sz="2000"/>
          </a:p>
        </p:txBody>
      </p:sp>
      <p:grpSp>
        <p:nvGrpSpPr>
          <p:cNvPr id="28679" name="Group 8"/>
          <p:cNvGrpSpPr>
            <a:grpSpLocks/>
          </p:cNvGrpSpPr>
          <p:nvPr/>
        </p:nvGrpSpPr>
        <p:grpSpPr bwMode="auto">
          <a:xfrm>
            <a:off x="1398588" y="1879600"/>
            <a:ext cx="6126162" cy="571500"/>
            <a:chOff x="1407" y="1206"/>
            <a:chExt cx="3379" cy="360"/>
          </a:xfrm>
        </p:grpSpPr>
        <p:sp>
          <p:nvSpPr>
            <p:cNvPr id="28683" name="Text Box 6"/>
            <p:cNvSpPr txBox="1">
              <a:spLocks noChangeArrowheads="1"/>
            </p:cNvSpPr>
            <p:nvPr/>
          </p:nvSpPr>
          <p:spPr bwMode="auto">
            <a:xfrm>
              <a:off x="1407" y="1214"/>
              <a:ext cx="337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pt-BR" sz="2400"/>
                <a:t>  formato RR: </a:t>
              </a:r>
              <a:r>
                <a:rPr lang="pt-BR" b="1">
                  <a:latin typeface="Courier New" pitchFamily="49" charset="0"/>
                </a:rPr>
                <a:t>(nome, valor, tipo, </a:t>
              </a:r>
              <a:r>
                <a:rPr lang="pt-BR" b="1" err="1">
                  <a:latin typeface="Courier New" pitchFamily="49" charset="0"/>
                </a:rPr>
                <a:t>ttl</a:t>
              </a:r>
              <a:r>
                <a:rPr lang="pt-BR" b="1">
                  <a:latin typeface="Courier New" pitchFamily="49" charset="0"/>
                </a:rPr>
                <a:t>)</a:t>
              </a:r>
              <a:endParaRPr lang="pt-BR" sz="2400">
                <a:latin typeface="Times New Roman" pitchFamily="18" charset="0"/>
              </a:endParaRPr>
            </a:p>
          </p:txBody>
        </p:sp>
        <p:sp>
          <p:nvSpPr>
            <p:cNvPr id="28684" name="Rectangle 7"/>
            <p:cNvSpPr>
              <a:spLocks noChangeArrowheads="1"/>
            </p:cNvSpPr>
            <p:nvPr/>
          </p:nvSpPr>
          <p:spPr bwMode="auto">
            <a:xfrm>
              <a:off x="1458" y="1206"/>
              <a:ext cx="3318" cy="36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 sz="24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sp>
        <p:nvSpPr>
          <p:cNvPr id="28680" name="Rectangle 9"/>
          <p:cNvSpPr>
            <a:spLocks noChangeArrowheads="1"/>
          </p:cNvSpPr>
          <p:nvPr/>
        </p:nvSpPr>
        <p:spPr bwMode="auto">
          <a:xfrm>
            <a:off x="523875" y="2657475"/>
            <a:ext cx="4306888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2400" dirty="0"/>
              <a:t>Tipo=A</a:t>
            </a:r>
          </a:p>
          <a:p>
            <a:pPr marL="742950" lvl="1" indent="-285750" algn="l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0"/>
              <a:buChar char="m"/>
            </a:pPr>
            <a:r>
              <a:rPr lang="pt-BR" sz="2000" b="1" dirty="0">
                <a:latin typeface="Courier New" pitchFamily="49" charset="0"/>
              </a:rPr>
              <a:t>nome</a:t>
            </a:r>
            <a:r>
              <a:rPr lang="pt-BR" sz="2000" dirty="0"/>
              <a:t> é nome de hospedeiro</a:t>
            </a:r>
          </a:p>
          <a:p>
            <a:pPr marL="742950" lvl="1" indent="-285750" algn="l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0"/>
              <a:buChar char="m"/>
            </a:pPr>
            <a:r>
              <a:rPr lang="pt-BR" sz="2000" b="1" dirty="0">
                <a:latin typeface="Courier New" pitchFamily="49" charset="0"/>
              </a:rPr>
              <a:t>valor </a:t>
            </a:r>
            <a:r>
              <a:rPr lang="pt-BR" sz="2000" dirty="0"/>
              <a:t>é o seu endereço IPv4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0"/>
              <a:buChar char="m"/>
            </a:pPr>
            <a:r>
              <a:rPr lang="pt-BR" sz="2000" dirty="0"/>
              <a:t>Tipo=</a:t>
            </a:r>
            <a:r>
              <a:rPr lang="pt-BR" sz="2000" b="1" dirty="0"/>
              <a:t>AAAA</a:t>
            </a:r>
            <a:r>
              <a:rPr lang="pt-BR" sz="2000" dirty="0"/>
              <a:t> para IPv6</a:t>
            </a:r>
          </a:p>
          <a:p>
            <a:pPr marL="742950" lvl="1" indent="-285750" algn="l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0"/>
              <a:buChar char="m"/>
            </a:pPr>
            <a:endParaRPr lang="pt-BR" sz="2000" dirty="0"/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endParaRPr lang="pt-BR" sz="2400" dirty="0"/>
          </a:p>
        </p:txBody>
      </p:sp>
      <p:sp>
        <p:nvSpPr>
          <p:cNvPr id="28681" name="Rectangle 10"/>
          <p:cNvSpPr>
            <a:spLocks noChangeArrowheads="1"/>
          </p:cNvSpPr>
          <p:nvPr/>
        </p:nvSpPr>
        <p:spPr bwMode="auto">
          <a:xfrm>
            <a:off x="4714875" y="2647950"/>
            <a:ext cx="40005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2400" dirty="0"/>
              <a:t>Tipo=CNAME</a:t>
            </a:r>
          </a:p>
          <a:p>
            <a:pPr marL="742950" lvl="1" indent="-285750" algn="l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0"/>
              <a:buChar char="m"/>
            </a:pPr>
            <a:r>
              <a:rPr lang="pt-BR" sz="2000" b="1" dirty="0">
                <a:latin typeface="Courier New" pitchFamily="49" charset="0"/>
              </a:rPr>
              <a:t>nome</a:t>
            </a:r>
            <a:r>
              <a:rPr lang="pt-BR" sz="2000" dirty="0"/>
              <a:t> é nome alternativo (alias) para algum nome “canônico” (verdadeiro)</a:t>
            </a:r>
          </a:p>
          <a:p>
            <a:pPr marL="742950" lvl="1" indent="-285750" algn="l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0"/>
              <a:buChar char="m"/>
            </a:pPr>
            <a:r>
              <a:rPr lang="pt-BR" sz="2000" dirty="0">
                <a:hlinkClick r:id="rId3"/>
              </a:rPr>
              <a:t>www.ibm.com</a:t>
            </a:r>
            <a:r>
              <a:rPr lang="pt-BR" sz="2000" dirty="0"/>
              <a:t> é na verdade servereast.backup2.ibm.com</a:t>
            </a:r>
          </a:p>
          <a:p>
            <a:pPr marL="742950" lvl="1" indent="-285750" algn="l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0"/>
              <a:buChar char="m"/>
            </a:pPr>
            <a:r>
              <a:rPr lang="pt-BR" sz="2000" b="1" dirty="0">
                <a:latin typeface="Courier New" pitchFamily="49" charset="0"/>
              </a:rPr>
              <a:t>valor</a:t>
            </a:r>
            <a:r>
              <a:rPr lang="pt-BR" sz="2000" dirty="0"/>
              <a:t> é o nome canônico</a:t>
            </a: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endParaRPr lang="pt-BR" sz="2400" dirty="0"/>
          </a:p>
        </p:txBody>
      </p:sp>
      <p:sp>
        <p:nvSpPr>
          <p:cNvPr id="28682" name="Rectangle 11"/>
          <p:cNvSpPr>
            <a:spLocks noChangeArrowheads="1"/>
          </p:cNvSpPr>
          <p:nvPr/>
        </p:nvSpPr>
        <p:spPr bwMode="auto">
          <a:xfrm>
            <a:off x="4695825" y="5133487"/>
            <a:ext cx="44481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2400" dirty="0"/>
              <a:t>Tipo=MX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0"/>
              <a:buChar char="m"/>
            </a:pPr>
            <a:r>
              <a:rPr lang="pt-BR" sz="2000" b="1" dirty="0">
                <a:latin typeface="Courier New" pitchFamily="49" charset="0"/>
              </a:rPr>
              <a:t>valor </a:t>
            </a:r>
            <a:r>
              <a:rPr lang="pt-BR" sz="2000" dirty="0"/>
              <a:t>é nome do servidor de correio associado ao </a:t>
            </a:r>
            <a:r>
              <a:rPr lang="pt-BR" sz="2000" b="1" dirty="0">
                <a:latin typeface="Courier New" pitchFamily="49" charset="0"/>
              </a:rPr>
              <a:t>nome</a:t>
            </a:r>
            <a:endParaRPr lang="pt-BR" sz="2000" dirty="0"/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endParaRPr lang="pt-BR" sz="2400" dirty="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68DC106-BBC5-1E46-B1DE-0A2F0FB5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565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Rodapé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DNS: protocolo e mensagens</a:t>
            </a:r>
            <a:endParaRPr lang="pt-BR"/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7912100" cy="4648200"/>
          </a:xfrm>
        </p:spPr>
        <p:txBody>
          <a:bodyPr/>
          <a:lstStyle/>
          <a:p>
            <a:pPr>
              <a:lnSpc>
                <a:spcPct val="90000"/>
              </a:lnSpc>
              <a:buFont typeface="ZapfDingbats" pitchFamily="82" charset="0"/>
              <a:buNone/>
            </a:pPr>
            <a:r>
              <a:rPr lang="pt-BR" sz="2400" u="sng">
                <a:solidFill>
                  <a:schemeClr val="accent2"/>
                </a:solidFill>
              </a:rPr>
              <a:t>protocolo DNS:</a:t>
            </a:r>
            <a:r>
              <a:rPr lang="pt-BR" sz="2400"/>
              <a:t> mensagens de </a:t>
            </a:r>
            <a:r>
              <a:rPr lang="pt-BR" sz="2400" i="1">
                <a:solidFill>
                  <a:srgbClr val="FF0000"/>
                </a:solidFill>
              </a:rPr>
              <a:t>pedido</a:t>
            </a:r>
            <a:r>
              <a:rPr lang="pt-BR" sz="2400">
                <a:solidFill>
                  <a:srgbClr val="FF0000"/>
                </a:solidFill>
              </a:rPr>
              <a:t> </a:t>
            </a:r>
            <a:r>
              <a:rPr lang="pt-BR" sz="2400"/>
              <a:t>e </a:t>
            </a:r>
            <a:r>
              <a:rPr lang="pt-BR" sz="2400" i="1">
                <a:solidFill>
                  <a:srgbClr val="FF0000"/>
                </a:solidFill>
              </a:rPr>
              <a:t>resposta</a:t>
            </a:r>
            <a:r>
              <a:rPr lang="pt-BR" sz="2400"/>
              <a:t>, ambas com o mesmo </a:t>
            </a:r>
            <a:r>
              <a:rPr lang="pt-BR" sz="2400" i="1">
                <a:solidFill>
                  <a:srgbClr val="FF0000"/>
                </a:solidFill>
              </a:rPr>
              <a:t>formato de mensagem</a:t>
            </a:r>
          </a:p>
        </p:txBody>
      </p:sp>
      <p:sp>
        <p:nvSpPr>
          <p:cNvPr id="29702" name="Rectangle 8"/>
          <p:cNvSpPr>
            <a:spLocks noChangeArrowheads="1"/>
          </p:cNvSpPr>
          <p:nvPr/>
        </p:nvSpPr>
        <p:spPr bwMode="auto">
          <a:xfrm>
            <a:off x="533400" y="2352675"/>
            <a:ext cx="38100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None/>
            </a:pPr>
            <a:r>
              <a:rPr lang="pt-BR" sz="2400"/>
              <a:t>cabeçalho de msg</a:t>
            </a: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2000">
                <a:solidFill>
                  <a:schemeClr val="accent2"/>
                </a:solidFill>
              </a:rPr>
              <a:t>identificação:</a:t>
            </a:r>
            <a:r>
              <a:rPr lang="pt-BR" sz="2000"/>
              <a:t> ID de 16 bit para pedido, resposta ao pedido usa mesmo ID</a:t>
            </a: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2000">
                <a:solidFill>
                  <a:schemeClr val="accent2"/>
                </a:solidFill>
              </a:rPr>
              <a:t>flags:</a:t>
            </a:r>
            <a:endParaRPr lang="pt-BR" sz="2000"/>
          </a:p>
          <a:p>
            <a:pPr marL="742950" lvl="1" indent="-285750" algn="l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0"/>
              <a:buChar char="m"/>
            </a:pPr>
            <a:r>
              <a:rPr lang="pt-BR" sz="2000"/>
              <a:t>pedido ou resposta</a:t>
            </a:r>
          </a:p>
          <a:p>
            <a:pPr marL="742950" lvl="1" indent="-285750" algn="l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0"/>
              <a:buChar char="m"/>
            </a:pPr>
            <a:r>
              <a:rPr lang="pt-BR" sz="2000"/>
              <a:t>recursão desejada</a:t>
            </a:r>
          </a:p>
          <a:p>
            <a:pPr marL="742950" lvl="1" indent="-285750" algn="l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0"/>
              <a:buChar char="m"/>
            </a:pPr>
            <a:r>
              <a:rPr lang="pt-BR" sz="2000"/>
              <a:t>recursão permitida</a:t>
            </a:r>
          </a:p>
          <a:p>
            <a:pPr marL="742950" lvl="1" indent="-285750" algn="l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0"/>
              <a:buChar char="m"/>
            </a:pPr>
            <a:r>
              <a:rPr lang="pt-BR" sz="2000"/>
              <a:t>resposta é oficial</a:t>
            </a:r>
          </a:p>
        </p:txBody>
      </p:sp>
      <p:pic>
        <p:nvPicPr>
          <p:cNvPr id="29703" name="Picture 16" descr="f022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33888" y="3057525"/>
            <a:ext cx="4451350" cy="2403475"/>
          </a:xfrm>
          <a:noFill/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126A48B-33B9-434D-83DB-9C5E671ED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C42074-4BF0-42B9-8ADF-069788F5B150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140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Rodapé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DNS: protocolo e mensagens</a:t>
            </a:r>
          </a:p>
        </p:txBody>
      </p:sp>
      <p:sp>
        <p:nvSpPr>
          <p:cNvPr id="30725" name="Line 12"/>
          <p:cNvSpPr>
            <a:spLocks noChangeShapeType="1"/>
          </p:cNvSpPr>
          <p:nvPr/>
        </p:nvSpPr>
        <p:spPr bwMode="auto">
          <a:xfrm>
            <a:off x="3152775" y="2171700"/>
            <a:ext cx="1447800" cy="8001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726" name="Line 13"/>
          <p:cNvSpPr>
            <a:spLocks noChangeShapeType="1"/>
          </p:cNvSpPr>
          <p:nvPr/>
        </p:nvSpPr>
        <p:spPr bwMode="auto">
          <a:xfrm>
            <a:off x="3152775" y="3200400"/>
            <a:ext cx="1514475" cy="3714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727" name="Line 14"/>
          <p:cNvSpPr>
            <a:spLocks noChangeShapeType="1"/>
          </p:cNvSpPr>
          <p:nvPr/>
        </p:nvSpPr>
        <p:spPr bwMode="auto">
          <a:xfrm>
            <a:off x="3181350" y="4076700"/>
            <a:ext cx="1447800" cy="133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728" name="Line 15"/>
          <p:cNvSpPr>
            <a:spLocks noChangeShapeType="1"/>
          </p:cNvSpPr>
          <p:nvPr/>
        </p:nvSpPr>
        <p:spPr bwMode="auto">
          <a:xfrm flipV="1">
            <a:off x="3190875" y="4743450"/>
            <a:ext cx="1438275" cy="2762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30729" name="Picture 16" descr="f022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68363" y="1649413"/>
            <a:ext cx="7496175" cy="4048125"/>
          </a:xfrm>
          <a:noFill/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4D40488-A4F9-1E45-A2C5-07AED5B8E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08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30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Arquitetura P2P</a:t>
            </a:r>
          </a:p>
        </p:txBody>
      </p:sp>
      <p:sp>
        <p:nvSpPr>
          <p:cNvPr id="309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4387921" cy="4648200"/>
          </a:xfrm>
        </p:spPr>
        <p:txBody>
          <a:bodyPr/>
          <a:lstStyle/>
          <a:p>
            <a:r>
              <a:rPr lang="pt-BR" sz="2000"/>
              <a:t>Não há servidor sempre ligado</a:t>
            </a:r>
          </a:p>
          <a:p>
            <a:r>
              <a:rPr lang="pt-BR" sz="2000"/>
              <a:t>Sistemas finais arbitrários se comunicam diretamente</a:t>
            </a:r>
          </a:p>
          <a:p>
            <a:r>
              <a:rPr lang="pt-BR" sz="2000"/>
              <a:t>Pares solicitam serviços de outros pares e em troca proveem serviços para outros parceiros:</a:t>
            </a:r>
          </a:p>
          <a:p>
            <a:pPr lvl="1"/>
            <a:r>
              <a:rPr lang="pt-BR" sz="1800" err="1">
                <a:solidFill>
                  <a:srgbClr val="FF0000"/>
                </a:solidFill>
              </a:rPr>
              <a:t>Autoescalabilidade</a:t>
            </a:r>
            <a:r>
              <a:rPr lang="pt-BR" sz="1800">
                <a:solidFill>
                  <a:srgbClr val="FF0000"/>
                </a:solidFill>
              </a:rPr>
              <a:t> – novos pares trazem nova capacidade de serviço assim como novas demandas por serviços.</a:t>
            </a:r>
          </a:p>
          <a:p>
            <a:r>
              <a:rPr lang="pt-BR" sz="2000"/>
              <a:t>Pares estão conectados intermitentemente e mudam endereços IP</a:t>
            </a:r>
          </a:p>
          <a:p>
            <a:pPr lvl="1"/>
            <a:r>
              <a:rPr lang="pt-BR" sz="1800"/>
              <a:t>Gerenciamento complexo</a:t>
            </a:r>
            <a:endParaRPr lang="pt-BR" sz="2000"/>
          </a:p>
        </p:txBody>
      </p:sp>
      <p:grpSp>
        <p:nvGrpSpPr>
          <p:cNvPr id="612" name="Group 566"/>
          <p:cNvGrpSpPr>
            <a:grpSpLocks/>
          </p:cNvGrpSpPr>
          <p:nvPr/>
        </p:nvGrpSpPr>
        <p:grpSpPr bwMode="auto">
          <a:xfrm>
            <a:off x="5202238" y="1546225"/>
            <a:ext cx="3540125" cy="4545013"/>
            <a:chOff x="3277" y="974"/>
            <a:chExt cx="2230" cy="2863"/>
          </a:xfrm>
        </p:grpSpPr>
        <p:sp>
          <p:nvSpPr>
            <p:cNvPr id="613" name="Freeform 567"/>
            <p:cNvSpPr>
              <a:spLocks/>
            </p:cNvSpPr>
            <p:nvPr/>
          </p:nvSpPr>
          <p:spPr bwMode="auto">
            <a:xfrm>
              <a:off x="3277" y="1079"/>
              <a:ext cx="1094" cy="675"/>
            </a:xfrm>
            <a:custGeom>
              <a:avLst/>
              <a:gdLst>
                <a:gd name="T0" fmla="*/ 1116 w 1036"/>
                <a:gd name="T1" fmla="*/ 11 h 675"/>
                <a:gd name="T2" fmla="*/ 673 w 1036"/>
                <a:gd name="T3" fmla="*/ 53 h 675"/>
                <a:gd name="T4" fmla="*/ 356 w 1036"/>
                <a:gd name="T5" fmla="*/ 129 h 675"/>
                <a:gd name="T6" fmla="*/ 264 w 1036"/>
                <a:gd name="T7" fmla="*/ 229 h 675"/>
                <a:gd name="T8" fmla="*/ 37 w 1036"/>
                <a:gd name="T9" fmla="*/ 297 h 675"/>
                <a:gd name="T10" fmla="*/ 29 w 1036"/>
                <a:gd name="T11" fmla="*/ 459 h 675"/>
                <a:gd name="T12" fmla="*/ 227 w 1036"/>
                <a:gd name="T13" fmla="*/ 489 h 675"/>
                <a:gd name="T14" fmla="*/ 792 w 1036"/>
                <a:gd name="T15" fmla="*/ 489 h 675"/>
                <a:gd name="T16" fmla="*/ 1030 w 1036"/>
                <a:gd name="T17" fmla="*/ 555 h 675"/>
                <a:gd name="T18" fmla="*/ 1296 w 1036"/>
                <a:gd name="T19" fmla="*/ 657 h 675"/>
                <a:gd name="T20" fmla="*/ 1499 w 1036"/>
                <a:gd name="T21" fmla="*/ 661 h 675"/>
                <a:gd name="T22" fmla="*/ 1640 w 1036"/>
                <a:gd name="T23" fmla="*/ 603 h 675"/>
                <a:gd name="T24" fmla="*/ 1711 w 1036"/>
                <a:gd name="T25" fmla="*/ 445 h 675"/>
                <a:gd name="T26" fmla="*/ 1755 w 1036"/>
                <a:gd name="T27" fmla="*/ 291 h 675"/>
                <a:gd name="T28" fmla="*/ 1760 w 1036"/>
                <a:gd name="T29" fmla="*/ 107 h 675"/>
                <a:gd name="T30" fmla="*/ 1610 w 1036"/>
                <a:gd name="T31" fmla="*/ 17 h 675"/>
                <a:gd name="T32" fmla="*/ 1337 w 1036"/>
                <a:gd name="T33" fmla="*/ 3 h 675"/>
                <a:gd name="T34" fmla="*/ 1116 w 1036"/>
                <a:gd name="T35" fmla="*/ 11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614" name="Group 568"/>
            <p:cNvGrpSpPr>
              <a:grpSpLocks/>
            </p:cNvGrpSpPr>
            <p:nvPr/>
          </p:nvGrpSpPr>
          <p:grpSpPr bwMode="auto">
            <a:xfrm>
              <a:off x="3383" y="1920"/>
              <a:ext cx="919" cy="588"/>
              <a:chOff x="2889" y="1631"/>
              <a:chExt cx="980" cy="743"/>
            </a:xfrm>
          </p:grpSpPr>
          <p:sp>
            <p:nvSpPr>
              <p:cNvPr id="988" name="Rectangle 569"/>
              <p:cNvSpPr>
                <a:spLocks noChangeArrowheads="1"/>
              </p:cNvSpPr>
              <p:nvPr/>
            </p:nvSpPr>
            <p:spPr bwMode="auto">
              <a:xfrm>
                <a:off x="3046" y="1841"/>
                <a:ext cx="663" cy="533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89" name="AutoShape 570"/>
              <p:cNvSpPr>
                <a:spLocks noChangeArrowheads="1"/>
              </p:cNvSpPr>
              <p:nvPr/>
            </p:nvSpPr>
            <p:spPr bwMode="auto">
              <a:xfrm>
                <a:off x="2889" y="1631"/>
                <a:ext cx="980" cy="253"/>
              </a:xfrm>
              <a:prstGeom prst="triangle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solidFill>
                    <a:srgbClr val="00CCFF"/>
                  </a:solidFill>
                </a:endParaRPr>
              </a:p>
            </p:txBody>
          </p:sp>
        </p:grpSp>
        <p:sp>
          <p:nvSpPr>
            <p:cNvPr id="615" name="Freeform 571"/>
            <p:cNvSpPr>
              <a:spLocks/>
            </p:cNvSpPr>
            <p:nvPr/>
          </p:nvSpPr>
          <p:spPr bwMode="auto">
            <a:xfrm>
              <a:off x="3379" y="2788"/>
              <a:ext cx="2032" cy="1049"/>
            </a:xfrm>
            <a:custGeom>
              <a:avLst/>
              <a:gdLst>
                <a:gd name="T0" fmla="*/ 1044 w 2032"/>
                <a:gd name="T1" fmla="*/ 26 h 1049"/>
                <a:gd name="T2" fmla="*/ 847 w 2032"/>
                <a:gd name="T3" fmla="*/ 125 h 1049"/>
                <a:gd name="T4" fmla="*/ 580 w 2032"/>
                <a:gd name="T5" fmla="*/ 68 h 1049"/>
                <a:gd name="T6" fmla="*/ 143 w 2032"/>
                <a:gd name="T7" fmla="*/ 170 h 1049"/>
                <a:gd name="T8" fmla="*/ 48 w 2032"/>
                <a:gd name="T9" fmla="*/ 374 h 1049"/>
                <a:gd name="T10" fmla="*/ 41 w 2032"/>
                <a:gd name="T11" fmla="*/ 680 h 1049"/>
                <a:gd name="T12" fmla="*/ 294 w 2032"/>
                <a:gd name="T13" fmla="*/ 744 h 1049"/>
                <a:gd name="T14" fmla="*/ 660 w 2032"/>
                <a:gd name="T15" fmla="*/ 893 h 1049"/>
                <a:gd name="T16" fmla="*/ 1088 w 2032"/>
                <a:gd name="T17" fmla="*/ 1014 h 1049"/>
                <a:gd name="T18" fmla="*/ 1525 w 2032"/>
                <a:gd name="T19" fmla="*/ 1031 h 1049"/>
                <a:gd name="T20" fmla="*/ 1831 w 2032"/>
                <a:gd name="T21" fmla="*/ 907 h 1049"/>
                <a:gd name="T22" fmla="*/ 2015 w 2032"/>
                <a:gd name="T23" fmla="*/ 714 h 1049"/>
                <a:gd name="T24" fmla="*/ 1931 w 2032"/>
                <a:gd name="T25" fmla="*/ 251 h 1049"/>
                <a:gd name="T26" fmla="*/ 1658 w 2032"/>
                <a:gd name="T27" fmla="*/ 114 h 1049"/>
                <a:gd name="T28" fmla="*/ 1355 w 2032"/>
                <a:gd name="T29" fmla="*/ 15 h 1049"/>
                <a:gd name="T30" fmla="*/ 1044 w 2032"/>
                <a:gd name="T31" fmla="*/ 26 h 10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32"/>
                <a:gd name="T49" fmla="*/ 0 h 1049"/>
                <a:gd name="T50" fmla="*/ 2032 w 2032"/>
                <a:gd name="T51" fmla="*/ 1049 h 104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32" h="1049">
                  <a:moveTo>
                    <a:pt x="1044" y="26"/>
                  </a:moveTo>
                  <a:cubicBezTo>
                    <a:pt x="959" y="45"/>
                    <a:pt x="924" y="118"/>
                    <a:pt x="847" y="125"/>
                  </a:cubicBezTo>
                  <a:cubicBezTo>
                    <a:pt x="770" y="132"/>
                    <a:pt x="697" y="61"/>
                    <a:pt x="580" y="68"/>
                  </a:cubicBezTo>
                  <a:cubicBezTo>
                    <a:pt x="463" y="75"/>
                    <a:pt x="232" y="119"/>
                    <a:pt x="143" y="170"/>
                  </a:cubicBezTo>
                  <a:cubicBezTo>
                    <a:pt x="54" y="221"/>
                    <a:pt x="65" y="289"/>
                    <a:pt x="48" y="374"/>
                  </a:cubicBezTo>
                  <a:cubicBezTo>
                    <a:pt x="31" y="459"/>
                    <a:pt x="0" y="618"/>
                    <a:pt x="41" y="680"/>
                  </a:cubicBezTo>
                  <a:cubicBezTo>
                    <a:pt x="82" y="742"/>
                    <a:pt x="191" y="709"/>
                    <a:pt x="294" y="744"/>
                  </a:cubicBezTo>
                  <a:cubicBezTo>
                    <a:pt x="397" y="779"/>
                    <a:pt x="527" y="849"/>
                    <a:pt x="660" y="893"/>
                  </a:cubicBezTo>
                  <a:cubicBezTo>
                    <a:pt x="793" y="938"/>
                    <a:pt x="944" y="991"/>
                    <a:pt x="1088" y="1014"/>
                  </a:cubicBezTo>
                  <a:cubicBezTo>
                    <a:pt x="1232" y="1036"/>
                    <a:pt x="1401" y="1049"/>
                    <a:pt x="1525" y="1031"/>
                  </a:cubicBezTo>
                  <a:cubicBezTo>
                    <a:pt x="1649" y="1012"/>
                    <a:pt x="1749" y="960"/>
                    <a:pt x="1831" y="907"/>
                  </a:cubicBezTo>
                  <a:cubicBezTo>
                    <a:pt x="1913" y="855"/>
                    <a:pt x="1998" y="824"/>
                    <a:pt x="2015" y="714"/>
                  </a:cubicBezTo>
                  <a:cubicBezTo>
                    <a:pt x="2032" y="604"/>
                    <a:pt x="1990" y="350"/>
                    <a:pt x="1931" y="251"/>
                  </a:cubicBezTo>
                  <a:cubicBezTo>
                    <a:pt x="1872" y="151"/>
                    <a:pt x="1754" y="153"/>
                    <a:pt x="1658" y="114"/>
                  </a:cubicBezTo>
                  <a:cubicBezTo>
                    <a:pt x="1562" y="76"/>
                    <a:pt x="1457" y="30"/>
                    <a:pt x="1355" y="15"/>
                  </a:cubicBezTo>
                  <a:cubicBezTo>
                    <a:pt x="1253" y="0"/>
                    <a:pt x="1129" y="8"/>
                    <a:pt x="1044" y="26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6" name="Line 572"/>
            <p:cNvSpPr>
              <a:spLocks noChangeShapeType="1"/>
            </p:cNvSpPr>
            <p:nvPr/>
          </p:nvSpPr>
          <p:spPr bwMode="auto">
            <a:xfrm rot="-5400000">
              <a:off x="4924" y="3316"/>
              <a:ext cx="284" cy="7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7" name="Line 573"/>
            <p:cNvSpPr>
              <a:spLocks noChangeShapeType="1"/>
            </p:cNvSpPr>
            <p:nvPr/>
          </p:nvSpPr>
          <p:spPr bwMode="auto">
            <a:xfrm rot="5400000" flipV="1">
              <a:off x="5034" y="3429"/>
              <a:ext cx="2" cy="5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8" name="Line 574"/>
            <p:cNvSpPr>
              <a:spLocks noChangeShapeType="1"/>
            </p:cNvSpPr>
            <p:nvPr/>
          </p:nvSpPr>
          <p:spPr bwMode="auto">
            <a:xfrm rot="16200000" flipH="1">
              <a:off x="5113" y="3192"/>
              <a:ext cx="90" cy="51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9" name="Line 576"/>
            <p:cNvSpPr>
              <a:spLocks noChangeShapeType="1"/>
            </p:cNvSpPr>
            <p:nvPr/>
          </p:nvSpPr>
          <p:spPr bwMode="auto">
            <a:xfrm>
              <a:off x="3843" y="3009"/>
              <a:ext cx="99" cy="81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20" name="Line 577"/>
            <p:cNvSpPr>
              <a:spLocks noChangeShapeType="1"/>
            </p:cNvSpPr>
            <p:nvPr/>
          </p:nvSpPr>
          <p:spPr bwMode="auto">
            <a:xfrm flipV="1">
              <a:off x="3680" y="3159"/>
              <a:ext cx="256" cy="6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21" name="Line 580"/>
            <p:cNvSpPr>
              <a:spLocks noChangeShapeType="1"/>
            </p:cNvSpPr>
            <p:nvPr/>
          </p:nvSpPr>
          <p:spPr bwMode="auto">
            <a:xfrm flipH="1">
              <a:off x="3948" y="3204"/>
              <a:ext cx="90" cy="11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22" name="Line 581"/>
            <p:cNvSpPr>
              <a:spLocks noChangeShapeType="1"/>
            </p:cNvSpPr>
            <p:nvPr/>
          </p:nvSpPr>
          <p:spPr bwMode="auto">
            <a:xfrm flipH="1" flipV="1">
              <a:off x="4146" y="3213"/>
              <a:ext cx="51" cy="10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23" name="Line 582"/>
            <p:cNvSpPr>
              <a:spLocks noChangeShapeType="1"/>
            </p:cNvSpPr>
            <p:nvPr/>
          </p:nvSpPr>
          <p:spPr bwMode="auto">
            <a:xfrm>
              <a:off x="4248" y="3185"/>
              <a:ext cx="317" cy="17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24" name="Line 584"/>
            <p:cNvSpPr>
              <a:spLocks noChangeShapeType="1"/>
            </p:cNvSpPr>
            <p:nvPr/>
          </p:nvSpPr>
          <p:spPr bwMode="auto">
            <a:xfrm>
              <a:off x="3809" y="2257"/>
              <a:ext cx="148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25" name="Line 585"/>
            <p:cNvSpPr>
              <a:spLocks noChangeShapeType="1"/>
            </p:cNvSpPr>
            <p:nvPr/>
          </p:nvSpPr>
          <p:spPr bwMode="auto">
            <a:xfrm flipV="1">
              <a:off x="3711" y="2354"/>
              <a:ext cx="106" cy="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626" name="Group 586"/>
            <p:cNvGrpSpPr>
              <a:grpSpLocks/>
            </p:cNvGrpSpPr>
            <p:nvPr/>
          </p:nvGrpSpPr>
          <p:grpSpPr bwMode="auto">
            <a:xfrm>
              <a:off x="3535" y="2207"/>
              <a:ext cx="319" cy="222"/>
              <a:chOff x="2967" y="478"/>
              <a:chExt cx="788" cy="625"/>
            </a:xfrm>
          </p:grpSpPr>
          <p:pic>
            <p:nvPicPr>
              <p:cNvPr id="986" name="Picture 587" descr="access_point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2" y="559"/>
                <a:ext cx="576" cy="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7" name="Picture 588" descr="antenna_radiation_styliz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7" y="478"/>
                <a:ext cx="788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27" name="Freeform 589"/>
            <p:cNvSpPr>
              <a:spLocks/>
            </p:cNvSpPr>
            <p:nvPr/>
          </p:nvSpPr>
          <p:spPr bwMode="auto">
            <a:xfrm>
              <a:off x="4419" y="2224"/>
              <a:ext cx="828" cy="425"/>
            </a:xfrm>
            <a:custGeom>
              <a:avLst/>
              <a:gdLst>
                <a:gd name="T0" fmla="*/ 382 w 828"/>
                <a:gd name="T1" fmla="*/ 30 h 425"/>
                <a:gd name="T2" fmla="*/ 370 w 828"/>
                <a:gd name="T3" fmla="*/ 30 h 425"/>
                <a:gd name="T4" fmla="*/ 126 w 828"/>
                <a:gd name="T5" fmla="*/ 32 h 425"/>
                <a:gd name="T6" fmla="*/ 6 w 828"/>
                <a:gd name="T7" fmla="*/ 126 h 425"/>
                <a:gd name="T8" fmla="*/ 92 w 828"/>
                <a:gd name="T9" fmla="*/ 274 h 425"/>
                <a:gd name="T10" fmla="*/ 292 w 828"/>
                <a:gd name="T11" fmla="*/ 384 h 425"/>
                <a:gd name="T12" fmla="*/ 540 w 828"/>
                <a:gd name="T13" fmla="*/ 416 h 425"/>
                <a:gd name="T14" fmla="*/ 698 w 828"/>
                <a:gd name="T15" fmla="*/ 330 h 425"/>
                <a:gd name="T16" fmla="*/ 776 w 828"/>
                <a:gd name="T17" fmla="*/ 170 h 425"/>
                <a:gd name="T18" fmla="*/ 792 w 828"/>
                <a:gd name="T19" fmla="*/ 22 h 425"/>
                <a:gd name="T20" fmla="*/ 560 w 828"/>
                <a:gd name="T21" fmla="*/ 38 h 425"/>
                <a:gd name="T22" fmla="*/ 382 w 828"/>
                <a:gd name="T23" fmla="*/ 30 h 4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28"/>
                <a:gd name="T37" fmla="*/ 0 h 425"/>
                <a:gd name="T38" fmla="*/ 828 w 828"/>
                <a:gd name="T39" fmla="*/ 425 h 4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28" h="425">
                  <a:moveTo>
                    <a:pt x="382" y="30"/>
                  </a:moveTo>
                  <a:cubicBezTo>
                    <a:pt x="350" y="29"/>
                    <a:pt x="413" y="30"/>
                    <a:pt x="370" y="30"/>
                  </a:cubicBezTo>
                  <a:cubicBezTo>
                    <a:pt x="327" y="30"/>
                    <a:pt x="187" y="16"/>
                    <a:pt x="126" y="32"/>
                  </a:cubicBezTo>
                  <a:cubicBezTo>
                    <a:pt x="65" y="48"/>
                    <a:pt x="12" y="86"/>
                    <a:pt x="6" y="126"/>
                  </a:cubicBezTo>
                  <a:cubicBezTo>
                    <a:pt x="0" y="166"/>
                    <a:pt x="44" y="231"/>
                    <a:pt x="92" y="274"/>
                  </a:cubicBezTo>
                  <a:cubicBezTo>
                    <a:pt x="140" y="317"/>
                    <a:pt x="217" y="360"/>
                    <a:pt x="292" y="384"/>
                  </a:cubicBezTo>
                  <a:cubicBezTo>
                    <a:pt x="367" y="408"/>
                    <a:pt x="472" y="425"/>
                    <a:pt x="540" y="416"/>
                  </a:cubicBezTo>
                  <a:cubicBezTo>
                    <a:pt x="608" y="407"/>
                    <a:pt x="659" y="371"/>
                    <a:pt x="698" y="330"/>
                  </a:cubicBezTo>
                  <a:cubicBezTo>
                    <a:pt x="737" y="289"/>
                    <a:pt x="760" y="221"/>
                    <a:pt x="776" y="170"/>
                  </a:cubicBezTo>
                  <a:cubicBezTo>
                    <a:pt x="792" y="119"/>
                    <a:pt x="828" y="44"/>
                    <a:pt x="792" y="22"/>
                  </a:cubicBezTo>
                  <a:cubicBezTo>
                    <a:pt x="756" y="0"/>
                    <a:pt x="630" y="37"/>
                    <a:pt x="560" y="38"/>
                  </a:cubicBezTo>
                  <a:cubicBezTo>
                    <a:pt x="490" y="39"/>
                    <a:pt x="414" y="31"/>
                    <a:pt x="382" y="3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28" name="Freeform 590"/>
            <p:cNvSpPr>
              <a:spLocks/>
            </p:cNvSpPr>
            <p:nvPr/>
          </p:nvSpPr>
          <p:spPr bwMode="auto">
            <a:xfrm>
              <a:off x="4417" y="1263"/>
              <a:ext cx="1090" cy="709"/>
            </a:xfrm>
            <a:custGeom>
              <a:avLst/>
              <a:gdLst>
                <a:gd name="T0" fmla="*/ 14627 w 765"/>
                <a:gd name="T1" fmla="*/ 763 h 459"/>
                <a:gd name="T2" fmla="*/ 9913 w 765"/>
                <a:gd name="T3" fmla="*/ 5420 h 459"/>
                <a:gd name="T4" fmla="*/ 3316 w 765"/>
                <a:gd name="T5" fmla="*/ 7714 h 459"/>
                <a:gd name="T6" fmla="*/ 474 w 765"/>
                <a:gd name="T7" fmla="*/ 25995 h 459"/>
                <a:gd name="T8" fmla="*/ 6202 w 765"/>
                <a:gd name="T9" fmla="*/ 34346 h 459"/>
                <a:gd name="T10" fmla="*/ 11922 w 765"/>
                <a:gd name="T11" fmla="*/ 32921 h 459"/>
                <a:gd name="T12" fmla="*/ 20124 w 765"/>
                <a:gd name="T13" fmla="*/ 34346 h 459"/>
                <a:gd name="T14" fmla="*/ 24081 w 765"/>
                <a:gd name="T15" fmla="*/ 33549 h 459"/>
                <a:gd name="T16" fmla="*/ 25921 w 765"/>
                <a:gd name="T17" fmla="*/ 28785 h 459"/>
                <a:gd name="T18" fmla="*/ 25875 w 765"/>
                <a:gd name="T19" fmla="*/ 12218 h 459"/>
                <a:gd name="T20" fmla="*/ 22836 w 765"/>
                <a:gd name="T21" fmla="*/ 2665 h 459"/>
                <a:gd name="T22" fmla="*/ 14627 w 765"/>
                <a:gd name="T23" fmla="*/ 763 h 45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65"/>
                <a:gd name="T37" fmla="*/ 0 h 459"/>
                <a:gd name="T38" fmla="*/ 765 w 765"/>
                <a:gd name="T39" fmla="*/ 459 h 45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65" h="459">
                  <a:moveTo>
                    <a:pt x="424" y="10"/>
                  </a:moveTo>
                  <a:cubicBezTo>
                    <a:pt x="362" y="16"/>
                    <a:pt x="343" y="55"/>
                    <a:pt x="288" y="70"/>
                  </a:cubicBezTo>
                  <a:cubicBezTo>
                    <a:pt x="233" y="85"/>
                    <a:pt x="142" y="56"/>
                    <a:pt x="96" y="100"/>
                  </a:cubicBezTo>
                  <a:cubicBezTo>
                    <a:pt x="50" y="144"/>
                    <a:pt x="0" y="279"/>
                    <a:pt x="14" y="336"/>
                  </a:cubicBezTo>
                  <a:cubicBezTo>
                    <a:pt x="28" y="393"/>
                    <a:pt x="125" y="429"/>
                    <a:pt x="180" y="444"/>
                  </a:cubicBezTo>
                  <a:cubicBezTo>
                    <a:pt x="235" y="459"/>
                    <a:pt x="279" y="426"/>
                    <a:pt x="346" y="426"/>
                  </a:cubicBezTo>
                  <a:cubicBezTo>
                    <a:pt x="413" y="426"/>
                    <a:pt x="525" y="443"/>
                    <a:pt x="584" y="444"/>
                  </a:cubicBezTo>
                  <a:cubicBezTo>
                    <a:pt x="643" y="445"/>
                    <a:pt x="670" y="446"/>
                    <a:pt x="698" y="434"/>
                  </a:cubicBezTo>
                  <a:cubicBezTo>
                    <a:pt x="726" y="422"/>
                    <a:pt x="743" y="418"/>
                    <a:pt x="752" y="372"/>
                  </a:cubicBezTo>
                  <a:cubicBezTo>
                    <a:pt x="761" y="326"/>
                    <a:pt x="765" y="214"/>
                    <a:pt x="750" y="158"/>
                  </a:cubicBezTo>
                  <a:cubicBezTo>
                    <a:pt x="735" y="102"/>
                    <a:pt x="716" y="58"/>
                    <a:pt x="662" y="34"/>
                  </a:cubicBezTo>
                  <a:cubicBezTo>
                    <a:pt x="608" y="10"/>
                    <a:pt x="505" y="0"/>
                    <a:pt x="424" y="1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29" name="Line 591"/>
            <p:cNvSpPr>
              <a:spLocks noChangeShapeType="1"/>
            </p:cNvSpPr>
            <p:nvPr/>
          </p:nvSpPr>
          <p:spPr bwMode="auto">
            <a:xfrm>
              <a:off x="4659" y="2404"/>
              <a:ext cx="103" cy="7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30" name="Line 592"/>
            <p:cNvSpPr>
              <a:spLocks noChangeShapeType="1"/>
            </p:cNvSpPr>
            <p:nvPr/>
          </p:nvSpPr>
          <p:spPr bwMode="auto">
            <a:xfrm>
              <a:off x="4720" y="2354"/>
              <a:ext cx="176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31" name="Line 593"/>
            <p:cNvSpPr>
              <a:spLocks noChangeShapeType="1"/>
            </p:cNvSpPr>
            <p:nvPr/>
          </p:nvSpPr>
          <p:spPr bwMode="auto">
            <a:xfrm flipV="1">
              <a:off x="4869" y="2408"/>
              <a:ext cx="85" cy="6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32" name="Line 594"/>
            <p:cNvSpPr>
              <a:spLocks noChangeShapeType="1"/>
            </p:cNvSpPr>
            <p:nvPr/>
          </p:nvSpPr>
          <p:spPr bwMode="auto">
            <a:xfrm>
              <a:off x="4235" y="1632"/>
              <a:ext cx="321" cy="2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33" name="Line 595"/>
            <p:cNvSpPr>
              <a:spLocks noChangeShapeType="1"/>
            </p:cNvSpPr>
            <p:nvPr/>
          </p:nvSpPr>
          <p:spPr bwMode="auto">
            <a:xfrm>
              <a:off x="4635" y="2961"/>
              <a:ext cx="246" cy="11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34" name="Line 596"/>
            <p:cNvSpPr>
              <a:spLocks noChangeShapeType="1"/>
            </p:cNvSpPr>
            <p:nvPr/>
          </p:nvSpPr>
          <p:spPr bwMode="auto">
            <a:xfrm flipV="1">
              <a:off x="4244" y="2953"/>
              <a:ext cx="203" cy="12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35" name="Line 597"/>
            <p:cNvSpPr>
              <a:spLocks noChangeShapeType="1"/>
            </p:cNvSpPr>
            <p:nvPr/>
          </p:nvSpPr>
          <p:spPr bwMode="auto">
            <a:xfrm flipV="1">
              <a:off x="4271" y="3137"/>
              <a:ext cx="61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36" name="Line 598"/>
            <p:cNvSpPr>
              <a:spLocks noChangeShapeType="1"/>
            </p:cNvSpPr>
            <p:nvPr/>
          </p:nvSpPr>
          <p:spPr bwMode="auto">
            <a:xfrm flipV="1">
              <a:off x="4773" y="1572"/>
              <a:ext cx="78" cy="5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37" name="Line 599"/>
            <p:cNvSpPr>
              <a:spLocks noChangeShapeType="1"/>
            </p:cNvSpPr>
            <p:nvPr/>
          </p:nvSpPr>
          <p:spPr bwMode="auto">
            <a:xfrm>
              <a:off x="4665" y="1681"/>
              <a:ext cx="0" cy="52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38" name="Line 600"/>
            <p:cNvSpPr>
              <a:spLocks noChangeShapeType="1"/>
            </p:cNvSpPr>
            <p:nvPr/>
          </p:nvSpPr>
          <p:spPr bwMode="auto">
            <a:xfrm flipV="1">
              <a:off x="4773" y="1616"/>
              <a:ext cx="166" cy="18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39" name="Line 601"/>
            <p:cNvSpPr>
              <a:spLocks noChangeShapeType="1"/>
            </p:cNvSpPr>
            <p:nvPr/>
          </p:nvSpPr>
          <p:spPr bwMode="auto">
            <a:xfrm>
              <a:off x="5003" y="1615"/>
              <a:ext cx="0" cy="12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40" name="Line 602"/>
            <p:cNvSpPr>
              <a:spLocks noChangeShapeType="1"/>
            </p:cNvSpPr>
            <p:nvPr/>
          </p:nvSpPr>
          <p:spPr bwMode="auto">
            <a:xfrm>
              <a:off x="4785" y="1808"/>
              <a:ext cx="11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41" name="Line 603"/>
            <p:cNvSpPr>
              <a:spLocks noChangeShapeType="1"/>
            </p:cNvSpPr>
            <p:nvPr/>
          </p:nvSpPr>
          <p:spPr bwMode="auto">
            <a:xfrm>
              <a:off x="5134" y="1802"/>
              <a:ext cx="11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42" name="Line 604"/>
            <p:cNvSpPr>
              <a:spLocks noChangeShapeType="1"/>
            </p:cNvSpPr>
            <p:nvPr/>
          </p:nvSpPr>
          <p:spPr bwMode="auto">
            <a:xfrm flipH="1">
              <a:off x="4596" y="1850"/>
              <a:ext cx="62" cy="444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43" name="Line 605"/>
            <p:cNvSpPr>
              <a:spLocks noChangeShapeType="1"/>
            </p:cNvSpPr>
            <p:nvPr/>
          </p:nvSpPr>
          <p:spPr bwMode="auto">
            <a:xfrm flipH="1">
              <a:off x="4969" y="1850"/>
              <a:ext cx="70" cy="45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44" name="Line 606"/>
            <p:cNvSpPr>
              <a:spLocks noChangeShapeType="1"/>
            </p:cNvSpPr>
            <p:nvPr/>
          </p:nvSpPr>
          <p:spPr bwMode="auto">
            <a:xfrm flipV="1">
              <a:off x="4581" y="2569"/>
              <a:ext cx="143" cy="27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45" name="Line 607"/>
            <p:cNvSpPr>
              <a:spLocks noChangeShapeType="1"/>
            </p:cNvSpPr>
            <p:nvPr/>
          </p:nvSpPr>
          <p:spPr bwMode="auto">
            <a:xfrm>
              <a:off x="5257" y="1801"/>
              <a:ext cx="11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646" name="Group 608"/>
            <p:cNvGrpSpPr>
              <a:grpSpLocks/>
            </p:cNvGrpSpPr>
            <p:nvPr/>
          </p:nvGrpSpPr>
          <p:grpSpPr bwMode="auto">
            <a:xfrm>
              <a:off x="3813" y="1163"/>
              <a:ext cx="295" cy="391"/>
              <a:chOff x="1653" y="3023"/>
              <a:chExt cx="622" cy="911"/>
            </a:xfrm>
          </p:grpSpPr>
          <p:sp>
            <p:nvSpPr>
              <p:cNvPr id="969" name="Line 270"/>
              <p:cNvSpPr>
                <a:spLocks noChangeShapeType="1"/>
              </p:cNvSpPr>
              <p:nvPr/>
            </p:nvSpPr>
            <p:spPr bwMode="auto">
              <a:xfrm flipH="1">
                <a:off x="1766" y="3287"/>
                <a:ext cx="188" cy="586"/>
              </a:xfrm>
              <a:prstGeom prst="line">
                <a:avLst/>
              </a:prstGeom>
              <a:noFill/>
              <a:ln w="1905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970" name="Line 271"/>
              <p:cNvSpPr>
                <a:spLocks noChangeShapeType="1"/>
              </p:cNvSpPr>
              <p:nvPr/>
            </p:nvSpPr>
            <p:spPr bwMode="auto">
              <a:xfrm>
                <a:off x="1954" y="3287"/>
                <a:ext cx="188" cy="583"/>
              </a:xfrm>
              <a:prstGeom prst="line">
                <a:avLst/>
              </a:prstGeom>
              <a:noFill/>
              <a:ln w="1905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971" name="Line 272"/>
              <p:cNvSpPr>
                <a:spLocks noChangeShapeType="1"/>
              </p:cNvSpPr>
              <p:nvPr/>
            </p:nvSpPr>
            <p:spPr bwMode="auto">
              <a:xfrm>
                <a:off x="1766" y="3870"/>
                <a:ext cx="188" cy="64"/>
              </a:xfrm>
              <a:prstGeom prst="line">
                <a:avLst/>
              </a:prstGeom>
              <a:noFill/>
              <a:ln w="1905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972" name="Line 273"/>
              <p:cNvSpPr>
                <a:spLocks noChangeShapeType="1"/>
              </p:cNvSpPr>
              <p:nvPr/>
            </p:nvSpPr>
            <p:spPr bwMode="auto">
              <a:xfrm flipH="1">
                <a:off x="1954" y="3870"/>
                <a:ext cx="188" cy="64"/>
              </a:xfrm>
              <a:prstGeom prst="line">
                <a:avLst/>
              </a:prstGeom>
              <a:noFill/>
              <a:ln w="1905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973" name="Line 274"/>
              <p:cNvSpPr>
                <a:spLocks noChangeShapeType="1"/>
              </p:cNvSpPr>
              <p:nvPr/>
            </p:nvSpPr>
            <p:spPr bwMode="auto">
              <a:xfrm>
                <a:off x="1954" y="3300"/>
                <a:ext cx="0" cy="634"/>
              </a:xfrm>
              <a:prstGeom prst="line">
                <a:avLst/>
              </a:prstGeom>
              <a:noFill/>
              <a:ln w="1905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974" name="Line 275"/>
              <p:cNvSpPr>
                <a:spLocks noChangeShapeType="1"/>
              </p:cNvSpPr>
              <p:nvPr/>
            </p:nvSpPr>
            <p:spPr bwMode="auto">
              <a:xfrm flipV="1">
                <a:off x="1766" y="3810"/>
                <a:ext cx="188" cy="63"/>
              </a:xfrm>
              <a:prstGeom prst="line">
                <a:avLst/>
              </a:prstGeom>
              <a:noFill/>
              <a:ln w="1905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975" name="Line 276"/>
              <p:cNvSpPr>
                <a:spLocks noChangeShapeType="1"/>
              </p:cNvSpPr>
              <p:nvPr/>
            </p:nvSpPr>
            <p:spPr bwMode="auto">
              <a:xfrm flipH="1" flipV="1">
                <a:off x="1954" y="3810"/>
                <a:ext cx="188" cy="60"/>
              </a:xfrm>
              <a:prstGeom prst="line">
                <a:avLst/>
              </a:prstGeom>
              <a:noFill/>
              <a:ln w="1905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976" name="Line 277"/>
              <p:cNvSpPr>
                <a:spLocks noChangeShapeType="1"/>
              </p:cNvSpPr>
              <p:nvPr/>
            </p:nvSpPr>
            <p:spPr bwMode="auto">
              <a:xfrm>
                <a:off x="1846" y="3618"/>
                <a:ext cx="108" cy="48"/>
              </a:xfrm>
              <a:prstGeom prst="line">
                <a:avLst/>
              </a:prstGeom>
              <a:noFill/>
              <a:ln w="1905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977" name="Line 278"/>
              <p:cNvSpPr>
                <a:spLocks noChangeShapeType="1"/>
              </p:cNvSpPr>
              <p:nvPr/>
            </p:nvSpPr>
            <p:spPr bwMode="auto">
              <a:xfrm flipV="1">
                <a:off x="1954" y="3618"/>
                <a:ext cx="114" cy="48"/>
              </a:xfrm>
              <a:prstGeom prst="line">
                <a:avLst/>
              </a:prstGeom>
              <a:noFill/>
              <a:ln w="1905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978" name="Line 279"/>
              <p:cNvSpPr>
                <a:spLocks noChangeShapeType="1"/>
              </p:cNvSpPr>
              <p:nvPr/>
            </p:nvSpPr>
            <p:spPr bwMode="auto">
              <a:xfrm>
                <a:off x="1810" y="3704"/>
                <a:ext cx="139" cy="65"/>
              </a:xfrm>
              <a:prstGeom prst="line">
                <a:avLst/>
              </a:prstGeom>
              <a:noFill/>
              <a:ln w="1905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979" name="Line 280"/>
              <p:cNvSpPr>
                <a:spLocks noChangeShapeType="1"/>
              </p:cNvSpPr>
              <p:nvPr/>
            </p:nvSpPr>
            <p:spPr bwMode="auto">
              <a:xfrm flipV="1">
                <a:off x="1954" y="3717"/>
                <a:ext cx="140" cy="57"/>
              </a:xfrm>
              <a:prstGeom prst="line">
                <a:avLst/>
              </a:prstGeom>
              <a:noFill/>
              <a:ln w="1905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980" name="Line 281"/>
              <p:cNvSpPr>
                <a:spLocks noChangeShapeType="1"/>
              </p:cNvSpPr>
              <p:nvPr/>
            </p:nvSpPr>
            <p:spPr bwMode="auto">
              <a:xfrm flipV="1">
                <a:off x="1954" y="3530"/>
                <a:ext cx="72" cy="24"/>
              </a:xfrm>
              <a:prstGeom prst="line">
                <a:avLst/>
              </a:prstGeom>
              <a:noFill/>
              <a:ln w="1905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981" name="Line 282"/>
              <p:cNvSpPr>
                <a:spLocks noChangeShapeType="1"/>
              </p:cNvSpPr>
              <p:nvPr/>
            </p:nvSpPr>
            <p:spPr bwMode="auto">
              <a:xfrm flipV="1">
                <a:off x="1954" y="3409"/>
                <a:ext cx="45" cy="18"/>
              </a:xfrm>
              <a:prstGeom prst="line">
                <a:avLst/>
              </a:prstGeom>
              <a:noFill/>
              <a:ln w="1905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982" name="Line 283"/>
              <p:cNvSpPr>
                <a:spLocks noChangeShapeType="1"/>
              </p:cNvSpPr>
              <p:nvPr/>
            </p:nvSpPr>
            <p:spPr bwMode="auto">
              <a:xfrm>
                <a:off x="1873" y="3522"/>
                <a:ext cx="87" cy="32"/>
              </a:xfrm>
              <a:prstGeom prst="line">
                <a:avLst/>
              </a:prstGeom>
              <a:noFill/>
              <a:ln w="1905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983" name="Line 284"/>
              <p:cNvSpPr>
                <a:spLocks noChangeShapeType="1"/>
              </p:cNvSpPr>
              <p:nvPr/>
            </p:nvSpPr>
            <p:spPr bwMode="auto">
              <a:xfrm>
                <a:off x="1912" y="3404"/>
                <a:ext cx="50" cy="31"/>
              </a:xfrm>
              <a:prstGeom prst="line">
                <a:avLst/>
              </a:prstGeom>
              <a:noFill/>
              <a:ln w="1905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984" name="Oval 624"/>
              <p:cNvSpPr>
                <a:spLocks noChangeArrowheads="1"/>
              </p:cNvSpPr>
              <p:nvPr/>
            </p:nvSpPr>
            <p:spPr bwMode="auto">
              <a:xfrm>
                <a:off x="1921" y="3233"/>
                <a:ext cx="63" cy="68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pic>
            <p:nvPicPr>
              <p:cNvPr id="985" name="Picture 625" descr="cell_tower_radiation_gray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3" y="3023"/>
                <a:ext cx="622" cy="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47" name="Group 626"/>
            <p:cNvGrpSpPr>
              <a:grpSpLocks/>
            </p:cNvGrpSpPr>
            <p:nvPr/>
          </p:nvGrpSpPr>
          <p:grpSpPr bwMode="auto">
            <a:xfrm>
              <a:off x="3962" y="1516"/>
              <a:ext cx="286" cy="160"/>
              <a:chOff x="3843" y="1516"/>
              <a:chExt cx="286" cy="160"/>
            </a:xfrm>
          </p:grpSpPr>
          <p:sp>
            <p:nvSpPr>
              <p:cNvPr id="960" name="Line 627"/>
              <p:cNvSpPr>
                <a:spLocks noChangeShapeType="1"/>
              </p:cNvSpPr>
              <p:nvPr/>
            </p:nvSpPr>
            <p:spPr bwMode="auto">
              <a:xfrm>
                <a:off x="3843" y="1516"/>
                <a:ext cx="96" cy="60"/>
              </a:xfrm>
              <a:prstGeom prst="line">
                <a:avLst/>
              </a:prstGeom>
              <a:noFill/>
              <a:ln w="9525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61" name="Oval 407"/>
              <p:cNvSpPr>
                <a:spLocks noChangeArrowheads="1"/>
              </p:cNvSpPr>
              <p:nvPr/>
            </p:nvSpPr>
            <p:spPr bwMode="auto">
              <a:xfrm>
                <a:off x="3884" y="1616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962" name="Rectangle 410"/>
              <p:cNvSpPr>
                <a:spLocks noChangeArrowheads="1"/>
              </p:cNvSpPr>
              <p:nvPr/>
            </p:nvSpPr>
            <p:spPr bwMode="auto">
              <a:xfrm>
                <a:off x="3884" y="1610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963" name="Oval 411"/>
              <p:cNvSpPr>
                <a:spLocks noChangeArrowheads="1"/>
              </p:cNvSpPr>
              <p:nvPr/>
            </p:nvSpPr>
            <p:spPr bwMode="auto">
              <a:xfrm>
                <a:off x="3883" y="1569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grpSp>
            <p:nvGrpSpPr>
              <p:cNvPr id="964" name="Group 631"/>
              <p:cNvGrpSpPr>
                <a:grpSpLocks/>
              </p:cNvGrpSpPr>
              <p:nvPr/>
            </p:nvGrpSpPr>
            <p:grpSpPr bwMode="auto">
              <a:xfrm>
                <a:off x="3932" y="1587"/>
                <a:ext cx="138" cy="33"/>
                <a:chOff x="2468" y="1332"/>
                <a:chExt cx="310" cy="60"/>
              </a:xfrm>
            </p:grpSpPr>
            <p:sp>
              <p:nvSpPr>
                <p:cNvPr id="967" name="Freeform 632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968" name="Freeform 633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965" name="Line 634"/>
              <p:cNvSpPr>
                <a:spLocks noChangeShapeType="1"/>
              </p:cNvSpPr>
              <p:nvPr/>
            </p:nvSpPr>
            <p:spPr bwMode="auto">
              <a:xfrm>
                <a:off x="3884" y="1602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66" name="Line 635"/>
              <p:cNvSpPr>
                <a:spLocks noChangeShapeType="1"/>
              </p:cNvSpPr>
              <p:nvPr/>
            </p:nvSpPr>
            <p:spPr bwMode="auto">
              <a:xfrm>
                <a:off x="4127" y="1604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48" name="Group 636"/>
            <p:cNvGrpSpPr>
              <a:grpSpLocks/>
            </p:cNvGrpSpPr>
            <p:nvPr/>
          </p:nvGrpSpPr>
          <p:grpSpPr bwMode="auto">
            <a:xfrm>
              <a:off x="4537" y="1571"/>
              <a:ext cx="246" cy="110"/>
              <a:chOff x="4334" y="1470"/>
              <a:chExt cx="246" cy="107"/>
            </a:xfrm>
          </p:grpSpPr>
          <p:sp>
            <p:nvSpPr>
              <p:cNvPr id="952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953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954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grpSp>
            <p:nvGrpSpPr>
              <p:cNvPr id="955" name="Group 640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958" name="Freeform 641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959" name="Freeform 642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956" name="Line 643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57" name="Line 644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49" name="Group 645"/>
            <p:cNvGrpSpPr>
              <a:grpSpLocks/>
            </p:cNvGrpSpPr>
            <p:nvPr/>
          </p:nvGrpSpPr>
          <p:grpSpPr bwMode="auto">
            <a:xfrm>
              <a:off x="4544" y="1737"/>
              <a:ext cx="246" cy="110"/>
              <a:chOff x="4334" y="1470"/>
              <a:chExt cx="246" cy="107"/>
            </a:xfrm>
          </p:grpSpPr>
          <p:sp>
            <p:nvSpPr>
              <p:cNvPr id="944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945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946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grpSp>
            <p:nvGrpSpPr>
              <p:cNvPr id="947" name="Group 649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950" name="Freeform 650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951" name="Freeform 651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948" name="Line 652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49" name="Line 653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50" name="Group 654"/>
            <p:cNvGrpSpPr>
              <a:grpSpLocks/>
            </p:cNvGrpSpPr>
            <p:nvPr/>
          </p:nvGrpSpPr>
          <p:grpSpPr bwMode="auto">
            <a:xfrm>
              <a:off x="4890" y="1738"/>
              <a:ext cx="246" cy="110"/>
              <a:chOff x="4334" y="1470"/>
              <a:chExt cx="246" cy="107"/>
            </a:xfrm>
          </p:grpSpPr>
          <p:sp>
            <p:nvSpPr>
              <p:cNvPr id="936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937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938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grpSp>
            <p:nvGrpSpPr>
              <p:cNvPr id="939" name="Group 658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942" name="Freeform 659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943" name="Freeform 660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940" name="Line 661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41" name="Line 662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51" name="Group 663"/>
            <p:cNvGrpSpPr>
              <a:grpSpLocks/>
            </p:cNvGrpSpPr>
            <p:nvPr/>
          </p:nvGrpSpPr>
          <p:grpSpPr bwMode="auto">
            <a:xfrm>
              <a:off x="4844" y="1508"/>
              <a:ext cx="246" cy="110"/>
              <a:chOff x="4334" y="1470"/>
              <a:chExt cx="246" cy="107"/>
            </a:xfrm>
          </p:grpSpPr>
          <p:sp>
            <p:nvSpPr>
              <p:cNvPr id="928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929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930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grpSp>
            <p:nvGrpSpPr>
              <p:cNvPr id="931" name="Group 667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934" name="Freeform 66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935" name="Freeform 66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932" name="Line 670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33" name="Line 671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52" name="Group 672"/>
            <p:cNvGrpSpPr>
              <a:grpSpLocks/>
            </p:cNvGrpSpPr>
            <p:nvPr/>
          </p:nvGrpSpPr>
          <p:grpSpPr bwMode="auto">
            <a:xfrm>
              <a:off x="4874" y="2296"/>
              <a:ext cx="310" cy="130"/>
              <a:chOff x="4334" y="1470"/>
              <a:chExt cx="246" cy="107"/>
            </a:xfrm>
          </p:grpSpPr>
          <p:sp>
            <p:nvSpPr>
              <p:cNvPr id="920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921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922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grpSp>
            <p:nvGrpSpPr>
              <p:cNvPr id="923" name="Group 676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926" name="Freeform 677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927" name="Freeform 678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924" name="Line 679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25" name="Line 680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4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653" name="Line 681"/>
            <p:cNvSpPr>
              <a:spLocks noChangeShapeType="1"/>
            </p:cNvSpPr>
            <p:nvPr/>
          </p:nvSpPr>
          <p:spPr bwMode="auto">
            <a:xfrm>
              <a:off x="4049" y="2358"/>
              <a:ext cx="4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654" name="Group 682"/>
            <p:cNvGrpSpPr>
              <a:grpSpLocks/>
            </p:cNvGrpSpPr>
            <p:nvPr/>
          </p:nvGrpSpPr>
          <p:grpSpPr bwMode="auto">
            <a:xfrm>
              <a:off x="4464" y="2288"/>
              <a:ext cx="310" cy="130"/>
              <a:chOff x="4334" y="1470"/>
              <a:chExt cx="246" cy="107"/>
            </a:xfrm>
          </p:grpSpPr>
          <p:sp>
            <p:nvSpPr>
              <p:cNvPr id="912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913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914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grpSp>
            <p:nvGrpSpPr>
              <p:cNvPr id="915" name="Group 686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918" name="Freeform 687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919" name="Freeform 688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916" name="Line 689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17" name="Line 690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4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55" name="Group 691"/>
            <p:cNvGrpSpPr>
              <a:grpSpLocks/>
            </p:cNvGrpSpPr>
            <p:nvPr/>
          </p:nvGrpSpPr>
          <p:grpSpPr bwMode="auto">
            <a:xfrm>
              <a:off x="4660" y="2464"/>
              <a:ext cx="310" cy="130"/>
              <a:chOff x="4334" y="1470"/>
              <a:chExt cx="246" cy="107"/>
            </a:xfrm>
          </p:grpSpPr>
          <p:sp>
            <p:nvSpPr>
              <p:cNvPr id="904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905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906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grpSp>
            <p:nvGrpSpPr>
              <p:cNvPr id="907" name="Group 695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910" name="Freeform 696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911" name="Freeform 697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908" name="Line 698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9" name="Line 699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4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56" name="Group 700"/>
            <p:cNvGrpSpPr>
              <a:grpSpLocks/>
            </p:cNvGrpSpPr>
            <p:nvPr/>
          </p:nvGrpSpPr>
          <p:grpSpPr bwMode="auto">
            <a:xfrm>
              <a:off x="4782" y="3028"/>
              <a:ext cx="392" cy="154"/>
              <a:chOff x="4334" y="1470"/>
              <a:chExt cx="246" cy="107"/>
            </a:xfrm>
          </p:grpSpPr>
          <p:sp>
            <p:nvSpPr>
              <p:cNvPr id="896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897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898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grpSp>
            <p:nvGrpSpPr>
              <p:cNvPr id="899" name="Group 704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902" name="Freeform 705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903" name="Freeform 706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900" name="Line 707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" name="Line 708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57" name="Group 709"/>
            <p:cNvGrpSpPr>
              <a:grpSpLocks/>
            </p:cNvGrpSpPr>
            <p:nvPr/>
          </p:nvGrpSpPr>
          <p:grpSpPr bwMode="auto">
            <a:xfrm>
              <a:off x="4388" y="2840"/>
              <a:ext cx="392" cy="154"/>
              <a:chOff x="4334" y="1470"/>
              <a:chExt cx="246" cy="107"/>
            </a:xfrm>
          </p:grpSpPr>
          <p:sp>
            <p:nvSpPr>
              <p:cNvPr id="888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889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890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grpSp>
            <p:nvGrpSpPr>
              <p:cNvPr id="891" name="Group 713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894" name="Freeform 714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95" name="Freeform 715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892" name="Line 716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3" name="Line 717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58" name="Group 718"/>
            <p:cNvGrpSpPr>
              <a:grpSpLocks/>
            </p:cNvGrpSpPr>
            <p:nvPr/>
          </p:nvGrpSpPr>
          <p:grpSpPr bwMode="auto">
            <a:xfrm>
              <a:off x="3932" y="3056"/>
              <a:ext cx="392" cy="154"/>
              <a:chOff x="4334" y="1470"/>
              <a:chExt cx="246" cy="107"/>
            </a:xfrm>
          </p:grpSpPr>
          <p:sp>
            <p:nvSpPr>
              <p:cNvPr id="880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881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882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grpSp>
            <p:nvGrpSpPr>
              <p:cNvPr id="883" name="Group 722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886" name="Freeform 723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87" name="Freeform 724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884" name="Line 725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5" name="Line 726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59" name="Group 727"/>
            <p:cNvGrpSpPr>
              <a:grpSpLocks/>
            </p:cNvGrpSpPr>
            <p:nvPr/>
          </p:nvGrpSpPr>
          <p:grpSpPr bwMode="auto">
            <a:xfrm>
              <a:off x="3812" y="2296"/>
              <a:ext cx="246" cy="108"/>
              <a:chOff x="4334" y="1470"/>
              <a:chExt cx="246" cy="107"/>
            </a:xfrm>
          </p:grpSpPr>
          <p:sp>
            <p:nvSpPr>
              <p:cNvPr id="872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873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874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2400">
                  <a:latin typeface="Times New Roman" pitchFamily="18" charset="0"/>
                  <a:cs typeface="Arial" pitchFamily="34" charset="0"/>
                </a:endParaRPr>
              </a:p>
            </p:txBody>
          </p:sp>
          <p:grpSp>
            <p:nvGrpSpPr>
              <p:cNvPr id="875" name="Group 731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878" name="Freeform 732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79" name="Freeform 733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876" name="Line 734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5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77" name="Line 735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9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60" name="Group 736"/>
            <p:cNvGrpSpPr>
              <a:grpSpLocks/>
            </p:cNvGrpSpPr>
            <p:nvPr/>
          </p:nvGrpSpPr>
          <p:grpSpPr bwMode="auto">
            <a:xfrm>
              <a:off x="4511" y="3153"/>
              <a:ext cx="281" cy="266"/>
              <a:chOff x="5072" y="3611"/>
              <a:chExt cx="459" cy="380"/>
            </a:xfrm>
          </p:grpSpPr>
          <p:grpSp>
            <p:nvGrpSpPr>
              <p:cNvPr id="858" name="Group 737"/>
              <p:cNvGrpSpPr>
                <a:grpSpLocks/>
              </p:cNvGrpSpPr>
              <p:nvPr/>
            </p:nvGrpSpPr>
            <p:grpSpPr bwMode="auto">
              <a:xfrm>
                <a:off x="5144" y="3611"/>
                <a:ext cx="387" cy="99"/>
                <a:chOff x="5030" y="2639"/>
                <a:chExt cx="387" cy="99"/>
              </a:xfrm>
            </p:grpSpPr>
            <p:sp>
              <p:nvSpPr>
                <p:cNvPr id="860" name="Freeform 738"/>
                <p:cNvSpPr>
                  <a:spLocks/>
                </p:cNvSpPr>
                <p:nvPr/>
              </p:nvSpPr>
              <p:spPr bwMode="auto">
                <a:xfrm>
                  <a:off x="5134" y="2657"/>
                  <a:ext cx="69" cy="55"/>
                </a:xfrm>
                <a:custGeom>
                  <a:avLst/>
                  <a:gdLst>
                    <a:gd name="T0" fmla="*/ 0 w 199"/>
                    <a:gd name="T1" fmla="*/ 0 h 232"/>
                    <a:gd name="T2" fmla="*/ 0 w 199"/>
                    <a:gd name="T3" fmla="*/ 0 h 232"/>
                    <a:gd name="T4" fmla="*/ 0 w 199"/>
                    <a:gd name="T5" fmla="*/ 0 h 232"/>
                    <a:gd name="T6" fmla="*/ 0 w 199"/>
                    <a:gd name="T7" fmla="*/ 0 h 232"/>
                    <a:gd name="T8" fmla="*/ 0 w 199"/>
                    <a:gd name="T9" fmla="*/ 0 h 232"/>
                    <a:gd name="T10" fmla="*/ 0 w 199"/>
                    <a:gd name="T11" fmla="*/ 0 h 232"/>
                    <a:gd name="T12" fmla="*/ 0 w 199"/>
                    <a:gd name="T13" fmla="*/ 0 h 232"/>
                    <a:gd name="T14" fmla="*/ 0 w 199"/>
                    <a:gd name="T15" fmla="*/ 0 h 232"/>
                    <a:gd name="T16" fmla="*/ 0 w 199"/>
                    <a:gd name="T17" fmla="*/ 0 h 232"/>
                    <a:gd name="T18" fmla="*/ 0 w 199"/>
                    <a:gd name="T19" fmla="*/ 0 h 232"/>
                    <a:gd name="T20" fmla="*/ 0 w 199"/>
                    <a:gd name="T21" fmla="*/ 0 h 232"/>
                    <a:gd name="T22" fmla="*/ 0 w 199"/>
                    <a:gd name="T23" fmla="*/ 0 h 232"/>
                    <a:gd name="T24" fmla="*/ 0 w 199"/>
                    <a:gd name="T25" fmla="*/ 0 h 232"/>
                    <a:gd name="T26" fmla="*/ 0 w 199"/>
                    <a:gd name="T27" fmla="*/ 0 h 232"/>
                    <a:gd name="T28" fmla="*/ 0 w 199"/>
                    <a:gd name="T29" fmla="*/ 0 h 232"/>
                    <a:gd name="T30" fmla="*/ 0 w 199"/>
                    <a:gd name="T31" fmla="*/ 0 h 232"/>
                    <a:gd name="T32" fmla="*/ 0 w 199"/>
                    <a:gd name="T33" fmla="*/ 0 h 232"/>
                    <a:gd name="T34" fmla="*/ 0 w 199"/>
                    <a:gd name="T35" fmla="*/ 0 h 232"/>
                    <a:gd name="T36" fmla="*/ 0 w 199"/>
                    <a:gd name="T37" fmla="*/ 0 h 232"/>
                    <a:gd name="T38" fmla="*/ 0 w 199"/>
                    <a:gd name="T39" fmla="*/ 0 h 232"/>
                    <a:gd name="T40" fmla="*/ 0 w 199"/>
                    <a:gd name="T41" fmla="*/ 0 h 232"/>
                    <a:gd name="T42" fmla="*/ 0 w 199"/>
                    <a:gd name="T43" fmla="*/ 0 h 232"/>
                    <a:gd name="T44" fmla="*/ 0 w 199"/>
                    <a:gd name="T45" fmla="*/ 0 h 232"/>
                    <a:gd name="T46" fmla="*/ 0 w 199"/>
                    <a:gd name="T47" fmla="*/ 0 h 232"/>
                    <a:gd name="T48" fmla="*/ 0 w 199"/>
                    <a:gd name="T49" fmla="*/ 0 h 232"/>
                    <a:gd name="T50" fmla="*/ 0 w 199"/>
                    <a:gd name="T51" fmla="*/ 0 h 232"/>
                    <a:gd name="T52" fmla="*/ 0 w 199"/>
                    <a:gd name="T53" fmla="*/ 0 h 232"/>
                    <a:gd name="T54" fmla="*/ 0 w 199"/>
                    <a:gd name="T55" fmla="*/ 0 h 232"/>
                    <a:gd name="T56" fmla="*/ 0 w 199"/>
                    <a:gd name="T57" fmla="*/ 0 h 232"/>
                    <a:gd name="T58" fmla="*/ 0 w 199"/>
                    <a:gd name="T59" fmla="*/ 0 h 232"/>
                    <a:gd name="T60" fmla="*/ 0 w 199"/>
                    <a:gd name="T61" fmla="*/ 0 h 232"/>
                    <a:gd name="T62" fmla="*/ 0 w 199"/>
                    <a:gd name="T63" fmla="*/ 0 h 232"/>
                    <a:gd name="T64" fmla="*/ 0 w 199"/>
                    <a:gd name="T65" fmla="*/ 0 h 232"/>
                    <a:gd name="T66" fmla="*/ 0 w 199"/>
                    <a:gd name="T67" fmla="*/ 0 h 232"/>
                    <a:gd name="T68" fmla="*/ 0 w 199"/>
                    <a:gd name="T69" fmla="*/ 0 h 232"/>
                    <a:gd name="T70" fmla="*/ 0 w 199"/>
                    <a:gd name="T71" fmla="*/ 0 h 232"/>
                    <a:gd name="T72" fmla="*/ 0 w 199"/>
                    <a:gd name="T73" fmla="*/ 0 h 232"/>
                    <a:gd name="T74" fmla="*/ 0 w 199"/>
                    <a:gd name="T75" fmla="*/ 0 h 232"/>
                    <a:gd name="T76" fmla="*/ 0 w 199"/>
                    <a:gd name="T77" fmla="*/ 0 h 232"/>
                    <a:gd name="T78" fmla="*/ 0 w 199"/>
                    <a:gd name="T79" fmla="*/ 0 h 232"/>
                    <a:gd name="T80" fmla="*/ 0 w 199"/>
                    <a:gd name="T81" fmla="*/ 0 h 232"/>
                    <a:gd name="T82" fmla="*/ 0 w 199"/>
                    <a:gd name="T83" fmla="*/ 0 h 232"/>
                    <a:gd name="T84" fmla="*/ 0 w 199"/>
                    <a:gd name="T85" fmla="*/ 0 h 232"/>
                    <a:gd name="T86" fmla="*/ 0 w 199"/>
                    <a:gd name="T87" fmla="*/ 0 h 232"/>
                    <a:gd name="T88" fmla="*/ 0 w 199"/>
                    <a:gd name="T89" fmla="*/ 0 h 232"/>
                    <a:gd name="T90" fmla="*/ 0 w 199"/>
                    <a:gd name="T91" fmla="*/ 0 h 232"/>
                    <a:gd name="T92" fmla="*/ 0 w 199"/>
                    <a:gd name="T93" fmla="*/ 0 h 232"/>
                    <a:gd name="T94" fmla="*/ 0 w 199"/>
                    <a:gd name="T95" fmla="*/ 0 h 232"/>
                    <a:gd name="T96" fmla="*/ 0 w 199"/>
                    <a:gd name="T97" fmla="*/ 0 h 23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99"/>
                    <a:gd name="T148" fmla="*/ 0 h 232"/>
                    <a:gd name="T149" fmla="*/ 199 w 199"/>
                    <a:gd name="T150" fmla="*/ 232 h 232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99" h="232">
                      <a:moveTo>
                        <a:pt x="70" y="29"/>
                      </a:moveTo>
                      <a:lnTo>
                        <a:pt x="55" y="39"/>
                      </a:lnTo>
                      <a:lnTo>
                        <a:pt x="42" y="50"/>
                      </a:lnTo>
                      <a:lnTo>
                        <a:pt x="30" y="63"/>
                      </a:lnTo>
                      <a:lnTo>
                        <a:pt x="20" y="77"/>
                      </a:lnTo>
                      <a:lnTo>
                        <a:pt x="12" y="91"/>
                      </a:lnTo>
                      <a:lnTo>
                        <a:pt x="6" y="108"/>
                      </a:lnTo>
                      <a:lnTo>
                        <a:pt x="2" y="125"/>
                      </a:lnTo>
                      <a:lnTo>
                        <a:pt x="0" y="142"/>
                      </a:lnTo>
                      <a:lnTo>
                        <a:pt x="2" y="166"/>
                      </a:lnTo>
                      <a:lnTo>
                        <a:pt x="12" y="186"/>
                      </a:lnTo>
                      <a:lnTo>
                        <a:pt x="26" y="203"/>
                      </a:lnTo>
                      <a:lnTo>
                        <a:pt x="45" y="216"/>
                      </a:lnTo>
                      <a:lnTo>
                        <a:pt x="66" y="226"/>
                      </a:lnTo>
                      <a:lnTo>
                        <a:pt x="88" y="230"/>
                      </a:lnTo>
                      <a:lnTo>
                        <a:pt x="111" y="232"/>
                      </a:lnTo>
                      <a:lnTo>
                        <a:pt x="134" y="228"/>
                      </a:lnTo>
                      <a:lnTo>
                        <a:pt x="138" y="228"/>
                      </a:lnTo>
                      <a:lnTo>
                        <a:pt x="143" y="226"/>
                      </a:lnTo>
                      <a:lnTo>
                        <a:pt x="147" y="222"/>
                      </a:lnTo>
                      <a:lnTo>
                        <a:pt x="148" y="218"/>
                      </a:lnTo>
                      <a:lnTo>
                        <a:pt x="145" y="212"/>
                      </a:lnTo>
                      <a:lnTo>
                        <a:pt x="141" y="207"/>
                      </a:lnTo>
                      <a:lnTo>
                        <a:pt x="135" y="203"/>
                      </a:lnTo>
                      <a:lnTo>
                        <a:pt x="129" y="201"/>
                      </a:lnTo>
                      <a:lnTo>
                        <a:pt x="117" y="197"/>
                      </a:lnTo>
                      <a:lnTo>
                        <a:pt x="105" y="195"/>
                      </a:lnTo>
                      <a:lnTo>
                        <a:pt x="94" y="193"/>
                      </a:lnTo>
                      <a:lnTo>
                        <a:pt x="83" y="190"/>
                      </a:lnTo>
                      <a:lnTo>
                        <a:pt x="73" y="187"/>
                      </a:lnTo>
                      <a:lnTo>
                        <a:pt x="62" y="182"/>
                      </a:lnTo>
                      <a:lnTo>
                        <a:pt x="53" y="176"/>
                      </a:lnTo>
                      <a:lnTo>
                        <a:pt x="43" y="167"/>
                      </a:lnTo>
                      <a:lnTo>
                        <a:pt x="40" y="128"/>
                      </a:lnTo>
                      <a:lnTo>
                        <a:pt x="49" y="96"/>
                      </a:lnTo>
                      <a:lnTo>
                        <a:pt x="68" y="71"/>
                      </a:lnTo>
                      <a:lnTo>
                        <a:pt x="94" y="50"/>
                      </a:lnTo>
                      <a:lnTo>
                        <a:pt x="122" y="34"/>
                      </a:lnTo>
                      <a:lnTo>
                        <a:pt x="151" y="21"/>
                      </a:lnTo>
                      <a:lnTo>
                        <a:pt x="178" y="12"/>
                      </a:lnTo>
                      <a:lnTo>
                        <a:pt x="199" y="4"/>
                      </a:lnTo>
                      <a:lnTo>
                        <a:pt x="186" y="1"/>
                      </a:lnTo>
                      <a:lnTo>
                        <a:pt x="172" y="0"/>
                      </a:lnTo>
                      <a:lnTo>
                        <a:pt x="156" y="2"/>
                      </a:lnTo>
                      <a:lnTo>
                        <a:pt x="138" y="4"/>
                      </a:lnTo>
                      <a:lnTo>
                        <a:pt x="121" y="10"/>
                      </a:lnTo>
                      <a:lnTo>
                        <a:pt x="103" y="16"/>
                      </a:lnTo>
                      <a:lnTo>
                        <a:pt x="86" y="23"/>
                      </a:lnTo>
                      <a:lnTo>
                        <a:pt x="70" y="29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61" name="Freeform 739"/>
                <p:cNvSpPr>
                  <a:spLocks/>
                </p:cNvSpPr>
                <p:nvPr/>
              </p:nvSpPr>
              <p:spPr bwMode="auto">
                <a:xfrm>
                  <a:off x="5252" y="2656"/>
                  <a:ext cx="47" cy="42"/>
                </a:xfrm>
                <a:custGeom>
                  <a:avLst/>
                  <a:gdLst>
                    <a:gd name="T0" fmla="*/ 0 w 128"/>
                    <a:gd name="T1" fmla="*/ 0 h 180"/>
                    <a:gd name="T2" fmla="*/ 0 w 128"/>
                    <a:gd name="T3" fmla="*/ 0 h 180"/>
                    <a:gd name="T4" fmla="*/ 0 w 128"/>
                    <a:gd name="T5" fmla="*/ 0 h 180"/>
                    <a:gd name="T6" fmla="*/ 0 w 128"/>
                    <a:gd name="T7" fmla="*/ 0 h 180"/>
                    <a:gd name="T8" fmla="*/ 0 w 128"/>
                    <a:gd name="T9" fmla="*/ 0 h 180"/>
                    <a:gd name="T10" fmla="*/ 0 w 128"/>
                    <a:gd name="T11" fmla="*/ 0 h 180"/>
                    <a:gd name="T12" fmla="*/ 0 w 128"/>
                    <a:gd name="T13" fmla="*/ 0 h 180"/>
                    <a:gd name="T14" fmla="*/ 0 w 128"/>
                    <a:gd name="T15" fmla="*/ 0 h 180"/>
                    <a:gd name="T16" fmla="*/ 0 w 128"/>
                    <a:gd name="T17" fmla="*/ 0 h 180"/>
                    <a:gd name="T18" fmla="*/ 0 w 128"/>
                    <a:gd name="T19" fmla="*/ 0 h 180"/>
                    <a:gd name="T20" fmla="*/ 0 w 128"/>
                    <a:gd name="T21" fmla="*/ 0 h 180"/>
                    <a:gd name="T22" fmla="*/ 0 w 128"/>
                    <a:gd name="T23" fmla="*/ 0 h 180"/>
                    <a:gd name="T24" fmla="*/ 0 w 128"/>
                    <a:gd name="T25" fmla="*/ 0 h 180"/>
                    <a:gd name="T26" fmla="*/ 0 w 128"/>
                    <a:gd name="T27" fmla="*/ 0 h 180"/>
                    <a:gd name="T28" fmla="*/ 0 w 128"/>
                    <a:gd name="T29" fmla="*/ 0 h 180"/>
                    <a:gd name="T30" fmla="*/ 0 w 128"/>
                    <a:gd name="T31" fmla="*/ 0 h 180"/>
                    <a:gd name="T32" fmla="*/ 0 w 128"/>
                    <a:gd name="T33" fmla="*/ 0 h 180"/>
                    <a:gd name="T34" fmla="*/ 0 w 128"/>
                    <a:gd name="T35" fmla="*/ 0 h 180"/>
                    <a:gd name="T36" fmla="*/ 0 w 128"/>
                    <a:gd name="T37" fmla="*/ 0 h 180"/>
                    <a:gd name="T38" fmla="*/ 0 w 128"/>
                    <a:gd name="T39" fmla="*/ 0 h 180"/>
                    <a:gd name="T40" fmla="*/ 0 w 128"/>
                    <a:gd name="T41" fmla="*/ 0 h 180"/>
                    <a:gd name="T42" fmla="*/ 0 w 128"/>
                    <a:gd name="T43" fmla="*/ 0 h 180"/>
                    <a:gd name="T44" fmla="*/ 0 w 128"/>
                    <a:gd name="T45" fmla="*/ 0 h 180"/>
                    <a:gd name="T46" fmla="*/ 0 w 128"/>
                    <a:gd name="T47" fmla="*/ 0 h 180"/>
                    <a:gd name="T48" fmla="*/ 0 w 128"/>
                    <a:gd name="T49" fmla="*/ 0 h 180"/>
                    <a:gd name="T50" fmla="*/ 0 w 128"/>
                    <a:gd name="T51" fmla="*/ 0 h 180"/>
                    <a:gd name="T52" fmla="*/ 0 w 128"/>
                    <a:gd name="T53" fmla="*/ 0 h 180"/>
                    <a:gd name="T54" fmla="*/ 0 w 128"/>
                    <a:gd name="T55" fmla="*/ 0 h 180"/>
                    <a:gd name="T56" fmla="*/ 0 w 128"/>
                    <a:gd name="T57" fmla="*/ 0 h 180"/>
                    <a:gd name="T58" fmla="*/ 0 w 128"/>
                    <a:gd name="T59" fmla="*/ 0 h 180"/>
                    <a:gd name="T60" fmla="*/ 0 w 128"/>
                    <a:gd name="T61" fmla="*/ 0 h 180"/>
                    <a:gd name="T62" fmla="*/ 0 w 128"/>
                    <a:gd name="T63" fmla="*/ 0 h 180"/>
                    <a:gd name="T64" fmla="*/ 0 w 128"/>
                    <a:gd name="T65" fmla="*/ 0 h 180"/>
                    <a:gd name="T66" fmla="*/ 0 w 128"/>
                    <a:gd name="T67" fmla="*/ 0 h 180"/>
                    <a:gd name="T68" fmla="*/ 0 w 128"/>
                    <a:gd name="T69" fmla="*/ 0 h 180"/>
                    <a:gd name="T70" fmla="*/ 0 w 128"/>
                    <a:gd name="T71" fmla="*/ 0 h 180"/>
                    <a:gd name="T72" fmla="*/ 0 w 128"/>
                    <a:gd name="T73" fmla="*/ 0 h 180"/>
                    <a:gd name="T74" fmla="*/ 0 w 128"/>
                    <a:gd name="T75" fmla="*/ 0 h 180"/>
                    <a:gd name="T76" fmla="*/ 0 w 128"/>
                    <a:gd name="T77" fmla="*/ 0 h 180"/>
                    <a:gd name="T78" fmla="*/ 0 w 128"/>
                    <a:gd name="T79" fmla="*/ 0 h 180"/>
                    <a:gd name="T80" fmla="*/ 0 w 128"/>
                    <a:gd name="T81" fmla="*/ 0 h 18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128"/>
                    <a:gd name="T124" fmla="*/ 0 h 180"/>
                    <a:gd name="T125" fmla="*/ 128 w 128"/>
                    <a:gd name="T126" fmla="*/ 180 h 18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128" h="180">
                      <a:moveTo>
                        <a:pt x="108" y="59"/>
                      </a:moveTo>
                      <a:lnTo>
                        <a:pt x="113" y="77"/>
                      </a:lnTo>
                      <a:lnTo>
                        <a:pt x="111" y="94"/>
                      </a:lnTo>
                      <a:lnTo>
                        <a:pt x="103" y="108"/>
                      </a:lnTo>
                      <a:lnTo>
                        <a:pt x="91" y="121"/>
                      </a:lnTo>
                      <a:lnTo>
                        <a:pt x="77" y="132"/>
                      </a:lnTo>
                      <a:lnTo>
                        <a:pt x="61" y="144"/>
                      </a:lnTo>
                      <a:lnTo>
                        <a:pt x="45" y="154"/>
                      </a:lnTo>
                      <a:lnTo>
                        <a:pt x="30" y="164"/>
                      </a:lnTo>
                      <a:lnTo>
                        <a:pt x="28" y="168"/>
                      </a:lnTo>
                      <a:lnTo>
                        <a:pt x="27" y="170"/>
                      </a:lnTo>
                      <a:lnTo>
                        <a:pt x="27" y="174"/>
                      </a:lnTo>
                      <a:lnTo>
                        <a:pt x="28" y="177"/>
                      </a:lnTo>
                      <a:lnTo>
                        <a:pt x="32" y="179"/>
                      </a:lnTo>
                      <a:lnTo>
                        <a:pt x="35" y="180"/>
                      </a:lnTo>
                      <a:lnTo>
                        <a:pt x="37" y="180"/>
                      </a:lnTo>
                      <a:lnTo>
                        <a:pt x="41" y="179"/>
                      </a:lnTo>
                      <a:lnTo>
                        <a:pt x="60" y="169"/>
                      </a:lnTo>
                      <a:lnTo>
                        <a:pt x="77" y="158"/>
                      </a:lnTo>
                      <a:lnTo>
                        <a:pt x="94" y="145"/>
                      </a:lnTo>
                      <a:lnTo>
                        <a:pt x="109" y="130"/>
                      </a:lnTo>
                      <a:lnTo>
                        <a:pt x="120" y="114"/>
                      </a:lnTo>
                      <a:lnTo>
                        <a:pt x="127" y="95"/>
                      </a:lnTo>
                      <a:lnTo>
                        <a:pt x="128" y="76"/>
                      </a:lnTo>
                      <a:lnTo>
                        <a:pt x="123" y="55"/>
                      </a:lnTo>
                      <a:lnTo>
                        <a:pt x="113" y="39"/>
                      </a:lnTo>
                      <a:lnTo>
                        <a:pt x="97" y="25"/>
                      </a:lnTo>
                      <a:lnTo>
                        <a:pt x="79" y="15"/>
                      </a:lnTo>
                      <a:lnTo>
                        <a:pt x="57" y="7"/>
                      </a:lnTo>
                      <a:lnTo>
                        <a:pt x="36" y="2"/>
                      </a:lnTo>
                      <a:lnTo>
                        <a:pt x="19" y="0"/>
                      </a:lnTo>
                      <a:lnTo>
                        <a:pt x="6" y="0"/>
                      </a:lnTo>
                      <a:lnTo>
                        <a:pt x="0" y="4"/>
                      </a:lnTo>
                      <a:lnTo>
                        <a:pt x="14" y="9"/>
                      </a:lnTo>
                      <a:lnTo>
                        <a:pt x="29" y="14"/>
                      </a:lnTo>
                      <a:lnTo>
                        <a:pt x="46" y="19"/>
                      </a:lnTo>
                      <a:lnTo>
                        <a:pt x="61" y="23"/>
                      </a:lnTo>
                      <a:lnTo>
                        <a:pt x="76" y="29"/>
                      </a:lnTo>
                      <a:lnTo>
                        <a:pt x="89" y="37"/>
                      </a:lnTo>
                      <a:lnTo>
                        <a:pt x="100" y="46"/>
                      </a:lnTo>
                      <a:lnTo>
                        <a:pt x="108" y="59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62" name="Freeform 740"/>
                <p:cNvSpPr>
                  <a:spLocks/>
                </p:cNvSpPr>
                <p:nvPr/>
              </p:nvSpPr>
              <p:spPr bwMode="auto">
                <a:xfrm>
                  <a:off x="5089" y="2646"/>
                  <a:ext cx="114" cy="88"/>
                </a:xfrm>
                <a:custGeom>
                  <a:avLst/>
                  <a:gdLst>
                    <a:gd name="T0" fmla="*/ 0 w 322"/>
                    <a:gd name="T1" fmla="*/ 0 h 378"/>
                    <a:gd name="T2" fmla="*/ 0 w 322"/>
                    <a:gd name="T3" fmla="*/ 0 h 378"/>
                    <a:gd name="T4" fmla="*/ 0 w 322"/>
                    <a:gd name="T5" fmla="*/ 0 h 378"/>
                    <a:gd name="T6" fmla="*/ 0 w 322"/>
                    <a:gd name="T7" fmla="*/ 0 h 378"/>
                    <a:gd name="T8" fmla="*/ 0 w 322"/>
                    <a:gd name="T9" fmla="*/ 0 h 378"/>
                    <a:gd name="T10" fmla="*/ 0 w 322"/>
                    <a:gd name="T11" fmla="*/ 0 h 378"/>
                    <a:gd name="T12" fmla="*/ 0 w 322"/>
                    <a:gd name="T13" fmla="*/ 0 h 378"/>
                    <a:gd name="T14" fmla="*/ 0 w 322"/>
                    <a:gd name="T15" fmla="*/ 0 h 378"/>
                    <a:gd name="T16" fmla="*/ 0 w 322"/>
                    <a:gd name="T17" fmla="*/ 0 h 378"/>
                    <a:gd name="T18" fmla="*/ 0 w 322"/>
                    <a:gd name="T19" fmla="*/ 0 h 378"/>
                    <a:gd name="T20" fmla="*/ 0 w 322"/>
                    <a:gd name="T21" fmla="*/ 0 h 378"/>
                    <a:gd name="T22" fmla="*/ 0 w 322"/>
                    <a:gd name="T23" fmla="*/ 0 h 378"/>
                    <a:gd name="T24" fmla="*/ 0 w 322"/>
                    <a:gd name="T25" fmla="*/ 0 h 378"/>
                    <a:gd name="T26" fmla="*/ 0 w 322"/>
                    <a:gd name="T27" fmla="*/ 0 h 378"/>
                    <a:gd name="T28" fmla="*/ 0 w 322"/>
                    <a:gd name="T29" fmla="*/ 0 h 378"/>
                    <a:gd name="T30" fmla="*/ 0 w 322"/>
                    <a:gd name="T31" fmla="*/ 0 h 378"/>
                    <a:gd name="T32" fmla="*/ 0 w 322"/>
                    <a:gd name="T33" fmla="*/ 0 h 378"/>
                    <a:gd name="T34" fmla="*/ 0 w 322"/>
                    <a:gd name="T35" fmla="*/ 0 h 378"/>
                    <a:gd name="T36" fmla="*/ 0 w 322"/>
                    <a:gd name="T37" fmla="*/ 0 h 378"/>
                    <a:gd name="T38" fmla="*/ 0 w 322"/>
                    <a:gd name="T39" fmla="*/ 0 h 378"/>
                    <a:gd name="T40" fmla="*/ 0 w 322"/>
                    <a:gd name="T41" fmla="*/ 0 h 378"/>
                    <a:gd name="T42" fmla="*/ 0 w 322"/>
                    <a:gd name="T43" fmla="*/ 0 h 378"/>
                    <a:gd name="T44" fmla="*/ 0 w 322"/>
                    <a:gd name="T45" fmla="*/ 0 h 378"/>
                    <a:gd name="T46" fmla="*/ 0 w 322"/>
                    <a:gd name="T47" fmla="*/ 0 h 378"/>
                    <a:gd name="T48" fmla="*/ 0 w 322"/>
                    <a:gd name="T49" fmla="*/ 0 h 378"/>
                    <a:gd name="T50" fmla="*/ 0 w 322"/>
                    <a:gd name="T51" fmla="*/ 0 h 378"/>
                    <a:gd name="T52" fmla="*/ 0 w 322"/>
                    <a:gd name="T53" fmla="*/ 0 h 378"/>
                    <a:gd name="T54" fmla="*/ 0 w 322"/>
                    <a:gd name="T55" fmla="*/ 0 h 378"/>
                    <a:gd name="T56" fmla="*/ 0 w 322"/>
                    <a:gd name="T57" fmla="*/ 0 h 378"/>
                    <a:gd name="T58" fmla="*/ 0 w 322"/>
                    <a:gd name="T59" fmla="*/ 0 h 378"/>
                    <a:gd name="T60" fmla="*/ 0 w 322"/>
                    <a:gd name="T61" fmla="*/ 0 h 378"/>
                    <a:gd name="T62" fmla="*/ 0 w 322"/>
                    <a:gd name="T63" fmla="*/ 0 h 378"/>
                    <a:gd name="T64" fmla="*/ 0 w 322"/>
                    <a:gd name="T65" fmla="*/ 0 h 378"/>
                    <a:gd name="T66" fmla="*/ 0 w 322"/>
                    <a:gd name="T67" fmla="*/ 0 h 378"/>
                    <a:gd name="T68" fmla="*/ 0 w 322"/>
                    <a:gd name="T69" fmla="*/ 0 h 378"/>
                    <a:gd name="T70" fmla="*/ 0 w 322"/>
                    <a:gd name="T71" fmla="*/ 0 h 378"/>
                    <a:gd name="T72" fmla="*/ 0 w 322"/>
                    <a:gd name="T73" fmla="*/ 0 h 378"/>
                    <a:gd name="T74" fmla="*/ 0 w 322"/>
                    <a:gd name="T75" fmla="*/ 0 h 378"/>
                    <a:gd name="T76" fmla="*/ 0 w 322"/>
                    <a:gd name="T77" fmla="*/ 0 h 378"/>
                    <a:gd name="T78" fmla="*/ 0 w 322"/>
                    <a:gd name="T79" fmla="*/ 0 h 378"/>
                    <a:gd name="T80" fmla="*/ 0 w 322"/>
                    <a:gd name="T81" fmla="*/ 0 h 378"/>
                    <a:gd name="T82" fmla="*/ 0 w 322"/>
                    <a:gd name="T83" fmla="*/ 0 h 378"/>
                    <a:gd name="T84" fmla="*/ 0 w 322"/>
                    <a:gd name="T85" fmla="*/ 0 h 378"/>
                    <a:gd name="T86" fmla="*/ 0 w 322"/>
                    <a:gd name="T87" fmla="*/ 0 h 378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322"/>
                    <a:gd name="T133" fmla="*/ 0 h 378"/>
                    <a:gd name="T134" fmla="*/ 322 w 322"/>
                    <a:gd name="T135" fmla="*/ 378 h 378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322" h="378">
                      <a:moveTo>
                        <a:pt x="125" y="49"/>
                      </a:moveTo>
                      <a:lnTo>
                        <a:pt x="100" y="70"/>
                      </a:lnTo>
                      <a:lnTo>
                        <a:pt x="76" y="90"/>
                      </a:lnTo>
                      <a:lnTo>
                        <a:pt x="53" y="115"/>
                      </a:lnTo>
                      <a:lnTo>
                        <a:pt x="34" y="140"/>
                      </a:lnTo>
                      <a:lnTo>
                        <a:pt x="17" y="166"/>
                      </a:lnTo>
                      <a:lnTo>
                        <a:pt x="5" y="195"/>
                      </a:lnTo>
                      <a:lnTo>
                        <a:pt x="0" y="226"/>
                      </a:lnTo>
                      <a:lnTo>
                        <a:pt x="1" y="258"/>
                      </a:lnTo>
                      <a:lnTo>
                        <a:pt x="3" y="266"/>
                      </a:lnTo>
                      <a:lnTo>
                        <a:pt x="5" y="275"/>
                      </a:lnTo>
                      <a:lnTo>
                        <a:pt x="9" y="282"/>
                      </a:lnTo>
                      <a:lnTo>
                        <a:pt x="14" y="290"/>
                      </a:lnTo>
                      <a:lnTo>
                        <a:pt x="19" y="297"/>
                      </a:lnTo>
                      <a:lnTo>
                        <a:pt x="26" y="304"/>
                      </a:lnTo>
                      <a:lnTo>
                        <a:pt x="32" y="310"/>
                      </a:lnTo>
                      <a:lnTo>
                        <a:pt x="41" y="314"/>
                      </a:lnTo>
                      <a:lnTo>
                        <a:pt x="56" y="324"/>
                      </a:lnTo>
                      <a:lnTo>
                        <a:pt x="71" y="332"/>
                      </a:lnTo>
                      <a:lnTo>
                        <a:pt x="86" y="338"/>
                      </a:lnTo>
                      <a:lnTo>
                        <a:pt x="103" y="344"/>
                      </a:lnTo>
                      <a:lnTo>
                        <a:pt x="119" y="350"/>
                      </a:lnTo>
                      <a:lnTo>
                        <a:pt x="136" y="355"/>
                      </a:lnTo>
                      <a:lnTo>
                        <a:pt x="152" y="359"/>
                      </a:lnTo>
                      <a:lnTo>
                        <a:pt x="168" y="363"/>
                      </a:lnTo>
                      <a:lnTo>
                        <a:pt x="186" y="366"/>
                      </a:lnTo>
                      <a:lnTo>
                        <a:pt x="202" y="368"/>
                      </a:lnTo>
                      <a:lnTo>
                        <a:pt x="220" y="371"/>
                      </a:lnTo>
                      <a:lnTo>
                        <a:pt x="238" y="373"/>
                      </a:lnTo>
                      <a:lnTo>
                        <a:pt x="254" y="374"/>
                      </a:lnTo>
                      <a:lnTo>
                        <a:pt x="272" y="375"/>
                      </a:lnTo>
                      <a:lnTo>
                        <a:pt x="289" y="376"/>
                      </a:lnTo>
                      <a:lnTo>
                        <a:pt x="306" y="378"/>
                      </a:lnTo>
                      <a:lnTo>
                        <a:pt x="311" y="378"/>
                      </a:lnTo>
                      <a:lnTo>
                        <a:pt x="316" y="375"/>
                      </a:lnTo>
                      <a:lnTo>
                        <a:pt x="320" y="371"/>
                      </a:lnTo>
                      <a:lnTo>
                        <a:pt x="322" y="366"/>
                      </a:lnTo>
                      <a:lnTo>
                        <a:pt x="322" y="360"/>
                      </a:lnTo>
                      <a:lnTo>
                        <a:pt x="320" y="356"/>
                      </a:lnTo>
                      <a:lnTo>
                        <a:pt x="315" y="352"/>
                      </a:lnTo>
                      <a:lnTo>
                        <a:pt x="309" y="350"/>
                      </a:lnTo>
                      <a:lnTo>
                        <a:pt x="294" y="347"/>
                      </a:lnTo>
                      <a:lnTo>
                        <a:pt x="279" y="344"/>
                      </a:lnTo>
                      <a:lnTo>
                        <a:pt x="263" y="341"/>
                      </a:lnTo>
                      <a:lnTo>
                        <a:pt x="247" y="338"/>
                      </a:lnTo>
                      <a:lnTo>
                        <a:pt x="232" y="336"/>
                      </a:lnTo>
                      <a:lnTo>
                        <a:pt x="216" y="334"/>
                      </a:lnTo>
                      <a:lnTo>
                        <a:pt x="200" y="332"/>
                      </a:lnTo>
                      <a:lnTo>
                        <a:pt x="185" y="328"/>
                      </a:lnTo>
                      <a:lnTo>
                        <a:pt x="170" y="326"/>
                      </a:lnTo>
                      <a:lnTo>
                        <a:pt x="154" y="322"/>
                      </a:lnTo>
                      <a:lnTo>
                        <a:pt x="139" y="318"/>
                      </a:lnTo>
                      <a:lnTo>
                        <a:pt x="124" y="314"/>
                      </a:lnTo>
                      <a:lnTo>
                        <a:pt x="110" y="309"/>
                      </a:lnTo>
                      <a:lnTo>
                        <a:pt x="94" y="303"/>
                      </a:lnTo>
                      <a:lnTo>
                        <a:pt x="80" y="297"/>
                      </a:lnTo>
                      <a:lnTo>
                        <a:pt x="66" y="289"/>
                      </a:lnTo>
                      <a:lnTo>
                        <a:pt x="55" y="281"/>
                      </a:lnTo>
                      <a:lnTo>
                        <a:pt x="45" y="271"/>
                      </a:lnTo>
                      <a:lnTo>
                        <a:pt x="38" y="259"/>
                      </a:lnTo>
                      <a:lnTo>
                        <a:pt x="35" y="245"/>
                      </a:lnTo>
                      <a:lnTo>
                        <a:pt x="34" y="232"/>
                      </a:lnTo>
                      <a:lnTo>
                        <a:pt x="35" y="216"/>
                      </a:lnTo>
                      <a:lnTo>
                        <a:pt x="38" y="200"/>
                      </a:lnTo>
                      <a:lnTo>
                        <a:pt x="43" y="187"/>
                      </a:lnTo>
                      <a:lnTo>
                        <a:pt x="51" y="170"/>
                      </a:lnTo>
                      <a:lnTo>
                        <a:pt x="60" y="152"/>
                      </a:lnTo>
                      <a:lnTo>
                        <a:pt x="71" y="137"/>
                      </a:lnTo>
                      <a:lnTo>
                        <a:pt x="83" y="124"/>
                      </a:lnTo>
                      <a:lnTo>
                        <a:pt x="94" y="110"/>
                      </a:lnTo>
                      <a:lnTo>
                        <a:pt x="107" y="96"/>
                      </a:lnTo>
                      <a:lnTo>
                        <a:pt x="123" y="82"/>
                      </a:lnTo>
                      <a:lnTo>
                        <a:pt x="138" y="69"/>
                      </a:lnTo>
                      <a:lnTo>
                        <a:pt x="153" y="57"/>
                      </a:lnTo>
                      <a:lnTo>
                        <a:pt x="173" y="47"/>
                      </a:lnTo>
                      <a:lnTo>
                        <a:pt x="195" y="38"/>
                      </a:lnTo>
                      <a:lnTo>
                        <a:pt x="218" y="28"/>
                      </a:lnTo>
                      <a:lnTo>
                        <a:pt x="238" y="20"/>
                      </a:lnTo>
                      <a:lnTo>
                        <a:pt x="254" y="13"/>
                      </a:lnTo>
                      <a:lnTo>
                        <a:pt x="264" y="7"/>
                      </a:lnTo>
                      <a:lnTo>
                        <a:pt x="268" y="2"/>
                      </a:lnTo>
                      <a:lnTo>
                        <a:pt x="256" y="0"/>
                      </a:lnTo>
                      <a:lnTo>
                        <a:pt x="240" y="1"/>
                      </a:lnTo>
                      <a:lnTo>
                        <a:pt x="221" y="4"/>
                      </a:lnTo>
                      <a:lnTo>
                        <a:pt x="201" y="10"/>
                      </a:lnTo>
                      <a:lnTo>
                        <a:pt x="180" y="18"/>
                      </a:lnTo>
                      <a:lnTo>
                        <a:pt x="160" y="27"/>
                      </a:lnTo>
                      <a:lnTo>
                        <a:pt x="141" y="38"/>
                      </a:lnTo>
                      <a:lnTo>
                        <a:pt x="125" y="49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63" name="Freeform 741"/>
                <p:cNvSpPr>
                  <a:spLocks/>
                </p:cNvSpPr>
                <p:nvPr/>
              </p:nvSpPr>
              <p:spPr bwMode="auto">
                <a:xfrm>
                  <a:off x="5250" y="2643"/>
                  <a:ext cx="99" cy="59"/>
                </a:xfrm>
                <a:custGeom>
                  <a:avLst/>
                  <a:gdLst>
                    <a:gd name="T0" fmla="*/ 0 w 283"/>
                    <a:gd name="T1" fmla="*/ 0 h 252"/>
                    <a:gd name="T2" fmla="*/ 0 w 283"/>
                    <a:gd name="T3" fmla="*/ 0 h 252"/>
                    <a:gd name="T4" fmla="*/ 0 w 283"/>
                    <a:gd name="T5" fmla="*/ 0 h 252"/>
                    <a:gd name="T6" fmla="*/ 0 w 283"/>
                    <a:gd name="T7" fmla="*/ 0 h 252"/>
                    <a:gd name="T8" fmla="*/ 0 w 283"/>
                    <a:gd name="T9" fmla="*/ 0 h 252"/>
                    <a:gd name="T10" fmla="*/ 0 w 283"/>
                    <a:gd name="T11" fmla="*/ 0 h 252"/>
                    <a:gd name="T12" fmla="*/ 0 w 283"/>
                    <a:gd name="T13" fmla="*/ 0 h 252"/>
                    <a:gd name="T14" fmla="*/ 0 w 283"/>
                    <a:gd name="T15" fmla="*/ 0 h 252"/>
                    <a:gd name="T16" fmla="*/ 0 w 283"/>
                    <a:gd name="T17" fmla="*/ 0 h 252"/>
                    <a:gd name="T18" fmla="*/ 0 w 283"/>
                    <a:gd name="T19" fmla="*/ 0 h 252"/>
                    <a:gd name="T20" fmla="*/ 0 w 283"/>
                    <a:gd name="T21" fmla="*/ 0 h 252"/>
                    <a:gd name="T22" fmla="*/ 0 w 283"/>
                    <a:gd name="T23" fmla="*/ 0 h 252"/>
                    <a:gd name="T24" fmla="*/ 0 w 283"/>
                    <a:gd name="T25" fmla="*/ 0 h 252"/>
                    <a:gd name="T26" fmla="*/ 0 w 283"/>
                    <a:gd name="T27" fmla="*/ 0 h 252"/>
                    <a:gd name="T28" fmla="*/ 0 w 283"/>
                    <a:gd name="T29" fmla="*/ 0 h 252"/>
                    <a:gd name="T30" fmla="*/ 0 w 283"/>
                    <a:gd name="T31" fmla="*/ 0 h 252"/>
                    <a:gd name="T32" fmla="*/ 0 w 283"/>
                    <a:gd name="T33" fmla="*/ 0 h 252"/>
                    <a:gd name="T34" fmla="*/ 0 w 283"/>
                    <a:gd name="T35" fmla="*/ 0 h 252"/>
                    <a:gd name="T36" fmla="*/ 0 w 283"/>
                    <a:gd name="T37" fmla="*/ 0 h 252"/>
                    <a:gd name="T38" fmla="*/ 0 w 283"/>
                    <a:gd name="T39" fmla="*/ 0 h 252"/>
                    <a:gd name="T40" fmla="*/ 0 w 283"/>
                    <a:gd name="T41" fmla="*/ 0 h 252"/>
                    <a:gd name="T42" fmla="*/ 0 w 283"/>
                    <a:gd name="T43" fmla="*/ 0 h 252"/>
                    <a:gd name="T44" fmla="*/ 0 w 283"/>
                    <a:gd name="T45" fmla="*/ 0 h 252"/>
                    <a:gd name="T46" fmla="*/ 0 w 283"/>
                    <a:gd name="T47" fmla="*/ 0 h 252"/>
                    <a:gd name="T48" fmla="*/ 0 w 283"/>
                    <a:gd name="T49" fmla="*/ 0 h 252"/>
                    <a:gd name="T50" fmla="*/ 0 w 283"/>
                    <a:gd name="T51" fmla="*/ 0 h 252"/>
                    <a:gd name="T52" fmla="*/ 0 w 283"/>
                    <a:gd name="T53" fmla="*/ 0 h 252"/>
                    <a:gd name="T54" fmla="*/ 0 w 283"/>
                    <a:gd name="T55" fmla="*/ 0 h 252"/>
                    <a:gd name="T56" fmla="*/ 0 w 283"/>
                    <a:gd name="T57" fmla="*/ 0 h 252"/>
                    <a:gd name="T58" fmla="*/ 0 w 283"/>
                    <a:gd name="T59" fmla="*/ 0 h 252"/>
                    <a:gd name="T60" fmla="*/ 0 w 283"/>
                    <a:gd name="T61" fmla="*/ 0 h 252"/>
                    <a:gd name="T62" fmla="*/ 0 w 283"/>
                    <a:gd name="T63" fmla="*/ 0 h 252"/>
                    <a:gd name="T64" fmla="*/ 0 w 283"/>
                    <a:gd name="T65" fmla="*/ 0 h 252"/>
                    <a:gd name="T66" fmla="*/ 0 w 283"/>
                    <a:gd name="T67" fmla="*/ 0 h 252"/>
                    <a:gd name="T68" fmla="*/ 0 w 283"/>
                    <a:gd name="T69" fmla="*/ 0 h 252"/>
                    <a:gd name="T70" fmla="*/ 0 w 283"/>
                    <a:gd name="T71" fmla="*/ 0 h 252"/>
                    <a:gd name="T72" fmla="*/ 0 w 283"/>
                    <a:gd name="T73" fmla="*/ 0 h 252"/>
                    <a:gd name="T74" fmla="*/ 0 w 283"/>
                    <a:gd name="T75" fmla="*/ 0 h 252"/>
                    <a:gd name="T76" fmla="*/ 0 w 283"/>
                    <a:gd name="T77" fmla="*/ 0 h 252"/>
                    <a:gd name="T78" fmla="*/ 0 w 283"/>
                    <a:gd name="T79" fmla="*/ 0 h 252"/>
                    <a:gd name="T80" fmla="*/ 0 w 283"/>
                    <a:gd name="T81" fmla="*/ 0 h 252"/>
                    <a:gd name="T82" fmla="*/ 0 w 283"/>
                    <a:gd name="T83" fmla="*/ 0 h 252"/>
                    <a:gd name="T84" fmla="*/ 0 w 283"/>
                    <a:gd name="T85" fmla="*/ 0 h 252"/>
                    <a:gd name="T86" fmla="*/ 0 w 283"/>
                    <a:gd name="T87" fmla="*/ 0 h 252"/>
                    <a:gd name="T88" fmla="*/ 0 w 283"/>
                    <a:gd name="T89" fmla="*/ 0 h 252"/>
                    <a:gd name="T90" fmla="*/ 0 w 283"/>
                    <a:gd name="T91" fmla="*/ 0 h 252"/>
                    <a:gd name="T92" fmla="*/ 0 w 283"/>
                    <a:gd name="T93" fmla="*/ 0 h 252"/>
                    <a:gd name="T94" fmla="*/ 0 w 283"/>
                    <a:gd name="T95" fmla="*/ 0 h 252"/>
                    <a:gd name="T96" fmla="*/ 0 w 283"/>
                    <a:gd name="T97" fmla="*/ 0 h 252"/>
                    <a:gd name="T98" fmla="*/ 0 w 283"/>
                    <a:gd name="T99" fmla="*/ 0 h 252"/>
                    <a:gd name="T100" fmla="*/ 0 w 283"/>
                    <a:gd name="T101" fmla="*/ 0 h 252"/>
                    <a:gd name="T102" fmla="*/ 0 w 283"/>
                    <a:gd name="T103" fmla="*/ 0 h 252"/>
                    <a:gd name="T104" fmla="*/ 0 w 283"/>
                    <a:gd name="T105" fmla="*/ 0 h 252"/>
                    <a:gd name="T106" fmla="*/ 0 w 283"/>
                    <a:gd name="T107" fmla="*/ 0 h 252"/>
                    <a:gd name="T108" fmla="*/ 0 w 283"/>
                    <a:gd name="T109" fmla="*/ 0 h 252"/>
                    <a:gd name="T110" fmla="*/ 0 w 283"/>
                    <a:gd name="T111" fmla="*/ 0 h 252"/>
                    <a:gd name="T112" fmla="*/ 0 w 283"/>
                    <a:gd name="T113" fmla="*/ 0 h 252"/>
                    <a:gd name="T114" fmla="*/ 0 w 283"/>
                    <a:gd name="T115" fmla="*/ 0 h 252"/>
                    <a:gd name="T116" fmla="*/ 0 w 283"/>
                    <a:gd name="T117" fmla="*/ 0 h 252"/>
                    <a:gd name="T118" fmla="*/ 0 w 283"/>
                    <a:gd name="T119" fmla="*/ 0 h 252"/>
                    <a:gd name="T120" fmla="*/ 0 w 283"/>
                    <a:gd name="T121" fmla="*/ 0 h 252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283"/>
                    <a:gd name="T184" fmla="*/ 0 h 252"/>
                    <a:gd name="T185" fmla="*/ 283 w 283"/>
                    <a:gd name="T186" fmla="*/ 252 h 252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283" h="252">
                      <a:moveTo>
                        <a:pt x="235" y="77"/>
                      </a:moveTo>
                      <a:lnTo>
                        <a:pt x="248" y="91"/>
                      </a:lnTo>
                      <a:lnTo>
                        <a:pt x="256" y="107"/>
                      </a:lnTo>
                      <a:lnTo>
                        <a:pt x="259" y="124"/>
                      </a:lnTo>
                      <a:lnTo>
                        <a:pt x="259" y="142"/>
                      </a:lnTo>
                      <a:lnTo>
                        <a:pt x="257" y="157"/>
                      </a:lnTo>
                      <a:lnTo>
                        <a:pt x="252" y="170"/>
                      </a:lnTo>
                      <a:lnTo>
                        <a:pt x="244" y="183"/>
                      </a:lnTo>
                      <a:lnTo>
                        <a:pt x="236" y="193"/>
                      </a:lnTo>
                      <a:lnTo>
                        <a:pt x="225" y="204"/>
                      </a:lnTo>
                      <a:lnTo>
                        <a:pt x="215" y="214"/>
                      </a:lnTo>
                      <a:lnTo>
                        <a:pt x="204" y="224"/>
                      </a:lnTo>
                      <a:lnTo>
                        <a:pt x="194" y="234"/>
                      </a:lnTo>
                      <a:lnTo>
                        <a:pt x="191" y="238"/>
                      </a:lnTo>
                      <a:lnTo>
                        <a:pt x="191" y="241"/>
                      </a:lnTo>
                      <a:lnTo>
                        <a:pt x="191" y="245"/>
                      </a:lnTo>
                      <a:lnTo>
                        <a:pt x="194" y="248"/>
                      </a:lnTo>
                      <a:lnTo>
                        <a:pt x="197" y="250"/>
                      </a:lnTo>
                      <a:lnTo>
                        <a:pt x="202" y="252"/>
                      </a:lnTo>
                      <a:lnTo>
                        <a:pt x="205" y="250"/>
                      </a:lnTo>
                      <a:lnTo>
                        <a:pt x="209" y="248"/>
                      </a:lnTo>
                      <a:lnTo>
                        <a:pt x="232" y="233"/>
                      </a:lnTo>
                      <a:lnTo>
                        <a:pt x="252" y="214"/>
                      </a:lnTo>
                      <a:lnTo>
                        <a:pt x="268" y="192"/>
                      </a:lnTo>
                      <a:lnTo>
                        <a:pt x="278" y="167"/>
                      </a:lnTo>
                      <a:lnTo>
                        <a:pt x="283" y="141"/>
                      </a:lnTo>
                      <a:lnTo>
                        <a:pt x="280" y="115"/>
                      </a:lnTo>
                      <a:lnTo>
                        <a:pt x="271" y="91"/>
                      </a:lnTo>
                      <a:lnTo>
                        <a:pt x="252" y="69"/>
                      </a:lnTo>
                      <a:lnTo>
                        <a:pt x="238" y="57"/>
                      </a:lnTo>
                      <a:lnTo>
                        <a:pt x="222" y="48"/>
                      </a:lnTo>
                      <a:lnTo>
                        <a:pt x="204" y="39"/>
                      </a:lnTo>
                      <a:lnTo>
                        <a:pt x="184" y="31"/>
                      </a:lnTo>
                      <a:lnTo>
                        <a:pt x="164" y="23"/>
                      </a:lnTo>
                      <a:lnTo>
                        <a:pt x="144" y="17"/>
                      </a:lnTo>
                      <a:lnTo>
                        <a:pt x="123" y="13"/>
                      </a:lnTo>
                      <a:lnTo>
                        <a:pt x="103" y="8"/>
                      </a:lnTo>
                      <a:lnTo>
                        <a:pt x="83" y="5"/>
                      </a:lnTo>
                      <a:lnTo>
                        <a:pt x="66" y="2"/>
                      </a:lnTo>
                      <a:lnTo>
                        <a:pt x="48" y="0"/>
                      </a:lnTo>
                      <a:lnTo>
                        <a:pt x="34" y="0"/>
                      </a:lnTo>
                      <a:lnTo>
                        <a:pt x="21" y="0"/>
                      </a:lnTo>
                      <a:lnTo>
                        <a:pt x="11" y="0"/>
                      </a:lnTo>
                      <a:lnTo>
                        <a:pt x="4" y="2"/>
                      </a:lnTo>
                      <a:lnTo>
                        <a:pt x="0" y="5"/>
                      </a:lnTo>
                      <a:lnTo>
                        <a:pt x="12" y="7"/>
                      </a:lnTo>
                      <a:lnTo>
                        <a:pt x="24" y="8"/>
                      </a:lnTo>
                      <a:lnTo>
                        <a:pt x="38" y="10"/>
                      </a:lnTo>
                      <a:lnTo>
                        <a:pt x="52" y="13"/>
                      </a:lnTo>
                      <a:lnTo>
                        <a:pt x="66" y="16"/>
                      </a:lnTo>
                      <a:lnTo>
                        <a:pt x="82" y="18"/>
                      </a:lnTo>
                      <a:lnTo>
                        <a:pt x="98" y="22"/>
                      </a:lnTo>
                      <a:lnTo>
                        <a:pt x="114" y="25"/>
                      </a:lnTo>
                      <a:lnTo>
                        <a:pt x="129" y="30"/>
                      </a:lnTo>
                      <a:lnTo>
                        <a:pt x="146" y="34"/>
                      </a:lnTo>
                      <a:lnTo>
                        <a:pt x="162" y="39"/>
                      </a:lnTo>
                      <a:lnTo>
                        <a:pt x="177" y="45"/>
                      </a:lnTo>
                      <a:lnTo>
                        <a:pt x="193" y="52"/>
                      </a:lnTo>
                      <a:lnTo>
                        <a:pt x="208" y="60"/>
                      </a:lnTo>
                      <a:lnTo>
                        <a:pt x="222" y="68"/>
                      </a:lnTo>
                      <a:lnTo>
                        <a:pt x="235" y="77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64" name="Freeform 742"/>
                <p:cNvSpPr>
                  <a:spLocks/>
                </p:cNvSpPr>
                <p:nvPr/>
              </p:nvSpPr>
              <p:spPr bwMode="auto">
                <a:xfrm>
                  <a:off x="5047" y="2671"/>
                  <a:ext cx="40" cy="55"/>
                </a:xfrm>
                <a:custGeom>
                  <a:avLst/>
                  <a:gdLst>
                    <a:gd name="T0" fmla="*/ 0 w 114"/>
                    <a:gd name="T1" fmla="*/ 0 h 238"/>
                    <a:gd name="T2" fmla="*/ 0 w 114"/>
                    <a:gd name="T3" fmla="*/ 0 h 238"/>
                    <a:gd name="T4" fmla="*/ 0 w 114"/>
                    <a:gd name="T5" fmla="*/ 0 h 238"/>
                    <a:gd name="T6" fmla="*/ 0 w 114"/>
                    <a:gd name="T7" fmla="*/ 0 h 238"/>
                    <a:gd name="T8" fmla="*/ 0 w 114"/>
                    <a:gd name="T9" fmla="*/ 0 h 238"/>
                    <a:gd name="T10" fmla="*/ 0 w 114"/>
                    <a:gd name="T11" fmla="*/ 0 h 238"/>
                    <a:gd name="T12" fmla="*/ 0 w 114"/>
                    <a:gd name="T13" fmla="*/ 0 h 238"/>
                    <a:gd name="T14" fmla="*/ 0 w 114"/>
                    <a:gd name="T15" fmla="*/ 0 h 238"/>
                    <a:gd name="T16" fmla="*/ 0 w 114"/>
                    <a:gd name="T17" fmla="*/ 0 h 238"/>
                    <a:gd name="T18" fmla="*/ 0 w 114"/>
                    <a:gd name="T19" fmla="*/ 0 h 238"/>
                    <a:gd name="T20" fmla="*/ 0 w 114"/>
                    <a:gd name="T21" fmla="*/ 0 h 238"/>
                    <a:gd name="T22" fmla="*/ 0 w 114"/>
                    <a:gd name="T23" fmla="*/ 0 h 238"/>
                    <a:gd name="T24" fmla="*/ 0 w 114"/>
                    <a:gd name="T25" fmla="*/ 0 h 238"/>
                    <a:gd name="T26" fmla="*/ 0 w 114"/>
                    <a:gd name="T27" fmla="*/ 0 h 238"/>
                    <a:gd name="T28" fmla="*/ 0 w 114"/>
                    <a:gd name="T29" fmla="*/ 0 h 238"/>
                    <a:gd name="T30" fmla="*/ 0 w 114"/>
                    <a:gd name="T31" fmla="*/ 0 h 238"/>
                    <a:gd name="T32" fmla="*/ 0 w 114"/>
                    <a:gd name="T33" fmla="*/ 0 h 238"/>
                    <a:gd name="T34" fmla="*/ 0 w 114"/>
                    <a:gd name="T35" fmla="*/ 0 h 238"/>
                    <a:gd name="T36" fmla="*/ 0 w 114"/>
                    <a:gd name="T37" fmla="*/ 0 h 238"/>
                    <a:gd name="T38" fmla="*/ 0 w 114"/>
                    <a:gd name="T39" fmla="*/ 0 h 238"/>
                    <a:gd name="T40" fmla="*/ 0 w 114"/>
                    <a:gd name="T41" fmla="*/ 0 h 238"/>
                    <a:gd name="T42" fmla="*/ 0 w 114"/>
                    <a:gd name="T43" fmla="*/ 0 h 238"/>
                    <a:gd name="T44" fmla="*/ 0 w 114"/>
                    <a:gd name="T45" fmla="*/ 0 h 238"/>
                    <a:gd name="T46" fmla="*/ 0 w 114"/>
                    <a:gd name="T47" fmla="*/ 0 h 238"/>
                    <a:gd name="T48" fmla="*/ 0 w 114"/>
                    <a:gd name="T49" fmla="*/ 0 h 238"/>
                    <a:gd name="T50" fmla="*/ 0 w 114"/>
                    <a:gd name="T51" fmla="*/ 0 h 238"/>
                    <a:gd name="T52" fmla="*/ 0 w 114"/>
                    <a:gd name="T53" fmla="*/ 0 h 238"/>
                    <a:gd name="T54" fmla="*/ 0 w 114"/>
                    <a:gd name="T55" fmla="*/ 0 h 238"/>
                    <a:gd name="T56" fmla="*/ 0 w 114"/>
                    <a:gd name="T57" fmla="*/ 0 h 238"/>
                    <a:gd name="T58" fmla="*/ 0 w 114"/>
                    <a:gd name="T59" fmla="*/ 0 h 238"/>
                    <a:gd name="T60" fmla="*/ 0 w 114"/>
                    <a:gd name="T61" fmla="*/ 0 h 238"/>
                    <a:gd name="T62" fmla="*/ 0 w 114"/>
                    <a:gd name="T63" fmla="*/ 0 h 238"/>
                    <a:gd name="T64" fmla="*/ 0 w 114"/>
                    <a:gd name="T65" fmla="*/ 0 h 238"/>
                    <a:gd name="T66" fmla="*/ 0 w 114"/>
                    <a:gd name="T67" fmla="*/ 0 h 238"/>
                    <a:gd name="T68" fmla="*/ 0 w 114"/>
                    <a:gd name="T69" fmla="*/ 0 h 238"/>
                    <a:gd name="T70" fmla="*/ 0 w 114"/>
                    <a:gd name="T71" fmla="*/ 0 h 238"/>
                    <a:gd name="T72" fmla="*/ 0 w 114"/>
                    <a:gd name="T73" fmla="*/ 0 h 238"/>
                    <a:gd name="T74" fmla="*/ 0 w 114"/>
                    <a:gd name="T75" fmla="*/ 0 h 238"/>
                    <a:gd name="T76" fmla="*/ 0 w 114"/>
                    <a:gd name="T77" fmla="*/ 0 h 238"/>
                    <a:gd name="T78" fmla="*/ 0 w 114"/>
                    <a:gd name="T79" fmla="*/ 0 h 238"/>
                    <a:gd name="T80" fmla="*/ 0 w 114"/>
                    <a:gd name="T81" fmla="*/ 0 h 238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114"/>
                    <a:gd name="T124" fmla="*/ 0 h 238"/>
                    <a:gd name="T125" fmla="*/ 114 w 114"/>
                    <a:gd name="T126" fmla="*/ 238 h 238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114" h="238">
                      <a:moveTo>
                        <a:pt x="0" y="130"/>
                      </a:moveTo>
                      <a:lnTo>
                        <a:pt x="0" y="149"/>
                      </a:lnTo>
                      <a:lnTo>
                        <a:pt x="4" y="168"/>
                      </a:lnTo>
                      <a:lnTo>
                        <a:pt x="12" y="185"/>
                      </a:lnTo>
                      <a:lnTo>
                        <a:pt x="24" y="200"/>
                      </a:lnTo>
                      <a:lnTo>
                        <a:pt x="38" y="213"/>
                      </a:lnTo>
                      <a:lnTo>
                        <a:pt x="55" y="224"/>
                      </a:lnTo>
                      <a:lnTo>
                        <a:pt x="73" y="232"/>
                      </a:lnTo>
                      <a:lnTo>
                        <a:pt x="92" y="237"/>
                      </a:lnTo>
                      <a:lnTo>
                        <a:pt x="98" y="238"/>
                      </a:lnTo>
                      <a:lnTo>
                        <a:pt x="104" y="235"/>
                      </a:lnTo>
                      <a:lnTo>
                        <a:pt x="109" y="232"/>
                      </a:lnTo>
                      <a:lnTo>
                        <a:pt x="111" y="227"/>
                      </a:lnTo>
                      <a:lnTo>
                        <a:pt x="111" y="222"/>
                      </a:lnTo>
                      <a:lnTo>
                        <a:pt x="110" y="216"/>
                      </a:lnTo>
                      <a:lnTo>
                        <a:pt x="106" y="211"/>
                      </a:lnTo>
                      <a:lnTo>
                        <a:pt x="100" y="209"/>
                      </a:lnTo>
                      <a:lnTo>
                        <a:pt x="82" y="202"/>
                      </a:lnTo>
                      <a:lnTo>
                        <a:pt x="64" y="193"/>
                      </a:lnTo>
                      <a:lnTo>
                        <a:pt x="50" y="180"/>
                      </a:lnTo>
                      <a:lnTo>
                        <a:pt x="39" y="167"/>
                      </a:lnTo>
                      <a:lnTo>
                        <a:pt x="32" y="149"/>
                      </a:lnTo>
                      <a:lnTo>
                        <a:pt x="29" y="131"/>
                      </a:lnTo>
                      <a:lnTo>
                        <a:pt x="29" y="111"/>
                      </a:lnTo>
                      <a:lnTo>
                        <a:pt x="35" y="91"/>
                      </a:lnTo>
                      <a:lnTo>
                        <a:pt x="42" y="76"/>
                      </a:lnTo>
                      <a:lnTo>
                        <a:pt x="51" y="62"/>
                      </a:lnTo>
                      <a:lnTo>
                        <a:pt x="62" y="49"/>
                      </a:lnTo>
                      <a:lnTo>
                        <a:pt x="73" y="38"/>
                      </a:lnTo>
                      <a:lnTo>
                        <a:pt x="84" y="28"/>
                      </a:lnTo>
                      <a:lnTo>
                        <a:pt x="96" y="18"/>
                      </a:lnTo>
                      <a:lnTo>
                        <a:pt x="106" y="9"/>
                      </a:lnTo>
                      <a:lnTo>
                        <a:pt x="114" y="1"/>
                      </a:lnTo>
                      <a:lnTo>
                        <a:pt x="106" y="0"/>
                      </a:lnTo>
                      <a:lnTo>
                        <a:pt x="93" y="6"/>
                      </a:lnTo>
                      <a:lnTo>
                        <a:pt x="76" y="18"/>
                      </a:lnTo>
                      <a:lnTo>
                        <a:pt x="56" y="36"/>
                      </a:lnTo>
                      <a:lnTo>
                        <a:pt x="37" y="57"/>
                      </a:lnTo>
                      <a:lnTo>
                        <a:pt x="20" y="80"/>
                      </a:lnTo>
                      <a:lnTo>
                        <a:pt x="7" y="106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65" name="Freeform 743"/>
                <p:cNvSpPr>
                  <a:spLocks/>
                </p:cNvSpPr>
                <p:nvPr/>
              </p:nvSpPr>
              <p:spPr bwMode="auto">
                <a:xfrm>
                  <a:off x="5330" y="2639"/>
                  <a:ext cx="87" cy="73"/>
                </a:xfrm>
                <a:custGeom>
                  <a:avLst/>
                  <a:gdLst>
                    <a:gd name="T0" fmla="*/ 0 w 246"/>
                    <a:gd name="T1" fmla="*/ 0 h 310"/>
                    <a:gd name="T2" fmla="*/ 0 w 246"/>
                    <a:gd name="T3" fmla="*/ 0 h 310"/>
                    <a:gd name="T4" fmla="*/ 0 w 246"/>
                    <a:gd name="T5" fmla="*/ 0 h 310"/>
                    <a:gd name="T6" fmla="*/ 0 w 246"/>
                    <a:gd name="T7" fmla="*/ 0 h 310"/>
                    <a:gd name="T8" fmla="*/ 0 w 246"/>
                    <a:gd name="T9" fmla="*/ 0 h 310"/>
                    <a:gd name="T10" fmla="*/ 0 w 246"/>
                    <a:gd name="T11" fmla="*/ 0 h 310"/>
                    <a:gd name="T12" fmla="*/ 0 w 246"/>
                    <a:gd name="T13" fmla="*/ 0 h 310"/>
                    <a:gd name="T14" fmla="*/ 0 w 246"/>
                    <a:gd name="T15" fmla="*/ 0 h 310"/>
                    <a:gd name="T16" fmla="*/ 0 w 246"/>
                    <a:gd name="T17" fmla="*/ 0 h 310"/>
                    <a:gd name="T18" fmla="*/ 0 w 246"/>
                    <a:gd name="T19" fmla="*/ 0 h 310"/>
                    <a:gd name="T20" fmla="*/ 0 w 246"/>
                    <a:gd name="T21" fmla="*/ 0 h 310"/>
                    <a:gd name="T22" fmla="*/ 0 w 246"/>
                    <a:gd name="T23" fmla="*/ 0 h 310"/>
                    <a:gd name="T24" fmla="*/ 0 w 246"/>
                    <a:gd name="T25" fmla="*/ 0 h 310"/>
                    <a:gd name="T26" fmla="*/ 0 w 246"/>
                    <a:gd name="T27" fmla="*/ 0 h 310"/>
                    <a:gd name="T28" fmla="*/ 0 w 246"/>
                    <a:gd name="T29" fmla="*/ 0 h 310"/>
                    <a:gd name="T30" fmla="*/ 0 w 246"/>
                    <a:gd name="T31" fmla="*/ 0 h 310"/>
                    <a:gd name="T32" fmla="*/ 0 w 246"/>
                    <a:gd name="T33" fmla="*/ 0 h 310"/>
                    <a:gd name="T34" fmla="*/ 0 w 246"/>
                    <a:gd name="T35" fmla="*/ 0 h 310"/>
                    <a:gd name="T36" fmla="*/ 0 w 246"/>
                    <a:gd name="T37" fmla="*/ 0 h 310"/>
                    <a:gd name="T38" fmla="*/ 0 w 246"/>
                    <a:gd name="T39" fmla="*/ 0 h 310"/>
                    <a:gd name="T40" fmla="*/ 0 w 246"/>
                    <a:gd name="T41" fmla="*/ 0 h 310"/>
                    <a:gd name="T42" fmla="*/ 0 w 246"/>
                    <a:gd name="T43" fmla="*/ 0 h 310"/>
                    <a:gd name="T44" fmla="*/ 0 w 246"/>
                    <a:gd name="T45" fmla="*/ 0 h 310"/>
                    <a:gd name="T46" fmla="*/ 0 w 246"/>
                    <a:gd name="T47" fmla="*/ 0 h 310"/>
                    <a:gd name="T48" fmla="*/ 0 w 246"/>
                    <a:gd name="T49" fmla="*/ 0 h 310"/>
                    <a:gd name="T50" fmla="*/ 0 w 246"/>
                    <a:gd name="T51" fmla="*/ 0 h 310"/>
                    <a:gd name="T52" fmla="*/ 0 w 246"/>
                    <a:gd name="T53" fmla="*/ 0 h 310"/>
                    <a:gd name="T54" fmla="*/ 0 w 246"/>
                    <a:gd name="T55" fmla="*/ 0 h 310"/>
                    <a:gd name="T56" fmla="*/ 0 w 246"/>
                    <a:gd name="T57" fmla="*/ 0 h 310"/>
                    <a:gd name="T58" fmla="*/ 0 w 246"/>
                    <a:gd name="T59" fmla="*/ 0 h 310"/>
                    <a:gd name="T60" fmla="*/ 0 w 246"/>
                    <a:gd name="T61" fmla="*/ 0 h 310"/>
                    <a:gd name="T62" fmla="*/ 0 w 246"/>
                    <a:gd name="T63" fmla="*/ 0 h 310"/>
                    <a:gd name="T64" fmla="*/ 0 w 246"/>
                    <a:gd name="T65" fmla="*/ 0 h 310"/>
                    <a:gd name="T66" fmla="*/ 0 w 246"/>
                    <a:gd name="T67" fmla="*/ 0 h 310"/>
                    <a:gd name="T68" fmla="*/ 0 w 246"/>
                    <a:gd name="T69" fmla="*/ 0 h 310"/>
                    <a:gd name="T70" fmla="*/ 0 w 246"/>
                    <a:gd name="T71" fmla="*/ 0 h 310"/>
                    <a:gd name="T72" fmla="*/ 0 w 246"/>
                    <a:gd name="T73" fmla="*/ 0 h 310"/>
                    <a:gd name="T74" fmla="*/ 0 w 246"/>
                    <a:gd name="T75" fmla="*/ 0 h 31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246"/>
                    <a:gd name="T115" fmla="*/ 0 h 310"/>
                    <a:gd name="T116" fmla="*/ 246 w 246"/>
                    <a:gd name="T117" fmla="*/ 310 h 31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246" h="310">
                      <a:moveTo>
                        <a:pt x="199" y="116"/>
                      </a:moveTo>
                      <a:lnTo>
                        <a:pt x="207" y="124"/>
                      </a:lnTo>
                      <a:lnTo>
                        <a:pt x="214" y="133"/>
                      </a:lnTo>
                      <a:lnTo>
                        <a:pt x="219" y="143"/>
                      </a:lnTo>
                      <a:lnTo>
                        <a:pt x="223" y="154"/>
                      </a:lnTo>
                      <a:lnTo>
                        <a:pt x="225" y="164"/>
                      </a:lnTo>
                      <a:lnTo>
                        <a:pt x="225" y="176"/>
                      </a:lnTo>
                      <a:lnTo>
                        <a:pt x="221" y="187"/>
                      </a:lnTo>
                      <a:lnTo>
                        <a:pt x="216" y="197"/>
                      </a:lnTo>
                      <a:lnTo>
                        <a:pt x="208" y="209"/>
                      </a:lnTo>
                      <a:lnTo>
                        <a:pt x="199" y="219"/>
                      </a:lnTo>
                      <a:lnTo>
                        <a:pt x="188" y="228"/>
                      </a:lnTo>
                      <a:lnTo>
                        <a:pt x="177" y="238"/>
                      </a:lnTo>
                      <a:lnTo>
                        <a:pt x="166" y="246"/>
                      </a:lnTo>
                      <a:lnTo>
                        <a:pt x="154" y="255"/>
                      </a:lnTo>
                      <a:lnTo>
                        <a:pt x="143" y="264"/>
                      </a:lnTo>
                      <a:lnTo>
                        <a:pt x="132" y="274"/>
                      </a:lnTo>
                      <a:lnTo>
                        <a:pt x="129" y="278"/>
                      </a:lnTo>
                      <a:lnTo>
                        <a:pt x="126" y="282"/>
                      </a:lnTo>
                      <a:lnTo>
                        <a:pt x="124" y="287"/>
                      </a:lnTo>
                      <a:lnTo>
                        <a:pt x="121" y="292"/>
                      </a:lnTo>
                      <a:lnTo>
                        <a:pt x="120" y="296"/>
                      </a:lnTo>
                      <a:lnTo>
                        <a:pt x="120" y="301"/>
                      </a:lnTo>
                      <a:lnTo>
                        <a:pt x="121" y="305"/>
                      </a:lnTo>
                      <a:lnTo>
                        <a:pt x="125" y="309"/>
                      </a:lnTo>
                      <a:lnTo>
                        <a:pt x="130" y="310"/>
                      </a:lnTo>
                      <a:lnTo>
                        <a:pt x="134" y="310"/>
                      </a:lnTo>
                      <a:lnTo>
                        <a:pt x="139" y="309"/>
                      </a:lnTo>
                      <a:lnTo>
                        <a:pt x="143" y="305"/>
                      </a:lnTo>
                      <a:lnTo>
                        <a:pt x="154" y="293"/>
                      </a:lnTo>
                      <a:lnTo>
                        <a:pt x="167" y="280"/>
                      </a:lnTo>
                      <a:lnTo>
                        <a:pt x="180" y="269"/>
                      </a:lnTo>
                      <a:lnTo>
                        <a:pt x="194" y="257"/>
                      </a:lnTo>
                      <a:lnTo>
                        <a:pt x="207" y="246"/>
                      </a:lnTo>
                      <a:lnTo>
                        <a:pt x="219" y="233"/>
                      </a:lnTo>
                      <a:lnTo>
                        <a:pt x="231" y="219"/>
                      </a:lnTo>
                      <a:lnTo>
                        <a:pt x="239" y="204"/>
                      </a:lnTo>
                      <a:lnTo>
                        <a:pt x="245" y="187"/>
                      </a:lnTo>
                      <a:lnTo>
                        <a:pt x="246" y="170"/>
                      </a:lnTo>
                      <a:lnTo>
                        <a:pt x="242" y="153"/>
                      </a:lnTo>
                      <a:lnTo>
                        <a:pt x="236" y="136"/>
                      </a:lnTo>
                      <a:lnTo>
                        <a:pt x="227" y="120"/>
                      </a:lnTo>
                      <a:lnTo>
                        <a:pt x="215" y="107"/>
                      </a:lnTo>
                      <a:lnTo>
                        <a:pt x="201" y="94"/>
                      </a:lnTo>
                      <a:lnTo>
                        <a:pt x="187" y="82"/>
                      </a:lnTo>
                      <a:lnTo>
                        <a:pt x="177" y="74"/>
                      </a:lnTo>
                      <a:lnTo>
                        <a:pt x="165" y="68"/>
                      </a:lnTo>
                      <a:lnTo>
                        <a:pt x="152" y="60"/>
                      </a:lnTo>
                      <a:lnTo>
                        <a:pt x="139" y="51"/>
                      </a:lnTo>
                      <a:lnTo>
                        <a:pt x="126" y="43"/>
                      </a:lnTo>
                      <a:lnTo>
                        <a:pt x="112" y="35"/>
                      </a:lnTo>
                      <a:lnTo>
                        <a:pt x="98" y="28"/>
                      </a:lnTo>
                      <a:lnTo>
                        <a:pt x="85" y="22"/>
                      </a:lnTo>
                      <a:lnTo>
                        <a:pt x="72" y="16"/>
                      </a:lnTo>
                      <a:lnTo>
                        <a:pt x="59" y="10"/>
                      </a:lnTo>
                      <a:lnTo>
                        <a:pt x="46" y="7"/>
                      </a:lnTo>
                      <a:lnTo>
                        <a:pt x="35" y="3"/>
                      </a:lnTo>
                      <a:lnTo>
                        <a:pt x="24" y="1"/>
                      </a:lnTo>
                      <a:lnTo>
                        <a:pt x="15" y="0"/>
                      </a:lnTo>
                      <a:lnTo>
                        <a:pt x="7" y="1"/>
                      </a:lnTo>
                      <a:lnTo>
                        <a:pt x="0" y="3"/>
                      </a:lnTo>
                      <a:lnTo>
                        <a:pt x="8" y="6"/>
                      </a:lnTo>
                      <a:lnTo>
                        <a:pt x="17" y="9"/>
                      </a:lnTo>
                      <a:lnTo>
                        <a:pt x="28" y="14"/>
                      </a:lnTo>
                      <a:lnTo>
                        <a:pt x="38" y="18"/>
                      </a:lnTo>
                      <a:lnTo>
                        <a:pt x="51" y="24"/>
                      </a:lnTo>
                      <a:lnTo>
                        <a:pt x="64" y="30"/>
                      </a:lnTo>
                      <a:lnTo>
                        <a:pt x="78" y="37"/>
                      </a:lnTo>
                      <a:lnTo>
                        <a:pt x="92" y="43"/>
                      </a:lnTo>
                      <a:lnTo>
                        <a:pt x="106" y="51"/>
                      </a:lnTo>
                      <a:lnTo>
                        <a:pt x="120" y="60"/>
                      </a:lnTo>
                      <a:lnTo>
                        <a:pt x="134" y="69"/>
                      </a:lnTo>
                      <a:lnTo>
                        <a:pt x="148" y="78"/>
                      </a:lnTo>
                      <a:lnTo>
                        <a:pt x="163" y="87"/>
                      </a:lnTo>
                      <a:lnTo>
                        <a:pt x="175" y="96"/>
                      </a:lnTo>
                      <a:lnTo>
                        <a:pt x="187" y="105"/>
                      </a:lnTo>
                      <a:lnTo>
                        <a:pt x="199" y="116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66" name="Freeform 744"/>
                <p:cNvSpPr>
                  <a:spLocks/>
                </p:cNvSpPr>
                <p:nvPr/>
              </p:nvSpPr>
              <p:spPr bwMode="auto">
                <a:xfrm>
                  <a:off x="5115" y="2660"/>
                  <a:ext cx="69" cy="55"/>
                </a:xfrm>
                <a:custGeom>
                  <a:avLst/>
                  <a:gdLst>
                    <a:gd name="T0" fmla="*/ 0 w 198"/>
                    <a:gd name="T1" fmla="*/ 0 h 236"/>
                    <a:gd name="T2" fmla="*/ 0 w 198"/>
                    <a:gd name="T3" fmla="*/ 0 h 236"/>
                    <a:gd name="T4" fmla="*/ 0 w 198"/>
                    <a:gd name="T5" fmla="*/ 0 h 236"/>
                    <a:gd name="T6" fmla="*/ 0 w 198"/>
                    <a:gd name="T7" fmla="*/ 0 h 236"/>
                    <a:gd name="T8" fmla="*/ 0 w 198"/>
                    <a:gd name="T9" fmla="*/ 0 h 236"/>
                    <a:gd name="T10" fmla="*/ 0 w 198"/>
                    <a:gd name="T11" fmla="*/ 0 h 236"/>
                    <a:gd name="T12" fmla="*/ 0 w 198"/>
                    <a:gd name="T13" fmla="*/ 0 h 236"/>
                    <a:gd name="T14" fmla="*/ 0 w 198"/>
                    <a:gd name="T15" fmla="*/ 0 h 236"/>
                    <a:gd name="T16" fmla="*/ 0 w 198"/>
                    <a:gd name="T17" fmla="*/ 0 h 236"/>
                    <a:gd name="T18" fmla="*/ 0 w 198"/>
                    <a:gd name="T19" fmla="*/ 0 h 236"/>
                    <a:gd name="T20" fmla="*/ 0 w 198"/>
                    <a:gd name="T21" fmla="*/ 0 h 236"/>
                    <a:gd name="T22" fmla="*/ 0 w 198"/>
                    <a:gd name="T23" fmla="*/ 0 h 236"/>
                    <a:gd name="T24" fmla="*/ 0 w 198"/>
                    <a:gd name="T25" fmla="*/ 0 h 236"/>
                    <a:gd name="T26" fmla="*/ 0 w 198"/>
                    <a:gd name="T27" fmla="*/ 0 h 236"/>
                    <a:gd name="T28" fmla="*/ 0 w 198"/>
                    <a:gd name="T29" fmla="*/ 0 h 236"/>
                    <a:gd name="T30" fmla="*/ 0 w 198"/>
                    <a:gd name="T31" fmla="*/ 0 h 236"/>
                    <a:gd name="T32" fmla="*/ 0 w 198"/>
                    <a:gd name="T33" fmla="*/ 0 h 236"/>
                    <a:gd name="T34" fmla="*/ 0 w 198"/>
                    <a:gd name="T35" fmla="*/ 0 h 236"/>
                    <a:gd name="T36" fmla="*/ 0 w 198"/>
                    <a:gd name="T37" fmla="*/ 0 h 236"/>
                    <a:gd name="T38" fmla="*/ 0 w 198"/>
                    <a:gd name="T39" fmla="*/ 0 h 236"/>
                    <a:gd name="T40" fmla="*/ 0 w 198"/>
                    <a:gd name="T41" fmla="*/ 0 h 236"/>
                    <a:gd name="T42" fmla="*/ 0 w 198"/>
                    <a:gd name="T43" fmla="*/ 0 h 236"/>
                    <a:gd name="T44" fmla="*/ 0 w 198"/>
                    <a:gd name="T45" fmla="*/ 0 h 236"/>
                    <a:gd name="T46" fmla="*/ 0 w 198"/>
                    <a:gd name="T47" fmla="*/ 0 h 236"/>
                    <a:gd name="T48" fmla="*/ 0 w 198"/>
                    <a:gd name="T49" fmla="*/ 0 h 236"/>
                    <a:gd name="T50" fmla="*/ 0 w 198"/>
                    <a:gd name="T51" fmla="*/ 0 h 236"/>
                    <a:gd name="T52" fmla="*/ 0 w 198"/>
                    <a:gd name="T53" fmla="*/ 0 h 236"/>
                    <a:gd name="T54" fmla="*/ 0 w 198"/>
                    <a:gd name="T55" fmla="*/ 0 h 236"/>
                    <a:gd name="T56" fmla="*/ 0 w 198"/>
                    <a:gd name="T57" fmla="*/ 0 h 236"/>
                    <a:gd name="T58" fmla="*/ 0 w 198"/>
                    <a:gd name="T59" fmla="*/ 0 h 236"/>
                    <a:gd name="T60" fmla="*/ 0 w 198"/>
                    <a:gd name="T61" fmla="*/ 0 h 236"/>
                    <a:gd name="T62" fmla="*/ 0 w 198"/>
                    <a:gd name="T63" fmla="*/ 0 h 236"/>
                    <a:gd name="T64" fmla="*/ 0 w 198"/>
                    <a:gd name="T65" fmla="*/ 0 h 236"/>
                    <a:gd name="T66" fmla="*/ 0 w 198"/>
                    <a:gd name="T67" fmla="*/ 0 h 236"/>
                    <a:gd name="T68" fmla="*/ 0 w 198"/>
                    <a:gd name="T69" fmla="*/ 0 h 236"/>
                    <a:gd name="T70" fmla="*/ 0 w 198"/>
                    <a:gd name="T71" fmla="*/ 0 h 236"/>
                    <a:gd name="T72" fmla="*/ 0 w 198"/>
                    <a:gd name="T73" fmla="*/ 0 h 236"/>
                    <a:gd name="T74" fmla="*/ 0 w 198"/>
                    <a:gd name="T75" fmla="*/ 0 h 236"/>
                    <a:gd name="T76" fmla="*/ 0 w 198"/>
                    <a:gd name="T77" fmla="*/ 0 h 236"/>
                    <a:gd name="T78" fmla="*/ 0 w 198"/>
                    <a:gd name="T79" fmla="*/ 0 h 236"/>
                    <a:gd name="T80" fmla="*/ 0 w 198"/>
                    <a:gd name="T81" fmla="*/ 0 h 236"/>
                    <a:gd name="T82" fmla="*/ 0 w 198"/>
                    <a:gd name="T83" fmla="*/ 0 h 236"/>
                    <a:gd name="T84" fmla="*/ 0 w 198"/>
                    <a:gd name="T85" fmla="*/ 0 h 236"/>
                    <a:gd name="T86" fmla="*/ 0 w 198"/>
                    <a:gd name="T87" fmla="*/ 0 h 236"/>
                    <a:gd name="T88" fmla="*/ 0 w 198"/>
                    <a:gd name="T89" fmla="*/ 0 h 236"/>
                    <a:gd name="T90" fmla="*/ 0 w 198"/>
                    <a:gd name="T91" fmla="*/ 0 h 236"/>
                    <a:gd name="T92" fmla="*/ 0 w 198"/>
                    <a:gd name="T93" fmla="*/ 0 h 236"/>
                    <a:gd name="T94" fmla="*/ 0 w 198"/>
                    <a:gd name="T95" fmla="*/ 0 h 236"/>
                    <a:gd name="T96" fmla="*/ 0 w 198"/>
                    <a:gd name="T97" fmla="*/ 0 h 236"/>
                    <a:gd name="T98" fmla="*/ 0 w 198"/>
                    <a:gd name="T99" fmla="*/ 0 h 236"/>
                    <a:gd name="T100" fmla="*/ 0 w 198"/>
                    <a:gd name="T101" fmla="*/ 0 h 236"/>
                    <a:gd name="T102" fmla="*/ 0 w 198"/>
                    <a:gd name="T103" fmla="*/ 0 h 236"/>
                    <a:gd name="T104" fmla="*/ 0 w 198"/>
                    <a:gd name="T105" fmla="*/ 0 h 236"/>
                    <a:gd name="T106" fmla="*/ 0 w 198"/>
                    <a:gd name="T107" fmla="*/ 0 h 236"/>
                    <a:gd name="T108" fmla="*/ 0 w 198"/>
                    <a:gd name="T109" fmla="*/ 0 h 236"/>
                    <a:gd name="T110" fmla="*/ 0 w 198"/>
                    <a:gd name="T111" fmla="*/ 0 h 236"/>
                    <a:gd name="T112" fmla="*/ 0 w 198"/>
                    <a:gd name="T113" fmla="*/ 0 h 236"/>
                    <a:gd name="T114" fmla="*/ 0 w 198"/>
                    <a:gd name="T115" fmla="*/ 0 h 236"/>
                    <a:gd name="T116" fmla="*/ 0 w 198"/>
                    <a:gd name="T117" fmla="*/ 0 h 236"/>
                    <a:gd name="T118" fmla="*/ 0 w 198"/>
                    <a:gd name="T119" fmla="*/ 0 h 236"/>
                    <a:gd name="T120" fmla="*/ 0 w 198"/>
                    <a:gd name="T121" fmla="*/ 0 h 2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198"/>
                    <a:gd name="T184" fmla="*/ 0 h 236"/>
                    <a:gd name="T185" fmla="*/ 198 w 198"/>
                    <a:gd name="T186" fmla="*/ 236 h 2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198" h="236">
                      <a:moveTo>
                        <a:pt x="73" y="36"/>
                      </a:moveTo>
                      <a:lnTo>
                        <a:pt x="58" y="46"/>
                      </a:lnTo>
                      <a:lnTo>
                        <a:pt x="46" y="58"/>
                      </a:lnTo>
                      <a:lnTo>
                        <a:pt x="33" y="72"/>
                      </a:lnTo>
                      <a:lnTo>
                        <a:pt x="22" y="85"/>
                      </a:lnTo>
                      <a:lnTo>
                        <a:pt x="14" y="100"/>
                      </a:lnTo>
                      <a:lnTo>
                        <a:pt x="7" y="115"/>
                      </a:lnTo>
                      <a:lnTo>
                        <a:pt x="2" y="130"/>
                      </a:lnTo>
                      <a:lnTo>
                        <a:pt x="0" y="146"/>
                      </a:lnTo>
                      <a:lnTo>
                        <a:pt x="2" y="170"/>
                      </a:lnTo>
                      <a:lnTo>
                        <a:pt x="12" y="190"/>
                      </a:lnTo>
                      <a:lnTo>
                        <a:pt x="26" y="207"/>
                      </a:lnTo>
                      <a:lnTo>
                        <a:pt x="43" y="220"/>
                      </a:lnTo>
                      <a:lnTo>
                        <a:pt x="64" y="229"/>
                      </a:lnTo>
                      <a:lnTo>
                        <a:pt x="88" y="235"/>
                      </a:lnTo>
                      <a:lnTo>
                        <a:pt x="110" y="236"/>
                      </a:lnTo>
                      <a:lnTo>
                        <a:pt x="132" y="232"/>
                      </a:lnTo>
                      <a:lnTo>
                        <a:pt x="137" y="232"/>
                      </a:lnTo>
                      <a:lnTo>
                        <a:pt x="142" y="230"/>
                      </a:lnTo>
                      <a:lnTo>
                        <a:pt x="145" y="226"/>
                      </a:lnTo>
                      <a:lnTo>
                        <a:pt x="146" y="221"/>
                      </a:lnTo>
                      <a:lnTo>
                        <a:pt x="145" y="219"/>
                      </a:lnTo>
                      <a:lnTo>
                        <a:pt x="142" y="219"/>
                      </a:lnTo>
                      <a:lnTo>
                        <a:pt x="137" y="217"/>
                      </a:lnTo>
                      <a:lnTo>
                        <a:pt x="131" y="217"/>
                      </a:lnTo>
                      <a:lnTo>
                        <a:pt x="124" y="217"/>
                      </a:lnTo>
                      <a:lnTo>
                        <a:pt x="118" y="217"/>
                      </a:lnTo>
                      <a:lnTo>
                        <a:pt x="112" y="217"/>
                      </a:lnTo>
                      <a:lnTo>
                        <a:pt x="109" y="217"/>
                      </a:lnTo>
                      <a:lnTo>
                        <a:pt x="97" y="216"/>
                      </a:lnTo>
                      <a:lnTo>
                        <a:pt x="87" y="215"/>
                      </a:lnTo>
                      <a:lnTo>
                        <a:pt x="75" y="214"/>
                      </a:lnTo>
                      <a:lnTo>
                        <a:pt x="63" y="211"/>
                      </a:lnTo>
                      <a:lnTo>
                        <a:pt x="51" y="207"/>
                      </a:lnTo>
                      <a:lnTo>
                        <a:pt x="40" y="199"/>
                      </a:lnTo>
                      <a:lnTo>
                        <a:pt x="29" y="189"/>
                      </a:lnTo>
                      <a:lnTo>
                        <a:pt x="17" y="174"/>
                      </a:lnTo>
                      <a:lnTo>
                        <a:pt x="15" y="157"/>
                      </a:lnTo>
                      <a:lnTo>
                        <a:pt x="16" y="141"/>
                      </a:lnTo>
                      <a:lnTo>
                        <a:pt x="21" y="124"/>
                      </a:lnTo>
                      <a:lnTo>
                        <a:pt x="28" y="109"/>
                      </a:lnTo>
                      <a:lnTo>
                        <a:pt x="39" y="96"/>
                      </a:lnTo>
                      <a:lnTo>
                        <a:pt x="50" y="82"/>
                      </a:lnTo>
                      <a:lnTo>
                        <a:pt x="63" y="70"/>
                      </a:lnTo>
                      <a:lnTo>
                        <a:pt x="78" y="59"/>
                      </a:lnTo>
                      <a:lnTo>
                        <a:pt x="94" y="49"/>
                      </a:lnTo>
                      <a:lnTo>
                        <a:pt x="110" y="39"/>
                      </a:lnTo>
                      <a:lnTo>
                        <a:pt x="126" y="31"/>
                      </a:lnTo>
                      <a:lnTo>
                        <a:pt x="142" y="24"/>
                      </a:lnTo>
                      <a:lnTo>
                        <a:pt x="158" y="19"/>
                      </a:lnTo>
                      <a:lnTo>
                        <a:pt x="172" y="13"/>
                      </a:lnTo>
                      <a:lnTo>
                        <a:pt x="186" y="10"/>
                      </a:lnTo>
                      <a:lnTo>
                        <a:pt x="198" y="7"/>
                      </a:lnTo>
                      <a:lnTo>
                        <a:pt x="190" y="3"/>
                      </a:lnTo>
                      <a:lnTo>
                        <a:pt x="177" y="0"/>
                      </a:lnTo>
                      <a:lnTo>
                        <a:pt x="162" y="3"/>
                      </a:lnTo>
                      <a:lnTo>
                        <a:pt x="144" y="6"/>
                      </a:lnTo>
                      <a:lnTo>
                        <a:pt x="124" y="12"/>
                      </a:lnTo>
                      <a:lnTo>
                        <a:pt x="105" y="19"/>
                      </a:lnTo>
                      <a:lnTo>
                        <a:pt x="88" y="28"/>
                      </a:lnTo>
                      <a:lnTo>
                        <a:pt x="73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67" name="Freeform 745"/>
                <p:cNvSpPr>
                  <a:spLocks/>
                </p:cNvSpPr>
                <p:nvPr/>
              </p:nvSpPr>
              <p:spPr bwMode="auto">
                <a:xfrm>
                  <a:off x="5233" y="2660"/>
                  <a:ext cx="47" cy="42"/>
                </a:xfrm>
                <a:custGeom>
                  <a:avLst/>
                  <a:gdLst>
                    <a:gd name="T0" fmla="*/ 0 w 128"/>
                    <a:gd name="T1" fmla="*/ 0 h 183"/>
                    <a:gd name="T2" fmla="*/ 0 w 128"/>
                    <a:gd name="T3" fmla="*/ 0 h 183"/>
                    <a:gd name="T4" fmla="*/ 0 w 128"/>
                    <a:gd name="T5" fmla="*/ 0 h 183"/>
                    <a:gd name="T6" fmla="*/ 0 w 128"/>
                    <a:gd name="T7" fmla="*/ 0 h 183"/>
                    <a:gd name="T8" fmla="*/ 0 w 128"/>
                    <a:gd name="T9" fmla="*/ 0 h 183"/>
                    <a:gd name="T10" fmla="*/ 0 w 128"/>
                    <a:gd name="T11" fmla="*/ 0 h 183"/>
                    <a:gd name="T12" fmla="*/ 0 w 128"/>
                    <a:gd name="T13" fmla="*/ 0 h 183"/>
                    <a:gd name="T14" fmla="*/ 0 w 128"/>
                    <a:gd name="T15" fmla="*/ 0 h 183"/>
                    <a:gd name="T16" fmla="*/ 0 w 128"/>
                    <a:gd name="T17" fmla="*/ 0 h 183"/>
                    <a:gd name="T18" fmla="*/ 0 w 128"/>
                    <a:gd name="T19" fmla="*/ 0 h 183"/>
                    <a:gd name="T20" fmla="*/ 0 w 128"/>
                    <a:gd name="T21" fmla="*/ 0 h 183"/>
                    <a:gd name="T22" fmla="*/ 0 w 128"/>
                    <a:gd name="T23" fmla="*/ 0 h 183"/>
                    <a:gd name="T24" fmla="*/ 0 w 128"/>
                    <a:gd name="T25" fmla="*/ 0 h 183"/>
                    <a:gd name="T26" fmla="*/ 0 w 128"/>
                    <a:gd name="T27" fmla="*/ 0 h 183"/>
                    <a:gd name="T28" fmla="*/ 0 w 128"/>
                    <a:gd name="T29" fmla="*/ 0 h 183"/>
                    <a:gd name="T30" fmla="*/ 0 w 128"/>
                    <a:gd name="T31" fmla="*/ 0 h 183"/>
                    <a:gd name="T32" fmla="*/ 0 w 128"/>
                    <a:gd name="T33" fmla="*/ 0 h 183"/>
                    <a:gd name="T34" fmla="*/ 0 w 128"/>
                    <a:gd name="T35" fmla="*/ 0 h 183"/>
                    <a:gd name="T36" fmla="*/ 0 w 128"/>
                    <a:gd name="T37" fmla="*/ 0 h 183"/>
                    <a:gd name="T38" fmla="*/ 0 w 128"/>
                    <a:gd name="T39" fmla="*/ 0 h 183"/>
                    <a:gd name="T40" fmla="*/ 0 w 128"/>
                    <a:gd name="T41" fmla="*/ 0 h 183"/>
                    <a:gd name="T42" fmla="*/ 0 w 128"/>
                    <a:gd name="T43" fmla="*/ 0 h 183"/>
                    <a:gd name="T44" fmla="*/ 0 w 128"/>
                    <a:gd name="T45" fmla="*/ 0 h 183"/>
                    <a:gd name="T46" fmla="*/ 0 w 128"/>
                    <a:gd name="T47" fmla="*/ 0 h 183"/>
                    <a:gd name="T48" fmla="*/ 0 w 128"/>
                    <a:gd name="T49" fmla="*/ 0 h 183"/>
                    <a:gd name="T50" fmla="*/ 0 w 128"/>
                    <a:gd name="T51" fmla="*/ 0 h 183"/>
                    <a:gd name="T52" fmla="*/ 0 w 128"/>
                    <a:gd name="T53" fmla="*/ 0 h 183"/>
                    <a:gd name="T54" fmla="*/ 0 w 128"/>
                    <a:gd name="T55" fmla="*/ 0 h 183"/>
                    <a:gd name="T56" fmla="*/ 0 w 128"/>
                    <a:gd name="T57" fmla="*/ 0 h 183"/>
                    <a:gd name="T58" fmla="*/ 0 w 128"/>
                    <a:gd name="T59" fmla="*/ 0 h 183"/>
                    <a:gd name="T60" fmla="*/ 0 w 128"/>
                    <a:gd name="T61" fmla="*/ 0 h 183"/>
                    <a:gd name="T62" fmla="*/ 0 w 128"/>
                    <a:gd name="T63" fmla="*/ 0 h 183"/>
                    <a:gd name="T64" fmla="*/ 0 w 128"/>
                    <a:gd name="T65" fmla="*/ 0 h 183"/>
                    <a:gd name="T66" fmla="*/ 0 w 128"/>
                    <a:gd name="T67" fmla="*/ 0 h 183"/>
                    <a:gd name="T68" fmla="*/ 0 w 128"/>
                    <a:gd name="T69" fmla="*/ 0 h 183"/>
                    <a:gd name="T70" fmla="*/ 0 w 128"/>
                    <a:gd name="T71" fmla="*/ 0 h 183"/>
                    <a:gd name="T72" fmla="*/ 0 w 128"/>
                    <a:gd name="T73" fmla="*/ 0 h 183"/>
                    <a:gd name="T74" fmla="*/ 0 w 128"/>
                    <a:gd name="T75" fmla="*/ 0 h 183"/>
                    <a:gd name="T76" fmla="*/ 0 w 128"/>
                    <a:gd name="T77" fmla="*/ 0 h 183"/>
                    <a:gd name="T78" fmla="*/ 0 w 128"/>
                    <a:gd name="T79" fmla="*/ 0 h 183"/>
                    <a:gd name="T80" fmla="*/ 0 w 128"/>
                    <a:gd name="T81" fmla="*/ 0 h 183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128"/>
                    <a:gd name="T124" fmla="*/ 0 h 183"/>
                    <a:gd name="T125" fmla="*/ 128 w 128"/>
                    <a:gd name="T126" fmla="*/ 183 h 183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128" h="183">
                      <a:moveTo>
                        <a:pt x="108" y="61"/>
                      </a:moveTo>
                      <a:lnTo>
                        <a:pt x="111" y="80"/>
                      </a:lnTo>
                      <a:lnTo>
                        <a:pt x="109" y="97"/>
                      </a:lnTo>
                      <a:lnTo>
                        <a:pt x="101" y="110"/>
                      </a:lnTo>
                      <a:lnTo>
                        <a:pt x="89" y="123"/>
                      </a:lnTo>
                      <a:lnTo>
                        <a:pt x="75" y="134"/>
                      </a:lnTo>
                      <a:lnTo>
                        <a:pt x="60" y="145"/>
                      </a:lnTo>
                      <a:lnTo>
                        <a:pt x="43" y="156"/>
                      </a:lnTo>
                      <a:lnTo>
                        <a:pt x="29" y="167"/>
                      </a:lnTo>
                      <a:lnTo>
                        <a:pt x="27" y="170"/>
                      </a:lnTo>
                      <a:lnTo>
                        <a:pt x="26" y="172"/>
                      </a:lnTo>
                      <a:lnTo>
                        <a:pt x="26" y="176"/>
                      </a:lnTo>
                      <a:lnTo>
                        <a:pt x="28" y="179"/>
                      </a:lnTo>
                      <a:lnTo>
                        <a:pt x="30" y="182"/>
                      </a:lnTo>
                      <a:lnTo>
                        <a:pt x="34" y="183"/>
                      </a:lnTo>
                      <a:lnTo>
                        <a:pt x="37" y="183"/>
                      </a:lnTo>
                      <a:lnTo>
                        <a:pt x="41" y="182"/>
                      </a:lnTo>
                      <a:lnTo>
                        <a:pt x="58" y="171"/>
                      </a:lnTo>
                      <a:lnTo>
                        <a:pt x="76" y="160"/>
                      </a:lnTo>
                      <a:lnTo>
                        <a:pt x="92" y="147"/>
                      </a:lnTo>
                      <a:lnTo>
                        <a:pt x="108" y="132"/>
                      </a:lnTo>
                      <a:lnTo>
                        <a:pt x="118" y="116"/>
                      </a:lnTo>
                      <a:lnTo>
                        <a:pt x="125" y="98"/>
                      </a:lnTo>
                      <a:lnTo>
                        <a:pt x="128" y="78"/>
                      </a:lnTo>
                      <a:lnTo>
                        <a:pt x="123" y="58"/>
                      </a:lnTo>
                      <a:lnTo>
                        <a:pt x="112" y="41"/>
                      </a:lnTo>
                      <a:lnTo>
                        <a:pt x="98" y="28"/>
                      </a:lnTo>
                      <a:lnTo>
                        <a:pt x="80" y="16"/>
                      </a:lnTo>
                      <a:lnTo>
                        <a:pt x="61" y="8"/>
                      </a:lnTo>
                      <a:lnTo>
                        <a:pt x="41" y="2"/>
                      </a:lnTo>
                      <a:lnTo>
                        <a:pt x="23" y="0"/>
                      </a:lnTo>
                      <a:lnTo>
                        <a:pt x="9" y="1"/>
                      </a:lnTo>
                      <a:lnTo>
                        <a:pt x="0" y="6"/>
                      </a:lnTo>
                      <a:lnTo>
                        <a:pt x="16" y="10"/>
                      </a:lnTo>
                      <a:lnTo>
                        <a:pt x="33" y="14"/>
                      </a:lnTo>
                      <a:lnTo>
                        <a:pt x="48" y="17"/>
                      </a:lnTo>
                      <a:lnTo>
                        <a:pt x="63" y="22"/>
                      </a:lnTo>
                      <a:lnTo>
                        <a:pt x="77" y="28"/>
                      </a:lnTo>
                      <a:lnTo>
                        <a:pt x="90" y="36"/>
                      </a:lnTo>
                      <a:lnTo>
                        <a:pt x="101" y="46"/>
                      </a:lnTo>
                      <a:lnTo>
                        <a:pt x="108" y="6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68" name="Freeform 746"/>
                <p:cNvSpPr>
                  <a:spLocks/>
                </p:cNvSpPr>
                <p:nvPr/>
              </p:nvSpPr>
              <p:spPr bwMode="auto">
                <a:xfrm>
                  <a:off x="5070" y="2650"/>
                  <a:ext cx="112" cy="88"/>
                </a:xfrm>
                <a:custGeom>
                  <a:avLst/>
                  <a:gdLst>
                    <a:gd name="T0" fmla="*/ 0 w 323"/>
                    <a:gd name="T1" fmla="*/ 0 h 379"/>
                    <a:gd name="T2" fmla="*/ 0 w 323"/>
                    <a:gd name="T3" fmla="*/ 0 h 379"/>
                    <a:gd name="T4" fmla="*/ 0 w 323"/>
                    <a:gd name="T5" fmla="*/ 0 h 379"/>
                    <a:gd name="T6" fmla="*/ 0 w 323"/>
                    <a:gd name="T7" fmla="*/ 0 h 379"/>
                    <a:gd name="T8" fmla="*/ 0 w 323"/>
                    <a:gd name="T9" fmla="*/ 0 h 379"/>
                    <a:gd name="T10" fmla="*/ 0 w 323"/>
                    <a:gd name="T11" fmla="*/ 0 h 379"/>
                    <a:gd name="T12" fmla="*/ 0 w 323"/>
                    <a:gd name="T13" fmla="*/ 0 h 379"/>
                    <a:gd name="T14" fmla="*/ 0 w 323"/>
                    <a:gd name="T15" fmla="*/ 0 h 379"/>
                    <a:gd name="T16" fmla="*/ 0 w 323"/>
                    <a:gd name="T17" fmla="*/ 0 h 379"/>
                    <a:gd name="T18" fmla="*/ 0 w 323"/>
                    <a:gd name="T19" fmla="*/ 0 h 379"/>
                    <a:gd name="T20" fmla="*/ 0 w 323"/>
                    <a:gd name="T21" fmla="*/ 0 h 379"/>
                    <a:gd name="T22" fmla="*/ 0 w 323"/>
                    <a:gd name="T23" fmla="*/ 0 h 379"/>
                    <a:gd name="T24" fmla="*/ 0 w 323"/>
                    <a:gd name="T25" fmla="*/ 0 h 379"/>
                    <a:gd name="T26" fmla="*/ 0 w 323"/>
                    <a:gd name="T27" fmla="*/ 0 h 379"/>
                    <a:gd name="T28" fmla="*/ 0 w 323"/>
                    <a:gd name="T29" fmla="*/ 0 h 379"/>
                    <a:gd name="T30" fmla="*/ 0 w 323"/>
                    <a:gd name="T31" fmla="*/ 0 h 379"/>
                    <a:gd name="T32" fmla="*/ 0 w 323"/>
                    <a:gd name="T33" fmla="*/ 0 h 379"/>
                    <a:gd name="T34" fmla="*/ 0 w 323"/>
                    <a:gd name="T35" fmla="*/ 0 h 379"/>
                    <a:gd name="T36" fmla="*/ 0 w 323"/>
                    <a:gd name="T37" fmla="*/ 0 h 379"/>
                    <a:gd name="T38" fmla="*/ 0 w 323"/>
                    <a:gd name="T39" fmla="*/ 0 h 379"/>
                    <a:gd name="T40" fmla="*/ 0 w 323"/>
                    <a:gd name="T41" fmla="*/ 0 h 379"/>
                    <a:gd name="T42" fmla="*/ 0 w 323"/>
                    <a:gd name="T43" fmla="*/ 0 h 379"/>
                    <a:gd name="T44" fmla="*/ 0 w 323"/>
                    <a:gd name="T45" fmla="*/ 0 h 379"/>
                    <a:gd name="T46" fmla="*/ 0 w 323"/>
                    <a:gd name="T47" fmla="*/ 0 h 379"/>
                    <a:gd name="T48" fmla="*/ 0 w 323"/>
                    <a:gd name="T49" fmla="*/ 0 h 379"/>
                    <a:gd name="T50" fmla="*/ 0 w 323"/>
                    <a:gd name="T51" fmla="*/ 0 h 379"/>
                    <a:gd name="T52" fmla="*/ 0 w 323"/>
                    <a:gd name="T53" fmla="*/ 0 h 379"/>
                    <a:gd name="T54" fmla="*/ 0 w 323"/>
                    <a:gd name="T55" fmla="*/ 0 h 379"/>
                    <a:gd name="T56" fmla="*/ 0 w 323"/>
                    <a:gd name="T57" fmla="*/ 0 h 379"/>
                    <a:gd name="T58" fmla="*/ 0 w 323"/>
                    <a:gd name="T59" fmla="*/ 0 h 379"/>
                    <a:gd name="T60" fmla="*/ 0 w 323"/>
                    <a:gd name="T61" fmla="*/ 0 h 379"/>
                    <a:gd name="T62" fmla="*/ 0 w 323"/>
                    <a:gd name="T63" fmla="*/ 0 h 379"/>
                    <a:gd name="T64" fmla="*/ 0 w 323"/>
                    <a:gd name="T65" fmla="*/ 0 h 379"/>
                    <a:gd name="T66" fmla="*/ 0 w 323"/>
                    <a:gd name="T67" fmla="*/ 0 h 379"/>
                    <a:gd name="T68" fmla="*/ 0 w 323"/>
                    <a:gd name="T69" fmla="*/ 0 h 379"/>
                    <a:gd name="T70" fmla="*/ 0 w 323"/>
                    <a:gd name="T71" fmla="*/ 0 h 379"/>
                    <a:gd name="T72" fmla="*/ 0 w 323"/>
                    <a:gd name="T73" fmla="*/ 0 h 379"/>
                    <a:gd name="T74" fmla="*/ 0 w 323"/>
                    <a:gd name="T75" fmla="*/ 0 h 379"/>
                    <a:gd name="T76" fmla="*/ 0 w 323"/>
                    <a:gd name="T77" fmla="*/ 0 h 379"/>
                    <a:gd name="T78" fmla="*/ 0 w 323"/>
                    <a:gd name="T79" fmla="*/ 0 h 379"/>
                    <a:gd name="T80" fmla="*/ 0 w 323"/>
                    <a:gd name="T81" fmla="*/ 0 h 379"/>
                    <a:gd name="T82" fmla="*/ 0 w 323"/>
                    <a:gd name="T83" fmla="*/ 0 h 379"/>
                    <a:gd name="T84" fmla="*/ 0 w 323"/>
                    <a:gd name="T85" fmla="*/ 0 h 379"/>
                    <a:gd name="T86" fmla="*/ 0 w 323"/>
                    <a:gd name="T87" fmla="*/ 0 h 37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323"/>
                    <a:gd name="T133" fmla="*/ 0 h 379"/>
                    <a:gd name="T134" fmla="*/ 323 w 323"/>
                    <a:gd name="T135" fmla="*/ 379 h 379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323" h="379">
                      <a:moveTo>
                        <a:pt x="126" y="50"/>
                      </a:moveTo>
                      <a:lnTo>
                        <a:pt x="101" y="70"/>
                      </a:lnTo>
                      <a:lnTo>
                        <a:pt x="76" y="92"/>
                      </a:lnTo>
                      <a:lnTo>
                        <a:pt x="54" y="115"/>
                      </a:lnTo>
                      <a:lnTo>
                        <a:pt x="34" y="140"/>
                      </a:lnTo>
                      <a:lnTo>
                        <a:pt x="18" y="167"/>
                      </a:lnTo>
                      <a:lnTo>
                        <a:pt x="6" y="196"/>
                      </a:lnTo>
                      <a:lnTo>
                        <a:pt x="0" y="227"/>
                      </a:lnTo>
                      <a:lnTo>
                        <a:pt x="1" y="259"/>
                      </a:lnTo>
                      <a:lnTo>
                        <a:pt x="4" y="267"/>
                      </a:lnTo>
                      <a:lnTo>
                        <a:pt x="7" y="277"/>
                      </a:lnTo>
                      <a:lnTo>
                        <a:pt x="11" y="283"/>
                      </a:lnTo>
                      <a:lnTo>
                        <a:pt x="15" y="291"/>
                      </a:lnTo>
                      <a:lnTo>
                        <a:pt x="21" y="298"/>
                      </a:lnTo>
                      <a:lnTo>
                        <a:pt x="27" y="305"/>
                      </a:lnTo>
                      <a:lnTo>
                        <a:pt x="34" y="311"/>
                      </a:lnTo>
                      <a:lnTo>
                        <a:pt x="41" y="316"/>
                      </a:lnTo>
                      <a:lnTo>
                        <a:pt x="57" y="325"/>
                      </a:lnTo>
                      <a:lnTo>
                        <a:pt x="72" y="333"/>
                      </a:lnTo>
                      <a:lnTo>
                        <a:pt x="87" y="340"/>
                      </a:lnTo>
                      <a:lnTo>
                        <a:pt x="103" y="345"/>
                      </a:lnTo>
                      <a:lnTo>
                        <a:pt x="120" y="351"/>
                      </a:lnTo>
                      <a:lnTo>
                        <a:pt x="136" y="356"/>
                      </a:lnTo>
                      <a:lnTo>
                        <a:pt x="153" y="360"/>
                      </a:lnTo>
                      <a:lnTo>
                        <a:pt x="169" y="364"/>
                      </a:lnTo>
                      <a:lnTo>
                        <a:pt x="187" y="367"/>
                      </a:lnTo>
                      <a:lnTo>
                        <a:pt x="204" y="370"/>
                      </a:lnTo>
                      <a:lnTo>
                        <a:pt x="221" y="372"/>
                      </a:lnTo>
                      <a:lnTo>
                        <a:pt x="238" y="374"/>
                      </a:lnTo>
                      <a:lnTo>
                        <a:pt x="256" y="375"/>
                      </a:lnTo>
                      <a:lnTo>
                        <a:pt x="273" y="376"/>
                      </a:lnTo>
                      <a:lnTo>
                        <a:pt x="290" y="378"/>
                      </a:lnTo>
                      <a:lnTo>
                        <a:pt x="307" y="379"/>
                      </a:lnTo>
                      <a:lnTo>
                        <a:pt x="312" y="379"/>
                      </a:lnTo>
                      <a:lnTo>
                        <a:pt x="317" y="375"/>
                      </a:lnTo>
                      <a:lnTo>
                        <a:pt x="320" y="372"/>
                      </a:lnTo>
                      <a:lnTo>
                        <a:pt x="323" y="366"/>
                      </a:lnTo>
                      <a:lnTo>
                        <a:pt x="323" y="360"/>
                      </a:lnTo>
                      <a:lnTo>
                        <a:pt x="320" y="356"/>
                      </a:lnTo>
                      <a:lnTo>
                        <a:pt x="316" y="352"/>
                      </a:lnTo>
                      <a:lnTo>
                        <a:pt x="311" y="351"/>
                      </a:lnTo>
                      <a:lnTo>
                        <a:pt x="295" y="351"/>
                      </a:lnTo>
                      <a:lnTo>
                        <a:pt x="279" y="351"/>
                      </a:lnTo>
                      <a:lnTo>
                        <a:pt x="263" y="350"/>
                      </a:lnTo>
                      <a:lnTo>
                        <a:pt x="248" y="349"/>
                      </a:lnTo>
                      <a:lnTo>
                        <a:pt x="231" y="348"/>
                      </a:lnTo>
                      <a:lnTo>
                        <a:pt x="215" y="345"/>
                      </a:lnTo>
                      <a:lnTo>
                        <a:pt x="200" y="343"/>
                      </a:lnTo>
                      <a:lnTo>
                        <a:pt x="183" y="341"/>
                      </a:lnTo>
                      <a:lnTo>
                        <a:pt x="168" y="337"/>
                      </a:lnTo>
                      <a:lnTo>
                        <a:pt x="151" y="334"/>
                      </a:lnTo>
                      <a:lnTo>
                        <a:pt x="136" y="329"/>
                      </a:lnTo>
                      <a:lnTo>
                        <a:pt x="121" y="325"/>
                      </a:lnTo>
                      <a:lnTo>
                        <a:pt x="106" y="320"/>
                      </a:lnTo>
                      <a:lnTo>
                        <a:pt x="92" y="313"/>
                      </a:lnTo>
                      <a:lnTo>
                        <a:pt x="76" y="306"/>
                      </a:lnTo>
                      <a:lnTo>
                        <a:pt x="62" y="300"/>
                      </a:lnTo>
                      <a:lnTo>
                        <a:pt x="51" y="291"/>
                      </a:lnTo>
                      <a:lnTo>
                        <a:pt x="41" y="280"/>
                      </a:lnTo>
                      <a:lnTo>
                        <a:pt x="35" y="269"/>
                      </a:lnTo>
                      <a:lnTo>
                        <a:pt x="31" y="255"/>
                      </a:lnTo>
                      <a:lnTo>
                        <a:pt x="31" y="239"/>
                      </a:lnTo>
                      <a:lnTo>
                        <a:pt x="33" y="218"/>
                      </a:lnTo>
                      <a:lnTo>
                        <a:pt x="38" y="197"/>
                      </a:lnTo>
                      <a:lnTo>
                        <a:pt x="42" y="182"/>
                      </a:lnTo>
                      <a:lnTo>
                        <a:pt x="51" y="165"/>
                      </a:lnTo>
                      <a:lnTo>
                        <a:pt x="60" y="150"/>
                      </a:lnTo>
                      <a:lnTo>
                        <a:pt x="68" y="136"/>
                      </a:lnTo>
                      <a:lnTo>
                        <a:pt x="79" y="124"/>
                      </a:lnTo>
                      <a:lnTo>
                        <a:pt x="89" y="111"/>
                      </a:lnTo>
                      <a:lnTo>
                        <a:pt x="101" y="100"/>
                      </a:lnTo>
                      <a:lnTo>
                        <a:pt x="114" y="88"/>
                      </a:lnTo>
                      <a:lnTo>
                        <a:pt x="129" y="76"/>
                      </a:lnTo>
                      <a:lnTo>
                        <a:pt x="144" y="64"/>
                      </a:lnTo>
                      <a:lnTo>
                        <a:pt x="162" y="53"/>
                      </a:lnTo>
                      <a:lnTo>
                        <a:pt x="181" y="41"/>
                      </a:lnTo>
                      <a:lnTo>
                        <a:pt x="201" y="31"/>
                      </a:lnTo>
                      <a:lnTo>
                        <a:pt x="219" y="22"/>
                      </a:lnTo>
                      <a:lnTo>
                        <a:pt x="237" y="14"/>
                      </a:lnTo>
                      <a:lnTo>
                        <a:pt x="253" y="7"/>
                      </a:lnTo>
                      <a:lnTo>
                        <a:pt x="268" y="1"/>
                      </a:lnTo>
                      <a:lnTo>
                        <a:pt x="255" y="0"/>
                      </a:lnTo>
                      <a:lnTo>
                        <a:pt x="238" y="1"/>
                      </a:lnTo>
                      <a:lnTo>
                        <a:pt x="221" y="5"/>
                      </a:lnTo>
                      <a:lnTo>
                        <a:pt x="201" y="11"/>
                      </a:lnTo>
                      <a:lnTo>
                        <a:pt x="181" y="19"/>
                      </a:lnTo>
                      <a:lnTo>
                        <a:pt x="161" y="28"/>
                      </a:lnTo>
                      <a:lnTo>
                        <a:pt x="142" y="39"/>
                      </a:lnTo>
                      <a:lnTo>
                        <a:pt x="126" y="5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69" name="Freeform 747"/>
                <p:cNvSpPr>
                  <a:spLocks/>
                </p:cNvSpPr>
                <p:nvPr/>
              </p:nvSpPr>
              <p:spPr bwMode="auto">
                <a:xfrm>
                  <a:off x="5229" y="2647"/>
                  <a:ext cx="99" cy="59"/>
                </a:xfrm>
                <a:custGeom>
                  <a:avLst/>
                  <a:gdLst>
                    <a:gd name="T0" fmla="*/ 0 w 282"/>
                    <a:gd name="T1" fmla="*/ 0 h 253"/>
                    <a:gd name="T2" fmla="*/ 0 w 282"/>
                    <a:gd name="T3" fmla="*/ 0 h 253"/>
                    <a:gd name="T4" fmla="*/ 0 w 282"/>
                    <a:gd name="T5" fmla="*/ 0 h 253"/>
                    <a:gd name="T6" fmla="*/ 0 w 282"/>
                    <a:gd name="T7" fmla="*/ 0 h 253"/>
                    <a:gd name="T8" fmla="*/ 0 w 282"/>
                    <a:gd name="T9" fmla="*/ 0 h 253"/>
                    <a:gd name="T10" fmla="*/ 0 w 282"/>
                    <a:gd name="T11" fmla="*/ 0 h 253"/>
                    <a:gd name="T12" fmla="*/ 0 w 282"/>
                    <a:gd name="T13" fmla="*/ 0 h 253"/>
                    <a:gd name="T14" fmla="*/ 0 w 282"/>
                    <a:gd name="T15" fmla="*/ 0 h 253"/>
                    <a:gd name="T16" fmla="*/ 0 w 282"/>
                    <a:gd name="T17" fmla="*/ 0 h 253"/>
                    <a:gd name="T18" fmla="*/ 0 w 282"/>
                    <a:gd name="T19" fmla="*/ 0 h 253"/>
                    <a:gd name="T20" fmla="*/ 0 w 282"/>
                    <a:gd name="T21" fmla="*/ 0 h 253"/>
                    <a:gd name="T22" fmla="*/ 0 w 282"/>
                    <a:gd name="T23" fmla="*/ 0 h 253"/>
                    <a:gd name="T24" fmla="*/ 0 w 282"/>
                    <a:gd name="T25" fmla="*/ 0 h 253"/>
                    <a:gd name="T26" fmla="*/ 0 w 282"/>
                    <a:gd name="T27" fmla="*/ 0 h 253"/>
                    <a:gd name="T28" fmla="*/ 0 w 282"/>
                    <a:gd name="T29" fmla="*/ 0 h 253"/>
                    <a:gd name="T30" fmla="*/ 0 w 282"/>
                    <a:gd name="T31" fmla="*/ 0 h 253"/>
                    <a:gd name="T32" fmla="*/ 0 w 282"/>
                    <a:gd name="T33" fmla="*/ 0 h 253"/>
                    <a:gd name="T34" fmla="*/ 0 w 282"/>
                    <a:gd name="T35" fmla="*/ 0 h 253"/>
                    <a:gd name="T36" fmla="*/ 0 w 282"/>
                    <a:gd name="T37" fmla="*/ 0 h 253"/>
                    <a:gd name="T38" fmla="*/ 0 w 282"/>
                    <a:gd name="T39" fmla="*/ 0 h 253"/>
                    <a:gd name="T40" fmla="*/ 0 w 282"/>
                    <a:gd name="T41" fmla="*/ 0 h 253"/>
                    <a:gd name="T42" fmla="*/ 0 w 282"/>
                    <a:gd name="T43" fmla="*/ 0 h 253"/>
                    <a:gd name="T44" fmla="*/ 0 w 282"/>
                    <a:gd name="T45" fmla="*/ 0 h 253"/>
                    <a:gd name="T46" fmla="*/ 0 w 282"/>
                    <a:gd name="T47" fmla="*/ 0 h 253"/>
                    <a:gd name="T48" fmla="*/ 0 w 282"/>
                    <a:gd name="T49" fmla="*/ 0 h 253"/>
                    <a:gd name="T50" fmla="*/ 0 w 282"/>
                    <a:gd name="T51" fmla="*/ 0 h 253"/>
                    <a:gd name="T52" fmla="*/ 0 w 282"/>
                    <a:gd name="T53" fmla="*/ 0 h 253"/>
                    <a:gd name="T54" fmla="*/ 0 w 282"/>
                    <a:gd name="T55" fmla="*/ 0 h 253"/>
                    <a:gd name="T56" fmla="*/ 0 w 282"/>
                    <a:gd name="T57" fmla="*/ 0 h 253"/>
                    <a:gd name="T58" fmla="*/ 0 w 282"/>
                    <a:gd name="T59" fmla="*/ 0 h 253"/>
                    <a:gd name="T60" fmla="*/ 0 w 282"/>
                    <a:gd name="T61" fmla="*/ 0 h 253"/>
                    <a:gd name="T62" fmla="*/ 0 w 282"/>
                    <a:gd name="T63" fmla="*/ 0 h 253"/>
                    <a:gd name="T64" fmla="*/ 0 w 282"/>
                    <a:gd name="T65" fmla="*/ 0 h 253"/>
                    <a:gd name="T66" fmla="*/ 0 w 282"/>
                    <a:gd name="T67" fmla="*/ 0 h 253"/>
                    <a:gd name="T68" fmla="*/ 0 w 282"/>
                    <a:gd name="T69" fmla="*/ 0 h 253"/>
                    <a:gd name="T70" fmla="*/ 0 w 282"/>
                    <a:gd name="T71" fmla="*/ 0 h 253"/>
                    <a:gd name="T72" fmla="*/ 0 w 282"/>
                    <a:gd name="T73" fmla="*/ 0 h 253"/>
                    <a:gd name="T74" fmla="*/ 0 w 282"/>
                    <a:gd name="T75" fmla="*/ 0 h 253"/>
                    <a:gd name="T76" fmla="*/ 0 w 282"/>
                    <a:gd name="T77" fmla="*/ 0 h 253"/>
                    <a:gd name="T78" fmla="*/ 0 w 282"/>
                    <a:gd name="T79" fmla="*/ 0 h 253"/>
                    <a:gd name="T80" fmla="*/ 0 w 282"/>
                    <a:gd name="T81" fmla="*/ 0 h 253"/>
                    <a:gd name="T82" fmla="*/ 0 w 282"/>
                    <a:gd name="T83" fmla="*/ 0 h 253"/>
                    <a:gd name="T84" fmla="*/ 0 w 282"/>
                    <a:gd name="T85" fmla="*/ 0 h 253"/>
                    <a:gd name="T86" fmla="*/ 0 w 282"/>
                    <a:gd name="T87" fmla="*/ 0 h 253"/>
                    <a:gd name="T88" fmla="*/ 0 w 282"/>
                    <a:gd name="T89" fmla="*/ 0 h 253"/>
                    <a:gd name="T90" fmla="*/ 0 w 282"/>
                    <a:gd name="T91" fmla="*/ 0 h 253"/>
                    <a:gd name="T92" fmla="*/ 0 w 282"/>
                    <a:gd name="T93" fmla="*/ 0 h 253"/>
                    <a:gd name="T94" fmla="*/ 0 w 282"/>
                    <a:gd name="T95" fmla="*/ 0 h 253"/>
                    <a:gd name="T96" fmla="*/ 0 w 282"/>
                    <a:gd name="T97" fmla="*/ 0 h 253"/>
                    <a:gd name="T98" fmla="*/ 0 w 282"/>
                    <a:gd name="T99" fmla="*/ 0 h 253"/>
                    <a:gd name="T100" fmla="*/ 0 w 282"/>
                    <a:gd name="T101" fmla="*/ 0 h 253"/>
                    <a:gd name="T102" fmla="*/ 0 w 282"/>
                    <a:gd name="T103" fmla="*/ 0 h 253"/>
                    <a:gd name="T104" fmla="*/ 0 w 282"/>
                    <a:gd name="T105" fmla="*/ 0 h 253"/>
                    <a:gd name="T106" fmla="*/ 0 w 282"/>
                    <a:gd name="T107" fmla="*/ 0 h 253"/>
                    <a:gd name="T108" fmla="*/ 0 w 282"/>
                    <a:gd name="T109" fmla="*/ 0 h 253"/>
                    <a:gd name="T110" fmla="*/ 0 w 282"/>
                    <a:gd name="T111" fmla="*/ 0 h 253"/>
                    <a:gd name="T112" fmla="*/ 0 w 282"/>
                    <a:gd name="T113" fmla="*/ 0 h 253"/>
                    <a:gd name="T114" fmla="*/ 0 w 282"/>
                    <a:gd name="T115" fmla="*/ 0 h 253"/>
                    <a:gd name="T116" fmla="*/ 0 w 282"/>
                    <a:gd name="T117" fmla="*/ 0 h 253"/>
                    <a:gd name="T118" fmla="*/ 0 w 282"/>
                    <a:gd name="T119" fmla="*/ 0 h 253"/>
                    <a:gd name="T120" fmla="*/ 0 w 282"/>
                    <a:gd name="T121" fmla="*/ 0 h 253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282"/>
                    <a:gd name="T184" fmla="*/ 0 h 253"/>
                    <a:gd name="T185" fmla="*/ 282 w 282"/>
                    <a:gd name="T186" fmla="*/ 253 h 253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282" h="253">
                      <a:moveTo>
                        <a:pt x="235" y="78"/>
                      </a:moveTo>
                      <a:lnTo>
                        <a:pt x="248" y="92"/>
                      </a:lnTo>
                      <a:lnTo>
                        <a:pt x="255" y="108"/>
                      </a:lnTo>
                      <a:lnTo>
                        <a:pt x="259" y="125"/>
                      </a:lnTo>
                      <a:lnTo>
                        <a:pt x="259" y="144"/>
                      </a:lnTo>
                      <a:lnTo>
                        <a:pt x="257" y="159"/>
                      </a:lnTo>
                      <a:lnTo>
                        <a:pt x="252" y="171"/>
                      </a:lnTo>
                      <a:lnTo>
                        <a:pt x="244" y="184"/>
                      </a:lnTo>
                      <a:lnTo>
                        <a:pt x="236" y="194"/>
                      </a:lnTo>
                      <a:lnTo>
                        <a:pt x="225" y="206"/>
                      </a:lnTo>
                      <a:lnTo>
                        <a:pt x="215" y="215"/>
                      </a:lnTo>
                      <a:lnTo>
                        <a:pt x="204" y="225"/>
                      </a:lnTo>
                      <a:lnTo>
                        <a:pt x="194" y="236"/>
                      </a:lnTo>
                      <a:lnTo>
                        <a:pt x="191" y="239"/>
                      </a:lnTo>
                      <a:lnTo>
                        <a:pt x="190" y="242"/>
                      </a:lnTo>
                      <a:lnTo>
                        <a:pt x="191" y="246"/>
                      </a:lnTo>
                      <a:lnTo>
                        <a:pt x="194" y="249"/>
                      </a:lnTo>
                      <a:lnTo>
                        <a:pt x="197" y="252"/>
                      </a:lnTo>
                      <a:lnTo>
                        <a:pt x="201" y="253"/>
                      </a:lnTo>
                      <a:lnTo>
                        <a:pt x="205" y="252"/>
                      </a:lnTo>
                      <a:lnTo>
                        <a:pt x="209" y="249"/>
                      </a:lnTo>
                      <a:lnTo>
                        <a:pt x="232" y="234"/>
                      </a:lnTo>
                      <a:lnTo>
                        <a:pt x="251" y="215"/>
                      </a:lnTo>
                      <a:lnTo>
                        <a:pt x="267" y="192"/>
                      </a:lnTo>
                      <a:lnTo>
                        <a:pt x="278" y="168"/>
                      </a:lnTo>
                      <a:lnTo>
                        <a:pt x="282" y="141"/>
                      </a:lnTo>
                      <a:lnTo>
                        <a:pt x="279" y="116"/>
                      </a:lnTo>
                      <a:lnTo>
                        <a:pt x="270" y="92"/>
                      </a:lnTo>
                      <a:lnTo>
                        <a:pt x="251" y="70"/>
                      </a:lnTo>
                      <a:lnTo>
                        <a:pt x="237" y="59"/>
                      </a:lnTo>
                      <a:lnTo>
                        <a:pt x="221" y="48"/>
                      </a:lnTo>
                      <a:lnTo>
                        <a:pt x="202" y="39"/>
                      </a:lnTo>
                      <a:lnTo>
                        <a:pt x="183" y="31"/>
                      </a:lnTo>
                      <a:lnTo>
                        <a:pt x="163" y="24"/>
                      </a:lnTo>
                      <a:lnTo>
                        <a:pt x="142" y="18"/>
                      </a:lnTo>
                      <a:lnTo>
                        <a:pt x="122" y="13"/>
                      </a:lnTo>
                      <a:lnTo>
                        <a:pt x="101" y="8"/>
                      </a:lnTo>
                      <a:lnTo>
                        <a:pt x="82" y="5"/>
                      </a:lnTo>
                      <a:lnTo>
                        <a:pt x="63" y="2"/>
                      </a:lnTo>
                      <a:lnTo>
                        <a:pt x="47" y="0"/>
                      </a:lnTo>
                      <a:lnTo>
                        <a:pt x="32" y="0"/>
                      </a:lnTo>
                      <a:lnTo>
                        <a:pt x="19" y="0"/>
                      </a:lnTo>
                      <a:lnTo>
                        <a:pt x="10" y="1"/>
                      </a:lnTo>
                      <a:lnTo>
                        <a:pt x="4" y="4"/>
                      </a:lnTo>
                      <a:lnTo>
                        <a:pt x="0" y="6"/>
                      </a:lnTo>
                      <a:lnTo>
                        <a:pt x="12" y="8"/>
                      </a:lnTo>
                      <a:lnTo>
                        <a:pt x="25" y="9"/>
                      </a:lnTo>
                      <a:lnTo>
                        <a:pt x="38" y="12"/>
                      </a:lnTo>
                      <a:lnTo>
                        <a:pt x="52" y="14"/>
                      </a:lnTo>
                      <a:lnTo>
                        <a:pt x="67" y="16"/>
                      </a:lnTo>
                      <a:lnTo>
                        <a:pt x="82" y="18"/>
                      </a:lnTo>
                      <a:lnTo>
                        <a:pt x="97" y="22"/>
                      </a:lnTo>
                      <a:lnTo>
                        <a:pt x="114" y="25"/>
                      </a:lnTo>
                      <a:lnTo>
                        <a:pt x="129" y="30"/>
                      </a:lnTo>
                      <a:lnTo>
                        <a:pt x="146" y="35"/>
                      </a:lnTo>
                      <a:lnTo>
                        <a:pt x="162" y="40"/>
                      </a:lnTo>
                      <a:lnTo>
                        <a:pt x="177" y="46"/>
                      </a:lnTo>
                      <a:lnTo>
                        <a:pt x="192" y="53"/>
                      </a:lnTo>
                      <a:lnTo>
                        <a:pt x="208" y="60"/>
                      </a:lnTo>
                      <a:lnTo>
                        <a:pt x="222" y="69"/>
                      </a:lnTo>
                      <a:lnTo>
                        <a:pt x="235" y="7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70" name="Freeform 748"/>
                <p:cNvSpPr>
                  <a:spLocks/>
                </p:cNvSpPr>
                <p:nvPr/>
              </p:nvSpPr>
              <p:spPr bwMode="auto">
                <a:xfrm>
                  <a:off x="5030" y="2680"/>
                  <a:ext cx="40" cy="54"/>
                </a:xfrm>
                <a:custGeom>
                  <a:avLst/>
                  <a:gdLst>
                    <a:gd name="T0" fmla="*/ 0 w 115"/>
                    <a:gd name="T1" fmla="*/ 0 h 236"/>
                    <a:gd name="T2" fmla="*/ 0 w 115"/>
                    <a:gd name="T3" fmla="*/ 0 h 236"/>
                    <a:gd name="T4" fmla="*/ 0 w 115"/>
                    <a:gd name="T5" fmla="*/ 0 h 236"/>
                    <a:gd name="T6" fmla="*/ 0 w 115"/>
                    <a:gd name="T7" fmla="*/ 0 h 236"/>
                    <a:gd name="T8" fmla="*/ 0 w 115"/>
                    <a:gd name="T9" fmla="*/ 0 h 236"/>
                    <a:gd name="T10" fmla="*/ 0 w 115"/>
                    <a:gd name="T11" fmla="*/ 0 h 236"/>
                    <a:gd name="T12" fmla="*/ 0 w 115"/>
                    <a:gd name="T13" fmla="*/ 0 h 236"/>
                    <a:gd name="T14" fmla="*/ 0 w 115"/>
                    <a:gd name="T15" fmla="*/ 0 h 236"/>
                    <a:gd name="T16" fmla="*/ 0 w 115"/>
                    <a:gd name="T17" fmla="*/ 0 h 236"/>
                    <a:gd name="T18" fmla="*/ 0 w 115"/>
                    <a:gd name="T19" fmla="*/ 0 h 236"/>
                    <a:gd name="T20" fmla="*/ 0 w 115"/>
                    <a:gd name="T21" fmla="*/ 0 h 236"/>
                    <a:gd name="T22" fmla="*/ 0 w 115"/>
                    <a:gd name="T23" fmla="*/ 0 h 236"/>
                    <a:gd name="T24" fmla="*/ 0 w 115"/>
                    <a:gd name="T25" fmla="*/ 0 h 236"/>
                    <a:gd name="T26" fmla="*/ 0 w 115"/>
                    <a:gd name="T27" fmla="*/ 0 h 236"/>
                    <a:gd name="T28" fmla="*/ 0 w 115"/>
                    <a:gd name="T29" fmla="*/ 0 h 236"/>
                    <a:gd name="T30" fmla="*/ 0 w 115"/>
                    <a:gd name="T31" fmla="*/ 0 h 236"/>
                    <a:gd name="T32" fmla="*/ 0 w 115"/>
                    <a:gd name="T33" fmla="*/ 0 h 236"/>
                    <a:gd name="T34" fmla="*/ 0 w 115"/>
                    <a:gd name="T35" fmla="*/ 0 h 236"/>
                    <a:gd name="T36" fmla="*/ 0 w 115"/>
                    <a:gd name="T37" fmla="*/ 0 h 236"/>
                    <a:gd name="T38" fmla="*/ 0 w 115"/>
                    <a:gd name="T39" fmla="*/ 0 h 236"/>
                    <a:gd name="T40" fmla="*/ 0 w 115"/>
                    <a:gd name="T41" fmla="*/ 0 h 236"/>
                    <a:gd name="T42" fmla="*/ 0 w 115"/>
                    <a:gd name="T43" fmla="*/ 0 h 236"/>
                    <a:gd name="T44" fmla="*/ 0 w 115"/>
                    <a:gd name="T45" fmla="*/ 0 h 236"/>
                    <a:gd name="T46" fmla="*/ 0 w 115"/>
                    <a:gd name="T47" fmla="*/ 0 h 236"/>
                    <a:gd name="T48" fmla="*/ 0 w 115"/>
                    <a:gd name="T49" fmla="*/ 0 h 236"/>
                    <a:gd name="T50" fmla="*/ 0 w 115"/>
                    <a:gd name="T51" fmla="*/ 0 h 236"/>
                    <a:gd name="T52" fmla="*/ 0 w 115"/>
                    <a:gd name="T53" fmla="*/ 0 h 236"/>
                    <a:gd name="T54" fmla="*/ 0 w 115"/>
                    <a:gd name="T55" fmla="*/ 0 h 236"/>
                    <a:gd name="T56" fmla="*/ 0 w 115"/>
                    <a:gd name="T57" fmla="*/ 0 h 236"/>
                    <a:gd name="T58" fmla="*/ 0 w 115"/>
                    <a:gd name="T59" fmla="*/ 0 h 236"/>
                    <a:gd name="T60" fmla="*/ 0 w 115"/>
                    <a:gd name="T61" fmla="*/ 0 h 236"/>
                    <a:gd name="T62" fmla="*/ 0 w 115"/>
                    <a:gd name="T63" fmla="*/ 0 h 236"/>
                    <a:gd name="T64" fmla="*/ 0 w 115"/>
                    <a:gd name="T65" fmla="*/ 0 h 236"/>
                    <a:gd name="T66" fmla="*/ 0 w 115"/>
                    <a:gd name="T67" fmla="*/ 0 h 236"/>
                    <a:gd name="T68" fmla="*/ 0 w 115"/>
                    <a:gd name="T69" fmla="*/ 0 h 236"/>
                    <a:gd name="T70" fmla="*/ 0 w 115"/>
                    <a:gd name="T71" fmla="*/ 0 h 236"/>
                    <a:gd name="T72" fmla="*/ 0 w 115"/>
                    <a:gd name="T73" fmla="*/ 0 h 236"/>
                    <a:gd name="T74" fmla="*/ 0 w 115"/>
                    <a:gd name="T75" fmla="*/ 0 h 236"/>
                    <a:gd name="T76" fmla="*/ 0 w 115"/>
                    <a:gd name="T77" fmla="*/ 0 h 236"/>
                    <a:gd name="T78" fmla="*/ 0 w 115"/>
                    <a:gd name="T79" fmla="*/ 0 h 236"/>
                    <a:gd name="T80" fmla="*/ 0 w 115"/>
                    <a:gd name="T81" fmla="*/ 0 h 2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115"/>
                    <a:gd name="T124" fmla="*/ 0 h 236"/>
                    <a:gd name="T125" fmla="*/ 115 w 115"/>
                    <a:gd name="T126" fmla="*/ 236 h 2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115" h="236">
                      <a:moveTo>
                        <a:pt x="0" y="128"/>
                      </a:moveTo>
                      <a:lnTo>
                        <a:pt x="0" y="148"/>
                      </a:lnTo>
                      <a:lnTo>
                        <a:pt x="5" y="166"/>
                      </a:lnTo>
                      <a:lnTo>
                        <a:pt x="13" y="184"/>
                      </a:lnTo>
                      <a:lnTo>
                        <a:pt x="24" y="198"/>
                      </a:lnTo>
                      <a:lnTo>
                        <a:pt x="39" y="211"/>
                      </a:lnTo>
                      <a:lnTo>
                        <a:pt x="55" y="223"/>
                      </a:lnTo>
                      <a:lnTo>
                        <a:pt x="74" y="231"/>
                      </a:lnTo>
                      <a:lnTo>
                        <a:pt x="92" y="235"/>
                      </a:lnTo>
                      <a:lnTo>
                        <a:pt x="98" y="236"/>
                      </a:lnTo>
                      <a:lnTo>
                        <a:pt x="104" y="234"/>
                      </a:lnTo>
                      <a:lnTo>
                        <a:pt x="109" y="231"/>
                      </a:lnTo>
                      <a:lnTo>
                        <a:pt x="111" y="226"/>
                      </a:lnTo>
                      <a:lnTo>
                        <a:pt x="111" y="220"/>
                      </a:lnTo>
                      <a:lnTo>
                        <a:pt x="110" y="215"/>
                      </a:lnTo>
                      <a:lnTo>
                        <a:pt x="107" y="210"/>
                      </a:lnTo>
                      <a:lnTo>
                        <a:pt x="101" y="208"/>
                      </a:lnTo>
                      <a:lnTo>
                        <a:pt x="82" y="201"/>
                      </a:lnTo>
                      <a:lnTo>
                        <a:pt x="64" y="192"/>
                      </a:lnTo>
                      <a:lnTo>
                        <a:pt x="50" y="179"/>
                      </a:lnTo>
                      <a:lnTo>
                        <a:pt x="40" y="165"/>
                      </a:lnTo>
                      <a:lnTo>
                        <a:pt x="33" y="148"/>
                      </a:lnTo>
                      <a:lnTo>
                        <a:pt x="29" y="130"/>
                      </a:lnTo>
                      <a:lnTo>
                        <a:pt x="29" y="110"/>
                      </a:lnTo>
                      <a:lnTo>
                        <a:pt x="35" y="89"/>
                      </a:lnTo>
                      <a:lnTo>
                        <a:pt x="43" y="74"/>
                      </a:lnTo>
                      <a:lnTo>
                        <a:pt x="56" y="60"/>
                      </a:lnTo>
                      <a:lnTo>
                        <a:pt x="70" y="46"/>
                      </a:lnTo>
                      <a:lnTo>
                        <a:pt x="85" y="33"/>
                      </a:lnTo>
                      <a:lnTo>
                        <a:pt x="98" y="23"/>
                      </a:lnTo>
                      <a:lnTo>
                        <a:pt x="109" y="12"/>
                      </a:lnTo>
                      <a:lnTo>
                        <a:pt x="115" y="6"/>
                      </a:lnTo>
                      <a:lnTo>
                        <a:pt x="115" y="0"/>
                      </a:lnTo>
                      <a:lnTo>
                        <a:pt x="102" y="4"/>
                      </a:lnTo>
                      <a:lnTo>
                        <a:pt x="85" y="12"/>
                      </a:lnTo>
                      <a:lnTo>
                        <a:pt x="68" y="26"/>
                      </a:lnTo>
                      <a:lnTo>
                        <a:pt x="49" y="42"/>
                      </a:lnTo>
                      <a:lnTo>
                        <a:pt x="32" y="61"/>
                      </a:lnTo>
                      <a:lnTo>
                        <a:pt x="17" y="82"/>
                      </a:lnTo>
                      <a:lnTo>
                        <a:pt x="6" y="105"/>
                      </a:lnTo>
                      <a:lnTo>
                        <a:pt x="0" y="1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71" name="Freeform 749"/>
                <p:cNvSpPr>
                  <a:spLocks/>
                </p:cNvSpPr>
                <p:nvPr/>
              </p:nvSpPr>
              <p:spPr bwMode="auto">
                <a:xfrm>
                  <a:off x="5311" y="2643"/>
                  <a:ext cx="87" cy="73"/>
                </a:xfrm>
                <a:custGeom>
                  <a:avLst/>
                  <a:gdLst>
                    <a:gd name="T0" fmla="*/ 0 w 245"/>
                    <a:gd name="T1" fmla="*/ 0 h 310"/>
                    <a:gd name="T2" fmla="*/ 0 w 245"/>
                    <a:gd name="T3" fmla="*/ 0 h 310"/>
                    <a:gd name="T4" fmla="*/ 0 w 245"/>
                    <a:gd name="T5" fmla="*/ 0 h 310"/>
                    <a:gd name="T6" fmla="*/ 0 w 245"/>
                    <a:gd name="T7" fmla="*/ 0 h 310"/>
                    <a:gd name="T8" fmla="*/ 0 w 245"/>
                    <a:gd name="T9" fmla="*/ 0 h 310"/>
                    <a:gd name="T10" fmla="*/ 0 w 245"/>
                    <a:gd name="T11" fmla="*/ 0 h 310"/>
                    <a:gd name="T12" fmla="*/ 0 w 245"/>
                    <a:gd name="T13" fmla="*/ 0 h 310"/>
                    <a:gd name="T14" fmla="*/ 0 w 245"/>
                    <a:gd name="T15" fmla="*/ 0 h 310"/>
                    <a:gd name="T16" fmla="*/ 0 w 245"/>
                    <a:gd name="T17" fmla="*/ 0 h 310"/>
                    <a:gd name="T18" fmla="*/ 0 w 245"/>
                    <a:gd name="T19" fmla="*/ 0 h 310"/>
                    <a:gd name="T20" fmla="*/ 0 w 245"/>
                    <a:gd name="T21" fmla="*/ 0 h 310"/>
                    <a:gd name="T22" fmla="*/ 0 w 245"/>
                    <a:gd name="T23" fmla="*/ 0 h 310"/>
                    <a:gd name="T24" fmla="*/ 0 w 245"/>
                    <a:gd name="T25" fmla="*/ 0 h 310"/>
                    <a:gd name="T26" fmla="*/ 0 w 245"/>
                    <a:gd name="T27" fmla="*/ 0 h 310"/>
                    <a:gd name="T28" fmla="*/ 0 w 245"/>
                    <a:gd name="T29" fmla="*/ 0 h 310"/>
                    <a:gd name="T30" fmla="*/ 0 w 245"/>
                    <a:gd name="T31" fmla="*/ 0 h 310"/>
                    <a:gd name="T32" fmla="*/ 0 w 245"/>
                    <a:gd name="T33" fmla="*/ 0 h 310"/>
                    <a:gd name="T34" fmla="*/ 0 w 245"/>
                    <a:gd name="T35" fmla="*/ 0 h 310"/>
                    <a:gd name="T36" fmla="*/ 0 w 245"/>
                    <a:gd name="T37" fmla="*/ 0 h 310"/>
                    <a:gd name="T38" fmla="*/ 0 w 245"/>
                    <a:gd name="T39" fmla="*/ 0 h 310"/>
                    <a:gd name="T40" fmla="*/ 0 w 245"/>
                    <a:gd name="T41" fmla="*/ 0 h 310"/>
                    <a:gd name="T42" fmla="*/ 0 w 245"/>
                    <a:gd name="T43" fmla="*/ 0 h 310"/>
                    <a:gd name="T44" fmla="*/ 0 w 245"/>
                    <a:gd name="T45" fmla="*/ 0 h 310"/>
                    <a:gd name="T46" fmla="*/ 0 w 245"/>
                    <a:gd name="T47" fmla="*/ 0 h 310"/>
                    <a:gd name="T48" fmla="*/ 0 w 245"/>
                    <a:gd name="T49" fmla="*/ 0 h 310"/>
                    <a:gd name="T50" fmla="*/ 0 w 245"/>
                    <a:gd name="T51" fmla="*/ 0 h 310"/>
                    <a:gd name="T52" fmla="*/ 0 w 245"/>
                    <a:gd name="T53" fmla="*/ 0 h 310"/>
                    <a:gd name="T54" fmla="*/ 0 w 245"/>
                    <a:gd name="T55" fmla="*/ 0 h 310"/>
                    <a:gd name="T56" fmla="*/ 0 w 245"/>
                    <a:gd name="T57" fmla="*/ 0 h 310"/>
                    <a:gd name="T58" fmla="*/ 0 w 245"/>
                    <a:gd name="T59" fmla="*/ 0 h 310"/>
                    <a:gd name="T60" fmla="*/ 0 w 245"/>
                    <a:gd name="T61" fmla="*/ 0 h 310"/>
                    <a:gd name="T62" fmla="*/ 0 w 245"/>
                    <a:gd name="T63" fmla="*/ 0 h 310"/>
                    <a:gd name="T64" fmla="*/ 0 w 245"/>
                    <a:gd name="T65" fmla="*/ 0 h 310"/>
                    <a:gd name="T66" fmla="*/ 0 w 245"/>
                    <a:gd name="T67" fmla="*/ 0 h 310"/>
                    <a:gd name="T68" fmla="*/ 0 w 245"/>
                    <a:gd name="T69" fmla="*/ 0 h 310"/>
                    <a:gd name="T70" fmla="*/ 0 w 245"/>
                    <a:gd name="T71" fmla="*/ 0 h 310"/>
                    <a:gd name="T72" fmla="*/ 0 w 245"/>
                    <a:gd name="T73" fmla="*/ 0 h 310"/>
                    <a:gd name="T74" fmla="*/ 0 w 245"/>
                    <a:gd name="T75" fmla="*/ 0 h 31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245"/>
                    <a:gd name="T115" fmla="*/ 0 h 310"/>
                    <a:gd name="T116" fmla="*/ 245 w 245"/>
                    <a:gd name="T117" fmla="*/ 310 h 31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245" h="310">
                      <a:moveTo>
                        <a:pt x="200" y="116"/>
                      </a:moveTo>
                      <a:lnTo>
                        <a:pt x="208" y="124"/>
                      </a:lnTo>
                      <a:lnTo>
                        <a:pt x="214" y="133"/>
                      </a:lnTo>
                      <a:lnTo>
                        <a:pt x="220" y="144"/>
                      </a:lnTo>
                      <a:lnTo>
                        <a:pt x="223" y="154"/>
                      </a:lnTo>
                      <a:lnTo>
                        <a:pt x="226" y="164"/>
                      </a:lnTo>
                      <a:lnTo>
                        <a:pt x="224" y="176"/>
                      </a:lnTo>
                      <a:lnTo>
                        <a:pt x="222" y="187"/>
                      </a:lnTo>
                      <a:lnTo>
                        <a:pt x="216" y="198"/>
                      </a:lnTo>
                      <a:lnTo>
                        <a:pt x="208" y="209"/>
                      </a:lnTo>
                      <a:lnTo>
                        <a:pt x="199" y="219"/>
                      </a:lnTo>
                      <a:lnTo>
                        <a:pt x="188" y="229"/>
                      </a:lnTo>
                      <a:lnTo>
                        <a:pt x="177" y="238"/>
                      </a:lnTo>
                      <a:lnTo>
                        <a:pt x="166" y="246"/>
                      </a:lnTo>
                      <a:lnTo>
                        <a:pt x="154" y="255"/>
                      </a:lnTo>
                      <a:lnTo>
                        <a:pt x="142" y="264"/>
                      </a:lnTo>
                      <a:lnTo>
                        <a:pt x="132" y="275"/>
                      </a:lnTo>
                      <a:lnTo>
                        <a:pt x="128" y="278"/>
                      </a:lnTo>
                      <a:lnTo>
                        <a:pt x="126" y="283"/>
                      </a:lnTo>
                      <a:lnTo>
                        <a:pt x="124" y="287"/>
                      </a:lnTo>
                      <a:lnTo>
                        <a:pt x="121" y="292"/>
                      </a:lnTo>
                      <a:lnTo>
                        <a:pt x="120" y="296"/>
                      </a:lnTo>
                      <a:lnTo>
                        <a:pt x="120" y="301"/>
                      </a:lnTo>
                      <a:lnTo>
                        <a:pt x="122" y="306"/>
                      </a:lnTo>
                      <a:lnTo>
                        <a:pt x="126" y="309"/>
                      </a:lnTo>
                      <a:lnTo>
                        <a:pt x="131" y="310"/>
                      </a:lnTo>
                      <a:lnTo>
                        <a:pt x="135" y="310"/>
                      </a:lnTo>
                      <a:lnTo>
                        <a:pt x="139" y="309"/>
                      </a:lnTo>
                      <a:lnTo>
                        <a:pt x="142" y="306"/>
                      </a:lnTo>
                      <a:lnTo>
                        <a:pt x="154" y="292"/>
                      </a:lnTo>
                      <a:lnTo>
                        <a:pt x="167" y="280"/>
                      </a:lnTo>
                      <a:lnTo>
                        <a:pt x="180" y="269"/>
                      </a:lnTo>
                      <a:lnTo>
                        <a:pt x="194" y="257"/>
                      </a:lnTo>
                      <a:lnTo>
                        <a:pt x="207" y="246"/>
                      </a:lnTo>
                      <a:lnTo>
                        <a:pt x="220" y="233"/>
                      </a:lnTo>
                      <a:lnTo>
                        <a:pt x="230" y="219"/>
                      </a:lnTo>
                      <a:lnTo>
                        <a:pt x="238" y="204"/>
                      </a:lnTo>
                      <a:lnTo>
                        <a:pt x="244" y="186"/>
                      </a:lnTo>
                      <a:lnTo>
                        <a:pt x="245" y="169"/>
                      </a:lnTo>
                      <a:lnTo>
                        <a:pt x="243" y="152"/>
                      </a:lnTo>
                      <a:lnTo>
                        <a:pt x="237" y="134"/>
                      </a:lnTo>
                      <a:lnTo>
                        <a:pt x="228" y="119"/>
                      </a:lnTo>
                      <a:lnTo>
                        <a:pt x="217" y="105"/>
                      </a:lnTo>
                      <a:lnTo>
                        <a:pt x="203" y="93"/>
                      </a:lnTo>
                      <a:lnTo>
                        <a:pt x="188" y="83"/>
                      </a:lnTo>
                      <a:lnTo>
                        <a:pt x="176" y="76"/>
                      </a:lnTo>
                      <a:lnTo>
                        <a:pt x="163" y="69"/>
                      </a:lnTo>
                      <a:lnTo>
                        <a:pt x="151" y="61"/>
                      </a:lnTo>
                      <a:lnTo>
                        <a:pt x="136" y="54"/>
                      </a:lnTo>
                      <a:lnTo>
                        <a:pt x="122" y="46"/>
                      </a:lnTo>
                      <a:lnTo>
                        <a:pt x="107" y="39"/>
                      </a:lnTo>
                      <a:lnTo>
                        <a:pt x="93" y="31"/>
                      </a:lnTo>
                      <a:lnTo>
                        <a:pt x="79" y="24"/>
                      </a:lnTo>
                      <a:lnTo>
                        <a:pt x="66" y="18"/>
                      </a:lnTo>
                      <a:lnTo>
                        <a:pt x="53" y="13"/>
                      </a:lnTo>
                      <a:lnTo>
                        <a:pt x="40" y="8"/>
                      </a:lnTo>
                      <a:lnTo>
                        <a:pt x="30" y="5"/>
                      </a:lnTo>
                      <a:lnTo>
                        <a:pt x="20" y="1"/>
                      </a:lnTo>
                      <a:lnTo>
                        <a:pt x="1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lnTo>
                        <a:pt x="11" y="8"/>
                      </a:lnTo>
                      <a:lnTo>
                        <a:pt x="23" y="14"/>
                      </a:lnTo>
                      <a:lnTo>
                        <a:pt x="36" y="20"/>
                      </a:lnTo>
                      <a:lnTo>
                        <a:pt x="47" y="25"/>
                      </a:lnTo>
                      <a:lnTo>
                        <a:pt x="60" y="31"/>
                      </a:lnTo>
                      <a:lnTo>
                        <a:pt x="73" y="37"/>
                      </a:lnTo>
                      <a:lnTo>
                        <a:pt x="86" y="44"/>
                      </a:lnTo>
                      <a:lnTo>
                        <a:pt x="99" y="51"/>
                      </a:lnTo>
                      <a:lnTo>
                        <a:pt x="113" y="57"/>
                      </a:lnTo>
                      <a:lnTo>
                        <a:pt x="126" y="64"/>
                      </a:lnTo>
                      <a:lnTo>
                        <a:pt x="139" y="71"/>
                      </a:lnTo>
                      <a:lnTo>
                        <a:pt x="152" y="79"/>
                      </a:lnTo>
                      <a:lnTo>
                        <a:pt x="165" y="88"/>
                      </a:lnTo>
                      <a:lnTo>
                        <a:pt x="176" y="96"/>
                      </a:lnTo>
                      <a:lnTo>
                        <a:pt x="188" y="106"/>
                      </a:lnTo>
                      <a:lnTo>
                        <a:pt x="200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pic>
            <p:nvPicPr>
              <p:cNvPr id="859" name="Picture 750" descr="access_point_stylized_gray_small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2" y="3642"/>
                <a:ext cx="430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61" name="Group 751"/>
            <p:cNvGrpSpPr>
              <a:grpSpLocks/>
            </p:cNvGrpSpPr>
            <p:nvPr/>
          </p:nvGrpSpPr>
          <p:grpSpPr bwMode="auto">
            <a:xfrm>
              <a:off x="3552" y="2211"/>
              <a:ext cx="251" cy="226"/>
              <a:chOff x="5072" y="3611"/>
              <a:chExt cx="459" cy="380"/>
            </a:xfrm>
          </p:grpSpPr>
          <p:grpSp>
            <p:nvGrpSpPr>
              <p:cNvPr id="844" name="Group 752"/>
              <p:cNvGrpSpPr>
                <a:grpSpLocks/>
              </p:cNvGrpSpPr>
              <p:nvPr/>
            </p:nvGrpSpPr>
            <p:grpSpPr bwMode="auto">
              <a:xfrm>
                <a:off x="5144" y="3611"/>
                <a:ext cx="387" cy="99"/>
                <a:chOff x="5030" y="2639"/>
                <a:chExt cx="387" cy="99"/>
              </a:xfrm>
            </p:grpSpPr>
            <p:sp>
              <p:nvSpPr>
                <p:cNvPr id="846" name="Freeform 753"/>
                <p:cNvSpPr>
                  <a:spLocks/>
                </p:cNvSpPr>
                <p:nvPr/>
              </p:nvSpPr>
              <p:spPr bwMode="auto">
                <a:xfrm>
                  <a:off x="5134" y="2657"/>
                  <a:ext cx="69" cy="55"/>
                </a:xfrm>
                <a:custGeom>
                  <a:avLst/>
                  <a:gdLst>
                    <a:gd name="T0" fmla="*/ 0 w 199"/>
                    <a:gd name="T1" fmla="*/ 0 h 232"/>
                    <a:gd name="T2" fmla="*/ 0 w 199"/>
                    <a:gd name="T3" fmla="*/ 0 h 232"/>
                    <a:gd name="T4" fmla="*/ 0 w 199"/>
                    <a:gd name="T5" fmla="*/ 0 h 232"/>
                    <a:gd name="T6" fmla="*/ 0 w 199"/>
                    <a:gd name="T7" fmla="*/ 0 h 232"/>
                    <a:gd name="T8" fmla="*/ 0 w 199"/>
                    <a:gd name="T9" fmla="*/ 0 h 232"/>
                    <a:gd name="T10" fmla="*/ 0 w 199"/>
                    <a:gd name="T11" fmla="*/ 0 h 232"/>
                    <a:gd name="T12" fmla="*/ 0 w 199"/>
                    <a:gd name="T13" fmla="*/ 0 h 232"/>
                    <a:gd name="T14" fmla="*/ 0 w 199"/>
                    <a:gd name="T15" fmla="*/ 0 h 232"/>
                    <a:gd name="T16" fmla="*/ 0 w 199"/>
                    <a:gd name="T17" fmla="*/ 0 h 232"/>
                    <a:gd name="T18" fmla="*/ 0 w 199"/>
                    <a:gd name="T19" fmla="*/ 0 h 232"/>
                    <a:gd name="T20" fmla="*/ 0 w 199"/>
                    <a:gd name="T21" fmla="*/ 0 h 232"/>
                    <a:gd name="T22" fmla="*/ 0 w 199"/>
                    <a:gd name="T23" fmla="*/ 0 h 232"/>
                    <a:gd name="T24" fmla="*/ 0 w 199"/>
                    <a:gd name="T25" fmla="*/ 0 h 232"/>
                    <a:gd name="T26" fmla="*/ 0 w 199"/>
                    <a:gd name="T27" fmla="*/ 0 h 232"/>
                    <a:gd name="T28" fmla="*/ 0 w 199"/>
                    <a:gd name="T29" fmla="*/ 0 h 232"/>
                    <a:gd name="T30" fmla="*/ 0 w 199"/>
                    <a:gd name="T31" fmla="*/ 0 h 232"/>
                    <a:gd name="T32" fmla="*/ 0 w 199"/>
                    <a:gd name="T33" fmla="*/ 0 h 232"/>
                    <a:gd name="T34" fmla="*/ 0 w 199"/>
                    <a:gd name="T35" fmla="*/ 0 h 232"/>
                    <a:gd name="T36" fmla="*/ 0 w 199"/>
                    <a:gd name="T37" fmla="*/ 0 h 232"/>
                    <a:gd name="T38" fmla="*/ 0 w 199"/>
                    <a:gd name="T39" fmla="*/ 0 h 232"/>
                    <a:gd name="T40" fmla="*/ 0 w 199"/>
                    <a:gd name="T41" fmla="*/ 0 h 232"/>
                    <a:gd name="T42" fmla="*/ 0 w 199"/>
                    <a:gd name="T43" fmla="*/ 0 h 232"/>
                    <a:gd name="T44" fmla="*/ 0 w 199"/>
                    <a:gd name="T45" fmla="*/ 0 h 232"/>
                    <a:gd name="T46" fmla="*/ 0 w 199"/>
                    <a:gd name="T47" fmla="*/ 0 h 232"/>
                    <a:gd name="T48" fmla="*/ 0 w 199"/>
                    <a:gd name="T49" fmla="*/ 0 h 232"/>
                    <a:gd name="T50" fmla="*/ 0 w 199"/>
                    <a:gd name="T51" fmla="*/ 0 h 232"/>
                    <a:gd name="T52" fmla="*/ 0 w 199"/>
                    <a:gd name="T53" fmla="*/ 0 h 232"/>
                    <a:gd name="T54" fmla="*/ 0 w 199"/>
                    <a:gd name="T55" fmla="*/ 0 h 232"/>
                    <a:gd name="T56" fmla="*/ 0 w 199"/>
                    <a:gd name="T57" fmla="*/ 0 h 232"/>
                    <a:gd name="T58" fmla="*/ 0 w 199"/>
                    <a:gd name="T59" fmla="*/ 0 h 232"/>
                    <a:gd name="T60" fmla="*/ 0 w 199"/>
                    <a:gd name="T61" fmla="*/ 0 h 232"/>
                    <a:gd name="T62" fmla="*/ 0 w 199"/>
                    <a:gd name="T63" fmla="*/ 0 h 232"/>
                    <a:gd name="T64" fmla="*/ 0 w 199"/>
                    <a:gd name="T65" fmla="*/ 0 h 232"/>
                    <a:gd name="T66" fmla="*/ 0 w 199"/>
                    <a:gd name="T67" fmla="*/ 0 h 232"/>
                    <a:gd name="T68" fmla="*/ 0 w 199"/>
                    <a:gd name="T69" fmla="*/ 0 h 232"/>
                    <a:gd name="T70" fmla="*/ 0 w 199"/>
                    <a:gd name="T71" fmla="*/ 0 h 232"/>
                    <a:gd name="T72" fmla="*/ 0 w 199"/>
                    <a:gd name="T73" fmla="*/ 0 h 232"/>
                    <a:gd name="T74" fmla="*/ 0 w 199"/>
                    <a:gd name="T75" fmla="*/ 0 h 232"/>
                    <a:gd name="T76" fmla="*/ 0 w 199"/>
                    <a:gd name="T77" fmla="*/ 0 h 232"/>
                    <a:gd name="T78" fmla="*/ 0 w 199"/>
                    <a:gd name="T79" fmla="*/ 0 h 232"/>
                    <a:gd name="T80" fmla="*/ 0 w 199"/>
                    <a:gd name="T81" fmla="*/ 0 h 232"/>
                    <a:gd name="T82" fmla="*/ 0 w 199"/>
                    <a:gd name="T83" fmla="*/ 0 h 232"/>
                    <a:gd name="T84" fmla="*/ 0 w 199"/>
                    <a:gd name="T85" fmla="*/ 0 h 232"/>
                    <a:gd name="T86" fmla="*/ 0 w 199"/>
                    <a:gd name="T87" fmla="*/ 0 h 232"/>
                    <a:gd name="T88" fmla="*/ 0 w 199"/>
                    <a:gd name="T89" fmla="*/ 0 h 232"/>
                    <a:gd name="T90" fmla="*/ 0 w 199"/>
                    <a:gd name="T91" fmla="*/ 0 h 232"/>
                    <a:gd name="T92" fmla="*/ 0 w 199"/>
                    <a:gd name="T93" fmla="*/ 0 h 232"/>
                    <a:gd name="T94" fmla="*/ 0 w 199"/>
                    <a:gd name="T95" fmla="*/ 0 h 232"/>
                    <a:gd name="T96" fmla="*/ 0 w 199"/>
                    <a:gd name="T97" fmla="*/ 0 h 23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99"/>
                    <a:gd name="T148" fmla="*/ 0 h 232"/>
                    <a:gd name="T149" fmla="*/ 199 w 199"/>
                    <a:gd name="T150" fmla="*/ 232 h 232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99" h="232">
                      <a:moveTo>
                        <a:pt x="70" y="29"/>
                      </a:moveTo>
                      <a:lnTo>
                        <a:pt x="55" y="39"/>
                      </a:lnTo>
                      <a:lnTo>
                        <a:pt x="42" y="50"/>
                      </a:lnTo>
                      <a:lnTo>
                        <a:pt x="30" y="63"/>
                      </a:lnTo>
                      <a:lnTo>
                        <a:pt x="20" y="77"/>
                      </a:lnTo>
                      <a:lnTo>
                        <a:pt x="12" y="91"/>
                      </a:lnTo>
                      <a:lnTo>
                        <a:pt x="6" y="108"/>
                      </a:lnTo>
                      <a:lnTo>
                        <a:pt x="2" y="125"/>
                      </a:lnTo>
                      <a:lnTo>
                        <a:pt x="0" y="142"/>
                      </a:lnTo>
                      <a:lnTo>
                        <a:pt x="2" y="166"/>
                      </a:lnTo>
                      <a:lnTo>
                        <a:pt x="12" y="186"/>
                      </a:lnTo>
                      <a:lnTo>
                        <a:pt x="26" y="203"/>
                      </a:lnTo>
                      <a:lnTo>
                        <a:pt x="45" y="216"/>
                      </a:lnTo>
                      <a:lnTo>
                        <a:pt x="66" y="226"/>
                      </a:lnTo>
                      <a:lnTo>
                        <a:pt x="88" y="230"/>
                      </a:lnTo>
                      <a:lnTo>
                        <a:pt x="111" y="232"/>
                      </a:lnTo>
                      <a:lnTo>
                        <a:pt x="134" y="228"/>
                      </a:lnTo>
                      <a:lnTo>
                        <a:pt x="138" y="228"/>
                      </a:lnTo>
                      <a:lnTo>
                        <a:pt x="143" y="226"/>
                      </a:lnTo>
                      <a:lnTo>
                        <a:pt x="147" y="222"/>
                      </a:lnTo>
                      <a:lnTo>
                        <a:pt x="148" y="218"/>
                      </a:lnTo>
                      <a:lnTo>
                        <a:pt x="145" y="212"/>
                      </a:lnTo>
                      <a:lnTo>
                        <a:pt x="141" y="207"/>
                      </a:lnTo>
                      <a:lnTo>
                        <a:pt x="135" y="203"/>
                      </a:lnTo>
                      <a:lnTo>
                        <a:pt x="129" y="201"/>
                      </a:lnTo>
                      <a:lnTo>
                        <a:pt x="117" y="197"/>
                      </a:lnTo>
                      <a:lnTo>
                        <a:pt x="105" y="195"/>
                      </a:lnTo>
                      <a:lnTo>
                        <a:pt x="94" y="193"/>
                      </a:lnTo>
                      <a:lnTo>
                        <a:pt x="83" y="190"/>
                      </a:lnTo>
                      <a:lnTo>
                        <a:pt x="73" y="187"/>
                      </a:lnTo>
                      <a:lnTo>
                        <a:pt x="62" y="182"/>
                      </a:lnTo>
                      <a:lnTo>
                        <a:pt x="53" y="176"/>
                      </a:lnTo>
                      <a:lnTo>
                        <a:pt x="43" y="167"/>
                      </a:lnTo>
                      <a:lnTo>
                        <a:pt x="40" y="128"/>
                      </a:lnTo>
                      <a:lnTo>
                        <a:pt x="49" y="96"/>
                      </a:lnTo>
                      <a:lnTo>
                        <a:pt x="68" y="71"/>
                      </a:lnTo>
                      <a:lnTo>
                        <a:pt x="94" y="50"/>
                      </a:lnTo>
                      <a:lnTo>
                        <a:pt x="122" y="34"/>
                      </a:lnTo>
                      <a:lnTo>
                        <a:pt x="151" y="21"/>
                      </a:lnTo>
                      <a:lnTo>
                        <a:pt x="178" y="12"/>
                      </a:lnTo>
                      <a:lnTo>
                        <a:pt x="199" y="4"/>
                      </a:lnTo>
                      <a:lnTo>
                        <a:pt x="186" y="1"/>
                      </a:lnTo>
                      <a:lnTo>
                        <a:pt x="172" y="0"/>
                      </a:lnTo>
                      <a:lnTo>
                        <a:pt x="156" y="2"/>
                      </a:lnTo>
                      <a:lnTo>
                        <a:pt x="138" y="4"/>
                      </a:lnTo>
                      <a:lnTo>
                        <a:pt x="121" y="10"/>
                      </a:lnTo>
                      <a:lnTo>
                        <a:pt x="103" y="16"/>
                      </a:lnTo>
                      <a:lnTo>
                        <a:pt x="86" y="23"/>
                      </a:lnTo>
                      <a:lnTo>
                        <a:pt x="70" y="29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47" name="Freeform 754"/>
                <p:cNvSpPr>
                  <a:spLocks/>
                </p:cNvSpPr>
                <p:nvPr/>
              </p:nvSpPr>
              <p:spPr bwMode="auto">
                <a:xfrm>
                  <a:off x="5252" y="2656"/>
                  <a:ext cx="47" cy="42"/>
                </a:xfrm>
                <a:custGeom>
                  <a:avLst/>
                  <a:gdLst>
                    <a:gd name="T0" fmla="*/ 0 w 128"/>
                    <a:gd name="T1" fmla="*/ 0 h 180"/>
                    <a:gd name="T2" fmla="*/ 0 w 128"/>
                    <a:gd name="T3" fmla="*/ 0 h 180"/>
                    <a:gd name="T4" fmla="*/ 0 w 128"/>
                    <a:gd name="T5" fmla="*/ 0 h 180"/>
                    <a:gd name="T6" fmla="*/ 0 w 128"/>
                    <a:gd name="T7" fmla="*/ 0 h 180"/>
                    <a:gd name="T8" fmla="*/ 0 w 128"/>
                    <a:gd name="T9" fmla="*/ 0 h 180"/>
                    <a:gd name="T10" fmla="*/ 0 w 128"/>
                    <a:gd name="T11" fmla="*/ 0 h 180"/>
                    <a:gd name="T12" fmla="*/ 0 w 128"/>
                    <a:gd name="T13" fmla="*/ 0 h 180"/>
                    <a:gd name="T14" fmla="*/ 0 w 128"/>
                    <a:gd name="T15" fmla="*/ 0 h 180"/>
                    <a:gd name="T16" fmla="*/ 0 w 128"/>
                    <a:gd name="T17" fmla="*/ 0 h 180"/>
                    <a:gd name="T18" fmla="*/ 0 w 128"/>
                    <a:gd name="T19" fmla="*/ 0 h 180"/>
                    <a:gd name="T20" fmla="*/ 0 w 128"/>
                    <a:gd name="T21" fmla="*/ 0 h 180"/>
                    <a:gd name="T22" fmla="*/ 0 w 128"/>
                    <a:gd name="T23" fmla="*/ 0 h 180"/>
                    <a:gd name="T24" fmla="*/ 0 w 128"/>
                    <a:gd name="T25" fmla="*/ 0 h 180"/>
                    <a:gd name="T26" fmla="*/ 0 w 128"/>
                    <a:gd name="T27" fmla="*/ 0 h 180"/>
                    <a:gd name="T28" fmla="*/ 0 w 128"/>
                    <a:gd name="T29" fmla="*/ 0 h 180"/>
                    <a:gd name="T30" fmla="*/ 0 w 128"/>
                    <a:gd name="T31" fmla="*/ 0 h 180"/>
                    <a:gd name="T32" fmla="*/ 0 w 128"/>
                    <a:gd name="T33" fmla="*/ 0 h 180"/>
                    <a:gd name="T34" fmla="*/ 0 w 128"/>
                    <a:gd name="T35" fmla="*/ 0 h 180"/>
                    <a:gd name="T36" fmla="*/ 0 w 128"/>
                    <a:gd name="T37" fmla="*/ 0 h 180"/>
                    <a:gd name="T38" fmla="*/ 0 w 128"/>
                    <a:gd name="T39" fmla="*/ 0 h 180"/>
                    <a:gd name="T40" fmla="*/ 0 w 128"/>
                    <a:gd name="T41" fmla="*/ 0 h 180"/>
                    <a:gd name="T42" fmla="*/ 0 w 128"/>
                    <a:gd name="T43" fmla="*/ 0 h 180"/>
                    <a:gd name="T44" fmla="*/ 0 w 128"/>
                    <a:gd name="T45" fmla="*/ 0 h 180"/>
                    <a:gd name="T46" fmla="*/ 0 w 128"/>
                    <a:gd name="T47" fmla="*/ 0 h 180"/>
                    <a:gd name="T48" fmla="*/ 0 w 128"/>
                    <a:gd name="T49" fmla="*/ 0 h 180"/>
                    <a:gd name="T50" fmla="*/ 0 w 128"/>
                    <a:gd name="T51" fmla="*/ 0 h 180"/>
                    <a:gd name="T52" fmla="*/ 0 w 128"/>
                    <a:gd name="T53" fmla="*/ 0 h 180"/>
                    <a:gd name="T54" fmla="*/ 0 w 128"/>
                    <a:gd name="T55" fmla="*/ 0 h 180"/>
                    <a:gd name="T56" fmla="*/ 0 w 128"/>
                    <a:gd name="T57" fmla="*/ 0 h 180"/>
                    <a:gd name="T58" fmla="*/ 0 w 128"/>
                    <a:gd name="T59" fmla="*/ 0 h 180"/>
                    <a:gd name="T60" fmla="*/ 0 w 128"/>
                    <a:gd name="T61" fmla="*/ 0 h 180"/>
                    <a:gd name="T62" fmla="*/ 0 w 128"/>
                    <a:gd name="T63" fmla="*/ 0 h 180"/>
                    <a:gd name="T64" fmla="*/ 0 w 128"/>
                    <a:gd name="T65" fmla="*/ 0 h 180"/>
                    <a:gd name="T66" fmla="*/ 0 w 128"/>
                    <a:gd name="T67" fmla="*/ 0 h 180"/>
                    <a:gd name="T68" fmla="*/ 0 w 128"/>
                    <a:gd name="T69" fmla="*/ 0 h 180"/>
                    <a:gd name="T70" fmla="*/ 0 w 128"/>
                    <a:gd name="T71" fmla="*/ 0 h 180"/>
                    <a:gd name="T72" fmla="*/ 0 w 128"/>
                    <a:gd name="T73" fmla="*/ 0 h 180"/>
                    <a:gd name="T74" fmla="*/ 0 w 128"/>
                    <a:gd name="T75" fmla="*/ 0 h 180"/>
                    <a:gd name="T76" fmla="*/ 0 w 128"/>
                    <a:gd name="T77" fmla="*/ 0 h 180"/>
                    <a:gd name="T78" fmla="*/ 0 w 128"/>
                    <a:gd name="T79" fmla="*/ 0 h 180"/>
                    <a:gd name="T80" fmla="*/ 0 w 128"/>
                    <a:gd name="T81" fmla="*/ 0 h 18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128"/>
                    <a:gd name="T124" fmla="*/ 0 h 180"/>
                    <a:gd name="T125" fmla="*/ 128 w 128"/>
                    <a:gd name="T126" fmla="*/ 180 h 18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128" h="180">
                      <a:moveTo>
                        <a:pt x="108" y="59"/>
                      </a:moveTo>
                      <a:lnTo>
                        <a:pt x="113" y="77"/>
                      </a:lnTo>
                      <a:lnTo>
                        <a:pt x="111" y="94"/>
                      </a:lnTo>
                      <a:lnTo>
                        <a:pt x="103" y="108"/>
                      </a:lnTo>
                      <a:lnTo>
                        <a:pt x="91" y="121"/>
                      </a:lnTo>
                      <a:lnTo>
                        <a:pt x="77" y="132"/>
                      </a:lnTo>
                      <a:lnTo>
                        <a:pt x="61" y="144"/>
                      </a:lnTo>
                      <a:lnTo>
                        <a:pt x="45" y="154"/>
                      </a:lnTo>
                      <a:lnTo>
                        <a:pt x="30" y="164"/>
                      </a:lnTo>
                      <a:lnTo>
                        <a:pt x="28" y="168"/>
                      </a:lnTo>
                      <a:lnTo>
                        <a:pt x="27" y="170"/>
                      </a:lnTo>
                      <a:lnTo>
                        <a:pt x="27" y="174"/>
                      </a:lnTo>
                      <a:lnTo>
                        <a:pt x="28" y="177"/>
                      </a:lnTo>
                      <a:lnTo>
                        <a:pt x="32" y="179"/>
                      </a:lnTo>
                      <a:lnTo>
                        <a:pt x="35" y="180"/>
                      </a:lnTo>
                      <a:lnTo>
                        <a:pt x="37" y="180"/>
                      </a:lnTo>
                      <a:lnTo>
                        <a:pt x="41" y="179"/>
                      </a:lnTo>
                      <a:lnTo>
                        <a:pt x="60" y="169"/>
                      </a:lnTo>
                      <a:lnTo>
                        <a:pt x="77" y="158"/>
                      </a:lnTo>
                      <a:lnTo>
                        <a:pt x="94" y="145"/>
                      </a:lnTo>
                      <a:lnTo>
                        <a:pt x="109" y="130"/>
                      </a:lnTo>
                      <a:lnTo>
                        <a:pt x="120" y="114"/>
                      </a:lnTo>
                      <a:lnTo>
                        <a:pt x="127" y="95"/>
                      </a:lnTo>
                      <a:lnTo>
                        <a:pt x="128" y="76"/>
                      </a:lnTo>
                      <a:lnTo>
                        <a:pt x="123" y="55"/>
                      </a:lnTo>
                      <a:lnTo>
                        <a:pt x="113" y="39"/>
                      </a:lnTo>
                      <a:lnTo>
                        <a:pt x="97" y="25"/>
                      </a:lnTo>
                      <a:lnTo>
                        <a:pt x="79" y="15"/>
                      </a:lnTo>
                      <a:lnTo>
                        <a:pt x="57" y="7"/>
                      </a:lnTo>
                      <a:lnTo>
                        <a:pt x="36" y="2"/>
                      </a:lnTo>
                      <a:lnTo>
                        <a:pt x="19" y="0"/>
                      </a:lnTo>
                      <a:lnTo>
                        <a:pt x="6" y="0"/>
                      </a:lnTo>
                      <a:lnTo>
                        <a:pt x="0" y="4"/>
                      </a:lnTo>
                      <a:lnTo>
                        <a:pt x="14" y="9"/>
                      </a:lnTo>
                      <a:lnTo>
                        <a:pt x="29" y="14"/>
                      </a:lnTo>
                      <a:lnTo>
                        <a:pt x="46" y="19"/>
                      </a:lnTo>
                      <a:lnTo>
                        <a:pt x="61" y="23"/>
                      </a:lnTo>
                      <a:lnTo>
                        <a:pt x="76" y="29"/>
                      </a:lnTo>
                      <a:lnTo>
                        <a:pt x="89" y="37"/>
                      </a:lnTo>
                      <a:lnTo>
                        <a:pt x="100" y="46"/>
                      </a:lnTo>
                      <a:lnTo>
                        <a:pt x="108" y="59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48" name="Freeform 755"/>
                <p:cNvSpPr>
                  <a:spLocks/>
                </p:cNvSpPr>
                <p:nvPr/>
              </p:nvSpPr>
              <p:spPr bwMode="auto">
                <a:xfrm>
                  <a:off x="5089" y="2646"/>
                  <a:ext cx="114" cy="88"/>
                </a:xfrm>
                <a:custGeom>
                  <a:avLst/>
                  <a:gdLst>
                    <a:gd name="T0" fmla="*/ 0 w 322"/>
                    <a:gd name="T1" fmla="*/ 0 h 378"/>
                    <a:gd name="T2" fmla="*/ 0 w 322"/>
                    <a:gd name="T3" fmla="*/ 0 h 378"/>
                    <a:gd name="T4" fmla="*/ 0 w 322"/>
                    <a:gd name="T5" fmla="*/ 0 h 378"/>
                    <a:gd name="T6" fmla="*/ 0 w 322"/>
                    <a:gd name="T7" fmla="*/ 0 h 378"/>
                    <a:gd name="T8" fmla="*/ 0 w 322"/>
                    <a:gd name="T9" fmla="*/ 0 h 378"/>
                    <a:gd name="T10" fmla="*/ 0 w 322"/>
                    <a:gd name="T11" fmla="*/ 0 h 378"/>
                    <a:gd name="T12" fmla="*/ 0 w 322"/>
                    <a:gd name="T13" fmla="*/ 0 h 378"/>
                    <a:gd name="T14" fmla="*/ 0 w 322"/>
                    <a:gd name="T15" fmla="*/ 0 h 378"/>
                    <a:gd name="T16" fmla="*/ 0 w 322"/>
                    <a:gd name="T17" fmla="*/ 0 h 378"/>
                    <a:gd name="T18" fmla="*/ 0 w 322"/>
                    <a:gd name="T19" fmla="*/ 0 h 378"/>
                    <a:gd name="T20" fmla="*/ 0 w 322"/>
                    <a:gd name="T21" fmla="*/ 0 h 378"/>
                    <a:gd name="T22" fmla="*/ 0 w 322"/>
                    <a:gd name="T23" fmla="*/ 0 h 378"/>
                    <a:gd name="T24" fmla="*/ 0 w 322"/>
                    <a:gd name="T25" fmla="*/ 0 h 378"/>
                    <a:gd name="T26" fmla="*/ 0 w 322"/>
                    <a:gd name="T27" fmla="*/ 0 h 378"/>
                    <a:gd name="T28" fmla="*/ 0 w 322"/>
                    <a:gd name="T29" fmla="*/ 0 h 378"/>
                    <a:gd name="T30" fmla="*/ 0 w 322"/>
                    <a:gd name="T31" fmla="*/ 0 h 378"/>
                    <a:gd name="T32" fmla="*/ 0 w 322"/>
                    <a:gd name="T33" fmla="*/ 0 h 378"/>
                    <a:gd name="T34" fmla="*/ 0 w 322"/>
                    <a:gd name="T35" fmla="*/ 0 h 378"/>
                    <a:gd name="T36" fmla="*/ 0 w 322"/>
                    <a:gd name="T37" fmla="*/ 0 h 378"/>
                    <a:gd name="T38" fmla="*/ 0 w 322"/>
                    <a:gd name="T39" fmla="*/ 0 h 378"/>
                    <a:gd name="T40" fmla="*/ 0 w 322"/>
                    <a:gd name="T41" fmla="*/ 0 h 378"/>
                    <a:gd name="T42" fmla="*/ 0 w 322"/>
                    <a:gd name="T43" fmla="*/ 0 h 378"/>
                    <a:gd name="T44" fmla="*/ 0 w 322"/>
                    <a:gd name="T45" fmla="*/ 0 h 378"/>
                    <a:gd name="T46" fmla="*/ 0 w 322"/>
                    <a:gd name="T47" fmla="*/ 0 h 378"/>
                    <a:gd name="T48" fmla="*/ 0 w 322"/>
                    <a:gd name="T49" fmla="*/ 0 h 378"/>
                    <a:gd name="T50" fmla="*/ 0 w 322"/>
                    <a:gd name="T51" fmla="*/ 0 h 378"/>
                    <a:gd name="T52" fmla="*/ 0 w 322"/>
                    <a:gd name="T53" fmla="*/ 0 h 378"/>
                    <a:gd name="T54" fmla="*/ 0 w 322"/>
                    <a:gd name="T55" fmla="*/ 0 h 378"/>
                    <a:gd name="T56" fmla="*/ 0 w 322"/>
                    <a:gd name="T57" fmla="*/ 0 h 378"/>
                    <a:gd name="T58" fmla="*/ 0 w 322"/>
                    <a:gd name="T59" fmla="*/ 0 h 378"/>
                    <a:gd name="T60" fmla="*/ 0 w 322"/>
                    <a:gd name="T61" fmla="*/ 0 h 378"/>
                    <a:gd name="T62" fmla="*/ 0 w 322"/>
                    <a:gd name="T63" fmla="*/ 0 h 378"/>
                    <a:gd name="T64" fmla="*/ 0 w 322"/>
                    <a:gd name="T65" fmla="*/ 0 h 378"/>
                    <a:gd name="T66" fmla="*/ 0 w 322"/>
                    <a:gd name="T67" fmla="*/ 0 h 378"/>
                    <a:gd name="T68" fmla="*/ 0 w 322"/>
                    <a:gd name="T69" fmla="*/ 0 h 378"/>
                    <a:gd name="T70" fmla="*/ 0 w 322"/>
                    <a:gd name="T71" fmla="*/ 0 h 378"/>
                    <a:gd name="T72" fmla="*/ 0 w 322"/>
                    <a:gd name="T73" fmla="*/ 0 h 378"/>
                    <a:gd name="T74" fmla="*/ 0 w 322"/>
                    <a:gd name="T75" fmla="*/ 0 h 378"/>
                    <a:gd name="T76" fmla="*/ 0 w 322"/>
                    <a:gd name="T77" fmla="*/ 0 h 378"/>
                    <a:gd name="T78" fmla="*/ 0 w 322"/>
                    <a:gd name="T79" fmla="*/ 0 h 378"/>
                    <a:gd name="T80" fmla="*/ 0 w 322"/>
                    <a:gd name="T81" fmla="*/ 0 h 378"/>
                    <a:gd name="T82" fmla="*/ 0 w 322"/>
                    <a:gd name="T83" fmla="*/ 0 h 378"/>
                    <a:gd name="T84" fmla="*/ 0 w 322"/>
                    <a:gd name="T85" fmla="*/ 0 h 378"/>
                    <a:gd name="T86" fmla="*/ 0 w 322"/>
                    <a:gd name="T87" fmla="*/ 0 h 378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322"/>
                    <a:gd name="T133" fmla="*/ 0 h 378"/>
                    <a:gd name="T134" fmla="*/ 322 w 322"/>
                    <a:gd name="T135" fmla="*/ 378 h 378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322" h="378">
                      <a:moveTo>
                        <a:pt x="125" y="49"/>
                      </a:moveTo>
                      <a:lnTo>
                        <a:pt x="100" y="70"/>
                      </a:lnTo>
                      <a:lnTo>
                        <a:pt x="76" y="90"/>
                      </a:lnTo>
                      <a:lnTo>
                        <a:pt x="53" y="115"/>
                      </a:lnTo>
                      <a:lnTo>
                        <a:pt x="34" y="140"/>
                      </a:lnTo>
                      <a:lnTo>
                        <a:pt x="17" y="166"/>
                      </a:lnTo>
                      <a:lnTo>
                        <a:pt x="5" y="195"/>
                      </a:lnTo>
                      <a:lnTo>
                        <a:pt x="0" y="226"/>
                      </a:lnTo>
                      <a:lnTo>
                        <a:pt x="1" y="258"/>
                      </a:lnTo>
                      <a:lnTo>
                        <a:pt x="3" y="266"/>
                      </a:lnTo>
                      <a:lnTo>
                        <a:pt x="5" y="275"/>
                      </a:lnTo>
                      <a:lnTo>
                        <a:pt x="9" y="282"/>
                      </a:lnTo>
                      <a:lnTo>
                        <a:pt x="14" y="290"/>
                      </a:lnTo>
                      <a:lnTo>
                        <a:pt x="19" y="297"/>
                      </a:lnTo>
                      <a:lnTo>
                        <a:pt x="26" y="304"/>
                      </a:lnTo>
                      <a:lnTo>
                        <a:pt x="32" y="310"/>
                      </a:lnTo>
                      <a:lnTo>
                        <a:pt x="41" y="314"/>
                      </a:lnTo>
                      <a:lnTo>
                        <a:pt x="56" y="324"/>
                      </a:lnTo>
                      <a:lnTo>
                        <a:pt x="71" y="332"/>
                      </a:lnTo>
                      <a:lnTo>
                        <a:pt x="86" y="338"/>
                      </a:lnTo>
                      <a:lnTo>
                        <a:pt x="103" y="344"/>
                      </a:lnTo>
                      <a:lnTo>
                        <a:pt x="119" y="350"/>
                      </a:lnTo>
                      <a:lnTo>
                        <a:pt x="136" y="355"/>
                      </a:lnTo>
                      <a:lnTo>
                        <a:pt x="152" y="359"/>
                      </a:lnTo>
                      <a:lnTo>
                        <a:pt x="168" y="363"/>
                      </a:lnTo>
                      <a:lnTo>
                        <a:pt x="186" y="366"/>
                      </a:lnTo>
                      <a:lnTo>
                        <a:pt x="202" y="368"/>
                      </a:lnTo>
                      <a:lnTo>
                        <a:pt x="220" y="371"/>
                      </a:lnTo>
                      <a:lnTo>
                        <a:pt x="238" y="373"/>
                      </a:lnTo>
                      <a:lnTo>
                        <a:pt x="254" y="374"/>
                      </a:lnTo>
                      <a:lnTo>
                        <a:pt x="272" y="375"/>
                      </a:lnTo>
                      <a:lnTo>
                        <a:pt x="289" y="376"/>
                      </a:lnTo>
                      <a:lnTo>
                        <a:pt x="306" y="378"/>
                      </a:lnTo>
                      <a:lnTo>
                        <a:pt x="311" y="378"/>
                      </a:lnTo>
                      <a:lnTo>
                        <a:pt x="316" y="375"/>
                      </a:lnTo>
                      <a:lnTo>
                        <a:pt x="320" y="371"/>
                      </a:lnTo>
                      <a:lnTo>
                        <a:pt x="322" y="366"/>
                      </a:lnTo>
                      <a:lnTo>
                        <a:pt x="322" y="360"/>
                      </a:lnTo>
                      <a:lnTo>
                        <a:pt x="320" y="356"/>
                      </a:lnTo>
                      <a:lnTo>
                        <a:pt x="315" y="352"/>
                      </a:lnTo>
                      <a:lnTo>
                        <a:pt x="309" y="350"/>
                      </a:lnTo>
                      <a:lnTo>
                        <a:pt x="294" y="347"/>
                      </a:lnTo>
                      <a:lnTo>
                        <a:pt x="279" y="344"/>
                      </a:lnTo>
                      <a:lnTo>
                        <a:pt x="263" y="341"/>
                      </a:lnTo>
                      <a:lnTo>
                        <a:pt x="247" y="338"/>
                      </a:lnTo>
                      <a:lnTo>
                        <a:pt x="232" y="336"/>
                      </a:lnTo>
                      <a:lnTo>
                        <a:pt x="216" y="334"/>
                      </a:lnTo>
                      <a:lnTo>
                        <a:pt x="200" y="332"/>
                      </a:lnTo>
                      <a:lnTo>
                        <a:pt x="185" y="328"/>
                      </a:lnTo>
                      <a:lnTo>
                        <a:pt x="170" y="326"/>
                      </a:lnTo>
                      <a:lnTo>
                        <a:pt x="154" y="322"/>
                      </a:lnTo>
                      <a:lnTo>
                        <a:pt x="139" y="318"/>
                      </a:lnTo>
                      <a:lnTo>
                        <a:pt x="124" y="314"/>
                      </a:lnTo>
                      <a:lnTo>
                        <a:pt x="110" y="309"/>
                      </a:lnTo>
                      <a:lnTo>
                        <a:pt x="94" y="303"/>
                      </a:lnTo>
                      <a:lnTo>
                        <a:pt x="80" y="297"/>
                      </a:lnTo>
                      <a:lnTo>
                        <a:pt x="66" y="289"/>
                      </a:lnTo>
                      <a:lnTo>
                        <a:pt x="55" y="281"/>
                      </a:lnTo>
                      <a:lnTo>
                        <a:pt x="45" y="271"/>
                      </a:lnTo>
                      <a:lnTo>
                        <a:pt x="38" y="259"/>
                      </a:lnTo>
                      <a:lnTo>
                        <a:pt x="35" y="245"/>
                      </a:lnTo>
                      <a:lnTo>
                        <a:pt x="34" y="232"/>
                      </a:lnTo>
                      <a:lnTo>
                        <a:pt x="35" y="216"/>
                      </a:lnTo>
                      <a:lnTo>
                        <a:pt x="38" y="200"/>
                      </a:lnTo>
                      <a:lnTo>
                        <a:pt x="43" y="187"/>
                      </a:lnTo>
                      <a:lnTo>
                        <a:pt x="51" y="170"/>
                      </a:lnTo>
                      <a:lnTo>
                        <a:pt x="60" y="152"/>
                      </a:lnTo>
                      <a:lnTo>
                        <a:pt x="71" y="137"/>
                      </a:lnTo>
                      <a:lnTo>
                        <a:pt x="83" y="124"/>
                      </a:lnTo>
                      <a:lnTo>
                        <a:pt x="94" y="110"/>
                      </a:lnTo>
                      <a:lnTo>
                        <a:pt x="107" y="96"/>
                      </a:lnTo>
                      <a:lnTo>
                        <a:pt x="123" y="82"/>
                      </a:lnTo>
                      <a:lnTo>
                        <a:pt x="138" y="69"/>
                      </a:lnTo>
                      <a:lnTo>
                        <a:pt x="153" y="57"/>
                      </a:lnTo>
                      <a:lnTo>
                        <a:pt x="173" y="47"/>
                      </a:lnTo>
                      <a:lnTo>
                        <a:pt x="195" y="38"/>
                      </a:lnTo>
                      <a:lnTo>
                        <a:pt x="218" y="28"/>
                      </a:lnTo>
                      <a:lnTo>
                        <a:pt x="238" y="20"/>
                      </a:lnTo>
                      <a:lnTo>
                        <a:pt x="254" y="13"/>
                      </a:lnTo>
                      <a:lnTo>
                        <a:pt x="264" y="7"/>
                      </a:lnTo>
                      <a:lnTo>
                        <a:pt x="268" y="2"/>
                      </a:lnTo>
                      <a:lnTo>
                        <a:pt x="256" y="0"/>
                      </a:lnTo>
                      <a:lnTo>
                        <a:pt x="240" y="1"/>
                      </a:lnTo>
                      <a:lnTo>
                        <a:pt x="221" y="4"/>
                      </a:lnTo>
                      <a:lnTo>
                        <a:pt x="201" y="10"/>
                      </a:lnTo>
                      <a:lnTo>
                        <a:pt x="180" y="18"/>
                      </a:lnTo>
                      <a:lnTo>
                        <a:pt x="160" y="27"/>
                      </a:lnTo>
                      <a:lnTo>
                        <a:pt x="141" y="38"/>
                      </a:lnTo>
                      <a:lnTo>
                        <a:pt x="125" y="49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49" name="Freeform 756"/>
                <p:cNvSpPr>
                  <a:spLocks/>
                </p:cNvSpPr>
                <p:nvPr/>
              </p:nvSpPr>
              <p:spPr bwMode="auto">
                <a:xfrm>
                  <a:off x="5250" y="2643"/>
                  <a:ext cx="99" cy="59"/>
                </a:xfrm>
                <a:custGeom>
                  <a:avLst/>
                  <a:gdLst>
                    <a:gd name="T0" fmla="*/ 0 w 283"/>
                    <a:gd name="T1" fmla="*/ 0 h 252"/>
                    <a:gd name="T2" fmla="*/ 0 w 283"/>
                    <a:gd name="T3" fmla="*/ 0 h 252"/>
                    <a:gd name="T4" fmla="*/ 0 w 283"/>
                    <a:gd name="T5" fmla="*/ 0 h 252"/>
                    <a:gd name="T6" fmla="*/ 0 w 283"/>
                    <a:gd name="T7" fmla="*/ 0 h 252"/>
                    <a:gd name="T8" fmla="*/ 0 w 283"/>
                    <a:gd name="T9" fmla="*/ 0 h 252"/>
                    <a:gd name="T10" fmla="*/ 0 w 283"/>
                    <a:gd name="T11" fmla="*/ 0 h 252"/>
                    <a:gd name="T12" fmla="*/ 0 w 283"/>
                    <a:gd name="T13" fmla="*/ 0 h 252"/>
                    <a:gd name="T14" fmla="*/ 0 w 283"/>
                    <a:gd name="T15" fmla="*/ 0 h 252"/>
                    <a:gd name="T16" fmla="*/ 0 w 283"/>
                    <a:gd name="T17" fmla="*/ 0 h 252"/>
                    <a:gd name="T18" fmla="*/ 0 w 283"/>
                    <a:gd name="T19" fmla="*/ 0 h 252"/>
                    <a:gd name="T20" fmla="*/ 0 w 283"/>
                    <a:gd name="T21" fmla="*/ 0 h 252"/>
                    <a:gd name="T22" fmla="*/ 0 w 283"/>
                    <a:gd name="T23" fmla="*/ 0 h 252"/>
                    <a:gd name="T24" fmla="*/ 0 w 283"/>
                    <a:gd name="T25" fmla="*/ 0 h 252"/>
                    <a:gd name="T26" fmla="*/ 0 w 283"/>
                    <a:gd name="T27" fmla="*/ 0 h 252"/>
                    <a:gd name="T28" fmla="*/ 0 w 283"/>
                    <a:gd name="T29" fmla="*/ 0 h 252"/>
                    <a:gd name="T30" fmla="*/ 0 w 283"/>
                    <a:gd name="T31" fmla="*/ 0 h 252"/>
                    <a:gd name="T32" fmla="*/ 0 w 283"/>
                    <a:gd name="T33" fmla="*/ 0 h 252"/>
                    <a:gd name="T34" fmla="*/ 0 w 283"/>
                    <a:gd name="T35" fmla="*/ 0 h 252"/>
                    <a:gd name="T36" fmla="*/ 0 w 283"/>
                    <a:gd name="T37" fmla="*/ 0 h 252"/>
                    <a:gd name="T38" fmla="*/ 0 w 283"/>
                    <a:gd name="T39" fmla="*/ 0 h 252"/>
                    <a:gd name="T40" fmla="*/ 0 w 283"/>
                    <a:gd name="T41" fmla="*/ 0 h 252"/>
                    <a:gd name="T42" fmla="*/ 0 w 283"/>
                    <a:gd name="T43" fmla="*/ 0 h 252"/>
                    <a:gd name="T44" fmla="*/ 0 w 283"/>
                    <a:gd name="T45" fmla="*/ 0 h 252"/>
                    <a:gd name="T46" fmla="*/ 0 w 283"/>
                    <a:gd name="T47" fmla="*/ 0 h 252"/>
                    <a:gd name="T48" fmla="*/ 0 w 283"/>
                    <a:gd name="T49" fmla="*/ 0 h 252"/>
                    <a:gd name="T50" fmla="*/ 0 w 283"/>
                    <a:gd name="T51" fmla="*/ 0 h 252"/>
                    <a:gd name="T52" fmla="*/ 0 w 283"/>
                    <a:gd name="T53" fmla="*/ 0 h 252"/>
                    <a:gd name="T54" fmla="*/ 0 w 283"/>
                    <a:gd name="T55" fmla="*/ 0 h 252"/>
                    <a:gd name="T56" fmla="*/ 0 w 283"/>
                    <a:gd name="T57" fmla="*/ 0 h 252"/>
                    <a:gd name="T58" fmla="*/ 0 w 283"/>
                    <a:gd name="T59" fmla="*/ 0 h 252"/>
                    <a:gd name="T60" fmla="*/ 0 w 283"/>
                    <a:gd name="T61" fmla="*/ 0 h 252"/>
                    <a:gd name="T62" fmla="*/ 0 w 283"/>
                    <a:gd name="T63" fmla="*/ 0 h 252"/>
                    <a:gd name="T64" fmla="*/ 0 w 283"/>
                    <a:gd name="T65" fmla="*/ 0 h 252"/>
                    <a:gd name="T66" fmla="*/ 0 w 283"/>
                    <a:gd name="T67" fmla="*/ 0 h 252"/>
                    <a:gd name="T68" fmla="*/ 0 w 283"/>
                    <a:gd name="T69" fmla="*/ 0 h 252"/>
                    <a:gd name="T70" fmla="*/ 0 w 283"/>
                    <a:gd name="T71" fmla="*/ 0 h 252"/>
                    <a:gd name="T72" fmla="*/ 0 w 283"/>
                    <a:gd name="T73" fmla="*/ 0 h 252"/>
                    <a:gd name="T74" fmla="*/ 0 w 283"/>
                    <a:gd name="T75" fmla="*/ 0 h 252"/>
                    <a:gd name="T76" fmla="*/ 0 w 283"/>
                    <a:gd name="T77" fmla="*/ 0 h 252"/>
                    <a:gd name="T78" fmla="*/ 0 w 283"/>
                    <a:gd name="T79" fmla="*/ 0 h 252"/>
                    <a:gd name="T80" fmla="*/ 0 w 283"/>
                    <a:gd name="T81" fmla="*/ 0 h 252"/>
                    <a:gd name="T82" fmla="*/ 0 w 283"/>
                    <a:gd name="T83" fmla="*/ 0 h 252"/>
                    <a:gd name="T84" fmla="*/ 0 w 283"/>
                    <a:gd name="T85" fmla="*/ 0 h 252"/>
                    <a:gd name="T86" fmla="*/ 0 w 283"/>
                    <a:gd name="T87" fmla="*/ 0 h 252"/>
                    <a:gd name="T88" fmla="*/ 0 w 283"/>
                    <a:gd name="T89" fmla="*/ 0 h 252"/>
                    <a:gd name="T90" fmla="*/ 0 w 283"/>
                    <a:gd name="T91" fmla="*/ 0 h 252"/>
                    <a:gd name="T92" fmla="*/ 0 w 283"/>
                    <a:gd name="T93" fmla="*/ 0 h 252"/>
                    <a:gd name="T94" fmla="*/ 0 w 283"/>
                    <a:gd name="T95" fmla="*/ 0 h 252"/>
                    <a:gd name="T96" fmla="*/ 0 w 283"/>
                    <a:gd name="T97" fmla="*/ 0 h 252"/>
                    <a:gd name="T98" fmla="*/ 0 w 283"/>
                    <a:gd name="T99" fmla="*/ 0 h 252"/>
                    <a:gd name="T100" fmla="*/ 0 w 283"/>
                    <a:gd name="T101" fmla="*/ 0 h 252"/>
                    <a:gd name="T102" fmla="*/ 0 w 283"/>
                    <a:gd name="T103" fmla="*/ 0 h 252"/>
                    <a:gd name="T104" fmla="*/ 0 w 283"/>
                    <a:gd name="T105" fmla="*/ 0 h 252"/>
                    <a:gd name="T106" fmla="*/ 0 w 283"/>
                    <a:gd name="T107" fmla="*/ 0 h 252"/>
                    <a:gd name="T108" fmla="*/ 0 w 283"/>
                    <a:gd name="T109" fmla="*/ 0 h 252"/>
                    <a:gd name="T110" fmla="*/ 0 w 283"/>
                    <a:gd name="T111" fmla="*/ 0 h 252"/>
                    <a:gd name="T112" fmla="*/ 0 w 283"/>
                    <a:gd name="T113" fmla="*/ 0 h 252"/>
                    <a:gd name="T114" fmla="*/ 0 w 283"/>
                    <a:gd name="T115" fmla="*/ 0 h 252"/>
                    <a:gd name="T116" fmla="*/ 0 w 283"/>
                    <a:gd name="T117" fmla="*/ 0 h 252"/>
                    <a:gd name="T118" fmla="*/ 0 w 283"/>
                    <a:gd name="T119" fmla="*/ 0 h 252"/>
                    <a:gd name="T120" fmla="*/ 0 w 283"/>
                    <a:gd name="T121" fmla="*/ 0 h 252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283"/>
                    <a:gd name="T184" fmla="*/ 0 h 252"/>
                    <a:gd name="T185" fmla="*/ 283 w 283"/>
                    <a:gd name="T186" fmla="*/ 252 h 252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283" h="252">
                      <a:moveTo>
                        <a:pt x="235" y="77"/>
                      </a:moveTo>
                      <a:lnTo>
                        <a:pt x="248" y="91"/>
                      </a:lnTo>
                      <a:lnTo>
                        <a:pt x="256" y="107"/>
                      </a:lnTo>
                      <a:lnTo>
                        <a:pt x="259" y="124"/>
                      </a:lnTo>
                      <a:lnTo>
                        <a:pt x="259" y="142"/>
                      </a:lnTo>
                      <a:lnTo>
                        <a:pt x="257" y="157"/>
                      </a:lnTo>
                      <a:lnTo>
                        <a:pt x="252" y="170"/>
                      </a:lnTo>
                      <a:lnTo>
                        <a:pt x="244" y="183"/>
                      </a:lnTo>
                      <a:lnTo>
                        <a:pt x="236" y="193"/>
                      </a:lnTo>
                      <a:lnTo>
                        <a:pt x="225" y="204"/>
                      </a:lnTo>
                      <a:lnTo>
                        <a:pt x="215" y="214"/>
                      </a:lnTo>
                      <a:lnTo>
                        <a:pt x="204" y="224"/>
                      </a:lnTo>
                      <a:lnTo>
                        <a:pt x="194" y="234"/>
                      </a:lnTo>
                      <a:lnTo>
                        <a:pt x="191" y="238"/>
                      </a:lnTo>
                      <a:lnTo>
                        <a:pt x="191" y="241"/>
                      </a:lnTo>
                      <a:lnTo>
                        <a:pt x="191" y="245"/>
                      </a:lnTo>
                      <a:lnTo>
                        <a:pt x="194" y="248"/>
                      </a:lnTo>
                      <a:lnTo>
                        <a:pt x="197" y="250"/>
                      </a:lnTo>
                      <a:lnTo>
                        <a:pt x="202" y="252"/>
                      </a:lnTo>
                      <a:lnTo>
                        <a:pt x="205" y="250"/>
                      </a:lnTo>
                      <a:lnTo>
                        <a:pt x="209" y="248"/>
                      </a:lnTo>
                      <a:lnTo>
                        <a:pt x="232" y="233"/>
                      </a:lnTo>
                      <a:lnTo>
                        <a:pt x="252" y="214"/>
                      </a:lnTo>
                      <a:lnTo>
                        <a:pt x="268" y="192"/>
                      </a:lnTo>
                      <a:lnTo>
                        <a:pt x="278" y="167"/>
                      </a:lnTo>
                      <a:lnTo>
                        <a:pt x="283" y="141"/>
                      </a:lnTo>
                      <a:lnTo>
                        <a:pt x="280" y="115"/>
                      </a:lnTo>
                      <a:lnTo>
                        <a:pt x="271" y="91"/>
                      </a:lnTo>
                      <a:lnTo>
                        <a:pt x="252" y="69"/>
                      </a:lnTo>
                      <a:lnTo>
                        <a:pt x="238" y="57"/>
                      </a:lnTo>
                      <a:lnTo>
                        <a:pt x="222" y="48"/>
                      </a:lnTo>
                      <a:lnTo>
                        <a:pt x="204" y="39"/>
                      </a:lnTo>
                      <a:lnTo>
                        <a:pt x="184" y="31"/>
                      </a:lnTo>
                      <a:lnTo>
                        <a:pt x="164" y="23"/>
                      </a:lnTo>
                      <a:lnTo>
                        <a:pt x="144" y="17"/>
                      </a:lnTo>
                      <a:lnTo>
                        <a:pt x="123" y="13"/>
                      </a:lnTo>
                      <a:lnTo>
                        <a:pt x="103" y="8"/>
                      </a:lnTo>
                      <a:lnTo>
                        <a:pt x="83" y="5"/>
                      </a:lnTo>
                      <a:lnTo>
                        <a:pt x="66" y="2"/>
                      </a:lnTo>
                      <a:lnTo>
                        <a:pt x="48" y="0"/>
                      </a:lnTo>
                      <a:lnTo>
                        <a:pt x="34" y="0"/>
                      </a:lnTo>
                      <a:lnTo>
                        <a:pt x="21" y="0"/>
                      </a:lnTo>
                      <a:lnTo>
                        <a:pt x="11" y="0"/>
                      </a:lnTo>
                      <a:lnTo>
                        <a:pt x="4" y="2"/>
                      </a:lnTo>
                      <a:lnTo>
                        <a:pt x="0" y="5"/>
                      </a:lnTo>
                      <a:lnTo>
                        <a:pt x="12" y="7"/>
                      </a:lnTo>
                      <a:lnTo>
                        <a:pt x="24" y="8"/>
                      </a:lnTo>
                      <a:lnTo>
                        <a:pt x="38" y="10"/>
                      </a:lnTo>
                      <a:lnTo>
                        <a:pt x="52" y="13"/>
                      </a:lnTo>
                      <a:lnTo>
                        <a:pt x="66" y="16"/>
                      </a:lnTo>
                      <a:lnTo>
                        <a:pt x="82" y="18"/>
                      </a:lnTo>
                      <a:lnTo>
                        <a:pt x="98" y="22"/>
                      </a:lnTo>
                      <a:lnTo>
                        <a:pt x="114" y="25"/>
                      </a:lnTo>
                      <a:lnTo>
                        <a:pt x="129" y="30"/>
                      </a:lnTo>
                      <a:lnTo>
                        <a:pt x="146" y="34"/>
                      </a:lnTo>
                      <a:lnTo>
                        <a:pt x="162" y="39"/>
                      </a:lnTo>
                      <a:lnTo>
                        <a:pt x="177" y="45"/>
                      </a:lnTo>
                      <a:lnTo>
                        <a:pt x="193" y="52"/>
                      </a:lnTo>
                      <a:lnTo>
                        <a:pt x="208" y="60"/>
                      </a:lnTo>
                      <a:lnTo>
                        <a:pt x="222" y="68"/>
                      </a:lnTo>
                      <a:lnTo>
                        <a:pt x="235" y="77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50" name="Freeform 757"/>
                <p:cNvSpPr>
                  <a:spLocks/>
                </p:cNvSpPr>
                <p:nvPr/>
              </p:nvSpPr>
              <p:spPr bwMode="auto">
                <a:xfrm>
                  <a:off x="5047" y="2671"/>
                  <a:ext cx="40" cy="55"/>
                </a:xfrm>
                <a:custGeom>
                  <a:avLst/>
                  <a:gdLst>
                    <a:gd name="T0" fmla="*/ 0 w 114"/>
                    <a:gd name="T1" fmla="*/ 0 h 238"/>
                    <a:gd name="T2" fmla="*/ 0 w 114"/>
                    <a:gd name="T3" fmla="*/ 0 h 238"/>
                    <a:gd name="T4" fmla="*/ 0 w 114"/>
                    <a:gd name="T5" fmla="*/ 0 h 238"/>
                    <a:gd name="T6" fmla="*/ 0 w 114"/>
                    <a:gd name="T7" fmla="*/ 0 h 238"/>
                    <a:gd name="T8" fmla="*/ 0 w 114"/>
                    <a:gd name="T9" fmla="*/ 0 h 238"/>
                    <a:gd name="T10" fmla="*/ 0 w 114"/>
                    <a:gd name="T11" fmla="*/ 0 h 238"/>
                    <a:gd name="T12" fmla="*/ 0 w 114"/>
                    <a:gd name="T13" fmla="*/ 0 h 238"/>
                    <a:gd name="T14" fmla="*/ 0 w 114"/>
                    <a:gd name="T15" fmla="*/ 0 h 238"/>
                    <a:gd name="T16" fmla="*/ 0 w 114"/>
                    <a:gd name="T17" fmla="*/ 0 h 238"/>
                    <a:gd name="T18" fmla="*/ 0 w 114"/>
                    <a:gd name="T19" fmla="*/ 0 h 238"/>
                    <a:gd name="T20" fmla="*/ 0 w 114"/>
                    <a:gd name="T21" fmla="*/ 0 h 238"/>
                    <a:gd name="T22" fmla="*/ 0 w 114"/>
                    <a:gd name="T23" fmla="*/ 0 h 238"/>
                    <a:gd name="T24" fmla="*/ 0 w 114"/>
                    <a:gd name="T25" fmla="*/ 0 h 238"/>
                    <a:gd name="T26" fmla="*/ 0 w 114"/>
                    <a:gd name="T27" fmla="*/ 0 h 238"/>
                    <a:gd name="T28" fmla="*/ 0 w 114"/>
                    <a:gd name="T29" fmla="*/ 0 h 238"/>
                    <a:gd name="T30" fmla="*/ 0 w 114"/>
                    <a:gd name="T31" fmla="*/ 0 h 238"/>
                    <a:gd name="T32" fmla="*/ 0 w 114"/>
                    <a:gd name="T33" fmla="*/ 0 h 238"/>
                    <a:gd name="T34" fmla="*/ 0 w 114"/>
                    <a:gd name="T35" fmla="*/ 0 h 238"/>
                    <a:gd name="T36" fmla="*/ 0 w 114"/>
                    <a:gd name="T37" fmla="*/ 0 h 238"/>
                    <a:gd name="T38" fmla="*/ 0 w 114"/>
                    <a:gd name="T39" fmla="*/ 0 h 238"/>
                    <a:gd name="T40" fmla="*/ 0 w 114"/>
                    <a:gd name="T41" fmla="*/ 0 h 238"/>
                    <a:gd name="T42" fmla="*/ 0 w 114"/>
                    <a:gd name="T43" fmla="*/ 0 h 238"/>
                    <a:gd name="T44" fmla="*/ 0 w 114"/>
                    <a:gd name="T45" fmla="*/ 0 h 238"/>
                    <a:gd name="T46" fmla="*/ 0 w 114"/>
                    <a:gd name="T47" fmla="*/ 0 h 238"/>
                    <a:gd name="T48" fmla="*/ 0 w 114"/>
                    <a:gd name="T49" fmla="*/ 0 h 238"/>
                    <a:gd name="T50" fmla="*/ 0 w 114"/>
                    <a:gd name="T51" fmla="*/ 0 h 238"/>
                    <a:gd name="T52" fmla="*/ 0 w 114"/>
                    <a:gd name="T53" fmla="*/ 0 h 238"/>
                    <a:gd name="T54" fmla="*/ 0 w 114"/>
                    <a:gd name="T55" fmla="*/ 0 h 238"/>
                    <a:gd name="T56" fmla="*/ 0 w 114"/>
                    <a:gd name="T57" fmla="*/ 0 h 238"/>
                    <a:gd name="T58" fmla="*/ 0 w 114"/>
                    <a:gd name="T59" fmla="*/ 0 h 238"/>
                    <a:gd name="T60" fmla="*/ 0 w 114"/>
                    <a:gd name="T61" fmla="*/ 0 h 238"/>
                    <a:gd name="T62" fmla="*/ 0 w 114"/>
                    <a:gd name="T63" fmla="*/ 0 h 238"/>
                    <a:gd name="T64" fmla="*/ 0 w 114"/>
                    <a:gd name="T65" fmla="*/ 0 h 238"/>
                    <a:gd name="T66" fmla="*/ 0 w 114"/>
                    <a:gd name="T67" fmla="*/ 0 h 238"/>
                    <a:gd name="T68" fmla="*/ 0 w 114"/>
                    <a:gd name="T69" fmla="*/ 0 h 238"/>
                    <a:gd name="T70" fmla="*/ 0 w 114"/>
                    <a:gd name="T71" fmla="*/ 0 h 238"/>
                    <a:gd name="T72" fmla="*/ 0 w 114"/>
                    <a:gd name="T73" fmla="*/ 0 h 238"/>
                    <a:gd name="T74" fmla="*/ 0 w 114"/>
                    <a:gd name="T75" fmla="*/ 0 h 238"/>
                    <a:gd name="T76" fmla="*/ 0 w 114"/>
                    <a:gd name="T77" fmla="*/ 0 h 238"/>
                    <a:gd name="T78" fmla="*/ 0 w 114"/>
                    <a:gd name="T79" fmla="*/ 0 h 238"/>
                    <a:gd name="T80" fmla="*/ 0 w 114"/>
                    <a:gd name="T81" fmla="*/ 0 h 238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114"/>
                    <a:gd name="T124" fmla="*/ 0 h 238"/>
                    <a:gd name="T125" fmla="*/ 114 w 114"/>
                    <a:gd name="T126" fmla="*/ 238 h 238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114" h="238">
                      <a:moveTo>
                        <a:pt x="0" y="130"/>
                      </a:moveTo>
                      <a:lnTo>
                        <a:pt x="0" y="149"/>
                      </a:lnTo>
                      <a:lnTo>
                        <a:pt x="4" y="168"/>
                      </a:lnTo>
                      <a:lnTo>
                        <a:pt x="12" y="185"/>
                      </a:lnTo>
                      <a:lnTo>
                        <a:pt x="24" y="200"/>
                      </a:lnTo>
                      <a:lnTo>
                        <a:pt x="38" y="213"/>
                      </a:lnTo>
                      <a:lnTo>
                        <a:pt x="55" y="224"/>
                      </a:lnTo>
                      <a:lnTo>
                        <a:pt x="73" y="232"/>
                      </a:lnTo>
                      <a:lnTo>
                        <a:pt x="92" y="237"/>
                      </a:lnTo>
                      <a:lnTo>
                        <a:pt x="98" y="238"/>
                      </a:lnTo>
                      <a:lnTo>
                        <a:pt x="104" y="235"/>
                      </a:lnTo>
                      <a:lnTo>
                        <a:pt x="109" y="232"/>
                      </a:lnTo>
                      <a:lnTo>
                        <a:pt x="111" y="227"/>
                      </a:lnTo>
                      <a:lnTo>
                        <a:pt x="111" y="222"/>
                      </a:lnTo>
                      <a:lnTo>
                        <a:pt x="110" y="216"/>
                      </a:lnTo>
                      <a:lnTo>
                        <a:pt x="106" y="211"/>
                      </a:lnTo>
                      <a:lnTo>
                        <a:pt x="100" y="209"/>
                      </a:lnTo>
                      <a:lnTo>
                        <a:pt x="82" y="202"/>
                      </a:lnTo>
                      <a:lnTo>
                        <a:pt x="64" y="193"/>
                      </a:lnTo>
                      <a:lnTo>
                        <a:pt x="50" y="180"/>
                      </a:lnTo>
                      <a:lnTo>
                        <a:pt x="39" y="167"/>
                      </a:lnTo>
                      <a:lnTo>
                        <a:pt x="32" y="149"/>
                      </a:lnTo>
                      <a:lnTo>
                        <a:pt x="29" y="131"/>
                      </a:lnTo>
                      <a:lnTo>
                        <a:pt x="29" y="111"/>
                      </a:lnTo>
                      <a:lnTo>
                        <a:pt x="35" y="91"/>
                      </a:lnTo>
                      <a:lnTo>
                        <a:pt x="42" y="76"/>
                      </a:lnTo>
                      <a:lnTo>
                        <a:pt x="51" y="62"/>
                      </a:lnTo>
                      <a:lnTo>
                        <a:pt x="62" y="49"/>
                      </a:lnTo>
                      <a:lnTo>
                        <a:pt x="73" y="38"/>
                      </a:lnTo>
                      <a:lnTo>
                        <a:pt x="84" y="28"/>
                      </a:lnTo>
                      <a:lnTo>
                        <a:pt x="96" y="18"/>
                      </a:lnTo>
                      <a:lnTo>
                        <a:pt x="106" y="9"/>
                      </a:lnTo>
                      <a:lnTo>
                        <a:pt x="114" y="1"/>
                      </a:lnTo>
                      <a:lnTo>
                        <a:pt x="106" y="0"/>
                      </a:lnTo>
                      <a:lnTo>
                        <a:pt x="93" y="6"/>
                      </a:lnTo>
                      <a:lnTo>
                        <a:pt x="76" y="18"/>
                      </a:lnTo>
                      <a:lnTo>
                        <a:pt x="56" y="36"/>
                      </a:lnTo>
                      <a:lnTo>
                        <a:pt x="37" y="57"/>
                      </a:lnTo>
                      <a:lnTo>
                        <a:pt x="20" y="80"/>
                      </a:lnTo>
                      <a:lnTo>
                        <a:pt x="7" y="106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51" name="Freeform 758"/>
                <p:cNvSpPr>
                  <a:spLocks/>
                </p:cNvSpPr>
                <p:nvPr/>
              </p:nvSpPr>
              <p:spPr bwMode="auto">
                <a:xfrm>
                  <a:off x="5330" y="2639"/>
                  <a:ext cx="87" cy="73"/>
                </a:xfrm>
                <a:custGeom>
                  <a:avLst/>
                  <a:gdLst>
                    <a:gd name="T0" fmla="*/ 0 w 246"/>
                    <a:gd name="T1" fmla="*/ 0 h 310"/>
                    <a:gd name="T2" fmla="*/ 0 w 246"/>
                    <a:gd name="T3" fmla="*/ 0 h 310"/>
                    <a:gd name="T4" fmla="*/ 0 w 246"/>
                    <a:gd name="T5" fmla="*/ 0 h 310"/>
                    <a:gd name="T6" fmla="*/ 0 w 246"/>
                    <a:gd name="T7" fmla="*/ 0 h 310"/>
                    <a:gd name="T8" fmla="*/ 0 w 246"/>
                    <a:gd name="T9" fmla="*/ 0 h 310"/>
                    <a:gd name="T10" fmla="*/ 0 w 246"/>
                    <a:gd name="T11" fmla="*/ 0 h 310"/>
                    <a:gd name="T12" fmla="*/ 0 w 246"/>
                    <a:gd name="T13" fmla="*/ 0 h 310"/>
                    <a:gd name="T14" fmla="*/ 0 w 246"/>
                    <a:gd name="T15" fmla="*/ 0 h 310"/>
                    <a:gd name="T16" fmla="*/ 0 w 246"/>
                    <a:gd name="T17" fmla="*/ 0 h 310"/>
                    <a:gd name="T18" fmla="*/ 0 w 246"/>
                    <a:gd name="T19" fmla="*/ 0 h 310"/>
                    <a:gd name="T20" fmla="*/ 0 w 246"/>
                    <a:gd name="T21" fmla="*/ 0 h 310"/>
                    <a:gd name="T22" fmla="*/ 0 w 246"/>
                    <a:gd name="T23" fmla="*/ 0 h 310"/>
                    <a:gd name="T24" fmla="*/ 0 w 246"/>
                    <a:gd name="T25" fmla="*/ 0 h 310"/>
                    <a:gd name="T26" fmla="*/ 0 w 246"/>
                    <a:gd name="T27" fmla="*/ 0 h 310"/>
                    <a:gd name="T28" fmla="*/ 0 w 246"/>
                    <a:gd name="T29" fmla="*/ 0 h 310"/>
                    <a:gd name="T30" fmla="*/ 0 w 246"/>
                    <a:gd name="T31" fmla="*/ 0 h 310"/>
                    <a:gd name="T32" fmla="*/ 0 w 246"/>
                    <a:gd name="T33" fmla="*/ 0 h 310"/>
                    <a:gd name="T34" fmla="*/ 0 w 246"/>
                    <a:gd name="T35" fmla="*/ 0 h 310"/>
                    <a:gd name="T36" fmla="*/ 0 w 246"/>
                    <a:gd name="T37" fmla="*/ 0 h 310"/>
                    <a:gd name="T38" fmla="*/ 0 w 246"/>
                    <a:gd name="T39" fmla="*/ 0 h 310"/>
                    <a:gd name="T40" fmla="*/ 0 w 246"/>
                    <a:gd name="T41" fmla="*/ 0 h 310"/>
                    <a:gd name="T42" fmla="*/ 0 w 246"/>
                    <a:gd name="T43" fmla="*/ 0 h 310"/>
                    <a:gd name="T44" fmla="*/ 0 w 246"/>
                    <a:gd name="T45" fmla="*/ 0 h 310"/>
                    <a:gd name="T46" fmla="*/ 0 w 246"/>
                    <a:gd name="T47" fmla="*/ 0 h 310"/>
                    <a:gd name="T48" fmla="*/ 0 w 246"/>
                    <a:gd name="T49" fmla="*/ 0 h 310"/>
                    <a:gd name="T50" fmla="*/ 0 w 246"/>
                    <a:gd name="T51" fmla="*/ 0 h 310"/>
                    <a:gd name="T52" fmla="*/ 0 w 246"/>
                    <a:gd name="T53" fmla="*/ 0 h 310"/>
                    <a:gd name="T54" fmla="*/ 0 w 246"/>
                    <a:gd name="T55" fmla="*/ 0 h 310"/>
                    <a:gd name="T56" fmla="*/ 0 w 246"/>
                    <a:gd name="T57" fmla="*/ 0 h 310"/>
                    <a:gd name="T58" fmla="*/ 0 w 246"/>
                    <a:gd name="T59" fmla="*/ 0 h 310"/>
                    <a:gd name="T60" fmla="*/ 0 w 246"/>
                    <a:gd name="T61" fmla="*/ 0 h 310"/>
                    <a:gd name="T62" fmla="*/ 0 w 246"/>
                    <a:gd name="T63" fmla="*/ 0 h 310"/>
                    <a:gd name="T64" fmla="*/ 0 w 246"/>
                    <a:gd name="T65" fmla="*/ 0 h 310"/>
                    <a:gd name="T66" fmla="*/ 0 w 246"/>
                    <a:gd name="T67" fmla="*/ 0 h 310"/>
                    <a:gd name="T68" fmla="*/ 0 w 246"/>
                    <a:gd name="T69" fmla="*/ 0 h 310"/>
                    <a:gd name="T70" fmla="*/ 0 w 246"/>
                    <a:gd name="T71" fmla="*/ 0 h 310"/>
                    <a:gd name="T72" fmla="*/ 0 w 246"/>
                    <a:gd name="T73" fmla="*/ 0 h 310"/>
                    <a:gd name="T74" fmla="*/ 0 w 246"/>
                    <a:gd name="T75" fmla="*/ 0 h 31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246"/>
                    <a:gd name="T115" fmla="*/ 0 h 310"/>
                    <a:gd name="T116" fmla="*/ 246 w 246"/>
                    <a:gd name="T117" fmla="*/ 310 h 31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246" h="310">
                      <a:moveTo>
                        <a:pt x="199" y="116"/>
                      </a:moveTo>
                      <a:lnTo>
                        <a:pt x="207" y="124"/>
                      </a:lnTo>
                      <a:lnTo>
                        <a:pt x="214" y="133"/>
                      </a:lnTo>
                      <a:lnTo>
                        <a:pt x="219" y="143"/>
                      </a:lnTo>
                      <a:lnTo>
                        <a:pt x="223" y="154"/>
                      </a:lnTo>
                      <a:lnTo>
                        <a:pt x="225" y="164"/>
                      </a:lnTo>
                      <a:lnTo>
                        <a:pt x="225" y="176"/>
                      </a:lnTo>
                      <a:lnTo>
                        <a:pt x="221" y="187"/>
                      </a:lnTo>
                      <a:lnTo>
                        <a:pt x="216" y="197"/>
                      </a:lnTo>
                      <a:lnTo>
                        <a:pt x="208" y="209"/>
                      </a:lnTo>
                      <a:lnTo>
                        <a:pt x="199" y="219"/>
                      </a:lnTo>
                      <a:lnTo>
                        <a:pt x="188" y="228"/>
                      </a:lnTo>
                      <a:lnTo>
                        <a:pt x="177" y="238"/>
                      </a:lnTo>
                      <a:lnTo>
                        <a:pt x="166" y="246"/>
                      </a:lnTo>
                      <a:lnTo>
                        <a:pt x="154" y="255"/>
                      </a:lnTo>
                      <a:lnTo>
                        <a:pt x="143" y="264"/>
                      </a:lnTo>
                      <a:lnTo>
                        <a:pt x="132" y="274"/>
                      </a:lnTo>
                      <a:lnTo>
                        <a:pt x="129" y="278"/>
                      </a:lnTo>
                      <a:lnTo>
                        <a:pt x="126" y="282"/>
                      </a:lnTo>
                      <a:lnTo>
                        <a:pt x="124" y="287"/>
                      </a:lnTo>
                      <a:lnTo>
                        <a:pt x="121" y="292"/>
                      </a:lnTo>
                      <a:lnTo>
                        <a:pt x="120" y="296"/>
                      </a:lnTo>
                      <a:lnTo>
                        <a:pt x="120" y="301"/>
                      </a:lnTo>
                      <a:lnTo>
                        <a:pt x="121" y="305"/>
                      </a:lnTo>
                      <a:lnTo>
                        <a:pt x="125" y="309"/>
                      </a:lnTo>
                      <a:lnTo>
                        <a:pt x="130" y="310"/>
                      </a:lnTo>
                      <a:lnTo>
                        <a:pt x="134" y="310"/>
                      </a:lnTo>
                      <a:lnTo>
                        <a:pt x="139" y="309"/>
                      </a:lnTo>
                      <a:lnTo>
                        <a:pt x="143" y="305"/>
                      </a:lnTo>
                      <a:lnTo>
                        <a:pt x="154" y="293"/>
                      </a:lnTo>
                      <a:lnTo>
                        <a:pt x="167" y="280"/>
                      </a:lnTo>
                      <a:lnTo>
                        <a:pt x="180" y="269"/>
                      </a:lnTo>
                      <a:lnTo>
                        <a:pt x="194" y="257"/>
                      </a:lnTo>
                      <a:lnTo>
                        <a:pt x="207" y="246"/>
                      </a:lnTo>
                      <a:lnTo>
                        <a:pt x="219" y="233"/>
                      </a:lnTo>
                      <a:lnTo>
                        <a:pt x="231" y="219"/>
                      </a:lnTo>
                      <a:lnTo>
                        <a:pt x="239" y="204"/>
                      </a:lnTo>
                      <a:lnTo>
                        <a:pt x="245" y="187"/>
                      </a:lnTo>
                      <a:lnTo>
                        <a:pt x="246" y="170"/>
                      </a:lnTo>
                      <a:lnTo>
                        <a:pt x="242" y="153"/>
                      </a:lnTo>
                      <a:lnTo>
                        <a:pt x="236" y="136"/>
                      </a:lnTo>
                      <a:lnTo>
                        <a:pt x="227" y="120"/>
                      </a:lnTo>
                      <a:lnTo>
                        <a:pt x="215" y="107"/>
                      </a:lnTo>
                      <a:lnTo>
                        <a:pt x="201" y="94"/>
                      </a:lnTo>
                      <a:lnTo>
                        <a:pt x="187" y="82"/>
                      </a:lnTo>
                      <a:lnTo>
                        <a:pt x="177" y="74"/>
                      </a:lnTo>
                      <a:lnTo>
                        <a:pt x="165" y="68"/>
                      </a:lnTo>
                      <a:lnTo>
                        <a:pt x="152" y="60"/>
                      </a:lnTo>
                      <a:lnTo>
                        <a:pt x="139" y="51"/>
                      </a:lnTo>
                      <a:lnTo>
                        <a:pt x="126" y="43"/>
                      </a:lnTo>
                      <a:lnTo>
                        <a:pt x="112" y="35"/>
                      </a:lnTo>
                      <a:lnTo>
                        <a:pt x="98" y="28"/>
                      </a:lnTo>
                      <a:lnTo>
                        <a:pt x="85" y="22"/>
                      </a:lnTo>
                      <a:lnTo>
                        <a:pt x="72" y="16"/>
                      </a:lnTo>
                      <a:lnTo>
                        <a:pt x="59" y="10"/>
                      </a:lnTo>
                      <a:lnTo>
                        <a:pt x="46" y="7"/>
                      </a:lnTo>
                      <a:lnTo>
                        <a:pt x="35" y="3"/>
                      </a:lnTo>
                      <a:lnTo>
                        <a:pt x="24" y="1"/>
                      </a:lnTo>
                      <a:lnTo>
                        <a:pt x="15" y="0"/>
                      </a:lnTo>
                      <a:lnTo>
                        <a:pt x="7" y="1"/>
                      </a:lnTo>
                      <a:lnTo>
                        <a:pt x="0" y="3"/>
                      </a:lnTo>
                      <a:lnTo>
                        <a:pt x="8" y="6"/>
                      </a:lnTo>
                      <a:lnTo>
                        <a:pt x="17" y="9"/>
                      </a:lnTo>
                      <a:lnTo>
                        <a:pt x="28" y="14"/>
                      </a:lnTo>
                      <a:lnTo>
                        <a:pt x="38" y="18"/>
                      </a:lnTo>
                      <a:lnTo>
                        <a:pt x="51" y="24"/>
                      </a:lnTo>
                      <a:lnTo>
                        <a:pt x="64" y="30"/>
                      </a:lnTo>
                      <a:lnTo>
                        <a:pt x="78" y="37"/>
                      </a:lnTo>
                      <a:lnTo>
                        <a:pt x="92" y="43"/>
                      </a:lnTo>
                      <a:lnTo>
                        <a:pt x="106" y="51"/>
                      </a:lnTo>
                      <a:lnTo>
                        <a:pt x="120" y="60"/>
                      </a:lnTo>
                      <a:lnTo>
                        <a:pt x="134" y="69"/>
                      </a:lnTo>
                      <a:lnTo>
                        <a:pt x="148" y="78"/>
                      </a:lnTo>
                      <a:lnTo>
                        <a:pt x="163" y="87"/>
                      </a:lnTo>
                      <a:lnTo>
                        <a:pt x="175" y="96"/>
                      </a:lnTo>
                      <a:lnTo>
                        <a:pt x="187" y="105"/>
                      </a:lnTo>
                      <a:lnTo>
                        <a:pt x="199" y="116"/>
                      </a:lnTo>
                      <a:close/>
                    </a:path>
                  </a:pathLst>
                </a:custGeom>
                <a:solidFill>
                  <a:srgbClr val="C9E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52" name="Freeform 759"/>
                <p:cNvSpPr>
                  <a:spLocks/>
                </p:cNvSpPr>
                <p:nvPr/>
              </p:nvSpPr>
              <p:spPr bwMode="auto">
                <a:xfrm>
                  <a:off x="5115" y="2660"/>
                  <a:ext cx="69" cy="55"/>
                </a:xfrm>
                <a:custGeom>
                  <a:avLst/>
                  <a:gdLst>
                    <a:gd name="T0" fmla="*/ 0 w 198"/>
                    <a:gd name="T1" fmla="*/ 0 h 236"/>
                    <a:gd name="T2" fmla="*/ 0 w 198"/>
                    <a:gd name="T3" fmla="*/ 0 h 236"/>
                    <a:gd name="T4" fmla="*/ 0 w 198"/>
                    <a:gd name="T5" fmla="*/ 0 h 236"/>
                    <a:gd name="T6" fmla="*/ 0 w 198"/>
                    <a:gd name="T7" fmla="*/ 0 h 236"/>
                    <a:gd name="T8" fmla="*/ 0 w 198"/>
                    <a:gd name="T9" fmla="*/ 0 h 236"/>
                    <a:gd name="T10" fmla="*/ 0 w 198"/>
                    <a:gd name="T11" fmla="*/ 0 h 236"/>
                    <a:gd name="T12" fmla="*/ 0 w 198"/>
                    <a:gd name="T13" fmla="*/ 0 h 236"/>
                    <a:gd name="T14" fmla="*/ 0 w 198"/>
                    <a:gd name="T15" fmla="*/ 0 h 236"/>
                    <a:gd name="T16" fmla="*/ 0 w 198"/>
                    <a:gd name="T17" fmla="*/ 0 h 236"/>
                    <a:gd name="T18" fmla="*/ 0 w 198"/>
                    <a:gd name="T19" fmla="*/ 0 h 236"/>
                    <a:gd name="T20" fmla="*/ 0 w 198"/>
                    <a:gd name="T21" fmla="*/ 0 h 236"/>
                    <a:gd name="T22" fmla="*/ 0 w 198"/>
                    <a:gd name="T23" fmla="*/ 0 h 236"/>
                    <a:gd name="T24" fmla="*/ 0 w 198"/>
                    <a:gd name="T25" fmla="*/ 0 h 236"/>
                    <a:gd name="T26" fmla="*/ 0 w 198"/>
                    <a:gd name="T27" fmla="*/ 0 h 236"/>
                    <a:gd name="T28" fmla="*/ 0 w 198"/>
                    <a:gd name="T29" fmla="*/ 0 h 236"/>
                    <a:gd name="T30" fmla="*/ 0 w 198"/>
                    <a:gd name="T31" fmla="*/ 0 h 236"/>
                    <a:gd name="T32" fmla="*/ 0 w 198"/>
                    <a:gd name="T33" fmla="*/ 0 h 236"/>
                    <a:gd name="T34" fmla="*/ 0 w 198"/>
                    <a:gd name="T35" fmla="*/ 0 h 236"/>
                    <a:gd name="T36" fmla="*/ 0 w 198"/>
                    <a:gd name="T37" fmla="*/ 0 h 236"/>
                    <a:gd name="T38" fmla="*/ 0 w 198"/>
                    <a:gd name="T39" fmla="*/ 0 h 236"/>
                    <a:gd name="T40" fmla="*/ 0 w 198"/>
                    <a:gd name="T41" fmla="*/ 0 h 236"/>
                    <a:gd name="T42" fmla="*/ 0 w 198"/>
                    <a:gd name="T43" fmla="*/ 0 h 236"/>
                    <a:gd name="T44" fmla="*/ 0 w 198"/>
                    <a:gd name="T45" fmla="*/ 0 h 236"/>
                    <a:gd name="T46" fmla="*/ 0 w 198"/>
                    <a:gd name="T47" fmla="*/ 0 h 236"/>
                    <a:gd name="T48" fmla="*/ 0 w 198"/>
                    <a:gd name="T49" fmla="*/ 0 h 236"/>
                    <a:gd name="T50" fmla="*/ 0 w 198"/>
                    <a:gd name="T51" fmla="*/ 0 h 236"/>
                    <a:gd name="T52" fmla="*/ 0 w 198"/>
                    <a:gd name="T53" fmla="*/ 0 h 236"/>
                    <a:gd name="T54" fmla="*/ 0 w 198"/>
                    <a:gd name="T55" fmla="*/ 0 h 236"/>
                    <a:gd name="T56" fmla="*/ 0 w 198"/>
                    <a:gd name="T57" fmla="*/ 0 h 236"/>
                    <a:gd name="T58" fmla="*/ 0 w 198"/>
                    <a:gd name="T59" fmla="*/ 0 h 236"/>
                    <a:gd name="T60" fmla="*/ 0 w 198"/>
                    <a:gd name="T61" fmla="*/ 0 h 236"/>
                    <a:gd name="T62" fmla="*/ 0 w 198"/>
                    <a:gd name="T63" fmla="*/ 0 h 236"/>
                    <a:gd name="T64" fmla="*/ 0 w 198"/>
                    <a:gd name="T65" fmla="*/ 0 h 236"/>
                    <a:gd name="T66" fmla="*/ 0 w 198"/>
                    <a:gd name="T67" fmla="*/ 0 h 236"/>
                    <a:gd name="T68" fmla="*/ 0 w 198"/>
                    <a:gd name="T69" fmla="*/ 0 h 236"/>
                    <a:gd name="T70" fmla="*/ 0 w 198"/>
                    <a:gd name="T71" fmla="*/ 0 h 236"/>
                    <a:gd name="T72" fmla="*/ 0 w 198"/>
                    <a:gd name="T73" fmla="*/ 0 h 236"/>
                    <a:gd name="T74" fmla="*/ 0 w 198"/>
                    <a:gd name="T75" fmla="*/ 0 h 236"/>
                    <a:gd name="T76" fmla="*/ 0 w 198"/>
                    <a:gd name="T77" fmla="*/ 0 h 236"/>
                    <a:gd name="T78" fmla="*/ 0 w 198"/>
                    <a:gd name="T79" fmla="*/ 0 h 236"/>
                    <a:gd name="T80" fmla="*/ 0 w 198"/>
                    <a:gd name="T81" fmla="*/ 0 h 236"/>
                    <a:gd name="T82" fmla="*/ 0 w 198"/>
                    <a:gd name="T83" fmla="*/ 0 h 236"/>
                    <a:gd name="T84" fmla="*/ 0 w 198"/>
                    <a:gd name="T85" fmla="*/ 0 h 236"/>
                    <a:gd name="T86" fmla="*/ 0 w 198"/>
                    <a:gd name="T87" fmla="*/ 0 h 236"/>
                    <a:gd name="T88" fmla="*/ 0 w 198"/>
                    <a:gd name="T89" fmla="*/ 0 h 236"/>
                    <a:gd name="T90" fmla="*/ 0 w 198"/>
                    <a:gd name="T91" fmla="*/ 0 h 236"/>
                    <a:gd name="T92" fmla="*/ 0 w 198"/>
                    <a:gd name="T93" fmla="*/ 0 h 236"/>
                    <a:gd name="T94" fmla="*/ 0 w 198"/>
                    <a:gd name="T95" fmla="*/ 0 h 236"/>
                    <a:gd name="T96" fmla="*/ 0 w 198"/>
                    <a:gd name="T97" fmla="*/ 0 h 236"/>
                    <a:gd name="T98" fmla="*/ 0 w 198"/>
                    <a:gd name="T99" fmla="*/ 0 h 236"/>
                    <a:gd name="T100" fmla="*/ 0 w 198"/>
                    <a:gd name="T101" fmla="*/ 0 h 236"/>
                    <a:gd name="T102" fmla="*/ 0 w 198"/>
                    <a:gd name="T103" fmla="*/ 0 h 236"/>
                    <a:gd name="T104" fmla="*/ 0 w 198"/>
                    <a:gd name="T105" fmla="*/ 0 h 236"/>
                    <a:gd name="T106" fmla="*/ 0 w 198"/>
                    <a:gd name="T107" fmla="*/ 0 h 236"/>
                    <a:gd name="T108" fmla="*/ 0 w 198"/>
                    <a:gd name="T109" fmla="*/ 0 h 236"/>
                    <a:gd name="T110" fmla="*/ 0 w 198"/>
                    <a:gd name="T111" fmla="*/ 0 h 236"/>
                    <a:gd name="T112" fmla="*/ 0 w 198"/>
                    <a:gd name="T113" fmla="*/ 0 h 236"/>
                    <a:gd name="T114" fmla="*/ 0 w 198"/>
                    <a:gd name="T115" fmla="*/ 0 h 236"/>
                    <a:gd name="T116" fmla="*/ 0 w 198"/>
                    <a:gd name="T117" fmla="*/ 0 h 236"/>
                    <a:gd name="T118" fmla="*/ 0 w 198"/>
                    <a:gd name="T119" fmla="*/ 0 h 236"/>
                    <a:gd name="T120" fmla="*/ 0 w 198"/>
                    <a:gd name="T121" fmla="*/ 0 h 2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198"/>
                    <a:gd name="T184" fmla="*/ 0 h 236"/>
                    <a:gd name="T185" fmla="*/ 198 w 198"/>
                    <a:gd name="T186" fmla="*/ 236 h 2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198" h="236">
                      <a:moveTo>
                        <a:pt x="73" y="36"/>
                      </a:moveTo>
                      <a:lnTo>
                        <a:pt x="58" y="46"/>
                      </a:lnTo>
                      <a:lnTo>
                        <a:pt x="46" y="58"/>
                      </a:lnTo>
                      <a:lnTo>
                        <a:pt x="33" y="72"/>
                      </a:lnTo>
                      <a:lnTo>
                        <a:pt x="22" y="85"/>
                      </a:lnTo>
                      <a:lnTo>
                        <a:pt x="14" y="100"/>
                      </a:lnTo>
                      <a:lnTo>
                        <a:pt x="7" y="115"/>
                      </a:lnTo>
                      <a:lnTo>
                        <a:pt x="2" y="130"/>
                      </a:lnTo>
                      <a:lnTo>
                        <a:pt x="0" y="146"/>
                      </a:lnTo>
                      <a:lnTo>
                        <a:pt x="2" y="170"/>
                      </a:lnTo>
                      <a:lnTo>
                        <a:pt x="12" y="190"/>
                      </a:lnTo>
                      <a:lnTo>
                        <a:pt x="26" y="207"/>
                      </a:lnTo>
                      <a:lnTo>
                        <a:pt x="43" y="220"/>
                      </a:lnTo>
                      <a:lnTo>
                        <a:pt x="64" y="229"/>
                      </a:lnTo>
                      <a:lnTo>
                        <a:pt x="88" y="235"/>
                      </a:lnTo>
                      <a:lnTo>
                        <a:pt x="110" y="236"/>
                      </a:lnTo>
                      <a:lnTo>
                        <a:pt x="132" y="232"/>
                      </a:lnTo>
                      <a:lnTo>
                        <a:pt x="137" y="232"/>
                      </a:lnTo>
                      <a:lnTo>
                        <a:pt x="142" y="230"/>
                      </a:lnTo>
                      <a:lnTo>
                        <a:pt x="145" y="226"/>
                      </a:lnTo>
                      <a:lnTo>
                        <a:pt x="146" y="221"/>
                      </a:lnTo>
                      <a:lnTo>
                        <a:pt x="145" y="219"/>
                      </a:lnTo>
                      <a:lnTo>
                        <a:pt x="142" y="219"/>
                      </a:lnTo>
                      <a:lnTo>
                        <a:pt x="137" y="217"/>
                      </a:lnTo>
                      <a:lnTo>
                        <a:pt x="131" y="217"/>
                      </a:lnTo>
                      <a:lnTo>
                        <a:pt x="124" y="217"/>
                      </a:lnTo>
                      <a:lnTo>
                        <a:pt x="118" y="217"/>
                      </a:lnTo>
                      <a:lnTo>
                        <a:pt x="112" y="217"/>
                      </a:lnTo>
                      <a:lnTo>
                        <a:pt x="109" y="217"/>
                      </a:lnTo>
                      <a:lnTo>
                        <a:pt x="97" y="216"/>
                      </a:lnTo>
                      <a:lnTo>
                        <a:pt x="87" y="215"/>
                      </a:lnTo>
                      <a:lnTo>
                        <a:pt x="75" y="214"/>
                      </a:lnTo>
                      <a:lnTo>
                        <a:pt x="63" y="211"/>
                      </a:lnTo>
                      <a:lnTo>
                        <a:pt x="51" y="207"/>
                      </a:lnTo>
                      <a:lnTo>
                        <a:pt x="40" y="199"/>
                      </a:lnTo>
                      <a:lnTo>
                        <a:pt x="29" y="189"/>
                      </a:lnTo>
                      <a:lnTo>
                        <a:pt x="17" y="174"/>
                      </a:lnTo>
                      <a:lnTo>
                        <a:pt x="15" y="157"/>
                      </a:lnTo>
                      <a:lnTo>
                        <a:pt x="16" y="141"/>
                      </a:lnTo>
                      <a:lnTo>
                        <a:pt x="21" y="124"/>
                      </a:lnTo>
                      <a:lnTo>
                        <a:pt x="28" y="109"/>
                      </a:lnTo>
                      <a:lnTo>
                        <a:pt x="39" y="96"/>
                      </a:lnTo>
                      <a:lnTo>
                        <a:pt x="50" y="82"/>
                      </a:lnTo>
                      <a:lnTo>
                        <a:pt x="63" y="70"/>
                      </a:lnTo>
                      <a:lnTo>
                        <a:pt x="78" y="59"/>
                      </a:lnTo>
                      <a:lnTo>
                        <a:pt x="94" y="49"/>
                      </a:lnTo>
                      <a:lnTo>
                        <a:pt x="110" y="39"/>
                      </a:lnTo>
                      <a:lnTo>
                        <a:pt x="126" y="31"/>
                      </a:lnTo>
                      <a:lnTo>
                        <a:pt x="142" y="24"/>
                      </a:lnTo>
                      <a:lnTo>
                        <a:pt x="158" y="19"/>
                      </a:lnTo>
                      <a:lnTo>
                        <a:pt x="172" y="13"/>
                      </a:lnTo>
                      <a:lnTo>
                        <a:pt x="186" y="10"/>
                      </a:lnTo>
                      <a:lnTo>
                        <a:pt x="198" y="7"/>
                      </a:lnTo>
                      <a:lnTo>
                        <a:pt x="190" y="3"/>
                      </a:lnTo>
                      <a:lnTo>
                        <a:pt x="177" y="0"/>
                      </a:lnTo>
                      <a:lnTo>
                        <a:pt x="162" y="3"/>
                      </a:lnTo>
                      <a:lnTo>
                        <a:pt x="144" y="6"/>
                      </a:lnTo>
                      <a:lnTo>
                        <a:pt x="124" y="12"/>
                      </a:lnTo>
                      <a:lnTo>
                        <a:pt x="105" y="19"/>
                      </a:lnTo>
                      <a:lnTo>
                        <a:pt x="88" y="28"/>
                      </a:lnTo>
                      <a:lnTo>
                        <a:pt x="73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53" name="Freeform 760"/>
                <p:cNvSpPr>
                  <a:spLocks/>
                </p:cNvSpPr>
                <p:nvPr/>
              </p:nvSpPr>
              <p:spPr bwMode="auto">
                <a:xfrm>
                  <a:off x="5233" y="2660"/>
                  <a:ext cx="47" cy="42"/>
                </a:xfrm>
                <a:custGeom>
                  <a:avLst/>
                  <a:gdLst>
                    <a:gd name="T0" fmla="*/ 0 w 128"/>
                    <a:gd name="T1" fmla="*/ 0 h 183"/>
                    <a:gd name="T2" fmla="*/ 0 w 128"/>
                    <a:gd name="T3" fmla="*/ 0 h 183"/>
                    <a:gd name="T4" fmla="*/ 0 w 128"/>
                    <a:gd name="T5" fmla="*/ 0 h 183"/>
                    <a:gd name="T6" fmla="*/ 0 w 128"/>
                    <a:gd name="T7" fmla="*/ 0 h 183"/>
                    <a:gd name="T8" fmla="*/ 0 w 128"/>
                    <a:gd name="T9" fmla="*/ 0 h 183"/>
                    <a:gd name="T10" fmla="*/ 0 w 128"/>
                    <a:gd name="T11" fmla="*/ 0 h 183"/>
                    <a:gd name="T12" fmla="*/ 0 w 128"/>
                    <a:gd name="T13" fmla="*/ 0 h 183"/>
                    <a:gd name="T14" fmla="*/ 0 w 128"/>
                    <a:gd name="T15" fmla="*/ 0 h 183"/>
                    <a:gd name="T16" fmla="*/ 0 w 128"/>
                    <a:gd name="T17" fmla="*/ 0 h 183"/>
                    <a:gd name="T18" fmla="*/ 0 w 128"/>
                    <a:gd name="T19" fmla="*/ 0 h 183"/>
                    <a:gd name="T20" fmla="*/ 0 w 128"/>
                    <a:gd name="T21" fmla="*/ 0 h 183"/>
                    <a:gd name="T22" fmla="*/ 0 w 128"/>
                    <a:gd name="T23" fmla="*/ 0 h 183"/>
                    <a:gd name="T24" fmla="*/ 0 w 128"/>
                    <a:gd name="T25" fmla="*/ 0 h 183"/>
                    <a:gd name="T26" fmla="*/ 0 w 128"/>
                    <a:gd name="T27" fmla="*/ 0 h 183"/>
                    <a:gd name="T28" fmla="*/ 0 w 128"/>
                    <a:gd name="T29" fmla="*/ 0 h 183"/>
                    <a:gd name="T30" fmla="*/ 0 w 128"/>
                    <a:gd name="T31" fmla="*/ 0 h 183"/>
                    <a:gd name="T32" fmla="*/ 0 w 128"/>
                    <a:gd name="T33" fmla="*/ 0 h 183"/>
                    <a:gd name="T34" fmla="*/ 0 w 128"/>
                    <a:gd name="T35" fmla="*/ 0 h 183"/>
                    <a:gd name="T36" fmla="*/ 0 w 128"/>
                    <a:gd name="T37" fmla="*/ 0 h 183"/>
                    <a:gd name="T38" fmla="*/ 0 w 128"/>
                    <a:gd name="T39" fmla="*/ 0 h 183"/>
                    <a:gd name="T40" fmla="*/ 0 w 128"/>
                    <a:gd name="T41" fmla="*/ 0 h 183"/>
                    <a:gd name="T42" fmla="*/ 0 w 128"/>
                    <a:gd name="T43" fmla="*/ 0 h 183"/>
                    <a:gd name="T44" fmla="*/ 0 w 128"/>
                    <a:gd name="T45" fmla="*/ 0 h 183"/>
                    <a:gd name="T46" fmla="*/ 0 w 128"/>
                    <a:gd name="T47" fmla="*/ 0 h 183"/>
                    <a:gd name="T48" fmla="*/ 0 w 128"/>
                    <a:gd name="T49" fmla="*/ 0 h 183"/>
                    <a:gd name="T50" fmla="*/ 0 w 128"/>
                    <a:gd name="T51" fmla="*/ 0 h 183"/>
                    <a:gd name="T52" fmla="*/ 0 w 128"/>
                    <a:gd name="T53" fmla="*/ 0 h 183"/>
                    <a:gd name="T54" fmla="*/ 0 w 128"/>
                    <a:gd name="T55" fmla="*/ 0 h 183"/>
                    <a:gd name="T56" fmla="*/ 0 w 128"/>
                    <a:gd name="T57" fmla="*/ 0 h 183"/>
                    <a:gd name="T58" fmla="*/ 0 w 128"/>
                    <a:gd name="T59" fmla="*/ 0 h 183"/>
                    <a:gd name="T60" fmla="*/ 0 w 128"/>
                    <a:gd name="T61" fmla="*/ 0 h 183"/>
                    <a:gd name="T62" fmla="*/ 0 w 128"/>
                    <a:gd name="T63" fmla="*/ 0 h 183"/>
                    <a:gd name="T64" fmla="*/ 0 w 128"/>
                    <a:gd name="T65" fmla="*/ 0 h 183"/>
                    <a:gd name="T66" fmla="*/ 0 w 128"/>
                    <a:gd name="T67" fmla="*/ 0 h 183"/>
                    <a:gd name="T68" fmla="*/ 0 w 128"/>
                    <a:gd name="T69" fmla="*/ 0 h 183"/>
                    <a:gd name="T70" fmla="*/ 0 w 128"/>
                    <a:gd name="T71" fmla="*/ 0 h 183"/>
                    <a:gd name="T72" fmla="*/ 0 w 128"/>
                    <a:gd name="T73" fmla="*/ 0 h 183"/>
                    <a:gd name="T74" fmla="*/ 0 w 128"/>
                    <a:gd name="T75" fmla="*/ 0 h 183"/>
                    <a:gd name="T76" fmla="*/ 0 w 128"/>
                    <a:gd name="T77" fmla="*/ 0 h 183"/>
                    <a:gd name="T78" fmla="*/ 0 w 128"/>
                    <a:gd name="T79" fmla="*/ 0 h 183"/>
                    <a:gd name="T80" fmla="*/ 0 w 128"/>
                    <a:gd name="T81" fmla="*/ 0 h 183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128"/>
                    <a:gd name="T124" fmla="*/ 0 h 183"/>
                    <a:gd name="T125" fmla="*/ 128 w 128"/>
                    <a:gd name="T126" fmla="*/ 183 h 183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128" h="183">
                      <a:moveTo>
                        <a:pt x="108" y="61"/>
                      </a:moveTo>
                      <a:lnTo>
                        <a:pt x="111" y="80"/>
                      </a:lnTo>
                      <a:lnTo>
                        <a:pt x="109" y="97"/>
                      </a:lnTo>
                      <a:lnTo>
                        <a:pt x="101" y="110"/>
                      </a:lnTo>
                      <a:lnTo>
                        <a:pt x="89" y="123"/>
                      </a:lnTo>
                      <a:lnTo>
                        <a:pt x="75" y="134"/>
                      </a:lnTo>
                      <a:lnTo>
                        <a:pt x="60" y="145"/>
                      </a:lnTo>
                      <a:lnTo>
                        <a:pt x="43" y="156"/>
                      </a:lnTo>
                      <a:lnTo>
                        <a:pt x="29" y="167"/>
                      </a:lnTo>
                      <a:lnTo>
                        <a:pt x="27" y="170"/>
                      </a:lnTo>
                      <a:lnTo>
                        <a:pt x="26" y="172"/>
                      </a:lnTo>
                      <a:lnTo>
                        <a:pt x="26" y="176"/>
                      </a:lnTo>
                      <a:lnTo>
                        <a:pt x="28" y="179"/>
                      </a:lnTo>
                      <a:lnTo>
                        <a:pt x="30" y="182"/>
                      </a:lnTo>
                      <a:lnTo>
                        <a:pt x="34" y="183"/>
                      </a:lnTo>
                      <a:lnTo>
                        <a:pt x="37" y="183"/>
                      </a:lnTo>
                      <a:lnTo>
                        <a:pt x="41" y="182"/>
                      </a:lnTo>
                      <a:lnTo>
                        <a:pt x="58" y="171"/>
                      </a:lnTo>
                      <a:lnTo>
                        <a:pt x="76" y="160"/>
                      </a:lnTo>
                      <a:lnTo>
                        <a:pt x="92" y="147"/>
                      </a:lnTo>
                      <a:lnTo>
                        <a:pt x="108" y="132"/>
                      </a:lnTo>
                      <a:lnTo>
                        <a:pt x="118" y="116"/>
                      </a:lnTo>
                      <a:lnTo>
                        <a:pt x="125" y="98"/>
                      </a:lnTo>
                      <a:lnTo>
                        <a:pt x="128" y="78"/>
                      </a:lnTo>
                      <a:lnTo>
                        <a:pt x="123" y="58"/>
                      </a:lnTo>
                      <a:lnTo>
                        <a:pt x="112" y="41"/>
                      </a:lnTo>
                      <a:lnTo>
                        <a:pt x="98" y="28"/>
                      </a:lnTo>
                      <a:lnTo>
                        <a:pt x="80" y="16"/>
                      </a:lnTo>
                      <a:lnTo>
                        <a:pt x="61" y="8"/>
                      </a:lnTo>
                      <a:lnTo>
                        <a:pt x="41" y="2"/>
                      </a:lnTo>
                      <a:lnTo>
                        <a:pt x="23" y="0"/>
                      </a:lnTo>
                      <a:lnTo>
                        <a:pt x="9" y="1"/>
                      </a:lnTo>
                      <a:lnTo>
                        <a:pt x="0" y="6"/>
                      </a:lnTo>
                      <a:lnTo>
                        <a:pt x="16" y="10"/>
                      </a:lnTo>
                      <a:lnTo>
                        <a:pt x="33" y="14"/>
                      </a:lnTo>
                      <a:lnTo>
                        <a:pt x="48" y="17"/>
                      </a:lnTo>
                      <a:lnTo>
                        <a:pt x="63" y="22"/>
                      </a:lnTo>
                      <a:lnTo>
                        <a:pt x="77" y="28"/>
                      </a:lnTo>
                      <a:lnTo>
                        <a:pt x="90" y="36"/>
                      </a:lnTo>
                      <a:lnTo>
                        <a:pt x="101" y="46"/>
                      </a:lnTo>
                      <a:lnTo>
                        <a:pt x="108" y="6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54" name="Freeform 761"/>
                <p:cNvSpPr>
                  <a:spLocks/>
                </p:cNvSpPr>
                <p:nvPr/>
              </p:nvSpPr>
              <p:spPr bwMode="auto">
                <a:xfrm>
                  <a:off x="5070" y="2650"/>
                  <a:ext cx="112" cy="88"/>
                </a:xfrm>
                <a:custGeom>
                  <a:avLst/>
                  <a:gdLst>
                    <a:gd name="T0" fmla="*/ 0 w 323"/>
                    <a:gd name="T1" fmla="*/ 0 h 379"/>
                    <a:gd name="T2" fmla="*/ 0 w 323"/>
                    <a:gd name="T3" fmla="*/ 0 h 379"/>
                    <a:gd name="T4" fmla="*/ 0 w 323"/>
                    <a:gd name="T5" fmla="*/ 0 h 379"/>
                    <a:gd name="T6" fmla="*/ 0 w 323"/>
                    <a:gd name="T7" fmla="*/ 0 h 379"/>
                    <a:gd name="T8" fmla="*/ 0 w 323"/>
                    <a:gd name="T9" fmla="*/ 0 h 379"/>
                    <a:gd name="T10" fmla="*/ 0 w 323"/>
                    <a:gd name="T11" fmla="*/ 0 h 379"/>
                    <a:gd name="T12" fmla="*/ 0 w 323"/>
                    <a:gd name="T13" fmla="*/ 0 h 379"/>
                    <a:gd name="T14" fmla="*/ 0 w 323"/>
                    <a:gd name="T15" fmla="*/ 0 h 379"/>
                    <a:gd name="T16" fmla="*/ 0 w 323"/>
                    <a:gd name="T17" fmla="*/ 0 h 379"/>
                    <a:gd name="T18" fmla="*/ 0 w 323"/>
                    <a:gd name="T19" fmla="*/ 0 h 379"/>
                    <a:gd name="T20" fmla="*/ 0 w 323"/>
                    <a:gd name="T21" fmla="*/ 0 h 379"/>
                    <a:gd name="T22" fmla="*/ 0 w 323"/>
                    <a:gd name="T23" fmla="*/ 0 h 379"/>
                    <a:gd name="T24" fmla="*/ 0 w 323"/>
                    <a:gd name="T25" fmla="*/ 0 h 379"/>
                    <a:gd name="T26" fmla="*/ 0 w 323"/>
                    <a:gd name="T27" fmla="*/ 0 h 379"/>
                    <a:gd name="T28" fmla="*/ 0 w 323"/>
                    <a:gd name="T29" fmla="*/ 0 h 379"/>
                    <a:gd name="T30" fmla="*/ 0 w 323"/>
                    <a:gd name="T31" fmla="*/ 0 h 379"/>
                    <a:gd name="T32" fmla="*/ 0 w 323"/>
                    <a:gd name="T33" fmla="*/ 0 h 379"/>
                    <a:gd name="T34" fmla="*/ 0 w 323"/>
                    <a:gd name="T35" fmla="*/ 0 h 379"/>
                    <a:gd name="T36" fmla="*/ 0 w 323"/>
                    <a:gd name="T37" fmla="*/ 0 h 379"/>
                    <a:gd name="T38" fmla="*/ 0 w 323"/>
                    <a:gd name="T39" fmla="*/ 0 h 379"/>
                    <a:gd name="T40" fmla="*/ 0 w 323"/>
                    <a:gd name="T41" fmla="*/ 0 h 379"/>
                    <a:gd name="T42" fmla="*/ 0 w 323"/>
                    <a:gd name="T43" fmla="*/ 0 h 379"/>
                    <a:gd name="T44" fmla="*/ 0 w 323"/>
                    <a:gd name="T45" fmla="*/ 0 h 379"/>
                    <a:gd name="T46" fmla="*/ 0 w 323"/>
                    <a:gd name="T47" fmla="*/ 0 h 379"/>
                    <a:gd name="T48" fmla="*/ 0 w 323"/>
                    <a:gd name="T49" fmla="*/ 0 h 379"/>
                    <a:gd name="T50" fmla="*/ 0 w 323"/>
                    <a:gd name="T51" fmla="*/ 0 h 379"/>
                    <a:gd name="T52" fmla="*/ 0 w 323"/>
                    <a:gd name="T53" fmla="*/ 0 h 379"/>
                    <a:gd name="T54" fmla="*/ 0 w 323"/>
                    <a:gd name="T55" fmla="*/ 0 h 379"/>
                    <a:gd name="T56" fmla="*/ 0 w 323"/>
                    <a:gd name="T57" fmla="*/ 0 h 379"/>
                    <a:gd name="T58" fmla="*/ 0 w 323"/>
                    <a:gd name="T59" fmla="*/ 0 h 379"/>
                    <a:gd name="T60" fmla="*/ 0 w 323"/>
                    <a:gd name="T61" fmla="*/ 0 h 379"/>
                    <a:gd name="T62" fmla="*/ 0 w 323"/>
                    <a:gd name="T63" fmla="*/ 0 h 379"/>
                    <a:gd name="T64" fmla="*/ 0 w 323"/>
                    <a:gd name="T65" fmla="*/ 0 h 379"/>
                    <a:gd name="T66" fmla="*/ 0 w 323"/>
                    <a:gd name="T67" fmla="*/ 0 h 379"/>
                    <a:gd name="T68" fmla="*/ 0 w 323"/>
                    <a:gd name="T69" fmla="*/ 0 h 379"/>
                    <a:gd name="T70" fmla="*/ 0 w 323"/>
                    <a:gd name="T71" fmla="*/ 0 h 379"/>
                    <a:gd name="T72" fmla="*/ 0 w 323"/>
                    <a:gd name="T73" fmla="*/ 0 h 379"/>
                    <a:gd name="T74" fmla="*/ 0 w 323"/>
                    <a:gd name="T75" fmla="*/ 0 h 379"/>
                    <a:gd name="T76" fmla="*/ 0 w 323"/>
                    <a:gd name="T77" fmla="*/ 0 h 379"/>
                    <a:gd name="T78" fmla="*/ 0 w 323"/>
                    <a:gd name="T79" fmla="*/ 0 h 379"/>
                    <a:gd name="T80" fmla="*/ 0 w 323"/>
                    <a:gd name="T81" fmla="*/ 0 h 379"/>
                    <a:gd name="T82" fmla="*/ 0 w 323"/>
                    <a:gd name="T83" fmla="*/ 0 h 379"/>
                    <a:gd name="T84" fmla="*/ 0 w 323"/>
                    <a:gd name="T85" fmla="*/ 0 h 379"/>
                    <a:gd name="T86" fmla="*/ 0 w 323"/>
                    <a:gd name="T87" fmla="*/ 0 h 37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323"/>
                    <a:gd name="T133" fmla="*/ 0 h 379"/>
                    <a:gd name="T134" fmla="*/ 323 w 323"/>
                    <a:gd name="T135" fmla="*/ 379 h 379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323" h="379">
                      <a:moveTo>
                        <a:pt x="126" y="50"/>
                      </a:moveTo>
                      <a:lnTo>
                        <a:pt x="101" y="70"/>
                      </a:lnTo>
                      <a:lnTo>
                        <a:pt x="76" y="92"/>
                      </a:lnTo>
                      <a:lnTo>
                        <a:pt x="54" y="115"/>
                      </a:lnTo>
                      <a:lnTo>
                        <a:pt x="34" y="140"/>
                      </a:lnTo>
                      <a:lnTo>
                        <a:pt x="18" y="167"/>
                      </a:lnTo>
                      <a:lnTo>
                        <a:pt x="6" y="196"/>
                      </a:lnTo>
                      <a:lnTo>
                        <a:pt x="0" y="227"/>
                      </a:lnTo>
                      <a:lnTo>
                        <a:pt x="1" y="259"/>
                      </a:lnTo>
                      <a:lnTo>
                        <a:pt x="4" y="267"/>
                      </a:lnTo>
                      <a:lnTo>
                        <a:pt x="7" y="277"/>
                      </a:lnTo>
                      <a:lnTo>
                        <a:pt x="11" y="283"/>
                      </a:lnTo>
                      <a:lnTo>
                        <a:pt x="15" y="291"/>
                      </a:lnTo>
                      <a:lnTo>
                        <a:pt x="21" y="298"/>
                      </a:lnTo>
                      <a:lnTo>
                        <a:pt x="27" y="305"/>
                      </a:lnTo>
                      <a:lnTo>
                        <a:pt x="34" y="311"/>
                      </a:lnTo>
                      <a:lnTo>
                        <a:pt x="41" y="316"/>
                      </a:lnTo>
                      <a:lnTo>
                        <a:pt x="57" y="325"/>
                      </a:lnTo>
                      <a:lnTo>
                        <a:pt x="72" y="333"/>
                      </a:lnTo>
                      <a:lnTo>
                        <a:pt x="87" y="340"/>
                      </a:lnTo>
                      <a:lnTo>
                        <a:pt x="103" y="345"/>
                      </a:lnTo>
                      <a:lnTo>
                        <a:pt x="120" y="351"/>
                      </a:lnTo>
                      <a:lnTo>
                        <a:pt x="136" y="356"/>
                      </a:lnTo>
                      <a:lnTo>
                        <a:pt x="153" y="360"/>
                      </a:lnTo>
                      <a:lnTo>
                        <a:pt x="169" y="364"/>
                      </a:lnTo>
                      <a:lnTo>
                        <a:pt x="187" y="367"/>
                      </a:lnTo>
                      <a:lnTo>
                        <a:pt x="204" y="370"/>
                      </a:lnTo>
                      <a:lnTo>
                        <a:pt x="221" y="372"/>
                      </a:lnTo>
                      <a:lnTo>
                        <a:pt x="238" y="374"/>
                      </a:lnTo>
                      <a:lnTo>
                        <a:pt x="256" y="375"/>
                      </a:lnTo>
                      <a:lnTo>
                        <a:pt x="273" y="376"/>
                      </a:lnTo>
                      <a:lnTo>
                        <a:pt x="290" y="378"/>
                      </a:lnTo>
                      <a:lnTo>
                        <a:pt x="307" y="379"/>
                      </a:lnTo>
                      <a:lnTo>
                        <a:pt x="312" y="379"/>
                      </a:lnTo>
                      <a:lnTo>
                        <a:pt x="317" y="375"/>
                      </a:lnTo>
                      <a:lnTo>
                        <a:pt x="320" y="372"/>
                      </a:lnTo>
                      <a:lnTo>
                        <a:pt x="323" y="366"/>
                      </a:lnTo>
                      <a:lnTo>
                        <a:pt x="323" y="360"/>
                      </a:lnTo>
                      <a:lnTo>
                        <a:pt x="320" y="356"/>
                      </a:lnTo>
                      <a:lnTo>
                        <a:pt x="316" y="352"/>
                      </a:lnTo>
                      <a:lnTo>
                        <a:pt x="311" y="351"/>
                      </a:lnTo>
                      <a:lnTo>
                        <a:pt x="295" y="351"/>
                      </a:lnTo>
                      <a:lnTo>
                        <a:pt x="279" y="351"/>
                      </a:lnTo>
                      <a:lnTo>
                        <a:pt x="263" y="350"/>
                      </a:lnTo>
                      <a:lnTo>
                        <a:pt x="248" y="349"/>
                      </a:lnTo>
                      <a:lnTo>
                        <a:pt x="231" y="348"/>
                      </a:lnTo>
                      <a:lnTo>
                        <a:pt x="215" y="345"/>
                      </a:lnTo>
                      <a:lnTo>
                        <a:pt x="200" y="343"/>
                      </a:lnTo>
                      <a:lnTo>
                        <a:pt x="183" y="341"/>
                      </a:lnTo>
                      <a:lnTo>
                        <a:pt x="168" y="337"/>
                      </a:lnTo>
                      <a:lnTo>
                        <a:pt x="151" y="334"/>
                      </a:lnTo>
                      <a:lnTo>
                        <a:pt x="136" y="329"/>
                      </a:lnTo>
                      <a:lnTo>
                        <a:pt x="121" y="325"/>
                      </a:lnTo>
                      <a:lnTo>
                        <a:pt x="106" y="320"/>
                      </a:lnTo>
                      <a:lnTo>
                        <a:pt x="92" y="313"/>
                      </a:lnTo>
                      <a:lnTo>
                        <a:pt x="76" y="306"/>
                      </a:lnTo>
                      <a:lnTo>
                        <a:pt x="62" y="300"/>
                      </a:lnTo>
                      <a:lnTo>
                        <a:pt x="51" y="291"/>
                      </a:lnTo>
                      <a:lnTo>
                        <a:pt x="41" y="280"/>
                      </a:lnTo>
                      <a:lnTo>
                        <a:pt x="35" y="269"/>
                      </a:lnTo>
                      <a:lnTo>
                        <a:pt x="31" y="255"/>
                      </a:lnTo>
                      <a:lnTo>
                        <a:pt x="31" y="239"/>
                      </a:lnTo>
                      <a:lnTo>
                        <a:pt x="33" y="218"/>
                      </a:lnTo>
                      <a:lnTo>
                        <a:pt x="38" y="197"/>
                      </a:lnTo>
                      <a:lnTo>
                        <a:pt x="42" y="182"/>
                      </a:lnTo>
                      <a:lnTo>
                        <a:pt x="51" y="165"/>
                      </a:lnTo>
                      <a:lnTo>
                        <a:pt x="60" y="150"/>
                      </a:lnTo>
                      <a:lnTo>
                        <a:pt x="68" y="136"/>
                      </a:lnTo>
                      <a:lnTo>
                        <a:pt x="79" y="124"/>
                      </a:lnTo>
                      <a:lnTo>
                        <a:pt x="89" y="111"/>
                      </a:lnTo>
                      <a:lnTo>
                        <a:pt x="101" y="100"/>
                      </a:lnTo>
                      <a:lnTo>
                        <a:pt x="114" y="88"/>
                      </a:lnTo>
                      <a:lnTo>
                        <a:pt x="129" y="76"/>
                      </a:lnTo>
                      <a:lnTo>
                        <a:pt x="144" y="64"/>
                      </a:lnTo>
                      <a:lnTo>
                        <a:pt x="162" y="53"/>
                      </a:lnTo>
                      <a:lnTo>
                        <a:pt x="181" y="41"/>
                      </a:lnTo>
                      <a:lnTo>
                        <a:pt x="201" y="31"/>
                      </a:lnTo>
                      <a:lnTo>
                        <a:pt x="219" y="22"/>
                      </a:lnTo>
                      <a:lnTo>
                        <a:pt x="237" y="14"/>
                      </a:lnTo>
                      <a:lnTo>
                        <a:pt x="253" y="7"/>
                      </a:lnTo>
                      <a:lnTo>
                        <a:pt x="268" y="1"/>
                      </a:lnTo>
                      <a:lnTo>
                        <a:pt x="255" y="0"/>
                      </a:lnTo>
                      <a:lnTo>
                        <a:pt x="238" y="1"/>
                      </a:lnTo>
                      <a:lnTo>
                        <a:pt x="221" y="5"/>
                      </a:lnTo>
                      <a:lnTo>
                        <a:pt x="201" y="11"/>
                      </a:lnTo>
                      <a:lnTo>
                        <a:pt x="181" y="19"/>
                      </a:lnTo>
                      <a:lnTo>
                        <a:pt x="161" y="28"/>
                      </a:lnTo>
                      <a:lnTo>
                        <a:pt x="142" y="39"/>
                      </a:lnTo>
                      <a:lnTo>
                        <a:pt x="126" y="5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55" name="Freeform 762"/>
                <p:cNvSpPr>
                  <a:spLocks/>
                </p:cNvSpPr>
                <p:nvPr/>
              </p:nvSpPr>
              <p:spPr bwMode="auto">
                <a:xfrm>
                  <a:off x="5229" y="2647"/>
                  <a:ext cx="99" cy="59"/>
                </a:xfrm>
                <a:custGeom>
                  <a:avLst/>
                  <a:gdLst>
                    <a:gd name="T0" fmla="*/ 0 w 282"/>
                    <a:gd name="T1" fmla="*/ 0 h 253"/>
                    <a:gd name="T2" fmla="*/ 0 w 282"/>
                    <a:gd name="T3" fmla="*/ 0 h 253"/>
                    <a:gd name="T4" fmla="*/ 0 w 282"/>
                    <a:gd name="T5" fmla="*/ 0 h 253"/>
                    <a:gd name="T6" fmla="*/ 0 w 282"/>
                    <a:gd name="T7" fmla="*/ 0 h 253"/>
                    <a:gd name="T8" fmla="*/ 0 w 282"/>
                    <a:gd name="T9" fmla="*/ 0 h 253"/>
                    <a:gd name="T10" fmla="*/ 0 w 282"/>
                    <a:gd name="T11" fmla="*/ 0 h 253"/>
                    <a:gd name="T12" fmla="*/ 0 w 282"/>
                    <a:gd name="T13" fmla="*/ 0 h 253"/>
                    <a:gd name="T14" fmla="*/ 0 w 282"/>
                    <a:gd name="T15" fmla="*/ 0 h 253"/>
                    <a:gd name="T16" fmla="*/ 0 w 282"/>
                    <a:gd name="T17" fmla="*/ 0 h 253"/>
                    <a:gd name="T18" fmla="*/ 0 w 282"/>
                    <a:gd name="T19" fmla="*/ 0 h 253"/>
                    <a:gd name="T20" fmla="*/ 0 w 282"/>
                    <a:gd name="T21" fmla="*/ 0 h 253"/>
                    <a:gd name="T22" fmla="*/ 0 w 282"/>
                    <a:gd name="T23" fmla="*/ 0 h 253"/>
                    <a:gd name="T24" fmla="*/ 0 w 282"/>
                    <a:gd name="T25" fmla="*/ 0 h 253"/>
                    <a:gd name="T26" fmla="*/ 0 w 282"/>
                    <a:gd name="T27" fmla="*/ 0 h 253"/>
                    <a:gd name="T28" fmla="*/ 0 w 282"/>
                    <a:gd name="T29" fmla="*/ 0 h 253"/>
                    <a:gd name="T30" fmla="*/ 0 w 282"/>
                    <a:gd name="T31" fmla="*/ 0 h 253"/>
                    <a:gd name="T32" fmla="*/ 0 w 282"/>
                    <a:gd name="T33" fmla="*/ 0 h 253"/>
                    <a:gd name="T34" fmla="*/ 0 w 282"/>
                    <a:gd name="T35" fmla="*/ 0 h 253"/>
                    <a:gd name="T36" fmla="*/ 0 w 282"/>
                    <a:gd name="T37" fmla="*/ 0 h 253"/>
                    <a:gd name="T38" fmla="*/ 0 w 282"/>
                    <a:gd name="T39" fmla="*/ 0 h 253"/>
                    <a:gd name="T40" fmla="*/ 0 w 282"/>
                    <a:gd name="T41" fmla="*/ 0 h 253"/>
                    <a:gd name="T42" fmla="*/ 0 w 282"/>
                    <a:gd name="T43" fmla="*/ 0 h 253"/>
                    <a:gd name="T44" fmla="*/ 0 w 282"/>
                    <a:gd name="T45" fmla="*/ 0 h 253"/>
                    <a:gd name="T46" fmla="*/ 0 w 282"/>
                    <a:gd name="T47" fmla="*/ 0 h 253"/>
                    <a:gd name="T48" fmla="*/ 0 w 282"/>
                    <a:gd name="T49" fmla="*/ 0 h 253"/>
                    <a:gd name="T50" fmla="*/ 0 w 282"/>
                    <a:gd name="T51" fmla="*/ 0 h 253"/>
                    <a:gd name="T52" fmla="*/ 0 w 282"/>
                    <a:gd name="T53" fmla="*/ 0 h 253"/>
                    <a:gd name="T54" fmla="*/ 0 w 282"/>
                    <a:gd name="T55" fmla="*/ 0 h 253"/>
                    <a:gd name="T56" fmla="*/ 0 w 282"/>
                    <a:gd name="T57" fmla="*/ 0 h 253"/>
                    <a:gd name="T58" fmla="*/ 0 w 282"/>
                    <a:gd name="T59" fmla="*/ 0 h 253"/>
                    <a:gd name="T60" fmla="*/ 0 w 282"/>
                    <a:gd name="T61" fmla="*/ 0 h 253"/>
                    <a:gd name="T62" fmla="*/ 0 w 282"/>
                    <a:gd name="T63" fmla="*/ 0 h 253"/>
                    <a:gd name="T64" fmla="*/ 0 w 282"/>
                    <a:gd name="T65" fmla="*/ 0 h 253"/>
                    <a:gd name="T66" fmla="*/ 0 w 282"/>
                    <a:gd name="T67" fmla="*/ 0 h 253"/>
                    <a:gd name="T68" fmla="*/ 0 w 282"/>
                    <a:gd name="T69" fmla="*/ 0 h 253"/>
                    <a:gd name="T70" fmla="*/ 0 w 282"/>
                    <a:gd name="T71" fmla="*/ 0 h 253"/>
                    <a:gd name="T72" fmla="*/ 0 w 282"/>
                    <a:gd name="T73" fmla="*/ 0 h 253"/>
                    <a:gd name="T74" fmla="*/ 0 w 282"/>
                    <a:gd name="T75" fmla="*/ 0 h 253"/>
                    <a:gd name="T76" fmla="*/ 0 w 282"/>
                    <a:gd name="T77" fmla="*/ 0 h 253"/>
                    <a:gd name="T78" fmla="*/ 0 w 282"/>
                    <a:gd name="T79" fmla="*/ 0 h 253"/>
                    <a:gd name="T80" fmla="*/ 0 w 282"/>
                    <a:gd name="T81" fmla="*/ 0 h 253"/>
                    <a:gd name="T82" fmla="*/ 0 w 282"/>
                    <a:gd name="T83" fmla="*/ 0 h 253"/>
                    <a:gd name="T84" fmla="*/ 0 w 282"/>
                    <a:gd name="T85" fmla="*/ 0 h 253"/>
                    <a:gd name="T86" fmla="*/ 0 w 282"/>
                    <a:gd name="T87" fmla="*/ 0 h 253"/>
                    <a:gd name="T88" fmla="*/ 0 w 282"/>
                    <a:gd name="T89" fmla="*/ 0 h 253"/>
                    <a:gd name="T90" fmla="*/ 0 w 282"/>
                    <a:gd name="T91" fmla="*/ 0 h 253"/>
                    <a:gd name="T92" fmla="*/ 0 w 282"/>
                    <a:gd name="T93" fmla="*/ 0 h 253"/>
                    <a:gd name="T94" fmla="*/ 0 w 282"/>
                    <a:gd name="T95" fmla="*/ 0 h 253"/>
                    <a:gd name="T96" fmla="*/ 0 w 282"/>
                    <a:gd name="T97" fmla="*/ 0 h 253"/>
                    <a:gd name="T98" fmla="*/ 0 w 282"/>
                    <a:gd name="T99" fmla="*/ 0 h 253"/>
                    <a:gd name="T100" fmla="*/ 0 w 282"/>
                    <a:gd name="T101" fmla="*/ 0 h 253"/>
                    <a:gd name="T102" fmla="*/ 0 w 282"/>
                    <a:gd name="T103" fmla="*/ 0 h 253"/>
                    <a:gd name="T104" fmla="*/ 0 w 282"/>
                    <a:gd name="T105" fmla="*/ 0 h 253"/>
                    <a:gd name="T106" fmla="*/ 0 w 282"/>
                    <a:gd name="T107" fmla="*/ 0 h 253"/>
                    <a:gd name="T108" fmla="*/ 0 w 282"/>
                    <a:gd name="T109" fmla="*/ 0 h 253"/>
                    <a:gd name="T110" fmla="*/ 0 w 282"/>
                    <a:gd name="T111" fmla="*/ 0 h 253"/>
                    <a:gd name="T112" fmla="*/ 0 w 282"/>
                    <a:gd name="T113" fmla="*/ 0 h 253"/>
                    <a:gd name="T114" fmla="*/ 0 w 282"/>
                    <a:gd name="T115" fmla="*/ 0 h 253"/>
                    <a:gd name="T116" fmla="*/ 0 w 282"/>
                    <a:gd name="T117" fmla="*/ 0 h 253"/>
                    <a:gd name="T118" fmla="*/ 0 w 282"/>
                    <a:gd name="T119" fmla="*/ 0 h 253"/>
                    <a:gd name="T120" fmla="*/ 0 w 282"/>
                    <a:gd name="T121" fmla="*/ 0 h 253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282"/>
                    <a:gd name="T184" fmla="*/ 0 h 253"/>
                    <a:gd name="T185" fmla="*/ 282 w 282"/>
                    <a:gd name="T186" fmla="*/ 253 h 253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282" h="253">
                      <a:moveTo>
                        <a:pt x="235" y="78"/>
                      </a:moveTo>
                      <a:lnTo>
                        <a:pt x="248" y="92"/>
                      </a:lnTo>
                      <a:lnTo>
                        <a:pt x="255" y="108"/>
                      </a:lnTo>
                      <a:lnTo>
                        <a:pt x="259" y="125"/>
                      </a:lnTo>
                      <a:lnTo>
                        <a:pt x="259" y="144"/>
                      </a:lnTo>
                      <a:lnTo>
                        <a:pt x="257" y="159"/>
                      </a:lnTo>
                      <a:lnTo>
                        <a:pt x="252" y="171"/>
                      </a:lnTo>
                      <a:lnTo>
                        <a:pt x="244" y="184"/>
                      </a:lnTo>
                      <a:lnTo>
                        <a:pt x="236" y="194"/>
                      </a:lnTo>
                      <a:lnTo>
                        <a:pt x="225" y="206"/>
                      </a:lnTo>
                      <a:lnTo>
                        <a:pt x="215" y="215"/>
                      </a:lnTo>
                      <a:lnTo>
                        <a:pt x="204" y="225"/>
                      </a:lnTo>
                      <a:lnTo>
                        <a:pt x="194" y="236"/>
                      </a:lnTo>
                      <a:lnTo>
                        <a:pt x="191" y="239"/>
                      </a:lnTo>
                      <a:lnTo>
                        <a:pt x="190" y="242"/>
                      </a:lnTo>
                      <a:lnTo>
                        <a:pt x="191" y="246"/>
                      </a:lnTo>
                      <a:lnTo>
                        <a:pt x="194" y="249"/>
                      </a:lnTo>
                      <a:lnTo>
                        <a:pt x="197" y="252"/>
                      </a:lnTo>
                      <a:lnTo>
                        <a:pt x="201" y="253"/>
                      </a:lnTo>
                      <a:lnTo>
                        <a:pt x="205" y="252"/>
                      </a:lnTo>
                      <a:lnTo>
                        <a:pt x="209" y="249"/>
                      </a:lnTo>
                      <a:lnTo>
                        <a:pt x="232" y="234"/>
                      </a:lnTo>
                      <a:lnTo>
                        <a:pt x="251" y="215"/>
                      </a:lnTo>
                      <a:lnTo>
                        <a:pt x="267" y="192"/>
                      </a:lnTo>
                      <a:lnTo>
                        <a:pt x="278" y="168"/>
                      </a:lnTo>
                      <a:lnTo>
                        <a:pt x="282" y="141"/>
                      </a:lnTo>
                      <a:lnTo>
                        <a:pt x="279" y="116"/>
                      </a:lnTo>
                      <a:lnTo>
                        <a:pt x="270" y="92"/>
                      </a:lnTo>
                      <a:lnTo>
                        <a:pt x="251" y="70"/>
                      </a:lnTo>
                      <a:lnTo>
                        <a:pt x="237" y="59"/>
                      </a:lnTo>
                      <a:lnTo>
                        <a:pt x="221" y="48"/>
                      </a:lnTo>
                      <a:lnTo>
                        <a:pt x="202" y="39"/>
                      </a:lnTo>
                      <a:lnTo>
                        <a:pt x="183" y="31"/>
                      </a:lnTo>
                      <a:lnTo>
                        <a:pt x="163" y="24"/>
                      </a:lnTo>
                      <a:lnTo>
                        <a:pt x="142" y="18"/>
                      </a:lnTo>
                      <a:lnTo>
                        <a:pt x="122" y="13"/>
                      </a:lnTo>
                      <a:lnTo>
                        <a:pt x="101" y="8"/>
                      </a:lnTo>
                      <a:lnTo>
                        <a:pt x="82" y="5"/>
                      </a:lnTo>
                      <a:lnTo>
                        <a:pt x="63" y="2"/>
                      </a:lnTo>
                      <a:lnTo>
                        <a:pt x="47" y="0"/>
                      </a:lnTo>
                      <a:lnTo>
                        <a:pt x="32" y="0"/>
                      </a:lnTo>
                      <a:lnTo>
                        <a:pt x="19" y="0"/>
                      </a:lnTo>
                      <a:lnTo>
                        <a:pt x="10" y="1"/>
                      </a:lnTo>
                      <a:lnTo>
                        <a:pt x="4" y="4"/>
                      </a:lnTo>
                      <a:lnTo>
                        <a:pt x="0" y="6"/>
                      </a:lnTo>
                      <a:lnTo>
                        <a:pt x="12" y="8"/>
                      </a:lnTo>
                      <a:lnTo>
                        <a:pt x="25" y="9"/>
                      </a:lnTo>
                      <a:lnTo>
                        <a:pt x="38" y="12"/>
                      </a:lnTo>
                      <a:lnTo>
                        <a:pt x="52" y="14"/>
                      </a:lnTo>
                      <a:lnTo>
                        <a:pt x="67" y="16"/>
                      </a:lnTo>
                      <a:lnTo>
                        <a:pt x="82" y="18"/>
                      </a:lnTo>
                      <a:lnTo>
                        <a:pt x="97" y="22"/>
                      </a:lnTo>
                      <a:lnTo>
                        <a:pt x="114" y="25"/>
                      </a:lnTo>
                      <a:lnTo>
                        <a:pt x="129" y="30"/>
                      </a:lnTo>
                      <a:lnTo>
                        <a:pt x="146" y="35"/>
                      </a:lnTo>
                      <a:lnTo>
                        <a:pt x="162" y="40"/>
                      </a:lnTo>
                      <a:lnTo>
                        <a:pt x="177" y="46"/>
                      </a:lnTo>
                      <a:lnTo>
                        <a:pt x="192" y="53"/>
                      </a:lnTo>
                      <a:lnTo>
                        <a:pt x="208" y="60"/>
                      </a:lnTo>
                      <a:lnTo>
                        <a:pt x="222" y="69"/>
                      </a:lnTo>
                      <a:lnTo>
                        <a:pt x="235" y="7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56" name="Freeform 763"/>
                <p:cNvSpPr>
                  <a:spLocks/>
                </p:cNvSpPr>
                <p:nvPr/>
              </p:nvSpPr>
              <p:spPr bwMode="auto">
                <a:xfrm>
                  <a:off x="5030" y="2680"/>
                  <a:ext cx="40" cy="54"/>
                </a:xfrm>
                <a:custGeom>
                  <a:avLst/>
                  <a:gdLst>
                    <a:gd name="T0" fmla="*/ 0 w 115"/>
                    <a:gd name="T1" fmla="*/ 0 h 236"/>
                    <a:gd name="T2" fmla="*/ 0 w 115"/>
                    <a:gd name="T3" fmla="*/ 0 h 236"/>
                    <a:gd name="T4" fmla="*/ 0 w 115"/>
                    <a:gd name="T5" fmla="*/ 0 h 236"/>
                    <a:gd name="T6" fmla="*/ 0 w 115"/>
                    <a:gd name="T7" fmla="*/ 0 h 236"/>
                    <a:gd name="T8" fmla="*/ 0 w 115"/>
                    <a:gd name="T9" fmla="*/ 0 h 236"/>
                    <a:gd name="T10" fmla="*/ 0 w 115"/>
                    <a:gd name="T11" fmla="*/ 0 h 236"/>
                    <a:gd name="T12" fmla="*/ 0 w 115"/>
                    <a:gd name="T13" fmla="*/ 0 h 236"/>
                    <a:gd name="T14" fmla="*/ 0 w 115"/>
                    <a:gd name="T15" fmla="*/ 0 h 236"/>
                    <a:gd name="T16" fmla="*/ 0 w 115"/>
                    <a:gd name="T17" fmla="*/ 0 h 236"/>
                    <a:gd name="T18" fmla="*/ 0 w 115"/>
                    <a:gd name="T19" fmla="*/ 0 h 236"/>
                    <a:gd name="T20" fmla="*/ 0 w 115"/>
                    <a:gd name="T21" fmla="*/ 0 h 236"/>
                    <a:gd name="T22" fmla="*/ 0 w 115"/>
                    <a:gd name="T23" fmla="*/ 0 h 236"/>
                    <a:gd name="T24" fmla="*/ 0 w 115"/>
                    <a:gd name="T25" fmla="*/ 0 h 236"/>
                    <a:gd name="T26" fmla="*/ 0 w 115"/>
                    <a:gd name="T27" fmla="*/ 0 h 236"/>
                    <a:gd name="T28" fmla="*/ 0 w 115"/>
                    <a:gd name="T29" fmla="*/ 0 h 236"/>
                    <a:gd name="T30" fmla="*/ 0 w 115"/>
                    <a:gd name="T31" fmla="*/ 0 h 236"/>
                    <a:gd name="T32" fmla="*/ 0 w 115"/>
                    <a:gd name="T33" fmla="*/ 0 h 236"/>
                    <a:gd name="T34" fmla="*/ 0 w 115"/>
                    <a:gd name="T35" fmla="*/ 0 h 236"/>
                    <a:gd name="T36" fmla="*/ 0 w 115"/>
                    <a:gd name="T37" fmla="*/ 0 h 236"/>
                    <a:gd name="T38" fmla="*/ 0 w 115"/>
                    <a:gd name="T39" fmla="*/ 0 h 236"/>
                    <a:gd name="T40" fmla="*/ 0 w 115"/>
                    <a:gd name="T41" fmla="*/ 0 h 236"/>
                    <a:gd name="T42" fmla="*/ 0 w 115"/>
                    <a:gd name="T43" fmla="*/ 0 h 236"/>
                    <a:gd name="T44" fmla="*/ 0 w 115"/>
                    <a:gd name="T45" fmla="*/ 0 h 236"/>
                    <a:gd name="T46" fmla="*/ 0 w 115"/>
                    <a:gd name="T47" fmla="*/ 0 h 236"/>
                    <a:gd name="T48" fmla="*/ 0 w 115"/>
                    <a:gd name="T49" fmla="*/ 0 h 236"/>
                    <a:gd name="T50" fmla="*/ 0 w 115"/>
                    <a:gd name="T51" fmla="*/ 0 h 236"/>
                    <a:gd name="T52" fmla="*/ 0 w 115"/>
                    <a:gd name="T53" fmla="*/ 0 h 236"/>
                    <a:gd name="T54" fmla="*/ 0 w 115"/>
                    <a:gd name="T55" fmla="*/ 0 h 236"/>
                    <a:gd name="T56" fmla="*/ 0 w 115"/>
                    <a:gd name="T57" fmla="*/ 0 h 236"/>
                    <a:gd name="T58" fmla="*/ 0 w 115"/>
                    <a:gd name="T59" fmla="*/ 0 h 236"/>
                    <a:gd name="T60" fmla="*/ 0 w 115"/>
                    <a:gd name="T61" fmla="*/ 0 h 236"/>
                    <a:gd name="T62" fmla="*/ 0 w 115"/>
                    <a:gd name="T63" fmla="*/ 0 h 236"/>
                    <a:gd name="T64" fmla="*/ 0 w 115"/>
                    <a:gd name="T65" fmla="*/ 0 h 236"/>
                    <a:gd name="T66" fmla="*/ 0 w 115"/>
                    <a:gd name="T67" fmla="*/ 0 h 236"/>
                    <a:gd name="T68" fmla="*/ 0 w 115"/>
                    <a:gd name="T69" fmla="*/ 0 h 236"/>
                    <a:gd name="T70" fmla="*/ 0 w 115"/>
                    <a:gd name="T71" fmla="*/ 0 h 236"/>
                    <a:gd name="T72" fmla="*/ 0 w 115"/>
                    <a:gd name="T73" fmla="*/ 0 h 236"/>
                    <a:gd name="T74" fmla="*/ 0 w 115"/>
                    <a:gd name="T75" fmla="*/ 0 h 236"/>
                    <a:gd name="T76" fmla="*/ 0 w 115"/>
                    <a:gd name="T77" fmla="*/ 0 h 236"/>
                    <a:gd name="T78" fmla="*/ 0 w 115"/>
                    <a:gd name="T79" fmla="*/ 0 h 236"/>
                    <a:gd name="T80" fmla="*/ 0 w 115"/>
                    <a:gd name="T81" fmla="*/ 0 h 2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115"/>
                    <a:gd name="T124" fmla="*/ 0 h 236"/>
                    <a:gd name="T125" fmla="*/ 115 w 115"/>
                    <a:gd name="T126" fmla="*/ 236 h 2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115" h="236">
                      <a:moveTo>
                        <a:pt x="0" y="128"/>
                      </a:moveTo>
                      <a:lnTo>
                        <a:pt x="0" y="148"/>
                      </a:lnTo>
                      <a:lnTo>
                        <a:pt x="5" y="166"/>
                      </a:lnTo>
                      <a:lnTo>
                        <a:pt x="13" y="184"/>
                      </a:lnTo>
                      <a:lnTo>
                        <a:pt x="24" y="198"/>
                      </a:lnTo>
                      <a:lnTo>
                        <a:pt x="39" y="211"/>
                      </a:lnTo>
                      <a:lnTo>
                        <a:pt x="55" y="223"/>
                      </a:lnTo>
                      <a:lnTo>
                        <a:pt x="74" y="231"/>
                      </a:lnTo>
                      <a:lnTo>
                        <a:pt x="92" y="235"/>
                      </a:lnTo>
                      <a:lnTo>
                        <a:pt x="98" y="236"/>
                      </a:lnTo>
                      <a:lnTo>
                        <a:pt x="104" y="234"/>
                      </a:lnTo>
                      <a:lnTo>
                        <a:pt x="109" y="231"/>
                      </a:lnTo>
                      <a:lnTo>
                        <a:pt x="111" y="226"/>
                      </a:lnTo>
                      <a:lnTo>
                        <a:pt x="111" y="220"/>
                      </a:lnTo>
                      <a:lnTo>
                        <a:pt x="110" y="215"/>
                      </a:lnTo>
                      <a:lnTo>
                        <a:pt x="107" y="210"/>
                      </a:lnTo>
                      <a:lnTo>
                        <a:pt x="101" y="208"/>
                      </a:lnTo>
                      <a:lnTo>
                        <a:pt x="82" y="201"/>
                      </a:lnTo>
                      <a:lnTo>
                        <a:pt x="64" y="192"/>
                      </a:lnTo>
                      <a:lnTo>
                        <a:pt x="50" y="179"/>
                      </a:lnTo>
                      <a:lnTo>
                        <a:pt x="40" y="165"/>
                      </a:lnTo>
                      <a:lnTo>
                        <a:pt x="33" y="148"/>
                      </a:lnTo>
                      <a:lnTo>
                        <a:pt x="29" y="130"/>
                      </a:lnTo>
                      <a:lnTo>
                        <a:pt x="29" y="110"/>
                      </a:lnTo>
                      <a:lnTo>
                        <a:pt x="35" y="89"/>
                      </a:lnTo>
                      <a:lnTo>
                        <a:pt x="43" y="74"/>
                      </a:lnTo>
                      <a:lnTo>
                        <a:pt x="56" y="60"/>
                      </a:lnTo>
                      <a:lnTo>
                        <a:pt x="70" y="46"/>
                      </a:lnTo>
                      <a:lnTo>
                        <a:pt x="85" y="33"/>
                      </a:lnTo>
                      <a:lnTo>
                        <a:pt x="98" y="23"/>
                      </a:lnTo>
                      <a:lnTo>
                        <a:pt x="109" y="12"/>
                      </a:lnTo>
                      <a:lnTo>
                        <a:pt x="115" y="6"/>
                      </a:lnTo>
                      <a:lnTo>
                        <a:pt x="115" y="0"/>
                      </a:lnTo>
                      <a:lnTo>
                        <a:pt x="102" y="4"/>
                      </a:lnTo>
                      <a:lnTo>
                        <a:pt x="85" y="12"/>
                      </a:lnTo>
                      <a:lnTo>
                        <a:pt x="68" y="26"/>
                      </a:lnTo>
                      <a:lnTo>
                        <a:pt x="49" y="42"/>
                      </a:lnTo>
                      <a:lnTo>
                        <a:pt x="32" y="61"/>
                      </a:lnTo>
                      <a:lnTo>
                        <a:pt x="17" y="82"/>
                      </a:lnTo>
                      <a:lnTo>
                        <a:pt x="6" y="105"/>
                      </a:lnTo>
                      <a:lnTo>
                        <a:pt x="0" y="1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57" name="Freeform 764"/>
                <p:cNvSpPr>
                  <a:spLocks/>
                </p:cNvSpPr>
                <p:nvPr/>
              </p:nvSpPr>
              <p:spPr bwMode="auto">
                <a:xfrm>
                  <a:off x="5311" y="2643"/>
                  <a:ext cx="87" cy="73"/>
                </a:xfrm>
                <a:custGeom>
                  <a:avLst/>
                  <a:gdLst>
                    <a:gd name="T0" fmla="*/ 0 w 245"/>
                    <a:gd name="T1" fmla="*/ 0 h 310"/>
                    <a:gd name="T2" fmla="*/ 0 w 245"/>
                    <a:gd name="T3" fmla="*/ 0 h 310"/>
                    <a:gd name="T4" fmla="*/ 0 w 245"/>
                    <a:gd name="T5" fmla="*/ 0 h 310"/>
                    <a:gd name="T6" fmla="*/ 0 w 245"/>
                    <a:gd name="T7" fmla="*/ 0 h 310"/>
                    <a:gd name="T8" fmla="*/ 0 w 245"/>
                    <a:gd name="T9" fmla="*/ 0 h 310"/>
                    <a:gd name="T10" fmla="*/ 0 w 245"/>
                    <a:gd name="T11" fmla="*/ 0 h 310"/>
                    <a:gd name="T12" fmla="*/ 0 w 245"/>
                    <a:gd name="T13" fmla="*/ 0 h 310"/>
                    <a:gd name="T14" fmla="*/ 0 w 245"/>
                    <a:gd name="T15" fmla="*/ 0 h 310"/>
                    <a:gd name="T16" fmla="*/ 0 w 245"/>
                    <a:gd name="T17" fmla="*/ 0 h 310"/>
                    <a:gd name="T18" fmla="*/ 0 w 245"/>
                    <a:gd name="T19" fmla="*/ 0 h 310"/>
                    <a:gd name="T20" fmla="*/ 0 w 245"/>
                    <a:gd name="T21" fmla="*/ 0 h 310"/>
                    <a:gd name="T22" fmla="*/ 0 w 245"/>
                    <a:gd name="T23" fmla="*/ 0 h 310"/>
                    <a:gd name="T24" fmla="*/ 0 w 245"/>
                    <a:gd name="T25" fmla="*/ 0 h 310"/>
                    <a:gd name="T26" fmla="*/ 0 w 245"/>
                    <a:gd name="T27" fmla="*/ 0 h 310"/>
                    <a:gd name="T28" fmla="*/ 0 w 245"/>
                    <a:gd name="T29" fmla="*/ 0 h 310"/>
                    <a:gd name="T30" fmla="*/ 0 w 245"/>
                    <a:gd name="T31" fmla="*/ 0 h 310"/>
                    <a:gd name="T32" fmla="*/ 0 w 245"/>
                    <a:gd name="T33" fmla="*/ 0 h 310"/>
                    <a:gd name="T34" fmla="*/ 0 w 245"/>
                    <a:gd name="T35" fmla="*/ 0 h 310"/>
                    <a:gd name="T36" fmla="*/ 0 w 245"/>
                    <a:gd name="T37" fmla="*/ 0 h 310"/>
                    <a:gd name="T38" fmla="*/ 0 w 245"/>
                    <a:gd name="T39" fmla="*/ 0 h 310"/>
                    <a:gd name="T40" fmla="*/ 0 w 245"/>
                    <a:gd name="T41" fmla="*/ 0 h 310"/>
                    <a:gd name="T42" fmla="*/ 0 w 245"/>
                    <a:gd name="T43" fmla="*/ 0 h 310"/>
                    <a:gd name="T44" fmla="*/ 0 w 245"/>
                    <a:gd name="T45" fmla="*/ 0 h 310"/>
                    <a:gd name="T46" fmla="*/ 0 w 245"/>
                    <a:gd name="T47" fmla="*/ 0 h 310"/>
                    <a:gd name="T48" fmla="*/ 0 w 245"/>
                    <a:gd name="T49" fmla="*/ 0 h 310"/>
                    <a:gd name="T50" fmla="*/ 0 w 245"/>
                    <a:gd name="T51" fmla="*/ 0 h 310"/>
                    <a:gd name="T52" fmla="*/ 0 w 245"/>
                    <a:gd name="T53" fmla="*/ 0 h 310"/>
                    <a:gd name="T54" fmla="*/ 0 w 245"/>
                    <a:gd name="T55" fmla="*/ 0 h 310"/>
                    <a:gd name="T56" fmla="*/ 0 w 245"/>
                    <a:gd name="T57" fmla="*/ 0 h 310"/>
                    <a:gd name="T58" fmla="*/ 0 w 245"/>
                    <a:gd name="T59" fmla="*/ 0 h 310"/>
                    <a:gd name="T60" fmla="*/ 0 w 245"/>
                    <a:gd name="T61" fmla="*/ 0 h 310"/>
                    <a:gd name="T62" fmla="*/ 0 w 245"/>
                    <a:gd name="T63" fmla="*/ 0 h 310"/>
                    <a:gd name="T64" fmla="*/ 0 w 245"/>
                    <a:gd name="T65" fmla="*/ 0 h 310"/>
                    <a:gd name="T66" fmla="*/ 0 w 245"/>
                    <a:gd name="T67" fmla="*/ 0 h 310"/>
                    <a:gd name="T68" fmla="*/ 0 w 245"/>
                    <a:gd name="T69" fmla="*/ 0 h 310"/>
                    <a:gd name="T70" fmla="*/ 0 w 245"/>
                    <a:gd name="T71" fmla="*/ 0 h 310"/>
                    <a:gd name="T72" fmla="*/ 0 w 245"/>
                    <a:gd name="T73" fmla="*/ 0 h 310"/>
                    <a:gd name="T74" fmla="*/ 0 w 245"/>
                    <a:gd name="T75" fmla="*/ 0 h 31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245"/>
                    <a:gd name="T115" fmla="*/ 0 h 310"/>
                    <a:gd name="T116" fmla="*/ 245 w 245"/>
                    <a:gd name="T117" fmla="*/ 310 h 31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245" h="310">
                      <a:moveTo>
                        <a:pt x="200" y="116"/>
                      </a:moveTo>
                      <a:lnTo>
                        <a:pt x="208" y="124"/>
                      </a:lnTo>
                      <a:lnTo>
                        <a:pt x="214" y="133"/>
                      </a:lnTo>
                      <a:lnTo>
                        <a:pt x="220" y="144"/>
                      </a:lnTo>
                      <a:lnTo>
                        <a:pt x="223" y="154"/>
                      </a:lnTo>
                      <a:lnTo>
                        <a:pt x="226" y="164"/>
                      </a:lnTo>
                      <a:lnTo>
                        <a:pt x="224" y="176"/>
                      </a:lnTo>
                      <a:lnTo>
                        <a:pt x="222" y="187"/>
                      </a:lnTo>
                      <a:lnTo>
                        <a:pt x="216" y="198"/>
                      </a:lnTo>
                      <a:lnTo>
                        <a:pt x="208" y="209"/>
                      </a:lnTo>
                      <a:lnTo>
                        <a:pt x="199" y="219"/>
                      </a:lnTo>
                      <a:lnTo>
                        <a:pt x="188" y="229"/>
                      </a:lnTo>
                      <a:lnTo>
                        <a:pt x="177" y="238"/>
                      </a:lnTo>
                      <a:lnTo>
                        <a:pt x="166" y="246"/>
                      </a:lnTo>
                      <a:lnTo>
                        <a:pt x="154" y="255"/>
                      </a:lnTo>
                      <a:lnTo>
                        <a:pt x="142" y="264"/>
                      </a:lnTo>
                      <a:lnTo>
                        <a:pt x="132" y="275"/>
                      </a:lnTo>
                      <a:lnTo>
                        <a:pt x="128" y="278"/>
                      </a:lnTo>
                      <a:lnTo>
                        <a:pt x="126" y="283"/>
                      </a:lnTo>
                      <a:lnTo>
                        <a:pt x="124" y="287"/>
                      </a:lnTo>
                      <a:lnTo>
                        <a:pt x="121" y="292"/>
                      </a:lnTo>
                      <a:lnTo>
                        <a:pt x="120" y="296"/>
                      </a:lnTo>
                      <a:lnTo>
                        <a:pt x="120" y="301"/>
                      </a:lnTo>
                      <a:lnTo>
                        <a:pt x="122" y="306"/>
                      </a:lnTo>
                      <a:lnTo>
                        <a:pt x="126" y="309"/>
                      </a:lnTo>
                      <a:lnTo>
                        <a:pt x="131" y="310"/>
                      </a:lnTo>
                      <a:lnTo>
                        <a:pt x="135" y="310"/>
                      </a:lnTo>
                      <a:lnTo>
                        <a:pt x="139" y="309"/>
                      </a:lnTo>
                      <a:lnTo>
                        <a:pt x="142" y="306"/>
                      </a:lnTo>
                      <a:lnTo>
                        <a:pt x="154" y="292"/>
                      </a:lnTo>
                      <a:lnTo>
                        <a:pt x="167" y="280"/>
                      </a:lnTo>
                      <a:lnTo>
                        <a:pt x="180" y="269"/>
                      </a:lnTo>
                      <a:lnTo>
                        <a:pt x="194" y="257"/>
                      </a:lnTo>
                      <a:lnTo>
                        <a:pt x="207" y="246"/>
                      </a:lnTo>
                      <a:lnTo>
                        <a:pt x="220" y="233"/>
                      </a:lnTo>
                      <a:lnTo>
                        <a:pt x="230" y="219"/>
                      </a:lnTo>
                      <a:lnTo>
                        <a:pt x="238" y="204"/>
                      </a:lnTo>
                      <a:lnTo>
                        <a:pt x="244" y="186"/>
                      </a:lnTo>
                      <a:lnTo>
                        <a:pt x="245" y="169"/>
                      </a:lnTo>
                      <a:lnTo>
                        <a:pt x="243" y="152"/>
                      </a:lnTo>
                      <a:lnTo>
                        <a:pt x="237" y="134"/>
                      </a:lnTo>
                      <a:lnTo>
                        <a:pt x="228" y="119"/>
                      </a:lnTo>
                      <a:lnTo>
                        <a:pt x="217" y="105"/>
                      </a:lnTo>
                      <a:lnTo>
                        <a:pt x="203" y="93"/>
                      </a:lnTo>
                      <a:lnTo>
                        <a:pt x="188" y="83"/>
                      </a:lnTo>
                      <a:lnTo>
                        <a:pt x="176" y="76"/>
                      </a:lnTo>
                      <a:lnTo>
                        <a:pt x="163" y="69"/>
                      </a:lnTo>
                      <a:lnTo>
                        <a:pt x="151" y="61"/>
                      </a:lnTo>
                      <a:lnTo>
                        <a:pt x="136" y="54"/>
                      </a:lnTo>
                      <a:lnTo>
                        <a:pt x="122" y="46"/>
                      </a:lnTo>
                      <a:lnTo>
                        <a:pt x="107" y="39"/>
                      </a:lnTo>
                      <a:lnTo>
                        <a:pt x="93" y="31"/>
                      </a:lnTo>
                      <a:lnTo>
                        <a:pt x="79" y="24"/>
                      </a:lnTo>
                      <a:lnTo>
                        <a:pt x="66" y="18"/>
                      </a:lnTo>
                      <a:lnTo>
                        <a:pt x="53" y="13"/>
                      </a:lnTo>
                      <a:lnTo>
                        <a:pt x="40" y="8"/>
                      </a:lnTo>
                      <a:lnTo>
                        <a:pt x="30" y="5"/>
                      </a:lnTo>
                      <a:lnTo>
                        <a:pt x="20" y="1"/>
                      </a:lnTo>
                      <a:lnTo>
                        <a:pt x="1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lnTo>
                        <a:pt x="11" y="8"/>
                      </a:lnTo>
                      <a:lnTo>
                        <a:pt x="23" y="14"/>
                      </a:lnTo>
                      <a:lnTo>
                        <a:pt x="36" y="20"/>
                      </a:lnTo>
                      <a:lnTo>
                        <a:pt x="47" y="25"/>
                      </a:lnTo>
                      <a:lnTo>
                        <a:pt x="60" y="31"/>
                      </a:lnTo>
                      <a:lnTo>
                        <a:pt x="73" y="37"/>
                      </a:lnTo>
                      <a:lnTo>
                        <a:pt x="86" y="44"/>
                      </a:lnTo>
                      <a:lnTo>
                        <a:pt x="99" y="51"/>
                      </a:lnTo>
                      <a:lnTo>
                        <a:pt x="113" y="57"/>
                      </a:lnTo>
                      <a:lnTo>
                        <a:pt x="126" y="64"/>
                      </a:lnTo>
                      <a:lnTo>
                        <a:pt x="139" y="71"/>
                      </a:lnTo>
                      <a:lnTo>
                        <a:pt x="152" y="79"/>
                      </a:lnTo>
                      <a:lnTo>
                        <a:pt x="165" y="88"/>
                      </a:lnTo>
                      <a:lnTo>
                        <a:pt x="176" y="96"/>
                      </a:lnTo>
                      <a:lnTo>
                        <a:pt x="188" y="106"/>
                      </a:lnTo>
                      <a:lnTo>
                        <a:pt x="200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pic>
            <p:nvPicPr>
              <p:cNvPr id="845" name="Picture 765" descr="access_point_stylized_gray_small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2" y="3642"/>
                <a:ext cx="430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62" name="Line 766"/>
            <p:cNvSpPr>
              <a:spLocks noChangeShapeType="1"/>
            </p:cNvSpPr>
            <p:nvPr/>
          </p:nvSpPr>
          <p:spPr bwMode="auto">
            <a:xfrm rot="5400000" flipV="1">
              <a:off x="5034" y="3427"/>
              <a:ext cx="2" cy="5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663" name="Group 767"/>
            <p:cNvGrpSpPr>
              <a:grpSpLocks/>
            </p:cNvGrpSpPr>
            <p:nvPr/>
          </p:nvGrpSpPr>
          <p:grpSpPr bwMode="auto">
            <a:xfrm flipH="1">
              <a:off x="3638" y="2856"/>
              <a:ext cx="261" cy="235"/>
              <a:chOff x="2839" y="3501"/>
              <a:chExt cx="755" cy="803"/>
            </a:xfrm>
          </p:grpSpPr>
          <p:pic>
            <p:nvPicPr>
              <p:cNvPr id="842" name="Picture 768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43" name="Freeform 769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664" name="Group 770"/>
            <p:cNvGrpSpPr>
              <a:grpSpLocks/>
            </p:cNvGrpSpPr>
            <p:nvPr/>
          </p:nvGrpSpPr>
          <p:grpSpPr bwMode="auto">
            <a:xfrm flipH="1">
              <a:off x="3438" y="3121"/>
              <a:ext cx="304" cy="256"/>
              <a:chOff x="2839" y="3501"/>
              <a:chExt cx="755" cy="803"/>
            </a:xfrm>
          </p:grpSpPr>
          <p:pic>
            <p:nvPicPr>
              <p:cNvPr id="840" name="Picture 771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41" name="Freeform 772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665" name="Group 773"/>
            <p:cNvGrpSpPr>
              <a:grpSpLocks/>
            </p:cNvGrpSpPr>
            <p:nvPr/>
          </p:nvGrpSpPr>
          <p:grpSpPr bwMode="auto">
            <a:xfrm flipH="1">
              <a:off x="3739" y="3311"/>
              <a:ext cx="269" cy="220"/>
              <a:chOff x="2839" y="3501"/>
              <a:chExt cx="755" cy="803"/>
            </a:xfrm>
          </p:grpSpPr>
          <p:pic>
            <p:nvPicPr>
              <p:cNvPr id="838" name="Picture 774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9" name="Freeform 775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666" name="Group 776"/>
            <p:cNvGrpSpPr>
              <a:grpSpLocks/>
            </p:cNvGrpSpPr>
            <p:nvPr/>
          </p:nvGrpSpPr>
          <p:grpSpPr bwMode="auto">
            <a:xfrm>
              <a:off x="4126" y="3300"/>
              <a:ext cx="269" cy="221"/>
              <a:chOff x="2839" y="3501"/>
              <a:chExt cx="755" cy="803"/>
            </a:xfrm>
          </p:grpSpPr>
          <p:pic>
            <p:nvPicPr>
              <p:cNvPr id="836" name="Picture 777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7" name="Freeform 778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pic>
          <p:nvPicPr>
            <p:cNvPr id="667" name="Picture 779" descr="car_icon_small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" y="1084"/>
              <a:ext cx="53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68" name="Group 780"/>
            <p:cNvGrpSpPr>
              <a:grpSpLocks/>
            </p:cNvGrpSpPr>
            <p:nvPr/>
          </p:nvGrpSpPr>
          <p:grpSpPr bwMode="auto">
            <a:xfrm>
              <a:off x="3536" y="974"/>
              <a:ext cx="262" cy="243"/>
              <a:chOff x="2751" y="1851"/>
              <a:chExt cx="462" cy="478"/>
            </a:xfrm>
          </p:grpSpPr>
          <p:pic>
            <p:nvPicPr>
              <p:cNvPr id="834" name="Picture 781" descr="iphone_stylized_small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1922"/>
                <a:ext cx="15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5" name="Picture 782" descr="antenna_radiation_stylized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1" y="1851"/>
                <a:ext cx="462" cy="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69" name="Group 783"/>
            <p:cNvGrpSpPr>
              <a:grpSpLocks/>
            </p:cNvGrpSpPr>
            <p:nvPr/>
          </p:nvGrpSpPr>
          <p:grpSpPr bwMode="auto">
            <a:xfrm>
              <a:off x="5191" y="3151"/>
              <a:ext cx="143" cy="303"/>
              <a:chOff x="4140" y="429"/>
              <a:chExt cx="1425" cy="2396"/>
            </a:xfrm>
          </p:grpSpPr>
          <p:sp>
            <p:nvSpPr>
              <p:cNvPr id="802" name="Freeform 784"/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7 w 354"/>
                  <a:gd name="T1" fmla="*/ 0 h 2742"/>
                  <a:gd name="T2" fmla="*/ 38 w 354"/>
                  <a:gd name="T3" fmla="*/ 55 h 2742"/>
                  <a:gd name="T4" fmla="*/ 37 w 354"/>
                  <a:gd name="T5" fmla="*/ 425 h 2742"/>
                  <a:gd name="T6" fmla="*/ 0 w 354"/>
                  <a:gd name="T7" fmla="*/ 445 h 2742"/>
                  <a:gd name="T8" fmla="*/ 7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03" name="Rectangle 785"/>
              <p:cNvSpPr>
                <a:spLocks noChangeArrowheads="1"/>
              </p:cNvSpPr>
              <p:nvPr/>
            </p:nvSpPr>
            <p:spPr bwMode="auto">
              <a:xfrm>
                <a:off x="4210" y="429"/>
                <a:ext cx="1046" cy="2285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04" name="Freeform 786"/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23 w 211"/>
                  <a:gd name="T3" fmla="*/ 36 h 2537"/>
                  <a:gd name="T4" fmla="*/ 2 w 211"/>
                  <a:gd name="T5" fmla="*/ 405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05" name="Freeform 787"/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36 w 328"/>
                  <a:gd name="T3" fmla="*/ 21 h 226"/>
                  <a:gd name="T4" fmla="*/ 36 w 328"/>
                  <a:gd name="T5" fmla="*/ 38 h 226"/>
                  <a:gd name="T6" fmla="*/ 0 w 328"/>
                  <a:gd name="T7" fmla="*/ 16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06" name="Rectangle 788"/>
              <p:cNvSpPr>
                <a:spLocks noChangeArrowheads="1"/>
              </p:cNvSpPr>
              <p:nvPr/>
            </p:nvSpPr>
            <p:spPr bwMode="auto">
              <a:xfrm>
                <a:off x="4210" y="690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807" name="Group 789"/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832" name="AutoShape 790"/>
                <p:cNvSpPr>
                  <a:spLocks noChangeArrowheads="1"/>
                </p:cNvSpPr>
                <p:nvPr/>
              </p:nvSpPr>
              <p:spPr bwMode="auto">
                <a:xfrm>
                  <a:off x="613" y="2566"/>
                  <a:ext cx="721" cy="14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833" name="AutoShape 791"/>
                <p:cNvSpPr>
                  <a:spLocks noChangeArrowheads="1"/>
                </p:cNvSpPr>
                <p:nvPr/>
              </p:nvSpPr>
              <p:spPr bwMode="auto">
                <a:xfrm>
                  <a:off x="625" y="2581"/>
                  <a:ext cx="696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808" name="Rectangle 792"/>
              <p:cNvSpPr>
                <a:spLocks noChangeArrowheads="1"/>
              </p:cNvSpPr>
              <p:nvPr/>
            </p:nvSpPr>
            <p:spPr bwMode="auto">
              <a:xfrm>
                <a:off x="4220" y="1022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809" name="Group 793"/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830" name="AutoShape 794"/>
                <p:cNvSpPr>
                  <a:spLocks noChangeArrowheads="1"/>
                </p:cNvSpPr>
                <p:nvPr/>
              </p:nvSpPr>
              <p:spPr bwMode="auto">
                <a:xfrm>
                  <a:off x="615" y="2564"/>
                  <a:ext cx="721" cy="13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831" name="AutoShape 795"/>
                <p:cNvSpPr>
                  <a:spLocks noChangeArrowheads="1"/>
                </p:cNvSpPr>
                <p:nvPr/>
              </p:nvSpPr>
              <p:spPr bwMode="auto">
                <a:xfrm>
                  <a:off x="628" y="2581"/>
                  <a:ext cx="696" cy="10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810" name="Rectangle 796"/>
              <p:cNvSpPr>
                <a:spLocks noChangeArrowheads="1"/>
              </p:cNvSpPr>
              <p:nvPr/>
            </p:nvSpPr>
            <p:spPr bwMode="auto">
              <a:xfrm>
                <a:off x="4220" y="1354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11" name="Rectangle 797"/>
              <p:cNvSpPr>
                <a:spLocks noChangeArrowheads="1"/>
              </p:cNvSpPr>
              <p:nvPr/>
            </p:nvSpPr>
            <p:spPr bwMode="auto">
              <a:xfrm>
                <a:off x="4230" y="1655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812" name="Group 798"/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828" name="AutoShape 799"/>
                <p:cNvSpPr>
                  <a:spLocks noChangeArrowheads="1"/>
                </p:cNvSpPr>
                <p:nvPr/>
              </p:nvSpPr>
              <p:spPr bwMode="auto">
                <a:xfrm>
                  <a:off x="618" y="2586"/>
                  <a:ext cx="720" cy="12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829" name="AutoShape 800"/>
                <p:cNvSpPr>
                  <a:spLocks noChangeArrowheads="1"/>
                </p:cNvSpPr>
                <p:nvPr/>
              </p:nvSpPr>
              <p:spPr bwMode="auto">
                <a:xfrm>
                  <a:off x="630" y="2586"/>
                  <a:ext cx="695" cy="10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813" name="Freeform 801"/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36 w 328"/>
                  <a:gd name="T3" fmla="*/ 20 h 226"/>
                  <a:gd name="T4" fmla="*/ 36 w 328"/>
                  <a:gd name="T5" fmla="*/ 36 h 226"/>
                  <a:gd name="T6" fmla="*/ 0 w 328"/>
                  <a:gd name="T7" fmla="*/ 15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814" name="Group 802"/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826" name="AutoShape 803"/>
                <p:cNvSpPr>
                  <a:spLocks noChangeArrowheads="1"/>
                </p:cNvSpPr>
                <p:nvPr/>
              </p:nvSpPr>
              <p:spPr bwMode="auto">
                <a:xfrm>
                  <a:off x="613" y="2571"/>
                  <a:ext cx="732" cy="13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827" name="AutoShape 804"/>
                <p:cNvSpPr>
                  <a:spLocks noChangeArrowheads="1"/>
                </p:cNvSpPr>
                <p:nvPr/>
              </p:nvSpPr>
              <p:spPr bwMode="auto">
                <a:xfrm>
                  <a:off x="625" y="2587"/>
                  <a:ext cx="720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815" name="Rectangle 805"/>
              <p:cNvSpPr>
                <a:spLocks noChangeArrowheads="1"/>
              </p:cNvSpPr>
              <p:nvPr/>
            </p:nvSpPr>
            <p:spPr bwMode="auto">
              <a:xfrm>
                <a:off x="5246" y="429"/>
                <a:ext cx="70" cy="2285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16" name="Freeform 806"/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32 w 296"/>
                  <a:gd name="T3" fmla="*/ 22 h 256"/>
                  <a:gd name="T4" fmla="*/ 32 w 296"/>
                  <a:gd name="T5" fmla="*/ 41 h 256"/>
                  <a:gd name="T6" fmla="*/ 0 w 296"/>
                  <a:gd name="T7" fmla="*/ 15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7" name="Freeform 807"/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34 w 304"/>
                  <a:gd name="T3" fmla="*/ 27 h 288"/>
                  <a:gd name="T4" fmla="*/ 31 w 304"/>
                  <a:gd name="T5" fmla="*/ 47 h 288"/>
                  <a:gd name="T6" fmla="*/ 2 w 304"/>
                  <a:gd name="T7" fmla="*/ 20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8" name="Oval 808"/>
              <p:cNvSpPr>
                <a:spLocks noChangeArrowheads="1"/>
              </p:cNvSpPr>
              <p:nvPr/>
            </p:nvSpPr>
            <p:spPr bwMode="auto">
              <a:xfrm>
                <a:off x="5515" y="2611"/>
                <a:ext cx="50" cy="9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19" name="Freeform 809"/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18 h 240"/>
                  <a:gd name="T2" fmla="*/ 2 w 306"/>
                  <a:gd name="T3" fmla="*/ 40 h 240"/>
                  <a:gd name="T4" fmla="*/ 34 w 306"/>
                  <a:gd name="T5" fmla="*/ 18 h 240"/>
                  <a:gd name="T6" fmla="*/ 32 w 306"/>
                  <a:gd name="T7" fmla="*/ 0 h 240"/>
                  <a:gd name="T8" fmla="*/ 0 w 306"/>
                  <a:gd name="T9" fmla="*/ 18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0" name="AutoShape 810"/>
              <p:cNvSpPr>
                <a:spLocks noChangeArrowheads="1"/>
              </p:cNvSpPr>
              <p:nvPr/>
            </p:nvSpPr>
            <p:spPr bwMode="auto">
              <a:xfrm>
                <a:off x="4140" y="2675"/>
                <a:ext cx="1196" cy="15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21" name="AutoShape 811"/>
              <p:cNvSpPr>
                <a:spLocks noChangeArrowheads="1"/>
              </p:cNvSpPr>
              <p:nvPr/>
            </p:nvSpPr>
            <p:spPr bwMode="auto">
              <a:xfrm>
                <a:off x="4210" y="2714"/>
                <a:ext cx="1066" cy="7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22" name="Oval 812"/>
              <p:cNvSpPr>
                <a:spLocks noChangeArrowheads="1"/>
              </p:cNvSpPr>
              <p:nvPr/>
            </p:nvSpPr>
            <p:spPr bwMode="auto">
              <a:xfrm>
                <a:off x="4309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23" name="Oval 813"/>
              <p:cNvSpPr>
                <a:spLocks noChangeArrowheads="1"/>
              </p:cNvSpPr>
              <p:nvPr/>
            </p:nvSpPr>
            <p:spPr bwMode="auto">
              <a:xfrm>
                <a:off x="4489" y="2382"/>
                <a:ext cx="159" cy="14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1800">
                  <a:solidFill>
                    <a:srgbClr val="FF0000"/>
                  </a:solidFill>
                  <a:cs typeface="Arial" pitchFamily="34" charset="0"/>
                </a:endParaRPr>
              </a:p>
            </p:txBody>
          </p:sp>
          <p:sp>
            <p:nvSpPr>
              <p:cNvPr id="824" name="Oval 814"/>
              <p:cNvSpPr>
                <a:spLocks noChangeArrowheads="1"/>
              </p:cNvSpPr>
              <p:nvPr/>
            </p:nvSpPr>
            <p:spPr bwMode="auto">
              <a:xfrm>
                <a:off x="4658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25" name="Rectangle 815"/>
              <p:cNvSpPr>
                <a:spLocks noChangeArrowheads="1"/>
              </p:cNvSpPr>
              <p:nvPr/>
            </p:nvSpPr>
            <p:spPr bwMode="auto">
              <a:xfrm>
                <a:off x="5067" y="1837"/>
                <a:ext cx="80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670" name="Group 816"/>
            <p:cNvGrpSpPr>
              <a:grpSpLocks/>
            </p:cNvGrpSpPr>
            <p:nvPr/>
          </p:nvGrpSpPr>
          <p:grpSpPr bwMode="auto">
            <a:xfrm>
              <a:off x="4992" y="3341"/>
              <a:ext cx="143" cy="303"/>
              <a:chOff x="4140" y="429"/>
              <a:chExt cx="1425" cy="2396"/>
            </a:xfrm>
          </p:grpSpPr>
          <p:sp>
            <p:nvSpPr>
              <p:cNvPr id="770" name="Freeform 817"/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7 w 354"/>
                  <a:gd name="T1" fmla="*/ 0 h 2742"/>
                  <a:gd name="T2" fmla="*/ 38 w 354"/>
                  <a:gd name="T3" fmla="*/ 55 h 2742"/>
                  <a:gd name="T4" fmla="*/ 37 w 354"/>
                  <a:gd name="T5" fmla="*/ 425 h 2742"/>
                  <a:gd name="T6" fmla="*/ 0 w 354"/>
                  <a:gd name="T7" fmla="*/ 445 h 2742"/>
                  <a:gd name="T8" fmla="*/ 7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71" name="Rectangle 818"/>
              <p:cNvSpPr>
                <a:spLocks noChangeArrowheads="1"/>
              </p:cNvSpPr>
              <p:nvPr/>
            </p:nvSpPr>
            <p:spPr bwMode="auto">
              <a:xfrm>
                <a:off x="4210" y="429"/>
                <a:ext cx="1046" cy="2285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72" name="Freeform 819"/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23 w 211"/>
                  <a:gd name="T3" fmla="*/ 36 h 2537"/>
                  <a:gd name="T4" fmla="*/ 2 w 211"/>
                  <a:gd name="T5" fmla="*/ 405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73" name="Freeform 820"/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36 w 328"/>
                  <a:gd name="T3" fmla="*/ 21 h 226"/>
                  <a:gd name="T4" fmla="*/ 36 w 328"/>
                  <a:gd name="T5" fmla="*/ 38 h 226"/>
                  <a:gd name="T6" fmla="*/ 0 w 328"/>
                  <a:gd name="T7" fmla="*/ 16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74" name="Rectangle 821"/>
              <p:cNvSpPr>
                <a:spLocks noChangeArrowheads="1"/>
              </p:cNvSpPr>
              <p:nvPr/>
            </p:nvSpPr>
            <p:spPr bwMode="auto">
              <a:xfrm>
                <a:off x="4210" y="690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775" name="Group 822"/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800" name="AutoShape 823"/>
                <p:cNvSpPr>
                  <a:spLocks noChangeArrowheads="1"/>
                </p:cNvSpPr>
                <p:nvPr/>
              </p:nvSpPr>
              <p:spPr bwMode="auto">
                <a:xfrm>
                  <a:off x="613" y="2566"/>
                  <a:ext cx="721" cy="14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801" name="AutoShape 824"/>
                <p:cNvSpPr>
                  <a:spLocks noChangeArrowheads="1"/>
                </p:cNvSpPr>
                <p:nvPr/>
              </p:nvSpPr>
              <p:spPr bwMode="auto">
                <a:xfrm>
                  <a:off x="625" y="2581"/>
                  <a:ext cx="696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776" name="Rectangle 825"/>
              <p:cNvSpPr>
                <a:spLocks noChangeArrowheads="1"/>
              </p:cNvSpPr>
              <p:nvPr/>
            </p:nvSpPr>
            <p:spPr bwMode="auto">
              <a:xfrm>
                <a:off x="4220" y="1022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777" name="Group 826"/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798" name="AutoShape 827"/>
                <p:cNvSpPr>
                  <a:spLocks noChangeArrowheads="1"/>
                </p:cNvSpPr>
                <p:nvPr/>
              </p:nvSpPr>
              <p:spPr bwMode="auto">
                <a:xfrm>
                  <a:off x="615" y="2564"/>
                  <a:ext cx="721" cy="13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799" name="AutoShape 828"/>
                <p:cNvSpPr>
                  <a:spLocks noChangeArrowheads="1"/>
                </p:cNvSpPr>
                <p:nvPr/>
              </p:nvSpPr>
              <p:spPr bwMode="auto">
                <a:xfrm>
                  <a:off x="628" y="2581"/>
                  <a:ext cx="696" cy="10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778" name="Rectangle 829"/>
              <p:cNvSpPr>
                <a:spLocks noChangeArrowheads="1"/>
              </p:cNvSpPr>
              <p:nvPr/>
            </p:nvSpPr>
            <p:spPr bwMode="auto">
              <a:xfrm>
                <a:off x="4220" y="1354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79" name="Rectangle 830"/>
              <p:cNvSpPr>
                <a:spLocks noChangeArrowheads="1"/>
              </p:cNvSpPr>
              <p:nvPr/>
            </p:nvSpPr>
            <p:spPr bwMode="auto">
              <a:xfrm>
                <a:off x="4230" y="1655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780" name="Group 831"/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796" name="AutoShape 832"/>
                <p:cNvSpPr>
                  <a:spLocks noChangeArrowheads="1"/>
                </p:cNvSpPr>
                <p:nvPr/>
              </p:nvSpPr>
              <p:spPr bwMode="auto">
                <a:xfrm>
                  <a:off x="618" y="2586"/>
                  <a:ext cx="720" cy="12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797" name="AutoShape 833"/>
                <p:cNvSpPr>
                  <a:spLocks noChangeArrowheads="1"/>
                </p:cNvSpPr>
                <p:nvPr/>
              </p:nvSpPr>
              <p:spPr bwMode="auto">
                <a:xfrm>
                  <a:off x="630" y="2586"/>
                  <a:ext cx="695" cy="10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781" name="Freeform 834"/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36 w 328"/>
                  <a:gd name="T3" fmla="*/ 20 h 226"/>
                  <a:gd name="T4" fmla="*/ 36 w 328"/>
                  <a:gd name="T5" fmla="*/ 36 h 226"/>
                  <a:gd name="T6" fmla="*/ 0 w 328"/>
                  <a:gd name="T7" fmla="*/ 15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782" name="Group 835"/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794" name="AutoShape 836"/>
                <p:cNvSpPr>
                  <a:spLocks noChangeArrowheads="1"/>
                </p:cNvSpPr>
                <p:nvPr/>
              </p:nvSpPr>
              <p:spPr bwMode="auto">
                <a:xfrm>
                  <a:off x="613" y="2571"/>
                  <a:ext cx="732" cy="13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795" name="AutoShape 837"/>
                <p:cNvSpPr>
                  <a:spLocks noChangeArrowheads="1"/>
                </p:cNvSpPr>
                <p:nvPr/>
              </p:nvSpPr>
              <p:spPr bwMode="auto">
                <a:xfrm>
                  <a:off x="625" y="2587"/>
                  <a:ext cx="720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783" name="Rectangle 838"/>
              <p:cNvSpPr>
                <a:spLocks noChangeArrowheads="1"/>
              </p:cNvSpPr>
              <p:nvPr/>
            </p:nvSpPr>
            <p:spPr bwMode="auto">
              <a:xfrm>
                <a:off x="5246" y="429"/>
                <a:ext cx="70" cy="2285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84" name="Freeform 839"/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32 w 296"/>
                  <a:gd name="T3" fmla="*/ 22 h 256"/>
                  <a:gd name="T4" fmla="*/ 32 w 296"/>
                  <a:gd name="T5" fmla="*/ 41 h 256"/>
                  <a:gd name="T6" fmla="*/ 0 w 296"/>
                  <a:gd name="T7" fmla="*/ 15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5" name="Freeform 840"/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34 w 304"/>
                  <a:gd name="T3" fmla="*/ 27 h 288"/>
                  <a:gd name="T4" fmla="*/ 31 w 304"/>
                  <a:gd name="T5" fmla="*/ 47 h 288"/>
                  <a:gd name="T6" fmla="*/ 2 w 304"/>
                  <a:gd name="T7" fmla="*/ 20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6" name="Oval 841"/>
              <p:cNvSpPr>
                <a:spLocks noChangeArrowheads="1"/>
              </p:cNvSpPr>
              <p:nvPr/>
            </p:nvSpPr>
            <p:spPr bwMode="auto">
              <a:xfrm>
                <a:off x="5515" y="2611"/>
                <a:ext cx="50" cy="9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87" name="Freeform 842"/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18 h 240"/>
                  <a:gd name="T2" fmla="*/ 2 w 306"/>
                  <a:gd name="T3" fmla="*/ 40 h 240"/>
                  <a:gd name="T4" fmla="*/ 34 w 306"/>
                  <a:gd name="T5" fmla="*/ 18 h 240"/>
                  <a:gd name="T6" fmla="*/ 32 w 306"/>
                  <a:gd name="T7" fmla="*/ 0 h 240"/>
                  <a:gd name="T8" fmla="*/ 0 w 306"/>
                  <a:gd name="T9" fmla="*/ 18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8" name="AutoShape 843"/>
              <p:cNvSpPr>
                <a:spLocks noChangeArrowheads="1"/>
              </p:cNvSpPr>
              <p:nvPr/>
            </p:nvSpPr>
            <p:spPr bwMode="auto">
              <a:xfrm>
                <a:off x="4140" y="2675"/>
                <a:ext cx="1196" cy="15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89" name="AutoShape 844"/>
              <p:cNvSpPr>
                <a:spLocks noChangeArrowheads="1"/>
              </p:cNvSpPr>
              <p:nvPr/>
            </p:nvSpPr>
            <p:spPr bwMode="auto">
              <a:xfrm>
                <a:off x="4210" y="2714"/>
                <a:ext cx="1066" cy="7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90" name="Oval 845"/>
              <p:cNvSpPr>
                <a:spLocks noChangeArrowheads="1"/>
              </p:cNvSpPr>
              <p:nvPr/>
            </p:nvSpPr>
            <p:spPr bwMode="auto">
              <a:xfrm>
                <a:off x="4309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91" name="Oval 846"/>
              <p:cNvSpPr>
                <a:spLocks noChangeArrowheads="1"/>
              </p:cNvSpPr>
              <p:nvPr/>
            </p:nvSpPr>
            <p:spPr bwMode="auto">
              <a:xfrm>
                <a:off x="4489" y="2382"/>
                <a:ext cx="159" cy="14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1800">
                  <a:solidFill>
                    <a:srgbClr val="FF0000"/>
                  </a:solidFill>
                  <a:cs typeface="Arial" pitchFamily="34" charset="0"/>
                </a:endParaRPr>
              </a:p>
            </p:txBody>
          </p:sp>
          <p:sp>
            <p:nvSpPr>
              <p:cNvPr id="792" name="Oval 847"/>
              <p:cNvSpPr>
                <a:spLocks noChangeArrowheads="1"/>
              </p:cNvSpPr>
              <p:nvPr/>
            </p:nvSpPr>
            <p:spPr bwMode="auto">
              <a:xfrm>
                <a:off x="4658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93" name="Rectangle 848"/>
              <p:cNvSpPr>
                <a:spLocks noChangeArrowheads="1"/>
              </p:cNvSpPr>
              <p:nvPr/>
            </p:nvSpPr>
            <p:spPr bwMode="auto">
              <a:xfrm>
                <a:off x="5067" y="1837"/>
                <a:ext cx="80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671" name="Group 849"/>
            <p:cNvGrpSpPr>
              <a:grpSpLocks/>
            </p:cNvGrpSpPr>
            <p:nvPr/>
          </p:nvGrpSpPr>
          <p:grpSpPr bwMode="auto">
            <a:xfrm>
              <a:off x="3340" y="1287"/>
              <a:ext cx="337" cy="257"/>
              <a:chOff x="877" y="1008"/>
              <a:chExt cx="2747" cy="2591"/>
            </a:xfrm>
          </p:grpSpPr>
          <p:pic>
            <p:nvPicPr>
              <p:cNvPr id="747" name="Picture 850" descr="antenna_stylized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" y="1008"/>
                <a:ext cx="2725" cy="14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48" name="Picture 851" descr="laptop_keyboard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9064" flipH="1">
                <a:off x="1009" y="2586"/>
                <a:ext cx="2245" cy="1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49" name="Freeform 852"/>
              <p:cNvSpPr>
                <a:spLocks/>
              </p:cNvSpPr>
              <p:nvPr/>
            </p:nvSpPr>
            <p:spPr bwMode="auto">
              <a:xfrm>
                <a:off x="1753" y="1603"/>
                <a:ext cx="1807" cy="1322"/>
              </a:xfrm>
              <a:custGeom>
                <a:avLst/>
                <a:gdLst>
                  <a:gd name="T0" fmla="*/ 4 w 2982"/>
                  <a:gd name="T1" fmla="*/ 0 h 2442"/>
                  <a:gd name="T2" fmla="*/ 0 w 2982"/>
                  <a:gd name="T3" fmla="*/ 4 h 2442"/>
                  <a:gd name="T4" fmla="*/ 16 w 2982"/>
                  <a:gd name="T5" fmla="*/ 5 h 2442"/>
                  <a:gd name="T6" fmla="*/ 20 w 2982"/>
                  <a:gd name="T7" fmla="*/ 1 h 2442"/>
                  <a:gd name="T8" fmla="*/ 4 w 2982"/>
                  <a:gd name="T9" fmla="*/ 0 h 2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2"/>
                  <a:gd name="T16" fmla="*/ 0 h 2442"/>
                  <a:gd name="T17" fmla="*/ 2982 w 2982"/>
                  <a:gd name="T18" fmla="*/ 2442 h 2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2" h="2442">
                    <a:moveTo>
                      <a:pt x="540" y="0"/>
                    </a:moveTo>
                    <a:lnTo>
                      <a:pt x="0" y="1734"/>
                    </a:lnTo>
                    <a:lnTo>
                      <a:pt x="2394" y="2442"/>
                    </a:lnTo>
                    <a:lnTo>
                      <a:pt x="2982" y="318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pic>
            <p:nvPicPr>
              <p:cNvPr id="750" name="Picture 853" descr="screen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1637"/>
                <a:ext cx="1642" cy="1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51" name="Freeform 854"/>
              <p:cNvSpPr>
                <a:spLocks/>
              </p:cNvSpPr>
              <p:nvPr/>
            </p:nvSpPr>
            <p:spPr bwMode="auto">
              <a:xfrm>
                <a:off x="2082" y="1564"/>
                <a:ext cx="1531" cy="246"/>
              </a:xfrm>
              <a:custGeom>
                <a:avLst/>
                <a:gdLst>
                  <a:gd name="T0" fmla="*/ 1 w 2528"/>
                  <a:gd name="T1" fmla="*/ 0 h 455"/>
                  <a:gd name="T2" fmla="*/ 17 w 2528"/>
                  <a:gd name="T3" fmla="*/ 1 h 455"/>
                  <a:gd name="T4" fmla="*/ 16 w 2528"/>
                  <a:gd name="T5" fmla="*/ 1 h 455"/>
                  <a:gd name="T6" fmla="*/ 0 w 2528"/>
                  <a:gd name="T7" fmla="*/ 1 h 455"/>
                  <a:gd name="T8" fmla="*/ 1 w 2528"/>
                  <a:gd name="T9" fmla="*/ 0 h 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8"/>
                  <a:gd name="T16" fmla="*/ 0 h 455"/>
                  <a:gd name="T17" fmla="*/ 2528 w 2528"/>
                  <a:gd name="T18" fmla="*/ 455 h 4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8" h="455">
                    <a:moveTo>
                      <a:pt x="14" y="0"/>
                    </a:moveTo>
                    <a:lnTo>
                      <a:pt x="2528" y="341"/>
                    </a:lnTo>
                    <a:lnTo>
                      <a:pt x="2480" y="455"/>
                    </a:lnTo>
                    <a:lnTo>
                      <a:pt x="0" y="86"/>
                    </a:lnTo>
                    <a:lnTo>
                      <a:pt x="1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2" name="Freeform 855"/>
              <p:cNvSpPr>
                <a:spLocks/>
              </p:cNvSpPr>
              <p:nvPr/>
            </p:nvSpPr>
            <p:spPr bwMode="auto">
              <a:xfrm>
                <a:off x="1737" y="1562"/>
                <a:ext cx="425" cy="1024"/>
              </a:xfrm>
              <a:custGeom>
                <a:avLst/>
                <a:gdLst>
                  <a:gd name="T0" fmla="*/ 4 w 702"/>
                  <a:gd name="T1" fmla="*/ 0 h 1893"/>
                  <a:gd name="T2" fmla="*/ 0 w 702"/>
                  <a:gd name="T3" fmla="*/ 4 h 1893"/>
                  <a:gd name="T4" fmla="*/ 1 w 702"/>
                  <a:gd name="T5" fmla="*/ 4 h 1893"/>
                  <a:gd name="T6" fmla="*/ 5 w 702"/>
                  <a:gd name="T7" fmla="*/ 1 h 1893"/>
                  <a:gd name="T8" fmla="*/ 4 w 702"/>
                  <a:gd name="T9" fmla="*/ 0 h 1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2"/>
                  <a:gd name="T16" fmla="*/ 0 h 1893"/>
                  <a:gd name="T17" fmla="*/ 702 w 702"/>
                  <a:gd name="T18" fmla="*/ 1893 h 1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2" h="1893">
                    <a:moveTo>
                      <a:pt x="579" y="0"/>
                    </a:moveTo>
                    <a:lnTo>
                      <a:pt x="0" y="1869"/>
                    </a:lnTo>
                    <a:lnTo>
                      <a:pt x="114" y="1893"/>
                    </a:lnTo>
                    <a:lnTo>
                      <a:pt x="702" y="51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3" name="Freeform 856"/>
              <p:cNvSpPr>
                <a:spLocks/>
              </p:cNvSpPr>
              <p:nvPr/>
            </p:nvSpPr>
            <p:spPr bwMode="auto">
              <a:xfrm>
                <a:off x="3144" y="1745"/>
                <a:ext cx="458" cy="1182"/>
              </a:xfrm>
              <a:custGeom>
                <a:avLst/>
                <a:gdLst>
                  <a:gd name="T0" fmla="*/ 5 w 756"/>
                  <a:gd name="T1" fmla="*/ 0 h 2184"/>
                  <a:gd name="T2" fmla="*/ 1 w 756"/>
                  <a:gd name="T3" fmla="*/ 5 h 2184"/>
                  <a:gd name="T4" fmla="*/ 0 w 756"/>
                  <a:gd name="T5" fmla="*/ 5 h 2184"/>
                  <a:gd name="T6" fmla="*/ 4 w 756"/>
                  <a:gd name="T7" fmla="*/ 1 h 2184"/>
                  <a:gd name="T8" fmla="*/ 5 w 756"/>
                  <a:gd name="T9" fmla="*/ 0 h 2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6"/>
                  <a:gd name="T16" fmla="*/ 0 h 2184"/>
                  <a:gd name="T17" fmla="*/ 756 w 756"/>
                  <a:gd name="T18" fmla="*/ 2184 h 2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6" h="2184">
                    <a:moveTo>
                      <a:pt x="756" y="0"/>
                    </a:moveTo>
                    <a:lnTo>
                      <a:pt x="138" y="2184"/>
                    </a:lnTo>
                    <a:lnTo>
                      <a:pt x="0" y="2148"/>
                    </a:lnTo>
                    <a:lnTo>
                      <a:pt x="606" y="78"/>
                    </a:lnTo>
                    <a:lnTo>
                      <a:pt x="7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4" name="Freeform 857"/>
              <p:cNvSpPr>
                <a:spLocks/>
              </p:cNvSpPr>
              <p:nvPr/>
            </p:nvSpPr>
            <p:spPr bwMode="auto">
              <a:xfrm>
                <a:off x="1732" y="2534"/>
                <a:ext cx="1680" cy="399"/>
              </a:xfrm>
              <a:custGeom>
                <a:avLst/>
                <a:gdLst>
                  <a:gd name="T0" fmla="*/ 1 w 2773"/>
                  <a:gd name="T1" fmla="*/ 0 h 738"/>
                  <a:gd name="T2" fmla="*/ 0 w 2773"/>
                  <a:gd name="T3" fmla="*/ 1 h 738"/>
                  <a:gd name="T4" fmla="*/ 16 w 2773"/>
                  <a:gd name="T5" fmla="*/ 2 h 738"/>
                  <a:gd name="T6" fmla="*/ 16 w 2773"/>
                  <a:gd name="T7" fmla="*/ 1 h 738"/>
                  <a:gd name="T8" fmla="*/ 1 w 2773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3"/>
                  <a:gd name="T16" fmla="*/ 0 h 738"/>
                  <a:gd name="T17" fmla="*/ 2773 w 2773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3" h="738">
                    <a:moveTo>
                      <a:pt x="33" y="0"/>
                    </a:moveTo>
                    <a:lnTo>
                      <a:pt x="0" y="99"/>
                    </a:lnTo>
                    <a:lnTo>
                      <a:pt x="2436" y="738"/>
                    </a:lnTo>
                    <a:cubicBezTo>
                      <a:pt x="2499" y="501"/>
                      <a:pt x="2773" y="727"/>
                      <a:pt x="2373" y="603"/>
                    </a:cubicBezTo>
                    <a:lnTo>
                      <a:pt x="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CC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5" name="Freeform 858"/>
              <p:cNvSpPr>
                <a:spLocks/>
              </p:cNvSpPr>
              <p:nvPr/>
            </p:nvSpPr>
            <p:spPr bwMode="auto">
              <a:xfrm>
                <a:off x="3195" y="1755"/>
                <a:ext cx="429" cy="1187"/>
              </a:xfrm>
              <a:custGeom>
                <a:avLst/>
                <a:gdLst>
                  <a:gd name="T0" fmla="*/ 12 w 637"/>
                  <a:gd name="T1" fmla="*/ 0 h 1659"/>
                  <a:gd name="T2" fmla="*/ 12 w 637"/>
                  <a:gd name="T3" fmla="*/ 0 h 1659"/>
                  <a:gd name="T4" fmla="*/ 1 w 637"/>
                  <a:gd name="T5" fmla="*/ 59 h 1659"/>
                  <a:gd name="T6" fmla="*/ 0 w 637"/>
                  <a:gd name="T7" fmla="*/ 57 h 1659"/>
                  <a:gd name="T8" fmla="*/ 12 w 637"/>
                  <a:gd name="T9" fmla="*/ 0 h 1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7"/>
                  <a:gd name="T16" fmla="*/ 0 h 1659"/>
                  <a:gd name="T17" fmla="*/ 637 w 637"/>
                  <a:gd name="T18" fmla="*/ 1659 h 16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7" h="1659">
                    <a:moveTo>
                      <a:pt x="615" y="0"/>
                    </a:moveTo>
                    <a:lnTo>
                      <a:pt x="637" y="0"/>
                    </a:lnTo>
                    <a:lnTo>
                      <a:pt x="68" y="1659"/>
                    </a:lnTo>
                    <a:lnTo>
                      <a:pt x="0" y="1647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6" name="Freeform 859"/>
              <p:cNvSpPr>
                <a:spLocks/>
              </p:cNvSpPr>
              <p:nvPr/>
            </p:nvSpPr>
            <p:spPr bwMode="auto">
              <a:xfrm>
                <a:off x="1734" y="2587"/>
                <a:ext cx="1494" cy="394"/>
              </a:xfrm>
              <a:custGeom>
                <a:avLst/>
                <a:gdLst>
                  <a:gd name="T0" fmla="*/ 0 w 2216"/>
                  <a:gd name="T1" fmla="*/ 0 h 550"/>
                  <a:gd name="T2" fmla="*/ 1 w 2216"/>
                  <a:gd name="T3" fmla="*/ 2 h 550"/>
                  <a:gd name="T4" fmla="*/ 42 w 2216"/>
                  <a:gd name="T5" fmla="*/ 20 h 550"/>
                  <a:gd name="T6" fmla="*/ 42 w 2216"/>
                  <a:gd name="T7" fmla="*/ 17 h 550"/>
                  <a:gd name="T8" fmla="*/ 0 w 2216"/>
                  <a:gd name="T9" fmla="*/ 0 h 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6"/>
                  <a:gd name="T16" fmla="*/ 0 h 550"/>
                  <a:gd name="T17" fmla="*/ 2216 w 2216"/>
                  <a:gd name="T18" fmla="*/ 550 h 5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6" h="550">
                    <a:moveTo>
                      <a:pt x="0" y="0"/>
                    </a:moveTo>
                    <a:lnTo>
                      <a:pt x="9" y="57"/>
                    </a:lnTo>
                    <a:lnTo>
                      <a:pt x="2164" y="550"/>
                    </a:lnTo>
                    <a:lnTo>
                      <a:pt x="2216" y="49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757" name="Group 860"/>
              <p:cNvGrpSpPr>
                <a:grpSpLocks/>
              </p:cNvGrpSpPr>
              <p:nvPr/>
            </p:nvGrpSpPr>
            <p:grpSpPr bwMode="auto">
              <a:xfrm>
                <a:off x="1709" y="3008"/>
                <a:ext cx="507" cy="234"/>
                <a:chOff x="1740" y="2642"/>
                <a:chExt cx="752" cy="327"/>
              </a:xfrm>
            </p:grpSpPr>
            <p:sp>
              <p:nvSpPr>
                <p:cNvPr id="764" name="Freeform 861"/>
                <p:cNvSpPr>
                  <a:spLocks/>
                </p:cNvSpPr>
                <p:nvPr/>
              </p:nvSpPr>
              <p:spPr bwMode="auto">
                <a:xfrm>
                  <a:off x="1740" y="2642"/>
                  <a:ext cx="752" cy="327"/>
                </a:xfrm>
                <a:custGeom>
                  <a:avLst/>
                  <a:gdLst>
                    <a:gd name="T0" fmla="*/ 293 w 752"/>
                    <a:gd name="T1" fmla="*/ 0 h 327"/>
                    <a:gd name="T2" fmla="*/ 752 w 752"/>
                    <a:gd name="T3" fmla="*/ 124 h 327"/>
                    <a:gd name="T4" fmla="*/ 470 w 752"/>
                    <a:gd name="T5" fmla="*/ 327 h 327"/>
                    <a:gd name="T6" fmla="*/ 0 w 752"/>
                    <a:gd name="T7" fmla="*/ 183 h 327"/>
                    <a:gd name="T8" fmla="*/ 293 w 752"/>
                    <a:gd name="T9" fmla="*/ 0 h 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2"/>
                    <a:gd name="T16" fmla="*/ 0 h 327"/>
                    <a:gd name="T17" fmla="*/ 752 w 752"/>
                    <a:gd name="T18" fmla="*/ 327 h 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2" h="327">
                      <a:moveTo>
                        <a:pt x="293" y="0"/>
                      </a:moveTo>
                      <a:lnTo>
                        <a:pt x="752" y="124"/>
                      </a:lnTo>
                      <a:lnTo>
                        <a:pt x="470" y="327"/>
                      </a:lnTo>
                      <a:lnTo>
                        <a:pt x="0" y="183"/>
                      </a:lnTo>
                      <a:lnTo>
                        <a:pt x="293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65" name="Freeform 862"/>
                <p:cNvSpPr>
                  <a:spLocks/>
                </p:cNvSpPr>
                <p:nvPr/>
              </p:nvSpPr>
              <p:spPr bwMode="auto">
                <a:xfrm>
                  <a:off x="1754" y="2649"/>
                  <a:ext cx="726" cy="311"/>
                </a:xfrm>
                <a:custGeom>
                  <a:avLst/>
                  <a:gdLst>
                    <a:gd name="T0" fmla="*/ 282 w 726"/>
                    <a:gd name="T1" fmla="*/ 0 h 311"/>
                    <a:gd name="T2" fmla="*/ 726 w 726"/>
                    <a:gd name="T3" fmla="*/ 119 h 311"/>
                    <a:gd name="T4" fmla="*/ 457 w 726"/>
                    <a:gd name="T5" fmla="*/ 311 h 311"/>
                    <a:gd name="T6" fmla="*/ 0 w 726"/>
                    <a:gd name="T7" fmla="*/ 173 h 311"/>
                    <a:gd name="T8" fmla="*/ 282 w 726"/>
                    <a:gd name="T9" fmla="*/ 0 h 3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6"/>
                    <a:gd name="T16" fmla="*/ 0 h 311"/>
                    <a:gd name="T17" fmla="*/ 726 w 726"/>
                    <a:gd name="T18" fmla="*/ 311 h 3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6" h="311">
                      <a:moveTo>
                        <a:pt x="282" y="0"/>
                      </a:moveTo>
                      <a:lnTo>
                        <a:pt x="726" y="119"/>
                      </a:lnTo>
                      <a:lnTo>
                        <a:pt x="457" y="311"/>
                      </a:lnTo>
                      <a:lnTo>
                        <a:pt x="0" y="173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D4D4D"/>
                    </a:gs>
                    <a:gs pos="100000">
                      <a:srgbClr val="DDDDDD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66" name="Freeform 863"/>
                <p:cNvSpPr>
                  <a:spLocks/>
                </p:cNvSpPr>
                <p:nvPr/>
              </p:nvSpPr>
              <p:spPr bwMode="auto">
                <a:xfrm>
                  <a:off x="1808" y="2770"/>
                  <a:ext cx="258" cy="100"/>
                </a:xfrm>
                <a:custGeom>
                  <a:avLst/>
                  <a:gdLst>
                    <a:gd name="T0" fmla="*/ 0 w 258"/>
                    <a:gd name="T1" fmla="*/ 44 h 100"/>
                    <a:gd name="T2" fmla="*/ 75 w 258"/>
                    <a:gd name="T3" fmla="*/ 0 h 100"/>
                    <a:gd name="T4" fmla="*/ 258 w 258"/>
                    <a:gd name="T5" fmla="*/ 50 h 100"/>
                    <a:gd name="T6" fmla="*/ 183 w 258"/>
                    <a:gd name="T7" fmla="*/ 100 h 100"/>
                    <a:gd name="T8" fmla="*/ 0 w 258"/>
                    <a:gd name="T9" fmla="*/ 4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0"/>
                    <a:gd name="T17" fmla="*/ 258 w 258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0">
                      <a:moveTo>
                        <a:pt x="0" y="44"/>
                      </a:moveTo>
                      <a:lnTo>
                        <a:pt x="75" y="0"/>
                      </a:lnTo>
                      <a:lnTo>
                        <a:pt x="258" y="50"/>
                      </a:lnTo>
                      <a:lnTo>
                        <a:pt x="183" y="10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67" name="Freeform 864"/>
                <p:cNvSpPr>
                  <a:spLocks/>
                </p:cNvSpPr>
                <p:nvPr/>
              </p:nvSpPr>
              <p:spPr bwMode="auto">
                <a:xfrm>
                  <a:off x="1799" y="2816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68" name="Freeform 865"/>
                <p:cNvSpPr>
                  <a:spLocks/>
                </p:cNvSpPr>
                <p:nvPr/>
              </p:nvSpPr>
              <p:spPr bwMode="auto">
                <a:xfrm>
                  <a:off x="2020" y="2834"/>
                  <a:ext cx="258" cy="102"/>
                </a:xfrm>
                <a:custGeom>
                  <a:avLst/>
                  <a:gdLst>
                    <a:gd name="T0" fmla="*/ 0 w 258"/>
                    <a:gd name="T1" fmla="*/ 46 h 102"/>
                    <a:gd name="T2" fmla="*/ 71 w 258"/>
                    <a:gd name="T3" fmla="*/ 0 h 102"/>
                    <a:gd name="T4" fmla="*/ 258 w 258"/>
                    <a:gd name="T5" fmla="*/ 52 h 102"/>
                    <a:gd name="T6" fmla="*/ 183 w 258"/>
                    <a:gd name="T7" fmla="*/ 102 h 102"/>
                    <a:gd name="T8" fmla="*/ 0 w 258"/>
                    <a:gd name="T9" fmla="*/ 46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2"/>
                    <a:gd name="T17" fmla="*/ 258 w 258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2">
                      <a:moveTo>
                        <a:pt x="0" y="46"/>
                      </a:moveTo>
                      <a:lnTo>
                        <a:pt x="71" y="0"/>
                      </a:lnTo>
                      <a:lnTo>
                        <a:pt x="258" y="52"/>
                      </a:lnTo>
                      <a:lnTo>
                        <a:pt x="183" y="102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69" name="Freeform 866"/>
                <p:cNvSpPr>
                  <a:spLocks/>
                </p:cNvSpPr>
                <p:nvPr/>
              </p:nvSpPr>
              <p:spPr bwMode="auto">
                <a:xfrm>
                  <a:off x="2011" y="2882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758" name="Freeform 867"/>
              <p:cNvSpPr>
                <a:spLocks/>
              </p:cNvSpPr>
              <p:nvPr/>
            </p:nvSpPr>
            <p:spPr bwMode="auto">
              <a:xfrm>
                <a:off x="2577" y="3043"/>
                <a:ext cx="614" cy="514"/>
              </a:xfrm>
              <a:custGeom>
                <a:avLst/>
                <a:gdLst>
                  <a:gd name="T0" fmla="*/ 1 w 990"/>
                  <a:gd name="T1" fmla="*/ 10 h 792"/>
                  <a:gd name="T2" fmla="*/ 9 w 990"/>
                  <a:gd name="T3" fmla="*/ 0 h 792"/>
                  <a:gd name="T4" fmla="*/ 9 w 990"/>
                  <a:gd name="T5" fmla="*/ 1 h 792"/>
                  <a:gd name="T6" fmla="*/ 0 w 990"/>
                  <a:gd name="T7" fmla="*/ 10 h 792"/>
                  <a:gd name="T8" fmla="*/ 1 w 990"/>
                  <a:gd name="T9" fmla="*/ 10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0"/>
                  <a:gd name="T16" fmla="*/ 0 h 792"/>
                  <a:gd name="T17" fmla="*/ 990 w 990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0" h="792">
                    <a:moveTo>
                      <a:pt x="3" y="738"/>
                    </a:moveTo>
                    <a:lnTo>
                      <a:pt x="990" y="0"/>
                    </a:lnTo>
                    <a:lnTo>
                      <a:pt x="987" y="60"/>
                    </a:lnTo>
                    <a:lnTo>
                      <a:pt x="0" y="792"/>
                    </a:lnTo>
                    <a:lnTo>
                      <a:pt x="3" y="738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9" name="Freeform 868"/>
              <p:cNvSpPr>
                <a:spLocks/>
              </p:cNvSpPr>
              <p:nvPr/>
            </p:nvSpPr>
            <p:spPr bwMode="auto">
              <a:xfrm>
                <a:off x="1010" y="3084"/>
                <a:ext cx="1571" cy="469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22 w 2532"/>
                  <a:gd name="T5" fmla="*/ 9 h 723"/>
                  <a:gd name="T6" fmla="*/ 22 w 2532"/>
                  <a:gd name="T7" fmla="*/ 10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60" name="Freeform 869"/>
              <p:cNvSpPr>
                <a:spLocks/>
              </p:cNvSpPr>
              <p:nvPr/>
            </p:nvSpPr>
            <p:spPr bwMode="auto">
              <a:xfrm>
                <a:off x="1011" y="2998"/>
                <a:ext cx="17" cy="95"/>
              </a:xfrm>
              <a:custGeom>
                <a:avLst/>
                <a:gdLst>
                  <a:gd name="T0" fmla="*/ 1 w 26"/>
                  <a:gd name="T1" fmla="*/ 1 h 147"/>
                  <a:gd name="T2" fmla="*/ 1 w 26"/>
                  <a:gd name="T3" fmla="*/ 2 h 147"/>
                  <a:gd name="T4" fmla="*/ 0 w 26"/>
                  <a:gd name="T5" fmla="*/ 2 h 147"/>
                  <a:gd name="T6" fmla="*/ 1 w 26"/>
                  <a:gd name="T7" fmla="*/ 0 h 147"/>
                  <a:gd name="T8" fmla="*/ 1 w 26"/>
                  <a:gd name="T9" fmla="*/ 1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7"/>
                  <a:gd name="T17" fmla="*/ 26 w 26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7">
                    <a:moveTo>
                      <a:pt x="26" y="10"/>
                    </a:moveTo>
                    <a:lnTo>
                      <a:pt x="23" y="147"/>
                    </a:lnTo>
                    <a:lnTo>
                      <a:pt x="0" y="144"/>
                    </a:lnTo>
                    <a:lnTo>
                      <a:pt x="3" y="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61" name="Freeform 870"/>
              <p:cNvSpPr>
                <a:spLocks/>
              </p:cNvSpPr>
              <p:nvPr/>
            </p:nvSpPr>
            <p:spPr bwMode="auto">
              <a:xfrm>
                <a:off x="1012" y="2611"/>
                <a:ext cx="730" cy="393"/>
              </a:xfrm>
              <a:custGeom>
                <a:avLst/>
                <a:gdLst>
                  <a:gd name="T0" fmla="*/ 10 w 1176"/>
                  <a:gd name="T1" fmla="*/ 0 h 606"/>
                  <a:gd name="T2" fmla="*/ 0 w 1176"/>
                  <a:gd name="T3" fmla="*/ 8 h 606"/>
                  <a:gd name="T4" fmla="*/ 1 w 1176"/>
                  <a:gd name="T5" fmla="*/ 8 h 606"/>
                  <a:gd name="T6" fmla="*/ 10 w 1176"/>
                  <a:gd name="T7" fmla="*/ 1 h 606"/>
                  <a:gd name="T8" fmla="*/ 10 w 1176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6"/>
                  <a:gd name="T16" fmla="*/ 0 h 606"/>
                  <a:gd name="T17" fmla="*/ 1176 w 1176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6" h="606">
                    <a:moveTo>
                      <a:pt x="1170" y="0"/>
                    </a:moveTo>
                    <a:lnTo>
                      <a:pt x="0" y="597"/>
                    </a:lnTo>
                    <a:lnTo>
                      <a:pt x="30" y="606"/>
                    </a:lnTo>
                    <a:lnTo>
                      <a:pt x="1176" y="18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62" name="Freeform 871"/>
              <p:cNvSpPr>
                <a:spLocks/>
              </p:cNvSpPr>
              <p:nvPr/>
            </p:nvSpPr>
            <p:spPr bwMode="auto">
              <a:xfrm>
                <a:off x="1061" y="3018"/>
                <a:ext cx="1490" cy="451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12 w 2532"/>
                  <a:gd name="T5" fmla="*/ 6 h 723"/>
                  <a:gd name="T6" fmla="*/ 12 w 2532"/>
                  <a:gd name="T7" fmla="*/ 6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63" name="Freeform 872"/>
              <p:cNvSpPr>
                <a:spLocks/>
              </p:cNvSpPr>
              <p:nvPr/>
            </p:nvSpPr>
            <p:spPr bwMode="auto">
              <a:xfrm flipV="1">
                <a:off x="2549" y="2986"/>
                <a:ext cx="608" cy="467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9 h 723"/>
                  <a:gd name="T6" fmla="*/ 0 w 2532"/>
                  <a:gd name="T7" fmla="*/ 9 h 723"/>
                  <a:gd name="T8" fmla="*/ 0 w 2532"/>
                  <a:gd name="T9" fmla="*/ 1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72" name="Group 873"/>
            <p:cNvGrpSpPr>
              <a:grpSpLocks/>
            </p:cNvGrpSpPr>
            <p:nvPr/>
          </p:nvGrpSpPr>
          <p:grpSpPr bwMode="auto">
            <a:xfrm>
              <a:off x="4329" y="3456"/>
              <a:ext cx="299" cy="257"/>
              <a:chOff x="877" y="1008"/>
              <a:chExt cx="2747" cy="2591"/>
            </a:xfrm>
          </p:grpSpPr>
          <p:pic>
            <p:nvPicPr>
              <p:cNvPr id="724" name="Picture 874" descr="antenna_stylized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" y="1008"/>
                <a:ext cx="2725" cy="14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5" name="Picture 875" descr="laptop_keyboard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9064" flipH="1">
                <a:off x="1009" y="2586"/>
                <a:ext cx="2245" cy="1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26" name="Freeform 876"/>
              <p:cNvSpPr>
                <a:spLocks/>
              </p:cNvSpPr>
              <p:nvPr/>
            </p:nvSpPr>
            <p:spPr bwMode="auto">
              <a:xfrm>
                <a:off x="1753" y="1603"/>
                <a:ext cx="1807" cy="1322"/>
              </a:xfrm>
              <a:custGeom>
                <a:avLst/>
                <a:gdLst>
                  <a:gd name="T0" fmla="*/ 4 w 2982"/>
                  <a:gd name="T1" fmla="*/ 0 h 2442"/>
                  <a:gd name="T2" fmla="*/ 0 w 2982"/>
                  <a:gd name="T3" fmla="*/ 4 h 2442"/>
                  <a:gd name="T4" fmla="*/ 16 w 2982"/>
                  <a:gd name="T5" fmla="*/ 5 h 2442"/>
                  <a:gd name="T6" fmla="*/ 20 w 2982"/>
                  <a:gd name="T7" fmla="*/ 1 h 2442"/>
                  <a:gd name="T8" fmla="*/ 4 w 2982"/>
                  <a:gd name="T9" fmla="*/ 0 h 2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2"/>
                  <a:gd name="T16" fmla="*/ 0 h 2442"/>
                  <a:gd name="T17" fmla="*/ 2982 w 2982"/>
                  <a:gd name="T18" fmla="*/ 2442 h 2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2" h="2442">
                    <a:moveTo>
                      <a:pt x="540" y="0"/>
                    </a:moveTo>
                    <a:lnTo>
                      <a:pt x="0" y="1734"/>
                    </a:lnTo>
                    <a:lnTo>
                      <a:pt x="2394" y="2442"/>
                    </a:lnTo>
                    <a:lnTo>
                      <a:pt x="2982" y="318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pic>
            <p:nvPicPr>
              <p:cNvPr id="727" name="Picture 877" descr="screen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1637"/>
                <a:ext cx="1642" cy="1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28" name="Freeform 878"/>
              <p:cNvSpPr>
                <a:spLocks/>
              </p:cNvSpPr>
              <p:nvPr/>
            </p:nvSpPr>
            <p:spPr bwMode="auto">
              <a:xfrm>
                <a:off x="2082" y="1564"/>
                <a:ext cx="1531" cy="246"/>
              </a:xfrm>
              <a:custGeom>
                <a:avLst/>
                <a:gdLst>
                  <a:gd name="T0" fmla="*/ 1 w 2528"/>
                  <a:gd name="T1" fmla="*/ 0 h 455"/>
                  <a:gd name="T2" fmla="*/ 17 w 2528"/>
                  <a:gd name="T3" fmla="*/ 1 h 455"/>
                  <a:gd name="T4" fmla="*/ 16 w 2528"/>
                  <a:gd name="T5" fmla="*/ 1 h 455"/>
                  <a:gd name="T6" fmla="*/ 0 w 2528"/>
                  <a:gd name="T7" fmla="*/ 1 h 455"/>
                  <a:gd name="T8" fmla="*/ 1 w 2528"/>
                  <a:gd name="T9" fmla="*/ 0 h 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8"/>
                  <a:gd name="T16" fmla="*/ 0 h 455"/>
                  <a:gd name="T17" fmla="*/ 2528 w 2528"/>
                  <a:gd name="T18" fmla="*/ 455 h 4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8" h="455">
                    <a:moveTo>
                      <a:pt x="14" y="0"/>
                    </a:moveTo>
                    <a:lnTo>
                      <a:pt x="2528" y="341"/>
                    </a:lnTo>
                    <a:lnTo>
                      <a:pt x="2480" y="455"/>
                    </a:lnTo>
                    <a:lnTo>
                      <a:pt x="0" y="86"/>
                    </a:lnTo>
                    <a:lnTo>
                      <a:pt x="1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9" name="Freeform 879"/>
              <p:cNvSpPr>
                <a:spLocks/>
              </p:cNvSpPr>
              <p:nvPr/>
            </p:nvSpPr>
            <p:spPr bwMode="auto">
              <a:xfrm>
                <a:off x="1737" y="1562"/>
                <a:ext cx="425" cy="1024"/>
              </a:xfrm>
              <a:custGeom>
                <a:avLst/>
                <a:gdLst>
                  <a:gd name="T0" fmla="*/ 4 w 702"/>
                  <a:gd name="T1" fmla="*/ 0 h 1893"/>
                  <a:gd name="T2" fmla="*/ 0 w 702"/>
                  <a:gd name="T3" fmla="*/ 4 h 1893"/>
                  <a:gd name="T4" fmla="*/ 1 w 702"/>
                  <a:gd name="T5" fmla="*/ 4 h 1893"/>
                  <a:gd name="T6" fmla="*/ 5 w 702"/>
                  <a:gd name="T7" fmla="*/ 1 h 1893"/>
                  <a:gd name="T8" fmla="*/ 4 w 702"/>
                  <a:gd name="T9" fmla="*/ 0 h 1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2"/>
                  <a:gd name="T16" fmla="*/ 0 h 1893"/>
                  <a:gd name="T17" fmla="*/ 702 w 702"/>
                  <a:gd name="T18" fmla="*/ 1893 h 1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2" h="1893">
                    <a:moveTo>
                      <a:pt x="579" y="0"/>
                    </a:moveTo>
                    <a:lnTo>
                      <a:pt x="0" y="1869"/>
                    </a:lnTo>
                    <a:lnTo>
                      <a:pt x="114" y="1893"/>
                    </a:lnTo>
                    <a:lnTo>
                      <a:pt x="702" y="51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0" name="Freeform 880"/>
              <p:cNvSpPr>
                <a:spLocks/>
              </p:cNvSpPr>
              <p:nvPr/>
            </p:nvSpPr>
            <p:spPr bwMode="auto">
              <a:xfrm>
                <a:off x="3144" y="1745"/>
                <a:ext cx="458" cy="1182"/>
              </a:xfrm>
              <a:custGeom>
                <a:avLst/>
                <a:gdLst>
                  <a:gd name="T0" fmla="*/ 5 w 756"/>
                  <a:gd name="T1" fmla="*/ 0 h 2184"/>
                  <a:gd name="T2" fmla="*/ 1 w 756"/>
                  <a:gd name="T3" fmla="*/ 5 h 2184"/>
                  <a:gd name="T4" fmla="*/ 0 w 756"/>
                  <a:gd name="T5" fmla="*/ 5 h 2184"/>
                  <a:gd name="T6" fmla="*/ 4 w 756"/>
                  <a:gd name="T7" fmla="*/ 1 h 2184"/>
                  <a:gd name="T8" fmla="*/ 5 w 756"/>
                  <a:gd name="T9" fmla="*/ 0 h 2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6"/>
                  <a:gd name="T16" fmla="*/ 0 h 2184"/>
                  <a:gd name="T17" fmla="*/ 756 w 756"/>
                  <a:gd name="T18" fmla="*/ 2184 h 2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6" h="2184">
                    <a:moveTo>
                      <a:pt x="756" y="0"/>
                    </a:moveTo>
                    <a:lnTo>
                      <a:pt x="138" y="2184"/>
                    </a:lnTo>
                    <a:lnTo>
                      <a:pt x="0" y="2148"/>
                    </a:lnTo>
                    <a:lnTo>
                      <a:pt x="606" y="78"/>
                    </a:lnTo>
                    <a:lnTo>
                      <a:pt x="7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1" name="Freeform 881"/>
              <p:cNvSpPr>
                <a:spLocks/>
              </p:cNvSpPr>
              <p:nvPr/>
            </p:nvSpPr>
            <p:spPr bwMode="auto">
              <a:xfrm>
                <a:off x="1732" y="2534"/>
                <a:ext cx="1680" cy="399"/>
              </a:xfrm>
              <a:custGeom>
                <a:avLst/>
                <a:gdLst>
                  <a:gd name="T0" fmla="*/ 1 w 2773"/>
                  <a:gd name="T1" fmla="*/ 0 h 738"/>
                  <a:gd name="T2" fmla="*/ 0 w 2773"/>
                  <a:gd name="T3" fmla="*/ 1 h 738"/>
                  <a:gd name="T4" fmla="*/ 16 w 2773"/>
                  <a:gd name="T5" fmla="*/ 2 h 738"/>
                  <a:gd name="T6" fmla="*/ 16 w 2773"/>
                  <a:gd name="T7" fmla="*/ 1 h 738"/>
                  <a:gd name="T8" fmla="*/ 1 w 2773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3"/>
                  <a:gd name="T16" fmla="*/ 0 h 738"/>
                  <a:gd name="T17" fmla="*/ 2773 w 2773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3" h="738">
                    <a:moveTo>
                      <a:pt x="33" y="0"/>
                    </a:moveTo>
                    <a:lnTo>
                      <a:pt x="0" y="99"/>
                    </a:lnTo>
                    <a:lnTo>
                      <a:pt x="2436" y="738"/>
                    </a:lnTo>
                    <a:cubicBezTo>
                      <a:pt x="2499" y="501"/>
                      <a:pt x="2773" y="727"/>
                      <a:pt x="2373" y="603"/>
                    </a:cubicBezTo>
                    <a:lnTo>
                      <a:pt x="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CC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2" name="Freeform 882"/>
              <p:cNvSpPr>
                <a:spLocks/>
              </p:cNvSpPr>
              <p:nvPr/>
            </p:nvSpPr>
            <p:spPr bwMode="auto">
              <a:xfrm>
                <a:off x="3195" y="1755"/>
                <a:ext cx="429" cy="1187"/>
              </a:xfrm>
              <a:custGeom>
                <a:avLst/>
                <a:gdLst>
                  <a:gd name="T0" fmla="*/ 12 w 637"/>
                  <a:gd name="T1" fmla="*/ 0 h 1659"/>
                  <a:gd name="T2" fmla="*/ 12 w 637"/>
                  <a:gd name="T3" fmla="*/ 0 h 1659"/>
                  <a:gd name="T4" fmla="*/ 1 w 637"/>
                  <a:gd name="T5" fmla="*/ 59 h 1659"/>
                  <a:gd name="T6" fmla="*/ 0 w 637"/>
                  <a:gd name="T7" fmla="*/ 57 h 1659"/>
                  <a:gd name="T8" fmla="*/ 12 w 637"/>
                  <a:gd name="T9" fmla="*/ 0 h 1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7"/>
                  <a:gd name="T16" fmla="*/ 0 h 1659"/>
                  <a:gd name="T17" fmla="*/ 637 w 637"/>
                  <a:gd name="T18" fmla="*/ 1659 h 16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7" h="1659">
                    <a:moveTo>
                      <a:pt x="615" y="0"/>
                    </a:moveTo>
                    <a:lnTo>
                      <a:pt x="637" y="0"/>
                    </a:lnTo>
                    <a:lnTo>
                      <a:pt x="68" y="1659"/>
                    </a:lnTo>
                    <a:lnTo>
                      <a:pt x="0" y="1647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3" name="Freeform 883"/>
              <p:cNvSpPr>
                <a:spLocks/>
              </p:cNvSpPr>
              <p:nvPr/>
            </p:nvSpPr>
            <p:spPr bwMode="auto">
              <a:xfrm>
                <a:off x="1734" y="2587"/>
                <a:ext cx="1494" cy="394"/>
              </a:xfrm>
              <a:custGeom>
                <a:avLst/>
                <a:gdLst>
                  <a:gd name="T0" fmla="*/ 0 w 2216"/>
                  <a:gd name="T1" fmla="*/ 0 h 550"/>
                  <a:gd name="T2" fmla="*/ 1 w 2216"/>
                  <a:gd name="T3" fmla="*/ 2 h 550"/>
                  <a:gd name="T4" fmla="*/ 42 w 2216"/>
                  <a:gd name="T5" fmla="*/ 20 h 550"/>
                  <a:gd name="T6" fmla="*/ 42 w 2216"/>
                  <a:gd name="T7" fmla="*/ 17 h 550"/>
                  <a:gd name="T8" fmla="*/ 0 w 2216"/>
                  <a:gd name="T9" fmla="*/ 0 h 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6"/>
                  <a:gd name="T16" fmla="*/ 0 h 550"/>
                  <a:gd name="T17" fmla="*/ 2216 w 2216"/>
                  <a:gd name="T18" fmla="*/ 550 h 5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6" h="550">
                    <a:moveTo>
                      <a:pt x="0" y="0"/>
                    </a:moveTo>
                    <a:lnTo>
                      <a:pt x="9" y="57"/>
                    </a:lnTo>
                    <a:lnTo>
                      <a:pt x="2164" y="550"/>
                    </a:lnTo>
                    <a:lnTo>
                      <a:pt x="2216" y="49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734" name="Group 884"/>
              <p:cNvGrpSpPr>
                <a:grpSpLocks/>
              </p:cNvGrpSpPr>
              <p:nvPr/>
            </p:nvGrpSpPr>
            <p:grpSpPr bwMode="auto">
              <a:xfrm>
                <a:off x="1709" y="3008"/>
                <a:ext cx="507" cy="234"/>
                <a:chOff x="1740" y="2642"/>
                <a:chExt cx="752" cy="327"/>
              </a:xfrm>
            </p:grpSpPr>
            <p:sp>
              <p:nvSpPr>
                <p:cNvPr id="741" name="Freeform 885"/>
                <p:cNvSpPr>
                  <a:spLocks/>
                </p:cNvSpPr>
                <p:nvPr/>
              </p:nvSpPr>
              <p:spPr bwMode="auto">
                <a:xfrm>
                  <a:off x="1740" y="2642"/>
                  <a:ext cx="752" cy="327"/>
                </a:xfrm>
                <a:custGeom>
                  <a:avLst/>
                  <a:gdLst>
                    <a:gd name="T0" fmla="*/ 293 w 752"/>
                    <a:gd name="T1" fmla="*/ 0 h 327"/>
                    <a:gd name="T2" fmla="*/ 752 w 752"/>
                    <a:gd name="T3" fmla="*/ 124 h 327"/>
                    <a:gd name="T4" fmla="*/ 470 w 752"/>
                    <a:gd name="T5" fmla="*/ 327 h 327"/>
                    <a:gd name="T6" fmla="*/ 0 w 752"/>
                    <a:gd name="T7" fmla="*/ 183 h 327"/>
                    <a:gd name="T8" fmla="*/ 293 w 752"/>
                    <a:gd name="T9" fmla="*/ 0 h 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2"/>
                    <a:gd name="T16" fmla="*/ 0 h 327"/>
                    <a:gd name="T17" fmla="*/ 752 w 752"/>
                    <a:gd name="T18" fmla="*/ 327 h 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2" h="327">
                      <a:moveTo>
                        <a:pt x="293" y="0"/>
                      </a:moveTo>
                      <a:lnTo>
                        <a:pt x="752" y="124"/>
                      </a:lnTo>
                      <a:lnTo>
                        <a:pt x="470" y="327"/>
                      </a:lnTo>
                      <a:lnTo>
                        <a:pt x="0" y="183"/>
                      </a:lnTo>
                      <a:lnTo>
                        <a:pt x="293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42" name="Freeform 886"/>
                <p:cNvSpPr>
                  <a:spLocks/>
                </p:cNvSpPr>
                <p:nvPr/>
              </p:nvSpPr>
              <p:spPr bwMode="auto">
                <a:xfrm>
                  <a:off x="1754" y="2649"/>
                  <a:ext cx="726" cy="311"/>
                </a:xfrm>
                <a:custGeom>
                  <a:avLst/>
                  <a:gdLst>
                    <a:gd name="T0" fmla="*/ 282 w 726"/>
                    <a:gd name="T1" fmla="*/ 0 h 311"/>
                    <a:gd name="T2" fmla="*/ 726 w 726"/>
                    <a:gd name="T3" fmla="*/ 119 h 311"/>
                    <a:gd name="T4" fmla="*/ 457 w 726"/>
                    <a:gd name="T5" fmla="*/ 311 h 311"/>
                    <a:gd name="T6" fmla="*/ 0 w 726"/>
                    <a:gd name="T7" fmla="*/ 173 h 311"/>
                    <a:gd name="T8" fmla="*/ 282 w 726"/>
                    <a:gd name="T9" fmla="*/ 0 h 3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6"/>
                    <a:gd name="T16" fmla="*/ 0 h 311"/>
                    <a:gd name="T17" fmla="*/ 726 w 726"/>
                    <a:gd name="T18" fmla="*/ 311 h 3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6" h="311">
                      <a:moveTo>
                        <a:pt x="282" y="0"/>
                      </a:moveTo>
                      <a:lnTo>
                        <a:pt x="726" y="119"/>
                      </a:lnTo>
                      <a:lnTo>
                        <a:pt x="457" y="311"/>
                      </a:lnTo>
                      <a:lnTo>
                        <a:pt x="0" y="173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D4D4D"/>
                    </a:gs>
                    <a:gs pos="100000">
                      <a:srgbClr val="DDDDDD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43" name="Freeform 887"/>
                <p:cNvSpPr>
                  <a:spLocks/>
                </p:cNvSpPr>
                <p:nvPr/>
              </p:nvSpPr>
              <p:spPr bwMode="auto">
                <a:xfrm>
                  <a:off x="1808" y="2770"/>
                  <a:ext cx="258" cy="100"/>
                </a:xfrm>
                <a:custGeom>
                  <a:avLst/>
                  <a:gdLst>
                    <a:gd name="T0" fmla="*/ 0 w 258"/>
                    <a:gd name="T1" fmla="*/ 44 h 100"/>
                    <a:gd name="T2" fmla="*/ 75 w 258"/>
                    <a:gd name="T3" fmla="*/ 0 h 100"/>
                    <a:gd name="T4" fmla="*/ 258 w 258"/>
                    <a:gd name="T5" fmla="*/ 50 h 100"/>
                    <a:gd name="T6" fmla="*/ 183 w 258"/>
                    <a:gd name="T7" fmla="*/ 100 h 100"/>
                    <a:gd name="T8" fmla="*/ 0 w 258"/>
                    <a:gd name="T9" fmla="*/ 4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0"/>
                    <a:gd name="T17" fmla="*/ 258 w 258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0">
                      <a:moveTo>
                        <a:pt x="0" y="44"/>
                      </a:moveTo>
                      <a:lnTo>
                        <a:pt x="75" y="0"/>
                      </a:lnTo>
                      <a:lnTo>
                        <a:pt x="258" y="50"/>
                      </a:lnTo>
                      <a:lnTo>
                        <a:pt x="183" y="10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44" name="Freeform 888"/>
                <p:cNvSpPr>
                  <a:spLocks/>
                </p:cNvSpPr>
                <p:nvPr/>
              </p:nvSpPr>
              <p:spPr bwMode="auto">
                <a:xfrm>
                  <a:off x="1799" y="2816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45" name="Freeform 889"/>
                <p:cNvSpPr>
                  <a:spLocks/>
                </p:cNvSpPr>
                <p:nvPr/>
              </p:nvSpPr>
              <p:spPr bwMode="auto">
                <a:xfrm>
                  <a:off x="2020" y="2834"/>
                  <a:ext cx="258" cy="102"/>
                </a:xfrm>
                <a:custGeom>
                  <a:avLst/>
                  <a:gdLst>
                    <a:gd name="T0" fmla="*/ 0 w 258"/>
                    <a:gd name="T1" fmla="*/ 46 h 102"/>
                    <a:gd name="T2" fmla="*/ 71 w 258"/>
                    <a:gd name="T3" fmla="*/ 0 h 102"/>
                    <a:gd name="T4" fmla="*/ 258 w 258"/>
                    <a:gd name="T5" fmla="*/ 52 h 102"/>
                    <a:gd name="T6" fmla="*/ 183 w 258"/>
                    <a:gd name="T7" fmla="*/ 102 h 102"/>
                    <a:gd name="T8" fmla="*/ 0 w 258"/>
                    <a:gd name="T9" fmla="*/ 46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2"/>
                    <a:gd name="T17" fmla="*/ 258 w 258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2">
                      <a:moveTo>
                        <a:pt x="0" y="46"/>
                      </a:moveTo>
                      <a:lnTo>
                        <a:pt x="71" y="0"/>
                      </a:lnTo>
                      <a:lnTo>
                        <a:pt x="258" y="52"/>
                      </a:lnTo>
                      <a:lnTo>
                        <a:pt x="183" y="102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46" name="Freeform 890"/>
                <p:cNvSpPr>
                  <a:spLocks/>
                </p:cNvSpPr>
                <p:nvPr/>
              </p:nvSpPr>
              <p:spPr bwMode="auto">
                <a:xfrm>
                  <a:off x="2011" y="2882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735" name="Freeform 891"/>
              <p:cNvSpPr>
                <a:spLocks/>
              </p:cNvSpPr>
              <p:nvPr/>
            </p:nvSpPr>
            <p:spPr bwMode="auto">
              <a:xfrm>
                <a:off x="2577" y="3043"/>
                <a:ext cx="614" cy="514"/>
              </a:xfrm>
              <a:custGeom>
                <a:avLst/>
                <a:gdLst>
                  <a:gd name="T0" fmla="*/ 1 w 990"/>
                  <a:gd name="T1" fmla="*/ 10 h 792"/>
                  <a:gd name="T2" fmla="*/ 9 w 990"/>
                  <a:gd name="T3" fmla="*/ 0 h 792"/>
                  <a:gd name="T4" fmla="*/ 9 w 990"/>
                  <a:gd name="T5" fmla="*/ 1 h 792"/>
                  <a:gd name="T6" fmla="*/ 0 w 990"/>
                  <a:gd name="T7" fmla="*/ 10 h 792"/>
                  <a:gd name="T8" fmla="*/ 1 w 990"/>
                  <a:gd name="T9" fmla="*/ 10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0"/>
                  <a:gd name="T16" fmla="*/ 0 h 792"/>
                  <a:gd name="T17" fmla="*/ 990 w 990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0" h="792">
                    <a:moveTo>
                      <a:pt x="3" y="738"/>
                    </a:moveTo>
                    <a:lnTo>
                      <a:pt x="990" y="0"/>
                    </a:lnTo>
                    <a:lnTo>
                      <a:pt x="987" y="60"/>
                    </a:lnTo>
                    <a:lnTo>
                      <a:pt x="0" y="792"/>
                    </a:lnTo>
                    <a:lnTo>
                      <a:pt x="3" y="738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6" name="Freeform 892"/>
              <p:cNvSpPr>
                <a:spLocks/>
              </p:cNvSpPr>
              <p:nvPr/>
            </p:nvSpPr>
            <p:spPr bwMode="auto">
              <a:xfrm>
                <a:off x="1010" y="3084"/>
                <a:ext cx="1571" cy="469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22 w 2532"/>
                  <a:gd name="T5" fmla="*/ 9 h 723"/>
                  <a:gd name="T6" fmla="*/ 22 w 2532"/>
                  <a:gd name="T7" fmla="*/ 10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7" name="Freeform 893"/>
              <p:cNvSpPr>
                <a:spLocks/>
              </p:cNvSpPr>
              <p:nvPr/>
            </p:nvSpPr>
            <p:spPr bwMode="auto">
              <a:xfrm>
                <a:off x="1011" y="2998"/>
                <a:ext cx="17" cy="95"/>
              </a:xfrm>
              <a:custGeom>
                <a:avLst/>
                <a:gdLst>
                  <a:gd name="T0" fmla="*/ 1 w 26"/>
                  <a:gd name="T1" fmla="*/ 1 h 147"/>
                  <a:gd name="T2" fmla="*/ 1 w 26"/>
                  <a:gd name="T3" fmla="*/ 2 h 147"/>
                  <a:gd name="T4" fmla="*/ 0 w 26"/>
                  <a:gd name="T5" fmla="*/ 2 h 147"/>
                  <a:gd name="T6" fmla="*/ 1 w 26"/>
                  <a:gd name="T7" fmla="*/ 0 h 147"/>
                  <a:gd name="T8" fmla="*/ 1 w 26"/>
                  <a:gd name="T9" fmla="*/ 1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7"/>
                  <a:gd name="T17" fmla="*/ 26 w 26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7">
                    <a:moveTo>
                      <a:pt x="26" y="10"/>
                    </a:moveTo>
                    <a:lnTo>
                      <a:pt x="23" y="147"/>
                    </a:lnTo>
                    <a:lnTo>
                      <a:pt x="0" y="144"/>
                    </a:lnTo>
                    <a:lnTo>
                      <a:pt x="3" y="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8" name="Freeform 894"/>
              <p:cNvSpPr>
                <a:spLocks/>
              </p:cNvSpPr>
              <p:nvPr/>
            </p:nvSpPr>
            <p:spPr bwMode="auto">
              <a:xfrm>
                <a:off x="1012" y="2611"/>
                <a:ext cx="730" cy="393"/>
              </a:xfrm>
              <a:custGeom>
                <a:avLst/>
                <a:gdLst>
                  <a:gd name="T0" fmla="*/ 10 w 1176"/>
                  <a:gd name="T1" fmla="*/ 0 h 606"/>
                  <a:gd name="T2" fmla="*/ 0 w 1176"/>
                  <a:gd name="T3" fmla="*/ 8 h 606"/>
                  <a:gd name="T4" fmla="*/ 1 w 1176"/>
                  <a:gd name="T5" fmla="*/ 8 h 606"/>
                  <a:gd name="T6" fmla="*/ 10 w 1176"/>
                  <a:gd name="T7" fmla="*/ 1 h 606"/>
                  <a:gd name="T8" fmla="*/ 10 w 1176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6"/>
                  <a:gd name="T16" fmla="*/ 0 h 606"/>
                  <a:gd name="T17" fmla="*/ 1176 w 1176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6" h="606">
                    <a:moveTo>
                      <a:pt x="1170" y="0"/>
                    </a:moveTo>
                    <a:lnTo>
                      <a:pt x="0" y="597"/>
                    </a:lnTo>
                    <a:lnTo>
                      <a:pt x="30" y="606"/>
                    </a:lnTo>
                    <a:lnTo>
                      <a:pt x="1176" y="18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9" name="Freeform 895"/>
              <p:cNvSpPr>
                <a:spLocks/>
              </p:cNvSpPr>
              <p:nvPr/>
            </p:nvSpPr>
            <p:spPr bwMode="auto">
              <a:xfrm>
                <a:off x="1061" y="3018"/>
                <a:ext cx="1490" cy="451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12 w 2532"/>
                  <a:gd name="T5" fmla="*/ 6 h 723"/>
                  <a:gd name="T6" fmla="*/ 12 w 2532"/>
                  <a:gd name="T7" fmla="*/ 6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40" name="Freeform 896"/>
              <p:cNvSpPr>
                <a:spLocks/>
              </p:cNvSpPr>
              <p:nvPr/>
            </p:nvSpPr>
            <p:spPr bwMode="auto">
              <a:xfrm flipV="1">
                <a:off x="2549" y="2986"/>
                <a:ext cx="608" cy="467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9 h 723"/>
                  <a:gd name="T6" fmla="*/ 0 w 2532"/>
                  <a:gd name="T7" fmla="*/ 9 h 723"/>
                  <a:gd name="T8" fmla="*/ 0 w 2532"/>
                  <a:gd name="T9" fmla="*/ 1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73" name="Group 897"/>
            <p:cNvGrpSpPr>
              <a:grpSpLocks/>
            </p:cNvGrpSpPr>
            <p:nvPr/>
          </p:nvGrpSpPr>
          <p:grpSpPr bwMode="auto">
            <a:xfrm>
              <a:off x="3503" y="1916"/>
              <a:ext cx="280" cy="257"/>
              <a:chOff x="877" y="1008"/>
              <a:chExt cx="2747" cy="2591"/>
            </a:xfrm>
          </p:grpSpPr>
          <p:pic>
            <p:nvPicPr>
              <p:cNvPr id="701" name="Picture 898" descr="antenna_stylized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" y="1008"/>
                <a:ext cx="2725" cy="14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02" name="Picture 899" descr="laptop_keyboard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9064" flipH="1">
                <a:off x="1009" y="2586"/>
                <a:ext cx="2245" cy="1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03" name="Freeform 900"/>
              <p:cNvSpPr>
                <a:spLocks/>
              </p:cNvSpPr>
              <p:nvPr/>
            </p:nvSpPr>
            <p:spPr bwMode="auto">
              <a:xfrm>
                <a:off x="1753" y="1603"/>
                <a:ext cx="1807" cy="1322"/>
              </a:xfrm>
              <a:custGeom>
                <a:avLst/>
                <a:gdLst>
                  <a:gd name="T0" fmla="*/ 4 w 2982"/>
                  <a:gd name="T1" fmla="*/ 0 h 2442"/>
                  <a:gd name="T2" fmla="*/ 0 w 2982"/>
                  <a:gd name="T3" fmla="*/ 4 h 2442"/>
                  <a:gd name="T4" fmla="*/ 16 w 2982"/>
                  <a:gd name="T5" fmla="*/ 5 h 2442"/>
                  <a:gd name="T6" fmla="*/ 20 w 2982"/>
                  <a:gd name="T7" fmla="*/ 1 h 2442"/>
                  <a:gd name="T8" fmla="*/ 4 w 2982"/>
                  <a:gd name="T9" fmla="*/ 0 h 2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2"/>
                  <a:gd name="T16" fmla="*/ 0 h 2442"/>
                  <a:gd name="T17" fmla="*/ 2982 w 2982"/>
                  <a:gd name="T18" fmla="*/ 2442 h 2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2" h="2442">
                    <a:moveTo>
                      <a:pt x="540" y="0"/>
                    </a:moveTo>
                    <a:lnTo>
                      <a:pt x="0" y="1734"/>
                    </a:lnTo>
                    <a:lnTo>
                      <a:pt x="2394" y="2442"/>
                    </a:lnTo>
                    <a:lnTo>
                      <a:pt x="2982" y="318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pic>
            <p:nvPicPr>
              <p:cNvPr id="704" name="Picture 901" descr="screen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1637"/>
                <a:ext cx="1642" cy="1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05" name="Freeform 902"/>
              <p:cNvSpPr>
                <a:spLocks/>
              </p:cNvSpPr>
              <p:nvPr/>
            </p:nvSpPr>
            <p:spPr bwMode="auto">
              <a:xfrm>
                <a:off x="2082" y="1564"/>
                <a:ext cx="1531" cy="246"/>
              </a:xfrm>
              <a:custGeom>
                <a:avLst/>
                <a:gdLst>
                  <a:gd name="T0" fmla="*/ 1 w 2528"/>
                  <a:gd name="T1" fmla="*/ 0 h 455"/>
                  <a:gd name="T2" fmla="*/ 17 w 2528"/>
                  <a:gd name="T3" fmla="*/ 1 h 455"/>
                  <a:gd name="T4" fmla="*/ 16 w 2528"/>
                  <a:gd name="T5" fmla="*/ 1 h 455"/>
                  <a:gd name="T6" fmla="*/ 0 w 2528"/>
                  <a:gd name="T7" fmla="*/ 1 h 455"/>
                  <a:gd name="T8" fmla="*/ 1 w 2528"/>
                  <a:gd name="T9" fmla="*/ 0 h 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8"/>
                  <a:gd name="T16" fmla="*/ 0 h 455"/>
                  <a:gd name="T17" fmla="*/ 2528 w 2528"/>
                  <a:gd name="T18" fmla="*/ 455 h 4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8" h="455">
                    <a:moveTo>
                      <a:pt x="14" y="0"/>
                    </a:moveTo>
                    <a:lnTo>
                      <a:pt x="2528" y="341"/>
                    </a:lnTo>
                    <a:lnTo>
                      <a:pt x="2480" y="455"/>
                    </a:lnTo>
                    <a:lnTo>
                      <a:pt x="0" y="86"/>
                    </a:lnTo>
                    <a:lnTo>
                      <a:pt x="1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06" name="Freeform 903"/>
              <p:cNvSpPr>
                <a:spLocks/>
              </p:cNvSpPr>
              <p:nvPr/>
            </p:nvSpPr>
            <p:spPr bwMode="auto">
              <a:xfrm>
                <a:off x="1737" y="1562"/>
                <a:ext cx="425" cy="1024"/>
              </a:xfrm>
              <a:custGeom>
                <a:avLst/>
                <a:gdLst>
                  <a:gd name="T0" fmla="*/ 4 w 702"/>
                  <a:gd name="T1" fmla="*/ 0 h 1893"/>
                  <a:gd name="T2" fmla="*/ 0 w 702"/>
                  <a:gd name="T3" fmla="*/ 4 h 1893"/>
                  <a:gd name="T4" fmla="*/ 1 w 702"/>
                  <a:gd name="T5" fmla="*/ 4 h 1893"/>
                  <a:gd name="T6" fmla="*/ 5 w 702"/>
                  <a:gd name="T7" fmla="*/ 1 h 1893"/>
                  <a:gd name="T8" fmla="*/ 4 w 702"/>
                  <a:gd name="T9" fmla="*/ 0 h 1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2"/>
                  <a:gd name="T16" fmla="*/ 0 h 1893"/>
                  <a:gd name="T17" fmla="*/ 702 w 702"/>
                  <a:gd name="T18" fmla="*/ 1893 h 1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2" h="1893">
                    <a:moveTo>
                      <a:pt x="579" y="0"/>
                    </a:moveTo>
                    <a:lnTo>
                      <a:pt x="0" y="1869"/>
                    </a:lnTo>
                    <a:lnTo>
                      <a:pt x="114" y="1893"/>
                    </a:lnTo>
                    <a:lnTo>
                      <a:pt x="702" y="51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07" name="Freeform 904"/>
              <p:cNvSpPr>
                <a:spLocks/>
              </p:cNvSpPr>
              <p:nvPr/>
            </p:nvSpPr>
            <p:spPr bwMode="auto">
              <a:xfrm>
                <a:off x="3144" y="1745"/>
                <a:ext cx="458" cy="1182"/>
              </a:xfrm>
              <a:custGeom>
                <a:avLst/>
                <a:gdLst>
                  <a:gd name="T0" fmla="*/ 5 w 756"/>
                  <a:gd name="T1" fmla="*/ 0 h 2184"/>
                  <a:gd name="T2" fmla="*/ 1 w 756"/>
                  <a:gd name="T3" fmla="*/ 5 h 2184"/>
                  <a:gd name="T4" fmla="*/ 0 w 756"/>
                  <a:gd name="T5" fmla="*/ 5 h 2184"/>
                  <a:gd name="T6" fmla="*/ 4 w 756"/>
                  <a:gd name="T7" fmla="*/ 1 h 2184"/>
                  <a:gd name="T8" fmla="*/ 5 w 756"/>
                  <a:gd name="T9" fmla="*/ 0 h 2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6"/>
                  <a:gd name="T16" fmla="*/ 0 h 2184"/>
                  <a:gd name="T17" fmla="*/ 756 w 756"/>
                  <a:gd name="T18" fmla="*/ 2184 h 2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6" h="2184">
                    <a:moveTo>
                      <a:pt x="756" y="0"/>
                    </a:moveTo>
                    <a:lnTo>
                      <a:pt x="138" y="2184"/>
                    </a:lnTo>
                    <a:lnTo>
                      <a:pt x="0" y="2148"/>
                    </a:lnTo>
                    <a:lnTo>
                      <a:pt x="606" y="78"/>
                    </a:lnTo>
                    <a:lnTo>
                      <a:pt x="7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08" name="Freeform 905"/>
              <p:cNvSpPr>
                <a:spLocks/>
              </p:cNvSpPr>
              <p:nvPr/>
            </p:nvSpPr>
            <p:spPr bwMode="auto">
              <a:xfrm>
                <a:off x="1732" y="2534"/>
                <a:ext cx="1680" cy="399"/>
              </a:xfrm>
              <a:custGeom>
                <a:avLst/>
                <a:gdLst>
                  <a:gd name="T0" fmla="*/ 1 w 2773"/>
                  <a:gd name="T1" fmla="*/ 0 h 738"/>
                  <a:gd name="T2" fmla="*/ 0 w 2773"/>
                  <a:gd name="T3" fmla="*/ 1 h 738"/>
                  <a:gd name="T4" fmla="*/ 16 w 2773"/>
                  <a:gd name="T5" fmla="*/ 2 h 738"/>
                  <a:gd name="T6" fmla="*/ 16 w 2773"/>
                  <a:gd name="T7" fmla="*/ 1 h 738"/>
                  <a:gd name="T8" fmla="*/ 1 w 2773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3"/>
                  <a:gd name="T16" fmla="*/ 0 h 738"/>
                  <a:gd name="T17" fmla="*/ 2773 w 2773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3" h="738">
                    <a:moveTo>
                      <a:pt x="33" y="0"/>
                    </a:moveTo>
                    <a:lnTo>
                      <a:pt x="0" y="99"/>
                    </a:lnTo>
                    <a:lnTo>
                      <a:pt x="2436" y="738"/>
                    </a:lnTo>
                    <a:cubicBezTo>
                      <a:pt x="2499" y="501"/>
                      <a:pt x="2773" y="727"/>
                      <a:pt x="2373" y="603"/>
                    </a:cubicBezTo>
                    <a:lnTo>
                      <a:pt x="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CC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09" name="Freeform 906"/>
              <p:cNvSpPr>
                <a:spLocks/>
              </p:cNvSpPr>
              <p:nvPr/>
            </p:nvSpPr>
            <p:spPr bwMode="auto">
              <a:xfrm>
                <a:off x="3195" y="1755"/>
                <a:ext cx="429" cy="1187"/>
              </a:xfrm>
              <a:custGeom>
                <a:avLst/>
                <a:gdLst>
                  <a:gd name="T0" fmla="*/ 12 w 637"/>
                  <a:gd name="T1" fmla="*/ 0 h 1659"/>
                  <a:gd name="T2" fmla="*/ 12 w 637"/>
                  <a:gd name="T3" fmla="*/ 0 h 1659"/>
                  <a:gd name="T4" fmla="*/ 1 w 637"/>
                  <a:gd name="T5" fmla="*/ 59 h 1659"/>
                  <a:gd name="T6" fmla="*/ 0 w 637"/>
                  <a:gd name="T7" fmla="*/ 57 h 1659"/>
                  <a:gd name="T8" fmla="*/ 12 w 637"/>
                  <a:gd name="T9" fmla="*/ 0 h 1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7"/>
                  <a:gd name="T16" fmla="*/ 0 h 1659"/>
                  <a:gd name="T17" fmla="*/ 637 w 637"/>
                  <a:gd name="T18" fmla="*/ 1659 h 16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7" h="1659">
                    <a:moveTo>
                      <a:pt x="615" y="0"/>
                    </a:moveTo>
                    <a:lnTo>
                      <a:pt x="637" y="0"/>
                    </a:lnTo>
                    <a:lnTo>
                      <a:pt x="68" y="1659"/>
                    </a:lnTo>
                    <a:lnTo>
                      <a:pt x="0" y="1647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0" name="Freeform 907"/>
              <p:cNvSpPr>
                <a:spLocks/>
              </p:cNvSpPr>
              <p:nvPr/>
            </p:nvSpPr>
            <p:spPr bwMode="auto">
              <a:xfrm>
                <a:off x="1734" y="2587"/>
                <a:ext cx="1494" cy="394"/>
              </a:xfrm>
              <a:custGeom>
                <a:avLst/>
                <a:gdLst>
                  <a:gd name="T0" fmla="*/ 0 w 2216"/>
                  <a:gd name="T1" fmla="*/ 0 h 550"/>
                  <a:gd name="T2" fmla="*/ 1 w 2216"/>
                  <a:gd name="T3" fmla="*/ 2 h 550"/>
                  <a:gd name="T4" fmla="*/ 42 w 2216"/>
                  <a:gd name="T5" fmla="*/ 20 h 550"/>
                  <a:gd name="T6" fmla="*/ 42 w 2216"/>
                  <a:gd name="T7" fmla="*/ 17 h 550"/>
                  <a:gd name="T8" fmla="*/ 0 w 2216"/>
                  <a:gd name="T9" fmla="*/ 0 h 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6"/>
                  <a:gd name="T16" fmla="*/ 0 h 550"/>
                  <a:gd name="T17" fmla="*/ 2216 w 2216"/>
                  <a:gd name="T18" fmla="*/ 550 h 5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6" h="550">
                    <a:moveTo>
                      <a:pt x="0" y="0"/>
                    </a:moveTo>
                    <a:lnTo>
                      <a:pt x="9" y="57"/>
                    </a:lnTo>
                    <a:lnTo>
                      <a:pt x="2164" y="550"/>
                    </a:lnTo>
                    <a:lnTo>
                      <a:pt x="2216" y="49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711" name="Group 908"/>
              <p:cNvGrpSpPr>
                <a:grpSpLocks/>
              </p:cNvGrpSpPr>
              <p:nvPr/>
            </p:nvGrpSpPr>
            <p:grpSpPr bwMode="auto">
              <a:xfrm>
                <a:off x="1709" y="3008"/>
                <a:ext cx="507" cy="234"/>
                <a:chOff x="1740" y="2642"/>
                <a:chExt cx="752" cy="327"/>
              </a:xfrm>
            </p:grpSpPr>
            <p:sp>
              <p:nvSpPr>
                <p:cNvPr id="718" name="Freeform 909"/>
                <p:cNvSpPr>
                  <a:spLocks/>
                </p:cNvSpPr>
                <p:nvPr/>
              </p:nvSpPr>
              <p:spPr bwMode="auto">
                <a:xfrm>
                  <a:off x="1740" y="2642"/>
                  <a:ext cx="752" cy="327"/>
                </a:xfrm>
                <a:custGeom>
                  <a:avLst/>
                  <a:gdLst>
                    <a:gd name="T0" fmla="*/ 293 w 752"/>
                    <a:gd name="T1" fmla="*/ 0 h 327"/>
                    <a:gd name="T2" fmla="*/ 752 w 752"/>
                    <a:gd name="T3" fmla="*/ 124 h 327"/>
                    <a:gd name="T4" fmla="*/ 470 w 752"/>
                    <a:gd name="T5" fmla="*/ 327 h 327"/>
                    <a:gd name="T6" fmla="*/ 0 w 752"/>
                    <a:gd name="T7" fmla="*/ 183 h 327"/>
                    <a:gd name="T8" fmla="*/ 293 w 752"/>
                    <a:gd name="T9" fmla="*/ 0 h 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2"/>
                    <a:gd name="T16" fmla="*/ 0 h 327"/>
                    <a:gd name="T17" fmla="*/ 752 w 752"/>
                    <a:gd name="T18" fmla="*/ 327 h 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2" h="327">
                      <a:moveTo>
                        <a:pt x="293" y="0"/>
                      </a:moveTo>
                      <a:lnTo>
                        <a:pt x="752" y="124"/>
                      </a:lnTo>
                      <a:lnTo>
                        <a:pt x="470" y="327"/>
                      </a:lnTo>
                      <a:lnTo>
                        <a:pt x="0" y="183"/>
                      </a:lnTo>
                      <a:lnTo>
                        <a:pt x="293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9" name="Freeform 910"/>
                <p:cNvSpPr>
                  <a:spLocks/>
                </p:cNvSpPr>
                <p:nvPr/>
              </p:nvSpPr>
              <p:spPr bwMode="auto">
                <a:xfrm>
                  <a:off x="1754" y="2649"/>
                  <a:ext cx="726" cy="311"/>
                </a:xfrm>
                <a:custGeom>
                  <a:avLst/>
                  <a:gdLst>
                    <a:gd name="T0" fmla="*/ 282 w 726"/>
                    <a:gd name="T1" fmla="*/ 0 h 311"/>
                    <a:gd name="T2" fmla="*/ 726 w 726"/>
                    <a:gd name="T3" fmla="*/ 119 h 311"/>
                    <a:gd name="T4" fmla="*/ 457 w 726"/>
                    <a:gd name="T5" fmla="*/ 311 h 311"/>
                    <a:gd name="T6" fmla="*/ 0 w 726"/>
                    <a:gd name="T7" fmla="*/ 173 h 311"/>
                    <a:gd name="T8" fmla="*/ 282 w 726"/>
                    <a:gd name="T9" fmla="*/ 0 h 3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6"/>
                    <a:gd name="T16" fmla="*/ 0 h 311"/>
                    <a:gd name="T17" fmla="*/ 726 w 726"/>
                    <a:gd name="T18" fmla="*/ 311 h 3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6" h="311">
                      <a:moveTo>
                        <a:pt x="282" y="0"/>
                      </a:moveTo>
                      <a:lnTo>
                        <a:pt x="726" y="119"/>
                      </a:lnTo>
                      <a:lnTo>
                        <a:pt x="457" y="311"/>
                      </a:lnTo>
                      <a:lnTo>
                        <a:pt x="0" y="173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D4D4D"/>
                    </a:gs>
                    <a:gs pos="100000">
                      <a:srgbClr val="DDDDDD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20" name="Freeform 911"/>
                <p:cNvSpPr>
                  <a:spLocks/>
                </p:cNvSpPr>
                <p:nvPr/>
              </p:nvSpPr>
              <p:spPr bwMode="auto">
                <a:xfrm>
                  <a:off x="1808" y="2770"/>
                  <a:ext cx="258" cy="100"/>
                </a:xfrm>
                <a:custGeom>
                  <a:avLst/>
                  <a:gdLst>
                    <a:gd name="T0" fmla="*/ 0 w 258"/>
                    <a:gd name="T1" fmla="*/ 44 h 100"/>
                    <a:gd name="T2" fmla="*/ 75 w 258"/>
                    <a:gd name="T3" fmla="*/ 0 h 100"/>
                    <a:gd name="T4" fmla="*/ 258 w 258"/>
                    <a:gd name="T5" fmla="*/ 50 h 100"/>
                    <a:gd name="T6" fmla="*/ 183 w 258"/>
                    <a:gd name="T7" fmla="*/ 100 h 100"/>
                    <a:gd name="T8" fmla="*/ 0 w 258"/>
                    <a:gd name="T9" fmla="*/ 4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0"/>
                    <a:gd name="T17" fmla="*/ 258 w 258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0">
                      <a:moveTo>
                        <a:pt x="0" y="44"/>
                      </a:moveTo>
                      <a:lnTo>
                        <a:pt x="75" y="0"/>
                      </a:lnTo>
                      <a:lnTo>
                        <a:pt x="258" y="50"/>
                      </a:lnTo>
                      <a:lnTo>
                        <a:pt x="183" y="10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21" name="Freeform 912"/>
                <p:cNvSpPr>
                  <a:spLocks/>
                </p:cNvSpPr>
                <p:nvPr/>
              </p:nvSpPr>
              <p:spPr bwMode="auto">
                <a:xfrm>
                  <a:off x="1799" y="2816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22" name="Freeform 913"/>
                <p:cNvSpPr>
                  <a:spLocks/>
                </p:cNvSpPr>
                <p:nvPr/>
              </p:nvSpPr>
              <p:spPr bwMode="auto">
                <a:xfrm>
                  <a:off x="2020" y="2834"/>
                  <a:ext cx="258" cy="102"/>
                </a:xfrm>
                <a:custGeom>
                  <a:avLst/>
                  <a:gdLst>
                    <a:gd name="T0" fmla="*/ 0 w 258"/>
                    <a:gd name="T1" fmla="*/ 46 h 102"/>
                    <a:gd name="T2" fmla="*/ 71 w 258"/>
                    <a:gd name="T3" fmla="*/ 0 h 102"/>
                    <a:gd name="T4" fmla="*/ 258 w 258"/>
                    <a:gd name="T5" fmla="*/ 52 h 102"/>
                    <a:gd name="T6" fmla="*/ 183 w 258"/>
                    <a:gd name="T7" fmla="*/ 102 h 102"/>
                    <a:gd name="T8" fmla="*/ 0 w 258"/>
                    <a:gd name="T9" fmla="*/ 46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2"/>
                    <a:gd name="T17" fmla="*/ 258 w 258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2">
                      <a:moveTo>
                        <a:pt x="0" y="46"/>
                      </a:moveTo>
                      <a:lnTo>
                        <a:pt x="71" y="0"/>
                      </a:lnTo>
                      <a:lnTo>
                        <a:pt x="258" y="52"/>
                      </a:lnTo>
                      <a:lnTo>
                        <a:pt x="183" y="102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23" name="Freeform 914"/>
                <p:cNvSpPr>
                  <a:spLocks/>
                </p:cNvSpPr>
                <p:nvPr/>
              </p:nvSpPr>
              <p:spPr bwMode="auto">
                <a:xfrm>
                  <a:off x="2011" y="2882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712" name="Freeform 915"/>
              <p:cNvSpPr>
                <a:spLocks/>
              </p:cNvSpPr>
              <p:nvPr/>
            </p:nvSpPr>
            <p:spPr bwMode="auto">
              <a:xfrm>
                <a:off x="2577" y="3043"/>
                <a:ext cx="614" cy="514"/>
              </a:xfrm>
              <a:custGeom>
                <a:avLst/>
                <a:gdLst>
                  <a:gd name="T0" fmla="*/ 1 w 990"/>
                  <a:gd name="T1" fmla="*/ 10 h 792"/>
                  <a:gd name="T2" fmla="*/ 9 w 990"/>
                  <a:gd name="T3" fmla="*/ 0 h 792"/>
                  <a:gd name="T4" fmla="*/ 9 w 990"/>
                  <a:gd name="T5" fmla="*/ 1 h 792"/>
                  <a:gd name="T6" fmla="*/ 0 w 990"/>
                  <a:gd name="T7" fmla="*/ 10 h 792"/>
                  <a:gd name="T8" fmla="*/ 1 w 990"/>
                  <a:gd name="T9" fmla="*/ 10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0"/>
                  <a:gd name="T16" fmla="*/ 0 h 792"/>
                  <a:gd name="T17" fmla="*/ 990 w 990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0" h="792">
                    <a:moveTo>
                      <a:pt x="3" y="738"/>
                    </a:moveTo>
                    <a:lnTo>
                      <a:pt x="990" y="0"/>
                    </a:lnTo>
                    <a:lnTo>
                      <a:pt x="987" y="60"/>
                    </a:lnTo>
                    <a:lnTo>
                      <a:pt x="0" y="792"/>
                    </a:lnTo>
                    <a:lnTo>
                      <a:pt x="3" y="738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3" name="Freeform 916"/>
              <p:cNvSpPr>
                <a:spLocks/>
              </p:cNvSpPr>
              <p:nvPr/>
            </p:nvSpPr>
            <p:spPr bwMode="auto">
              <a:xfrm>
                <a:off x="1010" y="3084"/>
                <a:ext cx="1571" cy="469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22 w 2532"/>
                  <a:gd name="T5" fmla="*/ 9 h 723"/>
                  <a:gd name="T6" fmla="*/ 22 w 2532"/>
                  <a:gd name="T7" fmla="*/ 10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4" name="Freeform 917"/>
              <p:cNvSpPr>
                <a:spLocks/>
              </p:cNvSpPr>
              <p:nvPr/>
            </p:nvSpPr>
            <p:spPr bwMode="auto">
              <a:xfrm>
                <a:off x="1011" y="2998"/>
                <a:ext cx="17" cy="95"/>
              </a:xfrm>
              <a:custGeom>
                <a:avLst/>
                <a:gdLst>
                  <a:gd name="T0" fmla="*/ 1 w 26"/>
                  <a:gd name="T1" fmla="*/ 1 h 147"/>
                  <a:gd name="T2" fmla="*/ 1 w 26"/>
                  <a:gd name="T3" fmla="*/ 2 h 147"/>
                  <a:gd name="T4" fmla="*/ 0 w 26"/>
                  <a:gd name="T5" fmla="*/ 2 h 147"/>
                  <a:gd name="T6" fmla="*/ 1 w 26"/>
                  <a:gd name="T7" fmla="*/ 0 h 147"/>
                  <a:gd name="T8" fmla="*/ 1 w 26"/>
                  <a:gd name="T9" fmla="*/ 1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7"/>
                  <a:gd name="T17" fmla="*/ 26 w 26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7">
                    <a:moveTo>
                      <a:pt x="26" y="10"/>
                    </a:moveTo>
                    <a:lnTo>
                      <a:pt x="23" y="147"/>
                    </a:lnTo>
                    <a:lnTo>
                      <a:pt x="0" y="144"/>
                    </a:lnTo>
                    <a:lnTo>
                      <a:pt x="3" y="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5" name="Freeform 918"/>
              <p:cNvSpPr>
                <a:spLocks/>
              </p:cNvSpPr>
              <p:nvPr/>
            </p:nvSpPr>
            <p:spPr bwMode="auto">
              <a:xfrm>
                <a:off x="1012" y="2611"/>
                <a:ext cx="730" cy="393"/>
              </a:xfrm>
              <a:custGeom>
                <a:avLst/>
                <a:gdLst>
                  <a:gd name="T0" fmla="*/ 10 w 1176"/>
                  <a:gd name="T1" fmla="*/ 0 h 606"/>
                  <a:gd name="T2" fmla="*/ 0 w 1176"/>
                  <a:gd name="T3" fmla="*/ 8 h 606"/>
                  <a:gd name="T4" fmla="*/ 1 w 1176"/>
                  <a:gd name="T5" fmla="*/ 8 h 606"/>
                  <a:gd name="T6" fmla="*/ 10 w 1176"/>
                  <a:gd name="T7" fmla="*/ 1 h 606"/>
                  <a:gd name="T8" fmla="*/ 10 w 1176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6"/>
                  <a:gd name="T16" fmla="*/ 0 h 606"/>
                  <a:gd name="T17" fmla="*/ 1176 w 1176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6" h="606">
                    <a:moveTo>
                      <a:pt x="1170" y="0"/>
                    </a:moveTo>
                    <a:lnTo>
                      <a:pt x="0" y="597"/>
                    </a:lnTo>
                    <a:lnTo>
                      <a:pt x="30" y="606"/>
                    </a:lnTo>
                    <a:lnTo>
                      <a:pt x="1176" y="18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6" name="Freeform 919"/>
              <p:cNvSpPr>
                <a:spLocks/>
              </p:cNvSpPr>
              <p:nvPr/>
            </p:nvSpPr>
            <p:spPr bwMode="auto">
              <a:xfrm>
                <a:off x="1061" y="3018"/>
                <a:ext cx="1490" cy="451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12 w 2532"/>
                  <a:gd name="T5" fmla="*/ 6 h 723"/>
                  <a:gd name="T6" fmla="*/ 12 w 2532"/>
                  <a:gd name="T7" fmla="*/ 6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" name="Freeform 920"/>
              <p:cNvSpPr>
                <a:spLocks/>
              </p:cNvSpPr>
              <p:nvPr/>
            </p:nvSpPr>
            <p:spPr bwMode="auto">
              <a:xfrm flipV="1">
                <a:off x="2549" y="2986"/>
                <a:ext cx="608" cy="467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9 h 723"/>
                  <a:gd name="T6" fmla="*/ 0 w 2532"/>
                  <a:gd name="T7" fmla="*/ 9 h 723"/>
                  <a:gd name="T8" fmla="*/ 0 w 2532"/>
                  <a:gd name="T9" fmla="*/ 1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74" name="Group 921"/>
            <p:cNvGrpSpPr>
              <a:grpSpLocks/>
            </p:cNvGrpSpPr>
            <p:nvPr/>
          </p:nvGrpSpPr>
          <p:grpSpPr bwMode="auto">
            <a:xfrm flipH="1">
              <a:off x="3742" y="2030"/>
              <a:ext cx="261" cy="235"/>
              <a:chOff x="2839" y="3501"/>
              <a:chExt cx="755" cy="803"/>
            </a:xfrm>
          </p:grpSpPr>
          <p:pic>
            <p:nvPicPr>
              <p:cNvPr id="699" name="Picture 922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00" name="Freeform 923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675" name="Group 924"/>
            <p:cNvGrpSpPr>
              <a:grpSpLocks/>
            </p:cNvGrpSpPr>
            <p:nvPr/>
          </p:nvGrpSpPr>
          <p:grpSpPr bwMode="auto">
            <a:xfrm>
              <a:off x="4603" y="3416"/>
              <a:ext cx="299" cy="257"/>
              <a:chOff x="877" y="1008"/>
              <a:chExt cx="2747" cy="2591"/>
            </a:xfrm>
          </p:grpSpPr>
          <p:pic>
            <p:nvPicPr>
              <p:cNvPr id="676" name="Picture 925" descr="antenna_stylized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" y="1008"/>
                <a:ext cx="2725" cy="14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7" name="Picture 926" descr="laptop_keyboard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9064" flipH="1">
                <a:off x="1009" y="2586"/>
                <a:ext cx="2245" cy="1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78" name="Freeform 927"/>
              <p:cNvSpPr>
                <a:spLocks/>
              </p:cNvSpPr>
              <p:nvPr/>
            </p:nvSpPr>
            <p:spPr bwMode="auto">
              <a:xfrm>
                <a:off x="1753" y="1603"/>
                <a:ext cx="1807" cy="1322"/>
              </a:xfrm>
              <a:custGeom>
                <a:avLst/>
                <a:gdLst>
                  <a:gd name="T0" fmla="*/ 4 w 2982"/>
                  <a:gd name="T1" fmla="*/ 0 h 2442"/>
                  <a:gd name="T2" fmla="*/ 0 w 2982"/>
                  <a:gd name="T3" fmla="*/ 4 h 2442"/>
                  <a:gd name="T4" fmla="*/ 16 w 2982"/>
                  <a:gd name="T5" fmla="*/ 5 h 2442"/>
                  <a:gd name="T6" fmla="*/ 20 w 2982"/>
                  <a:gd name="T7" fmla="*/ 1 h 2442"/>
                  <a:gd name="T8" fmla="*/ 4 w 2982"/>
                  <a:gd name="T9" fmla="*/ 0 h 2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2"/>
                  <a:gd name="T16" fmla="*/ 0 h 2442"/>
                  <a:gd name="T17" fmla="*/ 2982 w 2982"/>
                  <a:gd name="T18" fmla="*/ 2442 h 2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2" h="2442">
                    <a:moveTo>
                      <a:pt x="540" y="0"/>
                    </a:moveTo>
                    <a:lnTo>
                      <a:pt x="0" y="1734"/>
                    </a:lnTo>
                    <a:lnTo>
                      <a:pt x="2394" y="2442"/>
                    </a:lnTo>
                    <a:lnTo>
                      <a:pt x="2982" y="318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pic>
            <p:nvPicPr>
              <p:cNvPr id="679" name="Picture 928" descr="screen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1637"/>
                <a:ext cx="1642" cy="1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80" name="Freeform 929"/>
              <p:cNvSpPr>
                <a:spLocks/>
              </p:cNvSpPr>
              <p:nvPr/>
            </p:nvSpPr>
            <p:spPr bwMode="auto">
              <a:xfrm>
                <a:off x="2082" y="1564"/>
                <a:ext cx="1531" cy="246"/>
              </a:xfrm>
              <a:custGeom>
                <a:avLst/>
                <a:gdLst>
                  <a:gd name="T0" fmla="*/ 1 w 2528"/>
                  <a:gd name="T1" fmla="*/ 0 h 455"/>
                  <a:gd name="T2" fmla="*/ 17 w 2528"/>
                  <a:gd name="T3" fmla="*/ 1 h 455"/>
                  <a:gd name="T4" fmla="*/ 16 w 2528"/>
                  <a:gd name="T5" fmla="*/ 1 h 455"/>
                  <a:gd name="T6" fmla="*/ 0 w 2528"/>
                  <a:gd name="T7" fmla="*/ 1 h 455"/>
                  <a:gd name="T8" fmla="*/ 1 w 2528"/>
                  <a:gd name="T9" fmla="*/ 0 h 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8"/>
                  <a:gd name="T16" fmla="*/ 0 h 455"/>
                  <a:gd name="T17" fmla="*/ 2528 w 2528"/>
                  <a:gd name="T18" fmla="*/ 455 h 4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8" h="455">
                    <a:moveTo>
                      <a:pt x="14" y="0"/>
                    </a:moveTo>
                    <a:lnTo>
                      <a:pt x="2528" y="341"/>
                    </a:lnTo>
                    <a:lnTo>
                      <a:pt x="2480" y="455"/>
                    </a:lnTo>
                    <a:lnTo>
                      <a:pt x="0" y="86"/>
                    </a:lnTo>
                    <a:lnTo>
                      <a:pt x="1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1" name="Freeform 930"/>
              <p:cNvSpPr>
                <a:spLocks/>
              </p:cNvSpPr>
              <p:nvPr/>
            </p:nvSpPr>
            <p:spPr bwMode="auto">
              <a:xfrm>
                <a:off x="1737" y="1562"/>
                <a:ext cx="425" cy="1024"/>
              </a:xfrm>
              <a:custGeom>
                <a:avLst/>
                <a:gdLst>
                  <a:gd name="T0" fmla="*/ 4 w 702"/>
                  <a:gd name="T1" fmla="*/ 0 h 1893"/>
                  <a:gd name="T2" fmla="*/ 0 w 702"/>
                  <a:gd name="T3" fmla="*/ 4 h 1893"/>
                  <a:gd name="T4" fmla="*/ 1 w 702"/>
                  <a:gd name="T5" fmla="*/ 4 h 1893"/>
                  <a:gd name="T6" fmla="*/ 5 w 702"/>
                  <a:gd name="T7" fmla="*/ 1 h 1893"/>
                  <a:gd name="T8" fmla="*/ 4 w 702"/>
                  <a:gd name="T9" fmla="*/ 0 h 1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2"/>
                  <a:gd name="T16" fmla="*/ 0 h 1893"/>
                  <a:gd name="T17" fmla="*/ 702 w 702"/>
                  <a:gd name="T18" fmla="*/ 1893 h 1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2" h="1893">
                    <a:moveTo>
                      <a:pt x="579" y="0"/>
                    </a:moveTo>
                    <a:lnTo>
                      <a:pt x="0" y="1869"/>
                    </a:lnTo>
                    <a:lnTo>
                      <a:pt x="114" y="1893"/>
                    </a:lnTo>
                    <a:lnTo>
                      <a:pt x="702" y="51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2" name="Freeform 931"/>
              <p:cNvSpPr>
                <a:spLocks/>
              </p:cNvSpPr>
              <p:nvPr/>
            </p:nvSpPr>
            <p:spPr bwMode="auto">
              <a:xfrm>
                <a:off x="3144" y="1745"/>
                <a:ext cx="458" cy="1182"/>
              </a:xfrm>
              <a:custGeom>
                <a:avLst/>
                <a:gdLst>
                  <a:gd name="T0" fmla="*/ 5 w 756"/>
                  <a:gd name="T1" fmla="*/ 0 h 2184"/>
                  <a:gd name="T2" fmla="*/ 1 w 756"/>
                  <a:gd name="T3" fmla="*/ 5 h 2184"/>
                  <a:gd name="T4" fmla="*/ 0 w 756"/>
                  <a:gd name="T5" fmla="*/ 5 h 2184"/>
                  <a:gd name="T6" fmla="*/ 4 w 756"/>
                  <a:gd name="T7" fmla="*/ 1 h 2184"/>
                  <a:gd name="T8" fmla="*/ 5 w 756"/>
                  <a:gd name="T9" fmla="*/ 0 h 2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6"/>
                  <a:gd name="T16" fmla="*/ 0 h 2184"/>
                  <a:gd name="T17" fmla="*/ 756 w 756"/>
                  <a:gd name="T18" fmla="*/ 2184 h 2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6" h="2184">
                    <a:moveTo>
                      <a:pt x="756" y="0"/>
                    </a:moveTo>
                    <a:lnTo>
                      <a:pt x="138" y="2184"/>
                    </a:lnTo>
                    <a:lnTo>
                      <a:pt x="0" y="2148"/>
                    </a:lnTo>
                    <a:lnTo>
                      <a:pt x="606" y="78"/>
                    </a:lnTo>
                    <a:lnTo>
                      <a:pt x="7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3" name="Freeform 932"/>
              <p:cNvSpPr>
                <a:spLocks/>
              </p:cNvSpPr>
              <p:nvPr/>
            </p:nvSpPr>
            <p:spPr bwMode="auto">
              <a:xfrm>
                <a:off x="1732" y="2534"/>
                <a:ext cx="1680" cy="399"/>
              </a:xfrm>
              <a:custGeom>
                <a:avLst/>
                <a:gdLst>
                  <a:gd name="T0" fmla="*/ 1 w 2773"/>
                  <a:gd name="T1" fmla="*/ 0 h 738"/>
                  <a:gd name="T2" fmla="*/ 0 w 2773"/>
                  <a:gd name="T3" fmla="*/ 1 h 738"/>
                  <a:gd name="T4" fmla="*/ 16 w 2773"/>
                  <a:gd name="T5" fmla="*/ 2 h 738"/>
                  <a:gd name="T6" fmla="*/ 16 w 2773"/>
                  <a:gd name="T7" fmla="*/ 1 h 738"/>
                  <a:gd name="T8" fmla="*/ 1 w 2773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3"/>
                  <a:gd name="T16" fmla="*/ 0 h 738"/>
                  <a:gd name="T17" fmla="*/ 2773 w 2773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3" h="738">
                    <a:moveTo>
                      <a:pt x="33" y="0"/>
                    </a:moveTo>
                    <a:lnTo>
                      <a:pt x="0" y="99"/>
                    </a:lnTo>
                    <a:lnTo>
                      <a:pt x="2436" y="738"/>
                    </a:lnTo>
                    <a:cubicBezTo>
                      <a:pt x="2499" y="501"/>
                      <a:pt x="2773" y="727"/>
                      <a:pt x="2373" y="603"/>
                    </a:cubicBezTo>
                    <a:lnTo>
                      <a:pt x="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CC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4" name="Freeform 933"/>
              <p:cNvSpPr>
                <a:spLocks/>
              </p:cNvSpPr>
              <p:nvPr/>
            </p:nvSpPr>
            <p:spPr bwMode="auto">
              <a:xfrm>
                <a:off x="3195" y="1755"/>
                <a:ext cx="429" cy="1187"/>
              </a:xfrm>
              <a:custGeom>
                <a:avLst/>
                <a:gdLst>
                  <a:gd name="T0" fmla="*/ 12 w 637"/>
                  <a:gd name="T1" fmla="*/ 0 h 1659"/>
                  <a:gd name="T2" fmla="*/ 12 w 637"/>
                  <a:gd name="T3" fmla="*/ 0 h 1659"/>
                  <a:gd name="T4" fmla="*/ 1 w 637"/>
                  <a:gd name="T5" fmla="*/ 59 h 1659"/>
                  <a:gd name="T6" fmla="*/ 0 w 637"/>
                  <a:gd name="T7" fmla="*/ 57 h 1659"/>
                  <a:gd name="T8" fmla="*/ 12 w 637"/>
                  <a:gd name="T9" fmla="*/ 0 h 1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7"/>
                  <a:gd name="T16" fmla="*/ 0 h 1659"/>
                  <a:gd name="T17" fmla="*/ 637 w 637"/>
                  <a:gd name="T18" fmla="*/ 1659 h 16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7" h="1659">
                    <a:moveTo>
                      <a:pt x="615" y="0"/>
                    </a:moveTo>
                    <a:lnTo>
                      <a:pt x="637" y="0"/>
                    </a:lnTo>
                    <a:lnTo>
                      <a:pt x="68" y="1659"/>
                    </a:lnTo>
                    <a:lnTo>
                      <a:pt x="0" y="1647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5" name="Freeform 934"/>
              <p:cNvSpPr>
                <a:spLocks/>
              </p:cNvSpPr>
              <p:nvPr/>
            </p:nvSpPr>
            <p:spPr bwMode="auto">
              <a:xfrm>
                <a:off x="1734" y="2587"/>
                <a:ext cx="1494" cy="394"/>
              </a:xfrm>
              <a:custGeom>
                <a:avLst/>
                <a:gdLst>
                  <a:gd name="T0" fmla="*/ 0 w 2216"/>
                  <a:gd name="T1" fmla="*/ 0 h 550"/>
                  <a:gd name="T2" fmla="*/ 1 w 2216"/>
                  <a:gd name="T3" fmla="*/ 2 h 550"/>
                  <a:gd name="T4" fmla="*/ 42 w 2216"/>
                  <a:gd name="T5" fmla="*/ 20 h 550"/>
                  <a:gd name="T6" fmla="*/ 42 w 2216"/>
                  <a:gd name="T7" fmla="*/ 17 h 550"/>
                  <a:gd name="T8" fmla="*/ 0 w 2216"/>
                  <a:gd name="T9" fmla="*/ 0 h 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6"/>
                  <a:gd name="T16" fmla="*/ 0 h 550"/>
                  <a:gd name="T17" fmla="*/ 2216 w 2216"/>
                  <a:gd name="T18" fmla="*/ 550 h 5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6" h="550">
                    <a:moveTo>
                      <a:pt x="0" y="0"/>
                    </a:moveTo>
                    <a:lnTo>
                      <a:pt x="9" y="57"/>
                    </a:lnTo>
                    <a:lnTo>
                      <a:pt x="2164" y="550"/>
                    </a:lnTo>
                    <a:lnTo>
                      <a:pt x="2216" y="49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686" name="Group 935"/>
              <p:cNvGrpSpPr>
                <a:grpSpLocks/>
              </p:cNvGrpSpPr>
              <p:nvPr/>
            </p:nvGrpSpPr>
            <p:grpSpPr bwMode="auto">
              <a:xfrm>
                <a:off x="1709" y="3008"/>
                <a:ext cx="507" cy="234"/>
                <a:chOff x="1740" y="2642"/>
                <a:chExt cx="752" cy="327"/>
              </a:xfrm>
            </p:grpSpPr>
            <p:sp>
              <p:nvSpPr>
                <p:cNvPr id="693" name="Freeform 936"/>
                <p:cNvSpPr>
                  <a:spLocks/>
                </p:cNvSpPr>
                <p:nvPr/>
              </p:nvSpPr>
              <p:spPr bwMode="auto">
                <a:xfrm>
                  <a:off x="1740" y="2642"/>
                  <a:ext cx="752" cy="327"/>
                </a:xfrm>
                <a:custGeom>
                  <a:avLst/>
                  <a:gdLst>
                    <a:gd name="T0" fmla="*/ 293 w 752"/>
                    <a:gd name="T1" fmla="*/ 0 h 327"/>
                    <a:gd name="T2" fmla="*/ 752 w 752"/>
                    <a:gd name="T3" fmla="*/ 124 h 327"/>
                    <a:gd name="T4" fmla="*/ 470 w 752"/>
                    <a:gd name="T5" fmla="*/ 327 h 327"/>
                    <a:gd name="T6" fmla="*/ 0 w 752"/>
                    <a:gd name="T7" fmla="*/ 183 h 327"/>
                    <a:gd name="T8" fmla="*/ 293 w 752"/>
                    <a:gd name="T9" fmla="*/ 0 h 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2"/>
                    <a:gd name="T16" fmla="*/ 0 h 327"/>
                    <a:gd name="T17" fmla="*/ 752 w 752"/>
                    <a:gd name="T18" fmla="*/ 327 h 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2" h="327">
                      <a:moveTo>
                        <a:pt x="293" y="0"/>
                      </a:moveTo>
                      <a:lnTo>
                        <a:pt x="752" y="124"/>
                      </a:lnTo>
                      <a:lnTo>
                        <a:pt x="470" y="327"/>
                      </a:lnTo>
                      <a:lnTo>
                        <a:pt x="0" y="183"/>
                      </a:lnTo>
                      <a:lnTo>
                        <a:pt x="293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94" name="Freeform 937"/>
                <p:cNvSpPr>
                  <a:spLocks/>
                </p:cNvSpPr>
                <p:nvPr/>
              </p:nvSpPr>
              <p:spPr bwMode="auto">
                <a:xfrm>
                  <a:off x="1754" y="2649"/>
                  <a:ext cx="726" cy="311"/>
                </a:xfrm>
                <a:custGeom>
                  <a:avLst/>
                  <a:gdLst>
                    <a:gd name="T0" fmla="*/ 282 w 726"/>
                    <a:gd name="T1" fmla="*/ 0 h 311"/>
                    <a:gd name="T2" fmla="*/ 726 w 726"/>
                    <a:gd name="T3" fmla="*/ 119 h 311"/>
                    <a:gd name="T4" fmla="*/ 457 w 726"/>
                    <a:gd name="T5" fmla="*/ 311 h 311"/>
                    <a:gd name="T6" fmla="*/ 0 w 726"/>
                    <a:gd name="T7" fmla="*/ 173 h 311"/>
                    <a:gd name="T8" fmla="*/ 282 w 726"/>
                    <a:gd name="T9" fmla="*/ 0 h 3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6"/>
                    <a:gd name="T16" fmla="*/ 0 h 311"/>
                    <a:gd name="T17" fmla="*/ 726 w 726"/>
                    <a:gd name="T18" fmla="*/ 311 h 3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6" h="311">
                      <a:moveTo>
                        <a:pt x="282" y="0"/>
                      </a:moveTo>
                      <a:lnTo>
                        <a:pt x="726" y="119"/>
                      </a:lnTo>
                      <a:lnTo>
                        <a:pt x="457" y="311"/>
                      </a:lnTo>
                      <a:lnTo>
                        <a:pt x="0" y="173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D4D4D"/>
                    </a:gs>
                    <a:gs pos="100000">
                      <a:srgbClr val="DDDDDD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95" name="Freeform 938"/>
                <p:cNvSpPr>
                  <a:spLocks/>
                </p:cNvSpPr>
                <p:nvPr/>
              </p:nvSpPr>
              <p:spPr bwMode="auto">
                <a:xfrm>
                  <a:off x="1808" y="2770"/>
                  <a:ext cx="258" cy="100"/>
                </a:xfrm>
                <a:custGeom>
                  <a:avLst/>
                  <a:gdLst>
                    <a:gd name="T0" fmla="*/ 0 w 258"/>
                    <a:gd name="T1" fmla="*/ 44 h 100"/>
                    <a:gd name="T2" fmla="*/ 75 w 258"/>
                    <a:gd name="T3" fmla="*/ 0 h 100"/>
                    <a:gd name="T4" fmla="*/ 258 w 258"/>
                    <a:gd name="T5" fmla="*/ 50 h 100"/>
                    <a:gd name="T6" fmla="*/ 183 w 258"/>
                    <a:gd name="T7" fmla="*/ 100 h 100"/>
                    <a:gd name="T8" fmla="*/ 0 w 258"/>
                    <a:gd name="T9" fmla="*/ 4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0"/>
                    <a:gd name="T17" fmla="*/ 258 w 258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0">
                      <a:moveTo>
                        <a:pt x="0" y="44"/>
                      </a:moveTo>
                      <a:lnTo>
                        <a:pt x="75" y="0"/>
                      </a:lnTo>
                      <a:lnTo>
                        <a:pt x="258" y="50"/>
                      </a:lnTo>
                      <a:lnTo>
                        <a:pt x="183" y="10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96" name="Freeform 939"/>
                <p:cNvSpPr>
                  <a:spLocks/>
                </p:cNvSpPr>
                <p:nvPr/>
              </p:nvSpPr>
              <p:spPr bwMode="auto">
                <a:xfrm>
                  <a:off x="1799" y="2816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97" name="Freeform 940"/>
                <p:cNvSpPr>
                  <a:spLocks/>
                </p:cNvSpPr>
                <p:nvPr/>
              </p:nvSpPr>
              <p:spPr bwMode="auto">
                <a:xfrm>
                  <a:off x="2020" y="2834"/>
                  <a:ext cx="258" cy="102"/>
                </a:xfrm>
                <a:custGeom>
                  <a:avLst/>
                  <a:gdLst>
                    <a:gd name="T0" fmla="*/ 0 w 258"/>
                    <a:gd name="T1" fmla="*/ 46 h 102"/>
                    <a:gd name="T2" fmla="*/ 71 w 258"/>
                    <a:gd name="T3" fmla="*/ 0 h 102"/>
                    <a:gd name="T4" fmla="*/ 258 w 258"/>
                    <a:gd name="T5" fmla="*/ 52 h 102"/>
                    <a:gd name="T6" fmla="*/ 183 w 258"/>
                    <a:gd name="T7" fmla="*/ 102 h 102"/>
                    <a:gd name="T8" fmla="*/ 0 w 258"/>
                    <a:gd name="T9" fmla="*/ 46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2"/>
                    <a:gd name="T17" fmla="*/ 258 w 258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2">
                      <a:moveTo>
                        <a:pt x="0" y="46"/>
                      </a:moveTo>
                      <a:lnTo>
                        <a:pt x="71" y="0"/>
                      </a:lnTo>
                      <a:lnTo>
                        <a:pt x="258" y="52"/>
                      </a:lnTo>
                      <a:lnTo>
                        <a:pt x="183" y="102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98" name="Freeform 941"/>
                <p:cNvSpPr>
                  <a:spLocks/>
                </p:cNvSpPr>
                <p:nvPr/>
              </p:nvSpPr>
              <p:spPr bwMode="auto">
                <a:xfrm>
                  <a:off x="2011" y="2882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687" name="Freeform 942"/>
              <p:cNvSpPr>
                <a:spLocks/>
              </p:cNvSpPr>
              <p:nvPr/>
            </p:nvSpPr>
            <p:spPr bwMode="auto">
              <a:xfrm>
                <a:off x="2577" y="3043"/>
                <a:ext cx="614" cy="514"/>
              </a:xfrm>
              <a:custGeom>
                <a:avLst/>
                <a:gdLst>
                  <a:gd name="T0" fmla="*/ 1 w 990"/>
                  <a:gd name="T1" fmla="*/ 10 h 792"/>
                  <a:gd name="T2" fmla="*/ 9 w 990"/>
                  <a:gd name="T3" fmla="*/ 0 h 792"/>
                  <a:gd name="T4" fmla="*/ 9 w 990"/>
                  <a:gd name="T5" fmla="*/ 1 h 792"/>
                  <a:gd name="T6" fmla="*/ 0 w 990"/>
                  <a:gd name="T7" fmla="*/ 10 h 792"/>
                  <a:gd name="T8" fmla="*/ 1 w 990"/>
                  <a:gd name="T9" fmla="*/ 10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0"/>
                  <a:gd name="T16" fmla="*/ 0 h 792"/>
                  <a:gd name="T17" fmla="*/ 990 w 990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0" h="792">
                    <a:moveTo>
                      <a:pt x="3" y="738"/>
                    </a:moveTo>
                    <a:lnTo>
                      <a:pt x="990" y="0"/>
                    </a:lnTo>
                    <a:lnTo>
                      <a:pt x="987" y="60"/>
                    </a:lnTo>
                    <a:lnTo>
                      <a:pt x="0" y="792"/>
                    </a:lnTo>
                    <a:lnTo>
                      <a:pt x="3" y="738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8" name="Freeform 943"/>
              <p:cNvSpPr>
                <a:spLocks/>
              </p:cNvSpPr>
              <p:nvPr/>
            </p:nvSpPr>
            <p:spPr bwMode="auto">
              <a:xfrm>
                <a:off x="1010" y="3084"/>
                <a:ext cx="1571" cy="469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22 w 2532"/>
                  <a:gd name="T5" fmla="*/ 9 h 723"/>
                  <a:gd name="T6" fmla="*/ 22 w 2532"/>
                  <a:gd name="T7" fmla="*/ 10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9" name="Freeform 944"/>
              <p:cNvSpPr>
                <a:spLocks/>
              </p:cNvSpPr>
              <p:nvPr/>
            </p:nvSpPr>
            <p:spPr bwMode="auto">
              <a:xfrm>
                <a:off x="1011" y="2998"/>
                <a:ext cx="17" cy="95"/>
              </a:xfrm>
              <a:custGeom>
                <a:avLst/>
                <a:gdLst>
                  <a:gd name="T0" fmla="*/ 1 w 26"/>
                  <a:gd name="T1" fmla="*/ 1 h 147"/>
                  <a:gd name="T2" fmla="*/ 1 w 26"/>
                  <a:gd name="T3" fmla="*/ 2 h 147"/>
                  <a:gd name="T4" fmla="*/ 0 w 26"/>
                  <a:gd name="T5" fmla="*/ 2 h 147"/>
                  <a:gd name="T6" fmla="*/ 1 w 26"/>
                  <a:gd name="T7" fmla="*/ 0 h 147"/>
                  <a:gd name="T8" fmla="*/ 1 w 26"/>
                  <a:gd name="T9" fmla="*/ 1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7"/>
                  <a:gd name="T17" fmla="*/ 26 w 26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7">
                    <a:moveTo>
                      <a:pt x="26" y="10"/>
                    </a:moveTo>
                    <a:lnTo>
                      <a:pt x="23" y="147"/>
                    </a:lnTo>
                    <a:lnTo>
                      <a:pt x="0" y="144"/>
                    </a:lnTo>
                    <a:lnTo>
                      <a:pt x="3" y="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0" name="Freeform 945"/>
              <p:cNvSpPr>
                <a:spLocks/>
              </p:cNvSpPr>
              <p:nvPr/>
            </p:nvSpPr>
            <p:spPr bwMode="auto">
              <a:xfrm>
                <a:off x="1012" y="2611"/>
                <a:ext cx="730" cy="393"/>
              </a:xfrm>
              <a:custGeom>
                <a:avLst/>
                <a:gdLst>
                  <a:gd name="T0" fmla="*/ 10 w 1176"/>
                  <a:gd name="T1" fmla="*/ 0 h 606"/>
                  <a:gd name="T2" fmla="*/ 0 w 1176"/>
                  <a:gd name="T3" fmla="*/ 8 h 606"/>
                  <a:gd name="T4" fmla="*/ 1 w 1176"/>
                  <a:gd name="T5" fmla="*/ 8 h 606"/>
                  <a:gd name="T6" fmla="*/ 10 w 1176"/>
                  <a:gd name="T7" fmla="*/ 1 h 606"/>
                  <a:gd name="T8" fmla="*/ 10 w 1176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6"/>
                  <a:gd name="T16" fmla="*/ 0 h 606"/>
                  <a:gd name="T17" fmla="*/ 1176 w 1176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6" h="606">
                    <a:moveTo>
                      <a:pt x="1170" y="0"/>
                    </a:moveTo>
                    <a:lnTo>
                      <a:pt x="0" y="597"/>
                    </a:lnTo>
                    <a:lnTo>
                      <a:pt x="30" y="606"/>
                    </a:lnTo>
                    <a:lnTo>
                      <a:pt x="1176" y="18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1" name="Freeform 946"/>
              <p:cNvSpPr>
                <a:spLocks/>
              </p:cNvSpPr>
              <p:nvPr/>
            </p:nvSpPr>
            <p:spPr bwMode="auto">
              <a:xfrm>
                <a:off x="1061" y="3018"/>
                <a:ext cx="1490" cy="451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12 w 2532"/>
                  <a:gd name="T5" fmla="*/ 6 h 723"/>
                  <a:gd name="T6" fmla="*/ 12 w 2532"/>
                  <a:gd name="T7" fmla="*/ 6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2" name="Freeform 947"/>
              <p:cNvSpPr>
                <a:spLocks/>
              </p:cNvSpPr>
              <p:nvPr/>
            </p:nvSpPr>
            <p:spPr bwMode="auto">
              <a:xfrm flipV="1">
                <a:off x="2549" y="2986"/>
                <a:ext cx="608" cy="467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9 h 723"/>
                  <a:gd name="T6" fmla="*/ 0 w 2532"/>
                  <a:gd name="T7" fmla="*/ 9 h 723"/>
                  <a:gd name="T8" fmla="*/ 0 w 2532"/>
                  <a:gd name="T9" fmla="*/ 1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990" name="Line 1034"/>
          <p:cNvSpPr>
            <a:spLocks noChangeShapeType="1"/>
          </p:cNvSpPr>
          <p:nvPr/>
        </p:nvSpPr>
        <p:spPr bwMode="auto">
          <a:xfrm flipH="1">
            <a:off x="6221413" y="1852613"/>
            <a:ext cx="503237" cy="138906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91" name="Line 1035"/>
          <p:cNvSpPr>
            <a:spLocks noChangeShapeType="1"/>
          </p:cNvSpPr>
          <p:nvPr/>
        </p:nvSpPr>
        <p:spPr bwMode="auto">
          <a:xfrm>
            <a:off x="5565775" y="2438400"/>
            <a:ext cx="238125" cy="2568575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92" name="Line 1036"/>
          <p:cNvSpPr>
            <a:spLocks noChangeShapeType="1"/>
          </p:cNvSpPr>
          <p:nvPr/>
        </p:nvSpPr>
        <p:spPr bwMode="auto">
          <a:xfrm>
            <a:off x="6275388" y="3581400"/>
            <a:ext cx="1198562" cy="1997075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93" name="Text Box 1037"/>
          <p:cNvSpPr txBox="1">
            <a:spLocks noChangeArrowheads="1"/>
          </p:cNvSpPr>
          <p:nvPr/>
        </p:nvSpPr>
        <p:spPr bwMode="auto">
          <a:xfrm>
            <a:off x="7239000" y="1373188"/>
            <a:ext cx="1284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CC0000"/>
                </a:solidFill>
              </a:rPr>
              <a:t>peer-peer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791D078-11E2-D940-BBD5-9F84111AE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C42074-4BF0-42B9-8ADF-069788F5B15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Rodapé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Inserindo registros no DNS</a:t>
            </a:r>
          </a:p>
        </p:txBody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107363" cy="4648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t-BR" sz="2400"/>
              <a:t>Exemplo: acabou de criar a empresa “Network Utopia”</a:t>
            </a:r>
          </a:p>
          <a:p>
            <a:pPr>
              <a:lnSpc>
                <a:spcPct val="80000"/>
              </a:lnSpc>
            </a:pPr>
            <a:r>
              <a:rPr lang="pt-BR" sz="2400"/>
              <a:t>Registra o nome netutopia.com.br em uma </a:t>
            </a:r>
            <a:r>
              <a:rPr lang="pt-BR" sz="2400">
                <a:solidFill>
                  <a:srgbClr val="FF0000"/>
                </a:solidFill>
              </a:rPr>
              <a:t>entidade registradora</a:t>
            </a:r>
            <a:r>
              <a:rPr lang="pt-BR" sz="2400"/>
              <a:t> (</a:t>
            </a:r>
            <a:r>
              <a:rPr lang="pt-BR" sz="2400" err="1"/>
              <a:t>e.x</a:t>
            </a:r>
            <a:r>
              <a:rPr lang="pt-BR" sz="2400"/>
              <a:t>., Registro.br)</a:t>
            </a:r>
          </a:p>
          <a:p>
            <a:pPr lvl="1">
              <a:lnSpc>
                <a:spcPct val="80000"/>
              </a:lnSpc>
            </a:pPr>
            <a:r>
              <a:rPr lang="pt-BR" sz="2000"/>
              <a:t>Tem de prover para a registradora os nomes e endereços IP dos servidores DNS oficiais (primário e secundário)</a:t>
            </a:r>
          </a:p>
          <a:p>
            <a:pPr lvl="1">
              <a:lnSpc>
                <a:spcPct val="80000"/>
              </a:lnSpc>
            </a:pPr>
            <a:r>
              <a:rPr lang="pt-BR" sz="2000"/>
              <a:t>Registradora insere dois </a:t>
            </a:r>
            <a:r>
              <a:rPr lang="pt-BR" sz="2000" err="1"/>
              <a:t>RRs</a:t>
            </a:r>
            <a:r>
              <a:rPr lang="pt-BR" sz="2000"/>
              <a:t> no servidor TLD .</a:t>
            </a:r>
            <a:r>
              <a:rPr lang="pt-BR" sz="2000" err="1"/>
              <a:t>br</a:t>
            </a:r>
            <a:r>
              <a:rPr lang="pt-BR" sz="2000"/>
              <a:t>:</a:t>
            </a:r>
            <a:br>
              <a:rPr lang="pt-BR" sz="2000"/>
            </a:br>
            <a:endParaRPr lang="pt-BR" sz="2000"/>
          </a:p>
          <a:p>
            <a:pPr lvl="1">
              <a:lnSpc>
                <a:spcPct val="80000"/>
              </a:lnSpc>
              <a:buFont typeface="ZapfDingbats" pitchFamily="82" charset="0"/>
              <a:buNone/>
            </a:pPr>
            <a:r>
              <a:rPr lang="pt-BR" sz="2000">
                <a:solidFill>
                  <a:schemeClr val="accent2"/>
                </a:solidFill>
                <a:latin typeface="Courier New" pitchFamily="49" charset="0"/>
              </a:rPr>
              <a:t>(netutopia.com.br, dns1.netutopia.com.br, NS)</a:t>
            </a:r>
          </a:p>
          <a:p>
            <a:pPr lvl="1">
              <a:lnSpc>
                <a:spcPct val="80000"/>
              </a:lnSpc>
              <a:buFont typeface="ZapfDingbats" pitchFamily="82" charset="0"/>
              <a:buNone/>
            </a:pPr>
            <a:r>
              <a:rPr lang="pt-BR" sz="2000">
                <a:solidFill>
                  <a:schemeClr val="accent2"/>
                </a:solidFill>
                <a:latin typeface="Courier New" pitchFamily="49" charset="0"/>
              </a:rPr>
              <a:t>(dns1.netutopia.com.br, 212.212.212.1, A)</a:t>
            </a:r>
            <a:br>
              <a:rPr lang="pt-BR" sz="2000">
                <a:solidFill>
                  <a:schemeClr val="accent2"/>
                </a:solidFill>
                <a:latin typeface="Courier New" pitchFamily="49" charset="0"/>
              </a:rPr>
            </a:br>
            <a:endParaRPr lang="pt-BR" sz="2000">
              <a:solidFill>
                <a:schemeClr val="accent2"/>
              </a:solidFill>
              <a:latin typeface="Courier New" pitchFamily="49" charset="0"/>
            </a:endParaRPr>
          </a:p>
          <a:p>
            <a:pPr>
              <a:lnSpc>
                <a:spcPct val="80000"/>
              </a:lnSpc>
            </a:pPr>
            <a:r>
              <a:rPr lang="pt-BR" sz="2400"/>
              <a:t>Põe no servidor oficial um registro do tipo A para www.netutopia.com.br e um registro do tipo MX para netutopia.com.br</a:t>
            </a:r>
          </a:p>
          <a:p>
            <a:pPr>
              <a:lnSpc>
                <a:spcPct val="80000"/>
              </a:lnSpc>
            </a:pPr>
            <a:endParaRPr lang="pt-BR" sz="240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64BB939-165C-BF43-A29A-578F80C48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2674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Ataques ao DNS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000">
                <a:solidFill>
                  <a:srgbClr val="FF0000"/>
                </a:solidFill>
              </a:rPr>
              <a:t>Ataques </a:t>
            </a:r>
            <a:r>
              <a:rPr lang="pt-BR" sz="2000" err="1">
                <a:solidFill>
                  <a:srgbClr val="FF0000"/>
                </a:solidFill>
              </a:rPr>
              <a:t>DDoS</a:t>
            </a:r>
            <a:endParaRPr lang="pt-BR" sz="2000">
              <a:solidFill>
                <a:srgbClr val="FF0000"/>
              </a:solidFill>
            </a:endParaRPr>
          </a:p>
          <a:p>
            <a:r>
              <a:rPr lang="pt-BR" sz="2000"/>
              <a:t>Bombardeia os servidores raiz com tráfego</a:t>
            </a:r>
          </a:p>
          <a:p>
            <a:pPr lvl="1"/>
            <a:r>
              <a:rPr lang="pt-BR" sz="1800"/>
              <a:t>Até o momento não tiveram sucesso</a:t>
            </a:r>
          </a:p>
          <a:p>
            <a:pPr lvl="1"/>
            <a:r>
              <a:rPr lang="pt-BR" sz="1800"/>
              <a:t>Filtragem do tráfego</a:t>
            </a:r>
          </a:p>
          <a:p>
            <a:pPr lvl="1"/>
            <a:r>
              <a:rPr lang="pt-BR" sz="1800"/>
              <a:t>Servidores DNS locais cacheiam os </a:t>
            </a:r>
            <a:r>
              <a:rPr lang="pt-BR" sz="1800" err="1"/>
              <a:t>IPs</a:t>
            </a:r>
            <a:r>
              <a:rPr lang="pt-BR" sz="1800"/>
              <a:t> dos servidores TLD, permitindo que os servidores raízes não sejam consultados</a:t>
            </a:r>
          </a:p>
          <a:p>
            <a:r>
              <a:rPr lang="pt-BR" sz="2000"/>
              <a:t>Bombardeio aos servidores TLD</a:t>
            </a:r>
            <a:endParaRPr lang="pt-BR" sz="2200"/>
          </a:p>
          <a:p>
            <a:pPr lvl="1"/>
            <a:r>
              <a:rPr lang="pt-BR" sz="1800"/>
              <a:t>Potencialmente mais perigoso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000">
                <a:solidFill>
                  <a:srgbClr val="FF0000"/>
                </a:solidFill>
              </a:rPr>
              <a:t>Ataques de redirecionamento</a:t>
            </a:r>
          </a:p>
          <a:p>
            <a:r>
              <a:rPr lang="pt-BR" sz="2000"/>
              <a:t>Pessoa no meio</a:t>
            </a:r>
          </a:p>
          <a:p>
            <a:pPr lvl="1"/>
            <a:r>
              <a:rPr lang="pt-BR" sz="1800"/>
              <a:t>Intercepta as consultas</a:t>
            </a:r>
          </a:p>
          <a:p>
            <a:r>
              <a:rPr lang="pt-BR" sz="2000"/>
              <a:t>Envenenamento do DNS</a:t>
            </a:r>
          </a:p>
          <a:p>
            <a:pPr lvl="1"/>
            <a:r>
              <a:rPr lang="pt-BR" sz="1800"/>
              <a:t>Envia respostas falsas para o servidor DNS que as coloca em cache</a:t>
            </a:r>
          </a:p>
          <a:p>
            <a:pPr marL="0" indent="0">
              <a:buNone/>
            </a:pPr>
            <a:r>
              <a:rPr lang="pt-BR" sz="2000">
                <a:solidFill>
                  <a:srgbClr val="FF0000"/>
                </a:solidFill>
              </a:rPr>
              <a:t>Exploração do DNS para </a:t>
            </a:r>
            <a:r>
              <a:rPr lang="pt-BR" sz="2000" err="1">
                <a:solidFill>
                  <a:srgbClr val="FF0000"/>
                </a:solidFill>
              </a:rPr>
              <a:t>DDoS</a:t>
            </a:r>
            <a:endParaRPr lang="pt-BR" sz="2000">
              <a:solidFill>
                <a:srgbClr val="FF0000"/>
              </a:solidFill>
            </a:endParaRPr>
          </a:p>
          <a:p>
            <a:r>
              <a:rPr lang="pt-BR" sz="2000"/>
              <a:t>Envia consultas com endereço origem falsificado: IP alvo</a:t>
            </a:r>
          </a:p>
          <a:p>
            <a:r>
              <a:rPr lang="pt-BR" sz="2000"/>
              <a:t>Requer amplificação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19B5F9C-2A19-9347-9A41-9ED2B632D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2138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3072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Capítulo 2: Roteiro</a:t>
            </a:r>
          </a:p>
        </p:txBody>
      </p:sp>
      <p:sp>
        <p:nvSpPr>
          <p:cNvPr id="30725" name="Rectangle 102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t-BR" sz="2400"/>
              <a:t>2.1 Princípios de aplicações de rede</a:t>
            </a:r>
          </a:p>
          <a:p>
            <a:r>
              <a:rPr lang="pt-BR" sz="2400"/>
              <a:t>2.2 A Web e o HTTP</a:t>
            </a:r>
          </a:p>
          <a:p>
            <a:r>
              <a:rPr lang="pt-BR" sz="2400"/>
              <a:t>2.3 Correio Eletrônico na Internet</a:t>
            </a:r>
          </a:p>
          <a:p>
            <a:r>
              <a:rPr lang="pt-BR" sz="2400"/>
              <a:t>2.4 DNS: o serviço de diretório da Internet</a:t>
            </a:r>
          </a:p>
          <a:p>
            <a:endParaRPr lang="pt-BR" sz="2400"/>
          </a:p>
        </p:txBody>
      </p:sp>
      <p:sp>
        <p:nvSpPr>
          <p:cNvPr id="30726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600200"/>
            <a:ext cx="4054475" cy="4648200"/>
          </a:xfrm>
        </p:spPr>
        <p:txBody>
          <a:bodyPr/>
          <a:lstStyle/>
          <a:p>
            <a:r>
              <a:rPr lang="pt-BR" sz="2400">
                <a:solidFill>
                  <a:srgbClr val="FF0000"/>
                </a:solidFill>
              </a:rPr>
              <a:t>2.5 Aplicações P2P</a:t>
            </a:r>
          </a:p>
          <a:p>
            <a:r>
              <a:rPr lang="pt-BR" sz="2400">
                <a:solidFill>
                  <a:srgbClr val="0070C0"/>
                </a:solidFill>
              </a:rPr>
              <a:t>2.6 Fluxos (</a:t>
            </a:r>
            <a:r>
              <a:rPr lang="pt-BR" sz="2400" i="1" err="1">
                <a:solidFill>
                  <a:srgbClr val="0070C0"/>
                </a:solidFill>
              </a:rPr>
              <a:t>streams</a:t>
            </a:r>
            <a:r>
              <a:rPr lang="pt-BR" sz="2400">
                <a:solidFill>
                  <a:srgbClr val="0070C0"/>
                </a:solidFill>
              </a:rPr>
              <a:t>) de vídeo e Redes de Distribuição de Conteúdo (</a:t>
            </a:r>
            <a:r>
              <a:rPr lang="pt-BR" sz="2400" err="1">
                <a:solidFill>
                  <a:srgbClr val="0070C0"/>
                </a:solidFill>
              </a:rPr>
              <a:t>CDNs</a:t>
            </a:r>
            <a:r>
              <a:rPr lang="pt-BR" sz="2400">
                <a:solidFill>
                  <a:srgbClr val="0070C0"/>
                </a:solidFill>
              </a:rPr>
              <a:t>)</a:t>
            </a:r>
          </a:p>
          <a:p>
            <a:r>
              <a:rPr lang="pt-BR" sz="2400"/>
              <a:t>2.7 Programação de </a:t>
            </a:r>
            <a:r>
              <a:rPr lang="pt-BR" sz="2400" i="1"/>
              <a:t>sockets</a:t>
            </a:r>
            <a:r>
              <a:rPr lang="pt-BR" sz="2400"/>
              <a:t> com UDP e TCP</a:t>
            </a:r>
          </a:p>
          <a:p>
            <a:endParaRPr lang="pt-BR" sz="2400"/>
          </a:p>
          <a:p>
            <a:pPr>
              <a:buFont typeface="ZapfDingbats" pitchFamily="82" charset="0"/>
              <a:buNone/>
            </a:pPr>
            <a:endParaRPr lang="pt-BR" sz="240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70CD0D6-5F8C-9144-A19B-51E0170D3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806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Espaço Reservado para Rodapé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Arquitetura P2P pura</a:t>
            </a:r>
          </a:p>
        </p:txBody>
      </p:sp>
      <p:sp>
        <p:nvSpPr>
          <p:cNvPr id="309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4049713" cy="4648200"/>
          </a:xfrm>
        </p:spPr>
        <p:txBody>
          <a:bodyPr/>
          <a:lstStyle/>
          <a:p>
            <a:r>
              <a:rPr lang="pt-BR" sz="2000" i="1"/>
              <a:t>sem </a:t>
            </a:r>
            <a:r>
              <a:rPr lang="pt-BR" sz="2000"/>
              <a:t>servidor sempre ligado</a:t>
            </a:r>
          </a:p>
          <a:p>
            <a:r>
              <a:rPr lang="pt-BR" sz="2000"/>
              <a:t>sistemas finais arbitrários se comunicam diretamente</a:t>
            </a:r>
          </a:p>
          <a:p>
            <a:r>
              <a:rPr lang="pt-BR" sz="2000"/>
              <a:t>pares estão conectados de forma intermitente e mudam seus endereços IP</a:t>
            </a:r>
          </a:p>
          <a:p>
            <a:endParaRPr lang="pt-BR" sz="2000"/>
          </a:p>
          <a:p>
            <a:r>
              <a:rPr lang="pt-BR" sz="2000" u="sng">
                <a:solidFill>
                  <a:srgbClr val="FF0000"/>
                </a:solidFill>
              </a:rPr>
              <a:t>Exemplos:</a:t>
            </a:r>
          </a:p>
          <a:p>
            <a:pPr lvl="1"/>
            <a:r>
              <a:rPr lang="pt-BR" sz="1800"/>
              <a:t>Distribuição de arquivos (</a:t>
            </a:r>
            <a:r>
              <a:rPr lang="pt-BR" sz="1800" err="1"/>
              <a:t>BitTorrent</a:t>
            </a:r>
            <a:r>
              <a:rPr lang="pt-BR" sz="1800"/>
              <a:t>)</a:t>
            </a:r>
          </a:p>
          <a:p>
            <a:pPr lvl="1"/>
            <a:r>
              <a:rPr lang="pt-BR" sz="1800" i="1"/>
              <a:t>Streaming</a:t>
            </a:r>
            <a:r>
              <a:rPr lang="pt-BR" sz="1800"/>
              <a:t> (</a:t>
            </a:r>
            <a:r>
              <a:rPr lang="pt-BR" sz="1800" err="1"/>
              <a:t>KanKan</a:t>
            </a:r>
            <a:r>
              <a:rPr lang="pt-BR" sz="1800"/>
              <a:t>)</a:t>
            </a:r>
          </a:p>
          <a:p>
            <a:pPr lvl="1"/>
            <a:r>
              <a:rPr lang="pt-BR" sz="1800"/>
              <a:t>VoIP (Skype)</a:t>
            </a:r>
            <a:endParaRPr lang="pt-BR" sz="2000"/>
          </a:p>
          <a:p>
            <a:pPr>
              <a:buFont typeface="ZapfDingbats" pitchFamily="82" charset="0"/>
              <a:buNone/>
            </a:pPr>
            <a:endParaRPr lang="pt-BR" sz="2400"/>
          </a:p>
          <a:p>
            <a:endParaRPr lang="pt-BR" sz="2400"/>
          </a:p>
        </p:txBody>
      </p:sp>
      <p:sp>
        <p:nvSpPr>
          <p:cNvPr id="3091" name="Freeform 4"/>
          <p:cNvSpPr>
            <a:spLocks/>
          </p:cNvSpPr>
          <p:nvPr/>
        </p:nvSpPr>
        <p:spPr bwMode="auto">
          <a:xfrm>
            <a:off x="6710363" y="3457575"/>
            <a:ext cx="1314450" cy="674688"/>
          </a:xfrm>
          <a:custGeom>
            <a:avLst/>
            <a:gdLst>
              <a:gd name="T0" fmla="*/ 2147483647 w 828"/>
              <a:gd name="T1" fmla="*/ 2147483647 h 425"/>
              <a:gd name="T2" fmla="*/ 2147483647 w 828"/>
              <a:gd name="T3" fmla="*/ 2147483647 h 425"/>
              <a:gd name="T4" fmla="*/ 2147483647 w 828"/>
              <a:gd name="T5" fmla="*/ 2147483647 h 425"/>
              <a:gd name="T6" fmla="*/ 2147483647 w 828"/>
              <a:gd name="T7" fmla="*/ 2147483647 h 425"/>
              <a:gd name="T8" fmla="*/ 2147483647 w 828"/>
              <a:gd name="T9" fmla="*/ 2147483647 h 425"/>
              <a:gd name="T10" fmla="*/ 2147483647 w 828"/>
              <a:gd name="T11" fmla="*/ 2147483647 h 425"/>
              <a:gd name="T12" fmla="*/ 2147483647 w 828"/>
              <a:gd name="T13" fmla="*/ 2147483647 h 425"/>
              <a:gd name="T14" fmla="*/ 2147483647 w 828"/>
              <a:gd name="T15" fmla="*/ 2147483647 h 425"/>
              <a:gd name="T16" fmla="*/ 2147483647 w 828"/>
              <a:gd name="T17" fmla="*/ 2147483647 h 425"/>
              <a:gd name="T18" fmla="*/ 2147483647 w 828"/>
              <a:gd name="T19" fmla="*/ 2147483647 h 425"/>
              <a:gd name="T20" fmla="*/ 2147483647 w 828"/>
              <a:gd name="T21" fmla="*/ 2147483647 h 425"/>
              <a:gd name="T22" fmla="*/ 2147483647 w 828"/>
              <a:gd name="T23" fmla="*/ 2147483647 h 4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28"/>
              <a:gd name="T37" fmla="*/ 0 h 425"/>
              <a:gd name="T38" fmla="*/ 828 w 828"/>
              <a:gd name="T39" fmla="*/ 425 h 42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28" h="425">
                <a:moveTo>
                  <a:pt x="382" y="30"/>
                </a:moveTo>
                <a:cubicBezTo>
                  <a:pt x="350" y="29"/>
                  <a:pt x="413" y="30"/>
                  <a:pt x="370" y="30"/>
                </a:cubicBezTo>
                <a:cubicBezTo>
                  <a:pt x="327" y="30"/>
                  <a:pt x="187" y="16"/>
                  <a:pt x="126" y="32"/>
                </a:cubicBezTo>
                <a:cubicBezTo>
                  <a:pt x="65" y="48"/>
                  <a:pt x="12" y="86"/>
                  <a:pt x="6" y="126"/>
                </a:cubicBezTo>
                <a:cubicBezTo>
                  <a:pt x="0" y="166"/>
                  <a:pt x="44" y="231"/>
                  <a:pt x="92" y="274"/>
                </a:cubicBezTo>
                <a:cubicBezTo>
                  <a:pt x="140" y="317"/>
                  <a:pt x="217" y="360"/>
                  <a:pt x="292" y="384"/>
                </a:cubicBezTo>
                <a:cubicBezTo>
                  <a:pt x="367" y="408"/>
                  <a:pt x="472" y="425"/>
                  <a:pt x="540" y="416"/>
                </a:cubicBezTo>
                <a:cubicBezTo>
                  <a:pt x="608" y="407"/>
                  <a:pt x="659" y="371"/>
                  <a:pt x="698" y="330"/>
                </a:cubicBezTo>
                <a:cubicBezTo>
                  <a:pt x="737" y="289"/>
                  <a:pt x="760" y="221"/>
                  <a:pt x="776" y="170"/>
                </a:cubicBezTo>
                <a:cubicBezTo>
                  <a:pt x="792" y="119"/>
                  <a:pt x="828" y="44"/>
                  <a:pt x="792" y="22"/>
                </a:cubicBezTo>
                <a:cubicBezTo>
                  <a:pt x="756" y="0"/>
                  <a:pt x="630" y="37"/>
                  <a:pt x="560" y="38"/>
                </a:cubicBezTo>
                <a:cubicBezTo>
                  <a:pt x="490" y="39"/>
                  <a:pt x="414" y="31"/>
                  <a:pt x="382" y="30"/>
                </a:cubicBezTo>
                <a:close/>
              </a:path>
            </a:pathLst>
          </a:custGeom>
          <a:solidFill>
            <a:srgbClr val="DDDDD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92" name="Freeform 5"/>
          <p:cNvSpPr>
            <a:spLocks/>
          </p:cNvSpPr>
          <p:nvPr/>
        </p:nvSpPr>
        <p:spPr bwMode="auto">
          <a:xfrm>
            <a:off x="6729413" y="1931988"/>
            <a:ext cx="1730375" cy="1044575"/>
          </a:xfrm>
          <a:custGeom>
            <a:avLst/>
            <a:gdLst>
              <a:gd name="T0" fmla="*/ 2147483647 w 765"/>
              <a:gd name="T1" fmla="*/ 2147483647 h 459"/>
              <a:gd name="T2" fmla="*/ 2147483647 w 765"/>
              <a:gd name="T3" fmla="*/ 2147483647 h 459"/>
              <a:gd name="T4" fmla="*/ 2147483647 w 765"/>
              <a:gd name="T5" fmla="*/ 2147483647 h 459"/>
              <a:gd name="T6" fmla="*/ 2147483647 w 765"/>
              <a:gd name="T7" fmla="*/ 2147483647 h 459"/>
              <a:gd name="T8" fmla="*/ 2147483647 w 765"/>
              <a:gd name="T9" fmla="*/ 2147483647 h 459"/>
              <a:gd name="T10" fmla="*/ 2147483647 w 765"/>
              <a:gd name="T11" fmla="*/ 2147483647 h 459"/>
              <a:gd name="T12" fmla="*/ 2147483647 w 765"/>
              <a:gd name="T13" fmla="*/ 2147483647 h 459"/>
              <a:gd name="T14" fmla="*/ 2147483647 w 765"/>
              <a:gd name="T15" fmla="*/ 2147483647 h 459"/>
              <a:gd name="T16" fmla="*/ 2147483647 w 765"/>
              <a:gd name="T17" fmla="*/ 2147483647 h 459"/>
              <a:gd name="T18" fmla="*/ 2147483647 w 765"/>
              <a:gd name="T19" fmla="*/ 2147483647 h 459"/>
              <a:gd name="T20" fmla="*/ 2147483647 w 765"/>
              <a:gd name="T21" fmla="*/ 2147483647 h 459"/>
              <a:gd name="T22" fmla="*/ 2147483647 w 765"/>
              <a:gd name="T23" fmla="*/ 2147483647 h 45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5"/>
              <a:gd name="T37" fmla="*/ 0 h 459"/>
              <a:gd name="T38" fmla="*/ 765 w 765"/>
              <a:gd name="T39" fmla="*/ 459 h 45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5" h="459">
                <a:moveTo>
                  <a:pt x="424" y="10"/>
                </a:moveTo>
                <a:cubicBezTo>
                  <a:pt x="362" y="16"/>
                  <a:pt x="343" y="55"/>
                  <a:pt x="288" y="70"/>
                </a:cubicBezTo>
                <a:cubicBezTo>
                  <a:pt x="233" y="85"/>
                  <a:pt x="142" y="56"/>
                  <a:pt x="96" y="100"/>
                </a:cubicBezTo>
                <a:cubicBezTo>
                  <a:pt x="50" y="144"/>
                  <a:pt x="0" y="279"/>
                  <a:pt x="14" y="336"/>
                </a:cubicBezTo>
                <a:cubicBezTo>
                  <a:pt x="28" y="393"/>
                  <a:pt x="125" y="429"/>
                  <a:pt x="180" y="444"/>
                </a:cubicBezTo>
                <a:cubicBezTo>
                  <a:pt x="235" y="459"/>
                  <a:pt x="279" y="426"/>
                  <a:pt x="346" y="426"/>
                </a:cubicBezTo>
                <a:cubicBezTo>
                  <a:pt x="413" y="426"/>
                  <a:pt x="525" y="443"/>
                  <a:pt x="584" y="444"/>
                </a:cubicBezTo>
                <a:cubicBezTo>
                  <a:pt x="643" y="445"/>
                  <a:pt x="670" y="446"/>
                  <a:pt x="698" y="434"/>
                </a:cubicBezTo>
                <a:cubicBezTo>
                  <a:pt x="726" y="422"/>
                  <a:pt x="743" y="418"/>
                  <a:pt x="752" y="372"/>
                </a:cubicBezTo>
                <a:cubicBezTo>
                  <a:pt x="761" y="326"/>
                  <a:pt x="765" y="214"/>
                  <a:pt x="750" y="158"/>
                </a:cubicBezTo>
                <a:cubicBezTo>
                  <a:pt x="735" y="102"/>
                  <a:pt x="716" y="58"/>
                  <a:pt x="662" y="34"/>
                </a:cubicBezTo>
                <a:cubicBezTo>
                  <a:pt x="608" y="10"/>
                  <a:pt x="505" y="0"/>
                  <a:pt x="424" y="10"/>
                </a:cubicBez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93" name="Freeform 6"/>
          <p:cNvSpPr>
            <a:spLocks/>
          </p:cNvSpPr>
          <p:nvPr/>
        </p:nvSpPr>
        <p:spPr bwMode="auto">
          <a:xfrm>
            <a:off x="4989513" y="1639888"/>
            <a:ext cx="1644650" cy="1071562"/>
          </a:xfrm>
          <a:custGeom>
            <a:avLst/>
            <a:gdLst>
              <a:gd name="T0" fmla="*/ 2147483647 w 1036"/>
              <a:gd name="T1" fmla="*/ 2147483647 h 675"/>
              <a:gd name="T2" fmla="*/ 2147483647 w 1036"/>
              <a:gd name="T3" fmla="*/ 2147483647 h 675"/>
              <a:gd name="T4" fmla="*/ 2147483647 w 1036"/>
              <a:gd name="T5" fmla="*/ 2147483647 h 675"/>
              <a:gd name="T6" fmla="*/ 2147483647 w 1036"/>
              <a:gd name="T7" fmla="*/ 2147483647 h 675"/>
              <a:gd name="T8" fmla="*/ 2147483647 w 1036"/>
              <a:gd name="T9" fmla="*/ 2147483647 h 675"/>
              <a:gd name="T10" fmla="*/ 2147483647 w 1036"/>
              <a:gd name="T11" fmla="*/ 2147483647 h 675"/>
              <a:gd name="T12" fmla="*/ 2147483647 w 1036"/>
              <a:gd name="T13" fmla="*/ 2147483647 h 675"/>
              <a:gd name="T14" fmla="*/ 2147483647 w 1036"/>
              <a:gd name="T15" fmla="*/ 2147483647 h 675"/>
              <a:gd name="T16" fmla="*/ 2147483647 w 1036"/>
              <a:gd name="T17" fmla="*/ 2147483647 h 675"/>
              <a:gd name="T18" fmla="*/ 2147483647 w 1036"/>
              <a:gd name="T19" fmla="*/ 2147483647 h 675"/>
              <a:gd name="T20" fmla="*/ 2147483647 w 1036"/>
              <a:gd name="T21" fmla="*/ 2147483647 h 675"/>
              <a:gd name="T22" fmla="*/ 2147483647 w 1036"/>
              <a:gd name="T23" fmla="*/ 2147483647 h 675"/>
              <a:gd name="T24" fmla="*/ 2147483647 w 1036"/>
              <a:gd name="T25" fmla="*/ 2147483647 h 675"/>
              <a:gd name="T26" fmla="*/ 2147483647 w 1036"/>
              <a:gd name="T27" fmla="*/ 2147483647 h 675"/>
              <a:gd name="T28" fmla="*/ 2147483647 w 1036"/>
              <a:gd name="T29" fmla="*/ 2147483647 h 675"/>
              <a:gd name="T30" fmla="*/ 2147483647 w 1036"/>
              <a:gd name="T31" fmla="*/ 2147483647 h 675"/>
              <a:gd name="T32" fmla="*/ 2147483647 w 1036"/>
              <a:gd name="T33" fmla="*/ 2147483647 h 675"/>
              <a:gd name="T34" fmla="*/ 2147483647 w 1036"/>
              <a:gd name="T35" fmla="*/ 2147483647 h 6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36"/>
              <a:gd name="T55" fmla="*/ 0 h 675"/>
              <a:gd name="T56" fmla="*/ 1036 w 1036"/>
              <a:gd name="T57" fmla="*/ 675 h 67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36" h="675">
                <a:moveTo>
                  <a:pt x="648" y="11"/>
                </a:moveTo>
                <a:cubicBezTo>
                  <a:pt x="584" y="19"/>
                  <a:pt x="464" y="33"/>
                  <a:pt x="390" y="53"/>
                </a:cubicBezTo>
                <a:cubicBezTo>
                  <a:pt x="316" y="73"/>
                  <a:pt x="246" y="100"/>
                  <a:pt x="206" y="129"/>
                </a:cubicBezTo>
                <a:cubicBezTo>
                  <a:pt x="166" y="158"/>
                  <a:pt x="183" y="201"/>
                  <a:pt x="152" y="229"/>
                </a:cubicBezTo>
                <a:cubicBezTo>
                  <a:pt x="121" y="257"/>
                  <a:pt x="44" y="259"/>
                  <a:pt x="22" y="297"/>
                </a:cubicBezTo>
                <a:cubicBezTo>
                  <a:pt x="0" y="335"/>
                  <a:pt x="0" y="427"/>
                  <a:pt x="18" y="459"/>
                </a:cubicBezTo>
                <a:cubicBezTo>
                  <a:pt x="36" y="491"/>
                  <a:pt x="59" y="484"/>
                  <a:pt x="132" y="489"/>
                </a:cubicBezTo>
                <a:cubicBezTo>
                  <a:pt x="205" y="494"/>
                  <a:pt x="380" y="478"/>
                  <a:pt x="458" y="489"/>
                </a:cubicBezTo>
                <a:cubicBezTo>
                  <a:pt x="536" y="500"/>
                  <a:pt x="549" y="527"/>
                  <a:pt x="598" y="555"/>
                </a:cubicBezTo>
                <a:cubicBezTo>
                  <a:pt x="647" y="583"/>
                  <a:pt x="707" y="639"/>
                  <a:pt x="752" y="657"/>
                </a:cubicBezTo>
                <a:cubicBezTo>
                  <a:pt x="797" y="675"/>
                  <a:pt x="837" y="670"/>
                  <a:pt x="870" y="661"/>
                </a:cubicBezTo>
                <a:cubicBezTo>
                  <a:pt x="903" y="652"/>
                  <a:pt x="932" y="639"/>
                  <a:pt x="952" y="603"/>
                </a:cubicBezTo>
                <a:cubicBezTo>
                  <a:pt x="972" y="567"/>
                  <a:pt x="981" y="497"/>
                  <a:pt x="992" y="445"/>
                </a:cubicBezTo>
                <a:cubicBezTo>
                  <a:pt x="1003" y="393"/>
                  <a:pt x="1013" y="347"/>
                  <a:pt x="1018" y="291"/>
                </a:cubicBezTo>
                <a:cubicBezTo>
                  <a:pt x="1023" y="235"/>
                  <a:pt x="1036" y="153"/>
                  <a:pt x="1022" y="107"/>
                </a:cubicBezTo>
                <a:cubicBezTo>
                  <a:pt x="1008" y="61"/>
                  <a:pt x="975" y="34"/>
                  <a:pt x="934" y="17"/>
                </a:cubicBezTo>
                <a:cubicBezTo>
                  <a:pt x="893" y="0"/>
                  <a:pt x="824" y="4"/>
                  <a:pt x="776" y="3"/>
                </a:cubicBezTo>
                <a:cubicBezTo>
                  <a:pt x="728" y="2"/>
                  <a:pt x="712" y="3"/>
                  <a:pt x="648" y="11"/>
                </a:cubicBezTo>
                <a:close/>
              </a:path>
            </a:pathLst>
          </a:custGeom>
          <a:solidFill>
            <a:srgbClr val="DDDDD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3094" name="Group 7"/>
          <p:cNvGrpSpPr>
            <a:grpSpLocks/>
          </p:cNvGrpSpPr>
          <p:nvPr/>
        </p:nvGrpSpPr>
        <p:grpSpPr bwMode="auto">
          <a:xfrm>
            <a:off x="5076825" y="2974975"/>
            <a:ext cx="1458913" cy="933450"/>
            <a:chOff x="2889" y="1631"/>
            <a:chExt cx="980" cy="743"/>
          </a:xfrm>
        </p:grpSpPr>
        <p:sp>
          <p:nvSpPr>
            <p:cNvPr id="3418" name="Rectangle 8"/>
            <p:cNvSpPr>
              <a:spLocks noChangeArrowheads="1"/>
            </p:cNvSpPr>
            <p:nvPr/>
          </p:nvSpPr>
          <p:spPr bwMode="auto">
            <a:xfrm>
              <a:off x="3046" y="1841"/>
              <a:ext cx="663" cy="533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19" name="AutoShape 9"/>
            <p:cNvSpPr>
              <a:spLocks noChangeArrowheads="1"/>
            </p:cNvSpPr>
            <p:nvPr/>
          </p:nvSpPr>
          <p:spPr bwMode="auto">
            <a:xfrm>
              <a:off x="2889" y="1631"/>
              <a:ext cx="980" cy="253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CC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095" name="Group 10"/>
          <p:cNvGrpSpPr>
            <a:grpSpLocks/>
          </p:cNvGrpSpPr>
          <p:nvPr/>
        </p:nvGrpSpPr>
        <p:grpSpPr bwMode="auto">
          <a:xfrm>
            <a:off x="5778500" y="1831975"/>
            <a:ext cx="336550" cy="531813"/>
            <a:chOff x="3796" y="1043"/>
            <a:chExt cx="865" cy="1237"/>
          </a:xfrm>
        </p:grpSpPr>
        <p:sp>
          <p:nvSpPr>
            <p:cNvPr id="3388" name="Line 11"/>
            <p:cNvSpPr>
              <a:spLocks noChangeShapeType="1"/>
            </p:cNvSpPr>
            <p:nvPr/>
          </p:nvSpPr>
          <p:spPr bwMode="auto">
            <a:xfrm flipH="1">
              <a:off x="3992" y="1481"/>
              <a:ext cx="235" cy="72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389" name="Line 12"/>
            <p:cNvSpPr>
              <a:spLocks noChangeShapeType="1"/>
            </p:cNvSpPr>
            <p:nvPr/>
          </p:nvSpPr>
          <p:spPr bwMode="auto">
            <a:xfrm>
              <a:off x="4227" y="1481"/>
              <a:ext cx="236" cy="72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390" name="Line 13"/>
            <p:cNvSpPr>
              <a:spLocks noChangeShapeType="1"/>
            </p:cNvSpPr>
            <p:nvPr/>
          </p:nvSpPr>
          <p:spPr bwMode="auto">
            <a:xfrm>
              <a:off x="3992" y="2201"/>
              <a:ext cx="235" cy="7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391" name="Line 14"/>
            <p:cNvSpPr>
              <a:spLocks noChangeShapeType="1"/>
            </p:cNvSpPr>
            <p:nvPr/>
          </p:nvSpPr>
          <p:spPr bwMode="auto">
            <a:xfrm flipH="1">
              <a:off x="4227" y="2201"/>
              <a:ext cx="236" cy="7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392" name="Line 15"/>
            <p:cNvSpPr>
              <a:spLocks noChangeShapeType="1"/>
            </p:cNvSpPr>
            <p:nvPr/>
          </p:nvSpPr>
          <p:spPr bwMode="auto">
            <a:xfrm>
              <a:off x="4227" y="1497"/>
              <a:ext cx="0" cy="78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393" name="Line 16"/>
            <p:cNvSpPr>
              <a:spLocks noChangeShapeType="1"/>
            </p:cNvSpPr>
            <p:nvPr/>
          </p:nvSpPr>
          <p:spPr bwMode="auto">
            <a:xfrm flipV="1">
              <a:off x="3992" y="2127"/>
              <a:ext cx="235" cy="7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394" name="Line 17"/>
            <p:cNvSpPr>
              <a:spLocks noChangeShapeType="1"/>
            </p:cNvSpPr>
            <p:nvPr/>
          </p:nvSpPr>
          <p:spPr bwMode="auto">
            <a:xfrm flipH="1" flipV="1">
              <a:off x="4227" y="2127"/>
              <a:ext cx="236" cy="7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395" name="Line 18"/>
            <p:cNvSpPr>
              <a:spLocks noChangeShapeType="1"/>
            </p:cNvSpPr>
            <p:nvPr/>
          </p:nvSpPr>
          <p:spPr bwMode="auto">
            <a:xfrm>
              <a:off x="4092" y="1890"/>
              <a:ext cx="135" cy="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396" name="Line 19"/>
            <p:cNvSpPr>
              <a:spLocks noChangeShapeType="1"/>
            </p:cNvSpPr>
            <p:nvPr/>
          </p:nvSpPr>
          <p:spPr bwMode="auto">
            <a:xfrm flipV="1">
              <a:off x="4227" y="1890"/>
              <a:ext cx="143" cy="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397" name="Line 20"/>
            <p:cNvSpPr>
              <a:spLocks noChangeShapeType="1"/>
            </p:cNvSpPr>
            <p:nvPr/>
          </p:nvSpPr>
          <p:spPr bwMode="auto">
            <a:xfrm>
              <a:off x="4047" y="1996"/>
              <a:ext cx="175" cy="81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398" name="Line 21"/>
            <p:cNvSpPr>
              <a:spLocks noChangeShapeType="1"/>
            </p:cNvSpPr>
            <p:nvPr/>
          </p:nvSpPr>
          <p:spPr bwMode="auto">
            <a:xfrm flipV="1">
              <a:off x="4227" y="2012"/>
              <a:ext cx="176" cy="71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399" name="Line 22"/>
            <p:cNvSpPr>
              <a:spLocks noChangeShapeType="1"/>
            </p:cNvSpPr>
            <p:nvPr/>
          </p:nvSpPr>
          <p:spPr bwMode="auto">
            <a:xfrm flipV="1">
              <a:off x="4227" y="1782"/>
              <a:ext cx="90" cy="2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400" name="Line 23"/>
            <p:cNvSpPr>
              <a:spLocks noChangeShapeType="1"/>
            </p:cNvSpPr>
            <p:nvPr/>
          </p:nvSpPr>
          <p:spPr bwMode="auto">
            <a:xfrm flipV="1">
              <a:off x="4227" y="1632"/>
              <a:ext cx="57" cy="2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401" name="Line 24"/>
            <p:cNvSpPr>
              <a:spLocks noChangeShapeType="1"/>
            </p:cNvSpPr>
            <p:nvPr/>
          </p:nvSpPr>
          <p:spPr bwMode="auto">
            <a:xfrm>
              <a:off x="4126" y="1772"/>
              <a:ext cx="109" cy="3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402" name="Line 25"/>
            <p:cNvSpPr>
              <a:spLocks noChangeShapeType="1"/>
            </p:cNvSpPr>
            <p:nvPr/>
          </p:nvSpPr>
          <p:spPr bwMode="auto">
            <a:xfrm>
              <a:off x="4175" y="1625"/>
              <a:ext cx="63" cy="3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grpSp>
          <p:nvGrpSpPr>
            <p:cNvPr id="3403" name="Group 26"/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3414" name="Line 27"/>
              <p:cNvSpPr>
                <a:spLocks noChangeShapeType="1"/>
              </p:cNvSpPr>
              <p:nvPr/>
            </p:nvSpPr>
            <p:spPr bwMode="auto">
              <a:xfrm>
                <a:off x="4227" y="1604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3415" name="Line 28"/>
              <p:cNvSpPr>
                <a:spLocks noChangeShapeType="1"/>
              </p:cNvSpPr>
              <p:nvPr/>
            </p:nvSpPr>
            <p:spPr bwMode="auto">
              <a:xfrm rot="6361956" flipH="1" flipV="1">
                <a:off x="4464" y="1205"/>
                <a:ext cx="189" cy="500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3416" name="Line 29"/>
              <p:cNvSpPr>
                <a:spLocks noChangeShapeType="1"/>
              </p:cNvSpPr>
              <p:nvPr/>
            </p:nvSpPr>
            <p:spPr bwMode="auto">
              <a:xfrm rot="6361956">
                <a:off x="4602" y="1393"/>
                <a:ext cx="189" cy="203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3417" name="Line 30"/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89" cy="500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3404" name="Group 31"/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3410" name="Line 32"/>
              <p:cNvSpPr>
                <a:spLocks noChangeShapeType="1"/>
              </p:cNvSpPr>
              <p:nvPr/>
            </p:nvSpPr>
            <p:spPr bwMode="auto">
              <a:xfrm>
                <a:off x="4227" y="1604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3411" name="Line 33"/>
              <p:cNvSpPr>
                <a:spLocks noChangeShapeType="1"/>
              </p:cNvSpPr>
              <p:nvPr/>
            </p:nvSpPr>
            <p:spPr bwMode="auto">
              <a:xfrm rot="6361956" flipH="1" flipV="1">
                <a:off x="4464" y="1205"/>
                <a:ext cx="189" cy="500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3412" name="Line 34"/>
              <p:cNvSpPr>
                <a:spLocks noChangeShapeType="1"/>
              </p:cNvSpPr>
              <p:nvPr/>
            </p:nvSpPr>
            <p:spPr bwMode="auto">
              <a:xfrm rot="6361956">
                <a:off x="4602" y="1393"/>
                <a:ext cx="189" cy="203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3413" name="Line 35"/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89" cy="500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3405" name="Group 36"/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3406" name="Line 37"/>
              <p:cNvSpPr>
                <a:spLocks noChangeShapeType="1"/>
              </p:cNvSpPr>
              <p:nvPr/>
            </p:nvSpPr>
            <p:spPr bwMode="auto">
              <a:xfrm>
                <a:off x="4227" y="1604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3407" name="Line 38"/>
              <p:cNvSpPr>
                <a:spLocks noChangeShapeType="1"/>
              </p:cNvSpPr>
              <p:nvPr/>
            </p:nvSpPr>
            <p:spPr bwMode="auto">
              <a:xfrm rot="6361956" flipH="1" flipV="1">
                <a:off x="4464" y="1205"/>
                <a:ext cx="189" cy="500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3408" name="Line 39"/>
              <p:cNvSpPr>
                <a:spLocks noChangeShapeType="1"/>
              </p:cNvSpPr>
              <p:nvPr/>
            </p:nvSpPr>
            <p:spPr bwMode="auto">
              <a:xfrm rot="6361956">
                <a:off x="4602" y="1393"/>
                <a:ext cx="189" cy="203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3409" name="Line 40"/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89" cy="500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pt-BR"/>
              </a:p>
            </p:txBody>
          </p:sp>
        </p:grpSp>
      </p:grpSp>
      <p:sp>
        <p:nvSpPr>
          <p:cNvPr id="3096" name="Oval 41"/>
          <p:cNvSpPr>
            <a:spLocks noChangeArrowheads="1"/>
          </p:cNvSpPr>
          <p:nvPr/>
        </p:nvSpPr>
        <p:spPr bwMode="auto">
          <a:xfrm>
            <a:off x="6835775" y="36528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97" name="Line 42"/>
          <p:cNvSpPr>
            <a:spLocks noChangeShapeType="1"/>
          </p:cNvSpPr>
          <p:nvPr/>
        </p:nvSpPr>
        <p:spPr bwMode="auto">
          <a:xfrm>
            <a:off x="6835775" y="3644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98" name="Line 43"/>
          <p:cNvSpPr>
            <a:spLocks noChangeShapeType="1"/>
          </p:cNvSpPr>
          <p:nvPr/>
        </p:nvSpPr>
        <p:spPr bwMode="auto">
          <a:xfrm>
            <a:off x="7194550" y="3644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99" name="Rectangle 44"/>
          <p:cNvSpPr>
            <a:spLocks noChangeArrowheads="1"/>
          </p:cNvSpPr>
          <p:nvPr/>
        </p:nvSpPr>
        <p:spPr bwMode="auto">
          <a:xfrm>
            <a:off x="6835775" y="3644900"/>
            <a:ext cx="355600" cy="58738"/>
          </a:xfrm>
          <a:prstGeom prst="rect">
            <a:avLst/>
          </a:prstGeom>
          <a:solidFill>
            <a:srgbClr val="DDDDDD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Times New Roman" pitchFamily="18" charset="0"/>
            </a:endParaRPr>
          </a:p>
        </p:txBody>
      </p:sp>
      <p:sp>
        <p:nvSpPr>
          <p:cNvPr id="3100" name="Oval 45"/>
          <p:cNvSpPr>
            <a:spLocks noChangeArrowheads="1"/>
          </p:cNvSpPr>
          <p:nvPr/>
        </p:nvSpPr>
        <p:spPr bwMode="auto">
          <a:xfrm>
            <a:off x="6832600" y="35766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3101" name="Group 46"/>
          <p:cNvGrpSpPr>
            <a:grpSpLocks/>
          </p:cNvGrpSpPr>
          <p:nvPr/>
        </p:nvGrpSpPr>
        <p:grpSpPr bwMode="auto">
          <a:xfrm>
            <a:off x="6918325" y="3600450"/>
            <a:ext cx="179388" cy="65088"/>
            <a:chOff x="2848" y="848"/>
            <a:chExt cx="140" cy="98"/>
          </a:xfrm>
        </p:grpSpPr>
        <p:sp>
          <p:nvSpPr>
            <p:cNvPr id="3385" name="Line 47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86" name="Line 48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87" name="Line 49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102" name="Group 50"/>
          <p:cNvGrpSpPr>
            <a:grpSpLocks/>
          </p:cNvGrpSpPr>
          <p:nvPr/>
        </p:nvGrpSpPr>
        <p:grpSpPr bwMode="auto">
          <a:xfrm flipV="1">
            <a:off x="6918325" y="3600450"/>
            <a:ext cx="179388" cy="65088"/>
            <a:chOff x="2848" y="848"/>
            <a:chExt cx="140" cy="98"/>
          </a:xfrm>
        </p:grpSpPr>
        <p:sp>
          <p:nvSpPr>
            <p:cNvPr id="3382" name="Line 51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83" name="Line 52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84" name="Line 53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3103" name="Oval 54"/>
          <p:cNvSpPr>
            <a:spLocks noChangeArrowheads="1"/>
          </p:cNvSpPr>
          <p:nvPr/>
        </p:nvSpPr>
        <p:spPr bwMode="auto">
          <a:xfrm>
            <a:off x="7191375" y="39322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04" name="Line 55"/>
          <p:cNvSpPr>
            <a:spLocks noChangeShapeType="1"/>
          </p:cNvSpPr>
          <p:nvPr/>
        </p:nvSpPr>
        <p:spPr bwMode="auto">
          <a:xfrm>
            <a:off x="7191375" y="39243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05" name="Line 56"/>
          <p:cNvSpPr>
            <a:spLocks noChangeShapeType="1"/>
          </p:cNvSpPr>
          <p:nvPr/>
        </p:nvSpPr>
        <p:spPr bwMode="auto">
          <a:xfrm>
            <a:off x="7550150" y="39243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06" name="Rectangle 57"/>
          <p:cNvSpPr>
            <a:spLocks noChangeArrowheads="1"/>
          </p:cNvSpPr>
          <p:nvPr/>
        </p:nvSpPr>
        <p:spPr bwMode="auto">
          <a:xfrm>
            <a:off x="7191375" y="3924300"/>
            <a:ext cx="355600" cy="58738"/>
          </a:xfrm>
          <a:prstGeom prst="rect">
            <a:avLst/>
          </a:prstGeom>
          <a:solidFill>
            <a:srgbClr val="DDDDDD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Times New Roman" pitchFamily="18" charset="0"/>
            </a:endParaRPr>
          </a:p>
        </p:txBody>
      </p:sp>
      <p:sp>
        <p:nvSpPr>
          <p:cNvPr id="3107" name="Oval 58"/>
          <p:cNvSpPr>
            <a:spLocks noChangeArrowheads="1"/>
          </p:cNvSpPr>
          <p:nvPr/>
        </p:nvSpPr>
        <p:spPr bwMode="auto">
          <a:xfrm>
            <a:off x="7188200" y="38560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3108" name="Group 59"/>
          <p:cNvGrpSpPr>
            <a:grpSpLocks/>
          </p:cNvGrpSpPr>
          <p:nvPr/>
        </p:nvGrpSpPr>
        <p:grpSpPr bwMode="auto">
          <a:xfrm>
            <a:off x="7273925" y="3879850"/>
            <a:ext cx="179388" cy="65088"/>
            <a:chOff x="2848" y="848"/>
            <a:chExt cx="140" cy="98"/>
          </a:xfrm>
        </p:grpSpPr>
        <p:sp>
          <p:nvSpPr>
            <p:cNvPr id="3379" name="Line 60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80" name="Line 61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81" name="Line 62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109" name="Group 63"/>
          <p:cNvGrpSpPr>
            <a:grpSpLocks/>
          </p:cNvGrpSpPr>
          <p:nvPr/>
        </p:nvGrpSpPr>
        <p:grpSpPr bwMode="auto">
          <a:xfrm flipV="1">
            <a:off x="7273925" y="3879850"/>
            <a:ext cx="179388" cy="65088"/>
            <a:chOff x="2848" y="848"/>
            <a:chExt cx="140" cy="98"/>
          </a:xfrm>
        </p:grpSpPr>
        <p:sp>
          <p:nvSpPr>
            <p:cNvPr id="3376" name="Line 64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77" name="Line 65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78" name="Line 66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3110" name="Oval 67"/>
          <p:cNvSpPr>
            <a:spLocks noChangeArrowheads="1"/>
          </p:cNvSpPr>
          <p:nvPr/>
        </p:nvSpPr>
        <p:spPr bwMode="auto">
          <a:xfrm>
            <a:off x="7470775" y="36655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11" name="Line 68"/>
          <p:cNvSpPr>
            <a:spLocks noChangeShapeType="1"/>
          </p:cNvSpPr>
          <p:nvPr/>
        </p:nvSpPr>
        <p:spPr bwMode="auto">
          <a:xfrm>
            <a:off x="7470775" y="36576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12" name="Line 69"/>
          <p:cNvSpPr>
            <a:spLocks noChangeShapeType="1"/>
          </p:cNvSpPr>
          <p:nvPr/>
        </p:nvSpPr>
        <p:spPr bwMode="auto">
          <a:xfrm>
            <a:off x="7829550" y="36576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13" name="Rectangle 70"/>
          <p:cNvSpPr>
            <a:spLocks noChangeArrowheads="1"/>
          </p:cNvSpPr>
          <p:nvPr/>
        </p:nvSpPr>
        <p:spPr bwMode="auto">
          <a:xfrm>
            <a:off x="7470775" y="3657600"/>
            <a:ext cx="355600" cy="58738"/>
          </a:xfrm>
          <a:prstGeom prst="rect">
            <a:avLst/>
          </a:prstGeom>
          <a:solidFill>
            <a:srgbClr val="DDDDDD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Times New Roman" pitchFamily="18" charset="0"/>
            </a:endParaRPr>
          </a:p>
        </p:txBody>
      </p:sp>
      <p:sp>
        <p:nvSpPr>
          <p:cNvPr id="3114" name="Oval 71"/>
          <p:cNvSpPr>
            <a:spLocks noChangeArrowheads="1"/>
          </p:cNvSpPr>
          <p:nvPr/>
        </p:nvSpPr>
        <p:spPr bwMode="auto">
          <a:xfrm>
            <a:off x="7467600" y="35893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3115" name="Group 72"/>
          <p:cNvGrpSpPr>
            <a:grpSpLocks/>
          </p:cNvGrpSpPr>
          <p:nvPr/>
        </p:nvGrpSpPr>
        <p:grpSpPr bwMode="auto">
          <a:xfrm>
            <a:off x="7553325" y="3613150"/>
            <a:ext cx="179388" cy="65088"/>
            <a:chOff x="2848" y="848"/>
            <a:chExt cx="140" cy="98"/>
          </a:xfrm>
        </p:grpSpPr>
        <p:sp>
          <p:nvSpPr>
            <p:cNvPr id="3373" name="Line 73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74" name="Line 74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75" name="Line 75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116" name="Group 76"/>
          <p:cNvGrpSpPr>
            <a:grpSpLocks/>
          </p:cNvGrpSpPr>
          <p:nvPr/>
        </p:nvGrpSpPr>
        <p:grpSpPr bwMode="auto">
          <a:xfrm flipV="1">
            <a:off x="7553325" y="3613150"/>
            <a:ext cx="179388" cy="65088"/>
            <a:chOff x="2848" y="848"/>
            <a:chExt cx="140" cy="98"/>
          </a:xfrm>
        </p:grpSpPr>
        <p:sp>
          <p:nvSpPr>
            <p:cNvPr id="3370" name="Line 77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71" name="Line 78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72" name="Line 79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3117" name="Oval 80"/>
          <p:cNvSpPr>
            <a:spLocks noChangeArrowheads="1"/>
          </p:cNvSpPr>
          <p:nvPr/>
        </p:nvSpPr>
        <p:spPr bwMode="auto">
          <a:xfrm>
            <a:off x="6935788" y="2503488"/>
            <a:ext cx="347662" cy="8890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18" name="Line 81"/>
          <p:cNvSpPr>
            <a:spLocks noChangeShapeType="1"/>
          </p:cNvSpPr>
          <p:nvPr/>
        </p:nvSpPr>
        <p:spPr bwMode="auto">
          <a:xfrm>
            <a:off x="6935788" y="2495550"/>
            <a:ext cx="0" cy="55563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19" name="Line 82"/>
          <p:cNvSpPr>
            <a:spLocks noChangeShapeType="1"/>
          </p:cNvSpPr>
          <p:nvPr/>
        </p:nvSpPr>
        <p:spPr bwMode="auto">
          <a:xfrm>
            <a:off x="7283450" y="2495550"/>
            <a:ext cx="0" cy="55563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20" name="Rectangle 83"/>
          <p:cNvSpPr>
            <a:spLocks noChangeArrowheads="1"/>
          </p:cNvSpPr>
          <p:nvPr/>
        </p:nvSpPr>
        <p:spPr bwMode="auto">
          <a:xfrm>
            <a:off x="6935788" y="2495550"/>
            <a:ext cx="344487" cy="53975"/>
          </a:xfrm>
          <a:prstGeom prst="rect">
            <a:avLst/>
          </a:prstGeom>
          <a:solidFill>
            <a:srgbClr val="DDDDDD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Times New Roman" pitchFamily="18" charset="0"/>
            </a:endParaRPr>
          </a:p>
        </p:txBody>
      </p:sp>
      <p:sp>
        <p:nvSpPr>
          <p:cNvPr id="3121" name="Oval 84"/>
          <p:cNvSpPr>
            <a:spLocks noChangeArrowheads="1"/>
          </p:cNvSpPr>
          <p:nvPr/>
        </p:nvSpPr>
        <p:spPr bwMode="auto">
          <a:xfrm>
            <a:off x="6932613" y="2432050"/>
            <a:ext cx="347662" cy="103188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3122" name="Group 85"/>
          <p:cNvGrpSpPr>
            <a:grpSpLocks/>
          </p:cNvGrpSpPr>
          <p:nvPr/>
        </p:nvGrpSpPr>
        <p:grpSpPr bwMode="auto">
          <a:xfrm>
            <a:off x="7016750" y="2454275"/>
            <a:ext cx="171450" cy="61913"/>
            <a:chOff x="2848" y="848"/>
            <a:chExt cx="140" cy="98"/>
          </a:xfrm>
        </p:grpSpPr>
        <p:sp>
          <p:nvSpPr>
            <p:cNvPr id="3367" name="Line 86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68" name="Line 87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69" name="Line 88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123" name="Group 89"/>
          <p:cNvGrpSpPr>
            <a:grpSpLocks/>
          </p:cNvGrpSpPr>
          <p:nvPr/>
        </p:nvGrpSpPr>
        <p:grpSpPr bwMode="auto">
          <a:xfrm flipV="1">
            <a:off x="7016750" y="2454275"/>
            <a:ext cx="171450" cy="60325"/>
            <a:chOff x="2848" y="848"/>
            <a:chExt cx="140" cy="98"/>
          </a:xfrm>
        </p:grpSpPr>
        <p:sp>
          <p:nvSpPr>
            <p:cNvPr id="3364" name="Line 90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65" name="Line 91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66" name="Line 92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3124" name="Oval 93"/>
          <p:cNvSpPr>
            <a:spLocks noChangeArrowheads="1"/>
          </p:cNvSpPr>
          <p:nvPr/>
        </p:nvSpPr>
        <p:spPr bwMode="auto">
          <a:xfrm>
            <a:off x="6934200" y="27638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25" name="Line 94"/>
          <p:cNvSpPr>
            <a:spLocks noChangeShapeType="1"/>
          </p:cNvSpPr>
          <p:nvPr/>
        </p:nvSpPr>
        <p:spPr bwMode="auto">
          <a:xfrm>
            <a:off x="6934200" y="2755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26" name="Line 95"/>
          <p:cNvSpPr>
            <a:spLocks noChangeShapeType="1"/>
          </p:cNvSpPr>
          <p:nvPr/>
        </p:nvSpPr>
        <p:spPr bwMode="auto">
          <a:xfrm>
            <a:off x="7292975" y="2755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27" name="Rectangle 96"/>
          <p:cNvSpPr>
            <a:spLocks noChangeArrowheads="1"/>
          </p:cNvSpPr>
          <p:nvPr/>
        </p:nvSpPr>
        <p:spPr bwMode="auto">
          <a:xfrm>
            <a:off x="6934200" y="2755900"/>
            <a:ext cx="355600" cy="58738"/>
          </a:xfrm>
          <a:prstGeom prst="rect">
            <a:avLst/>
          </a:prstGeom>
          <a:solidFill>
            <a:srgbClr val="DDDDDD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Times New Roman" pitchFamily="18" charset="0"/>
            </a:endParaRPr>
          </a:p>
        </p:txBody>
      </p:sp>
      <p:sp>
        <p:nvSpPr>
          <p:cNvPr id="3128" name="Oval 97"/>
          <p:cNvSpPr>
            <a:spLocks noChangeArrowheads="1"/>
          </p:cNvSpPr>
          <p:nvPr/>
        </p:nvSpPr>
        <p:spPr bwMode="auto">
          <a:xfrm>
            <a:off x="6931025" y="26876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3129" name="Group 98"/>
          <p:cNvGrpSpPr>
            <a:grpSpLocks/>
          </p:cNvGrpSpPr>
          <p:nvPr/>
        </p:nvGrpSpPr>
        <p:grpSpPr bwMode="auto">
          <a:xfrm>
            <a:off x="7016750" y="2711450"/>
            <a:ext cx="179388" cy="65088"/>
            <a:chOff x="2848" y="848"/>
            <a:chExt cx="140" cy="98"/>
          </a:xfrm>
        </p:grpSpPr>
        <p:sp>
          <p:nvSpPr>
            <p:cNvPr id="3361" name="Line 99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62" name="Line 100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63" name="Line 101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130" name="Group 102"/>
          <p:cNvGrpSpPr>
            <a:grpSpLocks/>
          </p:cNvGrpSpPr>
          <p:nvPr/>
        </p:nvGrpSpPr>
        <p:grpSpPr bwMode="auto">
          <a:xfrm flipV="1">
            <a:off x="7016750" y="2711450"/>
            <a:ext cx="179388" cy="65088"/>
            <a:chOff x="2848" y="848"/>
            <a:chExt cx="140" cy="98"/>
          </a:xfrm>
        </p:grpSpPr>
        <p:sp>
          <p:nvSpPr>
            <p:cNvPr id="3358" name="Line 103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59" name="Line 104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60" name="Line 105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3131" name="Oval 106"/>
          <p:cNvSpPr>
            <a:spLocks noChangeArrowheads="1"/>
          </p:cNvSpPr>
          <p:nvPr/>
        </p:nvSpPr>
        <p:spPr bwMode="auto">
          <a:xfrm>
            <a:off x="7410450" y="2405063"/>
            <a:ext cx="330200" cy="857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32" name="Line 107"/>
          <p:cNvSpPr>
            <a:spLocks noChangeShapeType="1"/>
          </p:cNvSpPr>
          <p:nvPr/>
        </p:nvSpPr>
        <p:spPr bwMode="auto">
          <a:xfrm>
            <a:off x="7410450" y="2398713"/>
            <a:ext cx="0" cy="5238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33" name="Line 108"/>
          <p:cNvSpPr>
            <a:spLocks noChangeShapeType="1"/>
          </p:cNvSpPr>
          <p:nvPr/>
        </p:nvSpPr>
        <p:spPr bwMode="auto">
          <a:xfrm>
            <a:off x="7740650" y="2398713"/>
            <a:ext cx="0" cy="5238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34" name="Rectangle 109"/>
          <p:cNvSpPr>
            <a:spLocks noChangeArrowheads="1"/>
          </p:cNvSpPr>
          <p:nvPr/>
        </p:nvSpPr>
        <p:spPr bwMode="auto">
          <a:xfrm>
            <a:off x="7410450" y="2398713"/>
            <a:ext cx="327025" cy="52387"/>
          </a:xfrm>
          <a:prstGeom prst="rect">
            <a:avLst/>
          </a:prstGeom>
          <a:solidFill>
            <a:srgbClr val="DDDDDD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135" name="Oval 110"/>
          <p:cNvSpPr>
            <a:spLocks noChangeArrowheads="1"/>
          </p:cNvSpPr>
          <p:nvPr/>
        </p:nvSpPr>
        <p:spPr bwMode="auto">
          <a:xfrm>
            <a:off x="7407275" y="2336800"/>
            <a:ext cx="330200" cy="100013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3136" name="Group 111"/>
          <p:cNvGrpSpPr>
            <a:grpSpLocks/>
          </p:cNvGrpSpPr>
          <p:nvPr/>
        </p:nvGrpSpPr>
        <p:grpSpPr bwMode="auto">
          <a:xfrm>
            <a:off x="7486650" y="2359025"/>
            <a:ext cx="163513" cy="57150"/>
            <a:chOff x="2848" y="848"/>
            <a:chExt cx="140" cy="98"/>
          </a:xfrm>
        </p:grpSpPr>
        <p:sp>
          <p:nvSpPr>
            <p:cNvPr id="3355" name="Line 112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56" name="Line 113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57" name="Line 114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137" name="Group 115"/>
          <p:cNvGrpSpPr>
            <a:grpSpLocks/>
          </p:cNvGrpSpPr>
          <p:nvPr/>
        </p:nvGrpSpPr>
        <p:grpSpPr bwMode="auto">
          <a:xfrm flipV="1">
            <a:off x="7486650" y="2357438"/>
            <a:ext cx="163513" cy="58737"/>
            <a:chOff x="2848" y="848"/>
            <a:chExt cx="140" cy="98"/>
          </a:xfrm>
        </p:grpSpPr>
        <p:sp>
          <p:nvSpPr>
            <p:cNvPr id="3352" name="Line 116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53" name="Line 117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54" name="Line 118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3138" name="Oval 119"/>
          <p:cNvSpPr>
            <a:spLocks noChangeArrowheads="1"/>
          </p:cNvSpPr>
          <p:nvPr/>
        </p:nvSpPr>
        <p:spPr bwMode="auto">
          <a:xfrm>
            <a:off x="7496175" y="27638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39" name="Line 120"/>
          <p:cNvSpPr>
            <a:spLocks noChangeShapeType="1"/>
          </p:cNvSpPr>
          <p:nvPr/>
        </p:nvSpPr>
        <p:spPr bwMode="auto">
          <a:xfrm>
            <a:off x="7496175" y="2755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40" name="Line 121"/>
          <p:cNvSpPr>
            <a:spLocks noChangeShapeType="1"/>
          </p:cNvSpPr>
          <p:nvPr/>
        </p:nvSpPr>
        <p:spPr bwMode="auto">
          <a:xfrm>
            <a:off x="7854950" y="2755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41" name="Rectangle 122"/>
          <p:cNvSpPr>
            <a:spLocks noChangeArrowheads="1"/>
          </p:cNvSpPr>
          <p:nvPr/>
        </p:nvSpPr>
        <p:spPr bwMode="auto">
          <a:xfrm>
            <a:off x="7496175" y="2755900"/>
            <a:ext cx="355600" cy="58738"/>
          </a:xfrm>
          <a:prstGeom prst="rect">
            <a:avLst/>
          </a:prstGeom>
          <a:solidFill>
            <a:srgbClr val="DDDDDD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Times New Roman" pitchFamily="18" charset="0"/>
            </a:endParaRPr>
          </a:p>
        </p:txBody>
      </p:sp>
      <p:sp>
        <p:nvSpPr>
          <p:cNvPr id="3142" name="Oval 123"/>
          <p:cNvSpPr>
            <a:spLocks noChangeArrowheads="1"/>
          </p:cNvSpPr>
          <p:nvPr/>
        </p:nvSpPr>
        <p:spPr bwMode="auto">
          <a:xfrm>
            <a:off x="7493000" y="26876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3143" name="Group 124"/>
          <p:cNvGrpSpPr>
            <a:grpSpLocks/>
          </p:cNvGrpSpPr>
          <p:nvPr/>
        </p:nvGrpSpPr>
        <p:grpSpPr bwMode="auto">
          <a:xfrm>
            <a:off x="7578725" y="2711450"/>
            <a:ext cx="179388" cy="65088"/>
            <a:chOff x="2848" y="848"/>
            <a:chExt cx="140" cy="98"/>
          </a:xfrm>
        </p:grpSpPr>
        <p:sp>
          <p:nvSpPr>
            <p:cNvPr id="3349" name="Line 125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50" name="Line 126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51" name="Line 127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144" name="Group 128"/>
          <p:cNvGrpSpPr>
            <a:grpSpLocks/>
          </p:cNvGrpSpPr>
          <p:nvPr/>
        </p:nvGrpSpPr>
        <p:grpSpPr bwMode="auto">
          <a:xfrm flipV="1">
            <a:off x="7578725" y="2711450"/>
            <a:ext cx="179388" cy="65088"/>
            <a:chOff x="2848" y="848"/>
            <a:chExt cx="140" cy="98"/>
          </a:xfrm>
        </p:grpSpPr>
        <p:sp>
          <p:nvSpPr>
            <p:cNvPr id="3346" name="Line 129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47" name="Line 130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48" name="Line 131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3145" name="Oval 132"/>
          <p:cNvSpPr>
            <a:spLocks noChangeArrowheads="1"/>
          </p:cNvSpPr>
          <p:nvPr/>
        </p:nvSpPr>
        <p:spPr bwMode="auto">
          <a:xfrm>
            <a:off x="6086475" y="2498725"/>
            <a:ext cx="346075" cy="87313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46" name="Line 133"/>
          <p:cNvSpPr>
            <a:spLocks noChangeShapeType="1"/>
          </p:cNvSpPr>
          <p:nvPr/>
        </p:nvSpPr>
        <p:spPr bwMode="auto">
          <a:xfrm>
            <a:off x="6086475" y="2490788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47" name="Line 134"/>
          <p:cNvSpPr>
            <a:spLocks noChangeShapeType="1"/>
          </p:cNvSpPr>
          <p:nvPr/>
        </p:nvSpPr>
        <p:spPr bwMode="auto">
          <a:xfrm>
            <a:off x="6432550" y="2490788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48" name="Rectangle 135"/>
          <p:cNvSpPr>
            <a:spLocks noChangeArrowheads="1"/>
          </p:cNvSpPr>
          <p:nvPr/>
        </p:nvSpPr>
        <p:spPr bwMode="auto">
          <a:xfrm>
            <a:off x="6086475" y="2490788"/>
            <a:ext cx="342900" cy="53975"/>
          </a:xfrm>
          <a:prstGeom prst="rect">
            <a:avLst/>
          </a:prstGeom>
          <a:solidFill>
            <a:srgbClr val="DDDDDD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Times New Roman" pitchFamily="18" charset="0"/>
            </a:endParaRPr>
          </a:p>
        </p:txBody>
      </p:sp>
      <p:sp>
        <p:nvSpPr>
          <p:cNvPr id="3149" name="Oval 136"/>
          <p:cNvSpPr>
            <a:spLocks noChangeArrowheads="1"/>
          </p:cNvSpPr>
          <p:nvPr/>
        </p:nvSpPr>
        <p:spPr bwMode="auto">
          <a:xfrm>
            <a:off x="6083300" y="2427288"/>
            <a:ext cx="346075" cy="103187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3150" name="Group 137"/>
          <p:cNvGrpSpPr>
            <a:grpSpLocks/>
          </p:cNvGrpSpPr>
          <p:nvPr/>
        </p:nvGrpSpPr>
        <p:grpSpPr bwMode="auto">
          <a:xfrm>
            <a:off x="6167438" y="2449513"/>
            <a:ext cx="171450" cy="60325"/>
            <a:chOff x="2848" y="848"/>
            <a:chExt cx="140" cy="98"/>
          </a:xfrm>
        </p:grpSpPr>
        <p:sp>
          <p:nvSpPr>
            <p:cNvPr id="3343" name="Line 138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44" name="Line 139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45" name="Line 140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151" name="Group 141"/>
          <p:cNvGrpSpPr>
            <a:grpSpLocks/>
          </p:cNvGrpSpPr>
          <p:nvPr/>
        </p:nvGrpSpPr>
        <p:grpSpPr bwMode="auto">
          <a:xfrm flipV="1">
            <a:off x="6167438" y="2449513"/>
            <a:ext cx="171450" cy="58737"/>
            <a:chOff x="2848" y="848"/>
            <a:chExt cx="140" cy="98"/>
          </a:xfrm>
        </p:grpSpPr>
        <p:sp>
          <p:nvSpPr>
            <p:cNvPr id="3340" name="Line 142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41" name="Line 143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42" name="Line 144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3152" name="Oval 145"/>
          <p:cNvSpPr>
            <a:spLocks noChangeArrowheads="1"/>
          </p:cNvSpPr>
          <p:nvPr/>
        </p:nvSpPr>
        <p:spPr bwMode="auto">
          <a:xfrm>
            <a:off x="5780088" y="3648075"/>
            <a:ext cx="346075" cy="87313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53" name="Line 146"/>
          <p:cNvSpPr>
            <a:spLocks noChangeShapeType="1"/>
          </p:cNvSpPr>
          <p:nvPr/>
        </p:nvSpPr>
        <p:spPr bwMode="auto">
          <a:xfrm>
            <a:off x="5780088" y="3640138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54" name="Line 147"/>
          <p:cNvSpPr>
            <a:spLocks noChangeShapeType="1"/>
          </p:cNvSpPr>
          <p:nvPr/>
        </p:nvSpPr>
        <p:spPr bwMode="auto">
          <a:xfrm>
            <a:off x="6126163" y="3640138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55" name="Rectangle 148"/>
          <p:cNvSpPr>
            <a:spLocks noChangeArrowheads="1"/>
          </p:cNvSpPr>
          <p:nvPr/>
        </p:nvSpPr>
        <p:spPr bwMode="auto">
          <a:xfrm>
            <a:off x="5780088" y="3640138"/>
            <a:ext cx="342900" cy="53975"/>
          </a:xfrm>
          <a:prstGeom prst="rect">
            <a:avLst/>
          </a:prstGeom>
          <a:solidFill>
            <a:srgbClr val="DDDDDD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Times New Roman" pitchFamily="18" charset="0"/>
            </a:endParaRPr>
          </a:p>
        </p:txBody>
      </p:sp>
      <p:sp>
        <p:nvSpPr>
          <p:cNvPr id="3156" name="Oval 149"/>
          <p:cNvSpPr>
            <a:spLocks noChangeArrowheads="1"/>
          </p:cNvSpPr>
          <p:nvPr/>
        </p:nvSpPr>
        <p:spPr bwMode="auto">
          <a:xfrm>
            <a:off x="5776913" y="3576638"/>
            <a:ext cx="346075" cy="103187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3157" name="Group 150"/>
          <p:cNvGrpSpPr>
            <a:grpSpLocks/>
          </p:cNvGrpSpPr>
          <p:nvPr/>
        </p:nvGrpSpPr>
        <p:grpSpPr bwMode="auto">
          <a:xfrm>
            <a:off x="5861050" y="3598863"/>
            <a:ext cx="171450" cy="60325"/>
            <a:chOff x="2848" y="848"/>
            <a:chExt cx="140" cy="98"/>
          </a:xfrm>
        </p:grpSpPr>
        <p:sp>
          <p:nvSpPr>
            <p:cNvPr id="3337" name="Line 151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38" name="Line 152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39" name="Line 153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158" name="Group 154"/>
          <p:cNvGrpSpPr>
            <a:grpSpLocks/>
          </p:cNvGrpSpPr>
          <p:nvPr/>
        </p:nvGrpSpPr>
        <p:grpSpPr bwMode="auto">
          <a:xfrm flipV="1">
            <a:off x="5861050" y="3598863"/>
            <a:ext cx="171450" cy="58737"/>
            <a:chOff x="2848" y="848"/>
            <a:chExt cx="140" cy="98"/>
          </a:xfrm>
        </p:grpSpPr>
        <p:sp>
          <p:nvSpPr>
            <p:cNvPr id="3334" name="Line 155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35" name="Line 156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36" name="Line 157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3159" name="Line 158"/>
          <p:cNvSpPr>
            <a:spLocks noChangeShapeType="1"/>
          </p:cNvSpPr>
          <p:nvPr/>
        </p:nvSpPr>
        <p:spPr bwMode="auto">
          <a:xfrm flipV="1">
            <a:off x="6978650" y="4005263"/>
            <a:ext cx="227013" cy="4365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0" name="Line 159"/>
          <p:cNvSpPr>
            <a:spLocks noChangeShapeType="1"/>
          </p:cNvSpPr>
          <p:nvPr/>
        </p:nvSpPr>
        <p:spPr bwMode="auto">
          <a:xfrm>
            <a:off x="7102475" y="3743325"/>
            <a:ext cx="163513" cy="1206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1" name="Line 160"/>
          <p:cNvSpPr>
            <a:spLocks noChangeShapeType="1"/>
          </p:cNvSpPr>
          <p:nvPr/>
        </p:nvSpPr>
        <p:spPr bwMode="auto">
          <a:xfrm>
            <a:off x="7199313" y="3663950"/>
            <a:ext cx="279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2" name="Line 161"/>
          <p:cNvSpPr>
            <a:spLocks noChangeShapeType="1"/>
          </p:cNvSpPr>
          <p:nvPr/>
        </p:nvSpPr>
        <p:spPr bwMode="auto">
          <a:xfrm flipV="1">
            <a:off x="7435850" y="3749675"/>
            <a:ext cx="134938" cy="1047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3" name="Line 162"/>
          <p:cNvSpPr>
            <a:spLocks noChangeShapeType="1"/>
          </p:cNvSpPr>
          <p:nvPr/>
        </p:nvSpPr>
        <p:spPr bwMode="auto">
          <a:xfrm>
            <a:off x="6134100" y="3670300"/>
            <a:ext cx="67945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4" name="Line 163"/>
          <p:cNvSpPr>
            <a:spLocks noChangeShapeType="1"/>
          </p:cNvSpPr>
          <p:nvPr/>
        </p:nvSpPr>
        <p:spPr bwMode="auto">
          <a:xfrm>
            <a:off x="6429375" y="2517775"/>
            <a:ext cx="509588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5" name="Line 164"/>
          <p:cNvSpPr>
            <a:spLocks noChangeShapeType="1"/>
          </p:cNvSpPr>
          <p:nvPr/>
        </p:nvSpPr>
        <p:spPr bwMode="auto">
          <a:xfrm>
            <a:off x="5995988" y="2346325"/>
            <a:ext cx="152400" cy="825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6" name="Freeform 165"/>
          <p:cNvSpPr>
            <a:spLocks/>
          </p:cNvSpPr>
          <p:nvPr/>
        </p:nvSpPr>
        <p:spPr bwMode="auto">
          <a:xfrm>
            <a:off x="5316538" y="4352925"/>
            <a:ext cx="2979737" cy="1455738"/>
          </a:xfrm>
          <a:custGeom>
            <a:avLst/>
            <a:gdLst>
              <a:gd name="T0" fmla="*/ 2147483647 w 1877"/>
              <a:gd name="T1" fmla="*/ 2147483647 h 917"/>
              <a:gd name="T2" fmla="*/ 2147483647 w 1877"/>
              <a:gd name="T3" fmla="*/ 2147483647 h 917"/>
              <a:gd name="T4" fmla="*/ 2147483647 w 1877"/>
              <a:gd name="T5" fmla="*/ 2147483647 h 917"/>
              <a:gd name="T6" fmla="*/ 2147483647 w 1877"/>
              <a:gd name="T7" fmla="*/ 2147483647 h 917"/>
              <a:gd name="T8" fmla="*/ 2147483647 w 1877"/>
              <a:gd name="T9" fmla="*/ 2147483647 h 917"/>
              <a:gd name="T10" fmla="*/ 2147483647 w 1877"/>
              <a:gd name="T11" fmla="*/ 2147483647 h 917"/>
              <a:gd name="T12" fmla="*/ 2147483647 w 1877"/>
              <a:gd name="T13" fmla="*/ 2147483647 h 917"/>
              <a:gd name="T14" fmla="*/ 2147483647 w 1877"/>
              <a:gd name="T15" fmla="*/ 2147483647 h 917"/>
              <a:gd name="T16" fmla="*/ 2147483647 w 1877"/>
              <a:gd name="T17" fmla="*/ 2147483647 h 917"/>
              <a:gd name="T18" fmla="*/ 2147483647 w 1877"/>
              <a:gd name="T19" fmla="*/ 2147483647 h 917"/>
              <a:gd name="T20" fmla="*/ 2147483647 w 1877"/>
              <a:gd name="T21" fmla="*/ 2147483647 h 917"/>
              <a:gd name="T22" fmla="*/ 2147483647 w 1877"/>
              <a:gd name="T23" fmla="*/ 2147483647 h 917"/>
              <a:gd name="T24" fmla="*/ 2147483647 w 1877"/>
              <a:gd name="T25" fmla="*/ 2147483647 h 917"/>
              <a:gd name="T26" fmla="*/ 2147483647 w 1877"/>
              <a:gd name="T27" fmla="*/ 2147483647 h 917"/>
              <a:gd name="T28" fmla="*/ 2147483647 w 1877"/>
              <a:gd name="T29" fmla="*/ 2147483647 h 917"/>
              <a:gd name="T30" fmla="*/ 2147483647 w 1877"/>
              <a:gd name="T31" fmla="*/ 2147483647 h 91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877"/>
              <a:gd name="T49" fmla="*/ 0 h 917"/>
              <a:gd name="T50" fmla="*/ 1877 w 1877"/>
              <a:gd name="T51" fmla="*/ 917 h 91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877" h="917">
                <a:moveTo>
                  <a:pt x="889" y="23"/>
                </a:moveTo>
                <a:cubicBezTo>
                  <a:pt x="804" y="39"/>
                  <a:pt x="771" y="98"/>
                  <a:pt x="692" y="109"/>
                </a:cubicBezTo>
                <a:cubicBezTo>
                  <a:pt x="613" y="120"/>
                  <a:pt x="511" y="81"/>
                  <a:pt x="415" y="91"/>
                </a:cubicBezTo>
                <a:cubicBezTo>
                  <a:pt x="319" y="101"/>
                  <a:pt x="174" y="126"/>
                  <a:pt x="112" y="170"/>
                </a:cubicBezTo>
                <a:cubicBezTo>
                  <a:pt x="51" y="214"/>
                  <a:pt x="66" y="294"/>
                  <a:pt x="50" y="353"/>
                </a:cubicBezTo>
                <a:cubicBezTo>
                  <a:pt x="34" y="412"/>
                  <a:pt x="0" y="479"/>
                  <a:pt x="14" y="528"/>
                </a:cubicBezTo>
                <a:cubicBezTo>
                  <a:pt x="29" y="577"/>
                  <a:pt x="57" y="608"/>
                  <a:pt x="139" y="650"/>
                </a:cubicBezTo>
                <a:cubicBezTo>
                  <a:pt x="221" y="692"/>
                  <a:pt x="372" y="742"/>
                  <a:pt x="505" y="781"/>
                </a:cubicBezTo>
                <a:cubicBezTo>
                  <a:pt x="638" y="820"/>
                  <a:pt x="789" y="866"/>
                  <a:pt x="933" y="886"/>
                </a:cubicBezTo>
                <a:cubicBezTo>
                  <a:pt x="1077" y="906"/>
                  <a:pt x="1246" y="917"/>
                  <a:pt x="1370" y="901"/>
                </a:cubicBezTo>
                <a:cubicBezTo>
                  <a:pt x="1494" y="885"/>
                  <a:pt x="1594" y="839"/>
                  <a:pt x="1676" y="793"/>
                </a:cubicBezTo>
                <a:cubicBezTo>
                  <a:pt x="1758" y="747"/>
                  <a:pt x="1843" y="720"/>
                  <a:pt x="1860" y="624"/>
                </a:cubicBezTo>
                <a:cubicBezTo>
                  <a:pt x="1877" y="528"/>
                  <a:pt x="1835" y="306"/>
                  <a:pt x="1776" y="219"/>
                </a:cubicBezTo>
                <a:cubicBezTo>
                  <a:pt x="1717" y="132"/>
                  <a:pt x="1599" y="134"/>
                  <a:pt x="1503" y="100"/>
                </a:cubicBezTo>
                <a:cubicBezTo>
                  <a:pt x="1407" y="66"/>
                  <a:pt x="1302" y="26"/>
                  <a:pt x="1200" y="13"/>
                </a:cubicBezTo>
                <a:cubicBezTo>
                  <a:pt x="1098" y="0"/>
                  <a:pt x="974" y="7"/>
                  <a:pt x="889" y="23"/>
                </a:cubicBezTo>
                <a:close/>
              </a:path>
            </a:pathLst>
          </a:custGeom>
          <a:solidFill>
            <a:srgbClr val="DDDDD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7" name="Line 166"/>
          <p:cNvSpPr>
            <a:spLocks noChangeShapeType="1"/>
          </p:cNvSpPr>
          <p:nvPr/>
        </p:nvSpPr>
        <p:spPr bwMode="auto">
          <a:xfrm rot="-5400000">
            <a:off x="7551737" y="5089526"/>
            <a:ext cx="523875" cy="1397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68" name="Line 167"/>
          <p:cNvSpPr>
            <a:spLocks noChangeShapeType="1"/>
          </p:cNvSpPr>
          <p:nvPr/>
        </p:nvSpPr>
        <p:spPr bwMode="auto">
          <a:xfrm rot="5400000" flipV="1">
            <a:off x="7697788" y="5370513"/>
            <a:ext cx="3175" cy="85725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69" name="Line 168"/>
          <p:cNvSpPr>
            <a:spLocks noChangeShapeType="1"/>
          </p:cNvSpPr>
          <p:nvPr/>
        </p:nvSpPr>
        <p:spPr bwMode="auto">
          <a:xfrm rot="-5400000">
            <a:off x="7883525" y="5046663"/>
            <a:ext cx="0" cy="1143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3170" name="Group 169"/>
          <p:cNvGrpSpPr>
            <a:grpSpLocks/>
          </p:cNvGrpSpPr>
          <p:nvPr/>
        </p:nvGrpSpPr>
        <p:grpSpPr bwMode="auto">
          <a:xfrm>
            <a:off x="7462838" y="4756150"/>
            <a:ext cx="501650" cy="234950"/>
            <a:chOff x="4701" y="2996"/>
            <a:chExt cx="316" cy="148"/>
          </a:xfrm>
        </p:grpSpPr>
        <p:sp>
          <p:nvSpPr>
            <p:cNvPr id="3321" name="Oval 170"/>
            <p:cNvSpPr>
              <a:spLocks noChangeArrowheads="1"/>
            </p:cNvSpPr>
            <p:nvPr/>
          </p:nvSpPr>
          <p:spPr bwMode="auto">
            <a:xfrm>
              <a:off x="4704" y="3062"/>
              <a:ext cx="313" cy="82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22" name="Line 171"/>
            <p:cNvSpPr>
              <a:spLocks noChangeShapeType="1"/>
            </p:cNvSpPr>
            <p:nvPr/>
          </p:nvSpPr>
          <p:spPr bwMode="auto">
            <a:xfrm>
              <a:off x="4704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23" name="Line 172"/>
            <p:cNvSpPr>
              <a:spLocks noChangeShapeType="1"/>
            </p:cNvSpPr>
            <p:nvPr/>
          </p:nvSpPr>
          <p:spPr bwMode="auto">
            <a:xfrm>
              <a:off x="5017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24" name="Rectangle 173"/>
            <p:cNvSpPr>
              <a:spLocks noChangeArrowheads="1"/>
            </p:cNvSpPr>
            <p:nvPr/>
          </p:nvSpPr>
          <p:spPr bwMode="auto">
            <a:xfrm>
              <a:off x="4704" y="3055"/>
              <a:ext cx="310" cy="50"/>
            </a:xfrm>
            <a:prstGeom prst="rect">
              <a:avLst/>
            </a:prstGeom>
            <a:solidFill>
              <a:srgbClr val="DDDDDD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Times New Roman" pitchFamily="18" charset="0"/>
              </a:endParaRPr>
            </a:p>
          </p:txBody>
        </p:sp>
        <p:sp>
          <p:nvSpPr>
            <p:cNvPr id="3325" name="Oval 174"/>
            <p:cNvSpPr>
              <a:spLocks noChangeArrowheads="1"/>
            </p:cNvSpPr>
            <p:nvPr/>
          </p:nvSpPr>
          <p:spPr bwMode="auto">
            <a:xfrm>
              <a:off x="4701" y="2996"/>
              <a:ext cx="313" cy="96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3326" name="Group 175"/>
            <p:cNvGrpSpPr>
              <a:grpSpLocks/>
            </p:cNvGrpSpPr>
            <p:nvPr/>
          </p:nvGrpSpPr>
          <p:grpSpPr bwMode="auto">
            <a:xfrm>
              <a:off x="4776" y="3017"/>
              <a:ext cx="156" cy="56"/>
              <a:chOff x="2848" y="848"/>
              <a:chExt cx="140" cy="98"/>
            </a:xfrm>
          </p:grpSpPr>
          <p:sp>
            <p:nvSpPr>
              <p:cNvPr id="3331" name="Line 17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332" name="Line 17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333" name="Line 17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3327" name="Group 179"/>
            <p:cNvGrpSpPr>
              <a:grpSpLocks/>
            </p:cNvGrpSpPr>
            <p:nvPr/>
          </p:nvGrpSpPr>
          <p:grpSpPr bwMode="auto">
            <a:xfrm flipV="1">
              <a:off x="4776" y="3016"/>
              <a:ext cx="156" cy="56"/>
              <a:chOff x="2848" y="848"/>
              <a:chExt cx="140" cy="98"/>
            </a:xfrm>
          </p:grpSpPr>
          <p:sp>
            <p:nvSpPr>
              <p:cNvPr id="3328" name="Line 18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329" name="Line 18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330" name="Line 18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3171" name="Group 183"/>
          <p:cNvGrpSpPr>
            <a:grpSpLocks/>
          </p:cNvGrpSpPr>
          <p:nvPr/>
        </p:nvGrpSpPr>
        <p:grpSpPr bwMode="auto">
          <a:xfrm>
            <a:off x="6646863" y="4479925"/>
            <a:ext cx="501650" cy="234950"/>
            <a:chOff x="3600" y="219"/>
            <a:chExt cx="360" cy="175"/>
          </a:xfrm>
        </p:grpSpPr>
        <p:sp>
          <p:nvSpPr>
            <p:cNvPr id="3308" name="Oval 184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09" name="Line 185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10" name="Line 186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11" name="Rectangle 187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rgbClr val="DDDDDD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Times New Roman" pitchFamily="18" charset="0"/>
              </a:endParaRPr>
            </a:p>
          </p:txBody>
        </p:sp>
        <p:sp>
          <p:nvSpPr>
            <p:cNvPr id="3312" name="Oval 188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3313" name="Group 189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3318" name="Line 19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319" name="Line 19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320" name="Line 19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3314" name="Group 193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3315" name="Line 19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316" name="Line 19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317" name="Line 19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3172" name="Group 197"/>
          <p:cNvGrpSpPr>
            <a:grpSpLocks/>
          </p:cNvGrpSpPr>
          <p:nvPr/>
        </p:nvGrpSpPr>
        <p:grpSpPr bwMode="auto">
          <a:xfrm>
            <a:off x="5981700" y="4784725"/>
            <a:ext cx="501650" cy="234950"/>
            <a:chOff x="3600" y="219"/>
            <a:chExt cx="360" cy="175"/>
          </a:xfrm>
        </p:grpSpPr>
        <p:sp>
          <p:nvSpPr>
            <p:cNvPr id="3295" name="Oval 19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296" name="Line 199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297" name="Line 200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298" name="Rectangle 201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rgbClr val="DDDDDD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Times New Roman" pitchFamily="18" charset="0"/>
              </a:endParaRPr>
            </a:p>
          </p:txBody>
        </p:sp>
        <p:sp>
          <p:nvSpPr>
            <p:cNvPr id="3299" name="Oval 20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3300" name="Group 20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3305" name="Line 20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306" name="Line 20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307" name="Line 20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3301" name="Group 20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3302" name="Line 20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303" name="Line 20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304" name="Line 21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sp>
        <p:nvSpPr>
          <p:cNvPr id="3173" name="Line 211"/>
          <p:cNvSpPr>
            <a:spLocks noChangeShapeType="1"/>
          </p:cNvSpPr>
          <p:nvPr/>
        </p:nvSpPr>
        <p:spPr bwMode="auto">
          <a:xfrm>
            <a:off x="7096125" y="4691063"/>
            <a:ext cx="358775" cy="1206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4" name="Line 212"/>
          <p:cNvSpPr>
            <a:spLocks noChangeShapeType="1"/>
          </p:cNvSpPr>
          <p:nvPr/>
        </p:nvSpPr>
        <p:spPr bwMode="auto">
          <a:xfrm flipV="1">
            <a:off x="6443663" y="4703763"/>
            <a:ext cx="277812" cy="1095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5" name="Line 213"/>
          <p:cNvSpPr>
            <a:spLocks noChangeShapeType="1"/>
          </p:cNvSpPr>
          <p:nvPr/>
        </p:nvSpPr>
        <p:spPr bwMode="auto">
          <a:xfrm flipV="1">
            <a:off x="6486525" y="4906963"/>
            <a:ext cx="97155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6" name="Line 214"/>
          <p:cNvSpPr>
            <a:spLocks noChangeShapeType="1"/>
          </p:cNvSpPr>
          <p:nvPr/>
        </p:nvSpPr>
        <p:spPr bwMode="auto">
          <a:xfrm flipH="1">
            <a:off x="5781675" y="4652963"/>
            <a:ext cx="254000" cy="4699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7" name="Line 215"/>
          <p:cNvSpPr>
            <a:spLocks noChangeShapeType="1"/>
          </p:cNvSpPr>
          <p:nvPr/>
        </p:nvSpPr>
        <p:spPr bwMode="auto">
          <a:xfrm>
            <a:off x="5807075" y="4703763"/>
            <a:ext cx="19685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8" name="Line 216"/>
          <p:cNvSpPr>
            <a:spLocks noChangeShapeType="1"/>
          </p:cNvSpPr>
          <p:nvPr/>
        </p:nvSpPr>
        <p:spPr bwMode="auto">
          <a:xfrm>
            <a:off x="5667375" y="5040313"/>
            <a:ext cx="153988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9" name="Line 217"/>
          <p:cNvSpPr>
            <a:spLocks noChangeShapeType="1"/>
          </p:cNvSpPr>
          <p:nvPr/>
        </p:nvSpPr>
        <p:spPr bwMode="auto">
          <a:xfrm>
            <a:off x="5919788" y="5119688"/>
            <a:ext cx="490537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80" name="Line 218"/>
          <p:cNvSpPr>
            <a:spLocks noChangeShapeType="1"/>
          </p:cNvSpPr>
          <p:nvPr/>
        </p:nvSpPr>
        <p:spPr bwMode="auto">
          <a:xfrm flipH="1">
            <a:off x="6159500" y="5027613"/>
            <a:ext cx="53975" cy="85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81" name="Line 219"/>
          <p:cNvSpPr>
            <a:spLocks noChangeShapeType="1"/>
          </p:cNvSpPr>
          <p:nvPr/>
        </p:nvSpPr>
        <p:spPr bwMode="auto">
          <a:xfrm>
            <a:off x="5972175" y="5116513"/>
            <a:ext cx="1588" cy="825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82" name="Line 220"/>
          <p:cNvSpPr>
            <a:spLocks noChangeShapeType="1"/>
          </p:cNvSpPr>
          <p:nvPr/>
        </p:nvSpPr>
        <p:spPr bwMode="auto">
          <a:xfrm flipH="1" flipV="1">
            <a:off x="6369050" y="5124450"/>
            <a:ext cx="0" cy="76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83" name="Line 221"/>
          <p:cNvSpPr>
            <a:spLocks noChangeShapeType="1"/>
          </p:cNvSpPr>
          <p:nvPr/>
        </p:nvSpPr>
        <p:spPr bwMode="auto">
          <a:xfrm>
            <a:off x="6450013" y="4983163"/>
            <a:ext cx="503237" cy="2698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84" name="Line 222"/>
          <p:cNvSpPr>
            <a:spLocks noChangeShapeType="1"/>
          </p:cNvSpPr>
          <p:nvPr/>
        </p:nvSpPr>
        <p:spPr bwMode="auto">
          <a:xfrm>
            <a:off x="5899150" y="4918075"/>
            <a:ext cx="8096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3185" name="Group 223"/>
          <p:cNvGrpSpPr>
            <a:grpSpLocks/>
          </p:cNvGrpSpPr>
          <p:nvPr/>
        </p:nvGrpSpPr>
        <p:grpSpPr bwMode="auto">
          <a:xfrm>
            <a:off x="5084763" y="1677988"/>
            <a:ext cx="3021012" cy="3981450"/>
            <a:chOff x="-1203" y="1352"/>
            <a:chExt cx="1903" cy="2508"/>
          </a:xfrm>
        </p:grpSpPr>
        <p:grpSp>
          <p:nvGrpSpPr>
            <p:cNvPr id="3268" name="Group 224"/>
            <p:cNvGrpSpPr>
              <a:grpSpLocks/>
            </p:cNvGrpSpPr>
            <p:nvPr/>
          </p:nvGrpSpPr>
          <p:grpSpPr bwMode="auto">
            <a:xfrm>
              <a:off x="-1203" y="1647"/>
              <a:ext cx="436" cy="114"/>
              <a:chOff x="3072" y="739"/>
              <a:chExt cx="652" cy="146"/>
            </a:xfrm>
          </p:grpSpPr>
          <p:pic>
            <p:nvPicPr>
              <p:cNvPr id="3292" name="Picture 225" descr="lgv_fqmg[1]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flipH="1">
                <a:off x="3237" y="739"/>
                <a:ext cx="487" cy="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93" name="Line 226"/>
              <p:cNvSpPr>
                <a:spLocks noChangeShapeType="1"/>
              </p:cNvSpPr>
              <p:nvPr/>
            </p:nvSpPr>
            <p:spPr bwMode="auto">
              <a:xfrm flipH="1">
                <a:off x="3104" y="784"/>
                <a:ext cx="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94" name="Line 227"/>
              <p:cNvSpPr>
                <a:spLocks noChangeShapeType="1"/>
              </p:cNvSpPr>
              <p:nvPr/>
            </p:nvSpPr>
            <p:spPr bwMode="auto">
              <a:xfrm flipH="1">
                <a:off x="3072" y="760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pic>
          <p:nvPicPr>
            <p:cNvPr id="3269" name="Picture 228" descr="imgyjavg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1027" y="1466"/>
              <a:ext cx="232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270" name="Group 229"/>
            <p:cNvGrpSpPr>
              <a:grpSpLocks/>
            </p:cNvGrpSpPr>
            <p:nvPr/>
          </p:nvGrpSpPr>
          <p:grpSpPr bwMode="auto">
            <a:xfrm>
              <a:off x="-546" y="1352"/>
              <a:ext cx="256" cy="269"/>
              <a:chOff x="2870" y="1518"/>
              <a:chExt cx="292" cy="320"/>
            </a:xfrm>
          </p:grpSpPr>
          <p:graphicFrame>
            <p:nvGraphicFramePr>
              <p:cNvPr id="3085" name="Object 13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048" name="Clip" r:id="rId6" imgW="819000" imgH="847800" progId="MS_ClipArt_Gallery.2">
                      <p:embed/>
                    </p:oleObj>
                  </mc:Choice>
                  <mc:Fallback>
                    <p:oleObj name="Clip" r:id="rId6" imgW="819000" imgH="84780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86" name="Object 14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049" name="Clip" r:id="rId8" imgW="1266840" imgH="1200240" progId="MS_ClipArt_Gallery.2">
                      <p:embed/>
                    </p:oleObj>
                  </mc:Choice>
                  <mc:Fallback>
                    <p:oleObj name="Clip" r:id="rId8" imgW="1266840" imgH="120024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3271" name="Group 232"/>
            <p:cNvGrpSpPr>
              <a:grpSpLocks/>
            </p:cNvGrpSpPr>
            <p:nvPr/>
          </p:nvGrpSpPr>
          <p:grpSpPr bwMode="auto">
            <a:xfrm>
              <a:off x="-1002" y="2262"/>
              <a:ext cx="209" cy="224"/>
              <a:chOff x="2870" y="1518"/>
              <a:chExt cx="292" cy="320"/>
            </a:xfrm>
          </p:grpSpPr>
          <p:graphicFrame>
            <p:nvGraphicFramePr>
              <p:cNvPr id="3083" name="Object 11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050" name="Clip" r:id="rId10" imgW="819000" imgH="847800" progId="MS_ClipArt_Gallery.2">
                      <p:embed/>
                    </p:oleObj>
                  </mc:Choice>
                  <mc:Fallback>
                    <p:oleObj name="Clip" r:id="rId10" imgW="819000" imgH="84780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84" name="Object 12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051" name="Clip" r:id="rId11" imgW="1266840" imgH="1200240" progId="MS_ClipArt_Gallery.2">
                      <p:embed/>
                    </p:oleObj>
                  </mc:Choice>
                  <mc:Fallback>
                    <p:oleObj name="Clip" r:id="rId11" imgW="1266840" imgH="120024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3074" name="Object 2"/>
            <p:cNvGraphicFramePr>
              <a:graphicFrameLocks noChangeAspect="1"/>
            </p:cNvGraphicFramePr>
            <p:nvPr/>
          </p:nvGraphicFramePr>
          <p:xfrm>
            <a:off x="-732" y="2289"/>
            <a:ext cx="207" cy="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52" name="Clip" r:id="rId12" imgW="1305000" imgH="1085760" progId="MS_ClipArt_Gallery.2">
                    <p:embed/>
                  </p:oleObj>
                </mc:Choice>
                <mc:Fallback>
                  <p:oleObj name="Clip" r:id="rId12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732" y="2289"/>
                          <a:ext cx="207" cy="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272" name="Group 236"/>
            <p:cNvGrpSpPr>
              <a:grpSpLocks/>
            </p:cNvGrpSpPr>
            <p:nvPr/>
          </p:nvGrpSpPr>
          <p:grpSpPr bwMode="auto">
            <a:xfrm>
              <a:off x="310" y="3575"/>
              <a:ext cx="125" cy="230"/>
              <a:chOff x="4180" y="783"/>
              <a:chExt cx="150" cy="307"/>
            </a:xfrm>
          </p:grpSpPr>
          <p:sp>
            <p:nvSpPr>
              <p:cNvPr id="3284" name="AutoShape 237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285" name="Rectangle 238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286" name="Rectangle 239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287" name="AutoShape 240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288" name="Line 241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289" name="Line 242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290" name="Rectangle 243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291" name="Rectangle 244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aphicFrame>
          <p:nvGraphicFramePr>
            <p:cNvPr id="3075" name="Object 3"/>
            <p:cNvGraphicFramePr>
              <a:graphicFrameLocks noChangeAspect="1"/>
            </p:cNvGraphicFramePr>
            <p:nvPr/>
          </p:nvGraphicFramePr>
          <p:xfrm>
            <a:off x="-975" y="3384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53" name="Clip" r:id="rId14" imgW="1305000" imgH="1085760" progId="MS_ClipArt_Gallery.2">
                    <p:embed/>
                  </p:oleObj>
                </mc:Choice>
                <mc:Fallback>
                  <p:oleObj name="Clip" r:id="rId14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75" y="3384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6" name="Object 4"/>
            <p:cNvGraphicFramePr>
              <a:graphicFrameLocks noChangeAspect="1"/>
            </p:cNvGraphicFramePr>
            <p:nvPr/>
          </p:nvGraphicFramePr>
          <p:xfrm>
            <a:off x="-871" y="3184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54" name="Clip" r:id="rId15" imgW="1305000" imgH="1085760" progId="MS_ClipArt_Gallery.2">
                    <p:embed/>
                  </p:oleObj>
                </mc:Choice>
                <mc:Fallback>
                  <p:oleObj name="Clip" r:id="rId15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871" y="3184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7" name="Object 5"/>
            <p:cNvGraphicFramePr>
              <a:graphicFrameLocks noChangeAspect="1"/>
            </p:cNvGraphicFramePr>
            <p:nvPr/>
          </p:nvGraphicFramePr>
          <p:xfrm>
            <a:off x="-703" y="3544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55" name="Clip" r:id="rId16" imgW="1305000" imgH="1085760" progId="MS_ClipArt_Gallery.2">
                    <p:embed/>
                  </p:oleObj>
                </mc:Choice>
                <mc:Fallback>
                  <p:oleObj name="Clip" r:id="rId16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703" y="3544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8" name="Object 6"/>
            <p:cNvGraphicFramePr>
              <a:graphicFrameLocks noChangeAspect="1"/>
            </p:cNvGraphicFramePr>
            <p:nvPr/>
          </p:nvGraphicFramePr>
          <p:xfrm>
            <a:off x="-489" y="3546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56" name="Clip" r:id="rId17" imgW="1305000" imgH="1085760" progId="MS_ClipArt_Gallery.2">
                    <p:embed/>
                  </p:oleObj>
                </mc:Choice>
                <mc:Fallback>
                  <p:oleObj name="Clip" r:id="rId17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489" y="3546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273" name="Group 249"/>
            <p:cNvGrpSpPr>
              <a:grpSpLocks/>
            </p:cNvGrpSpPr>
            <p:nvPr/>
          </p:nvGrpSpPr>
          <p:grpSpPr bwMode="auto">
            <a:xfrm>
              <a:off x="83" y="3625"/>
              <a:ext cx="172" cy="215"/>
              <a:chOff x="2870" y="1518"/>
              <a:chExt cx="292" cy="320"/>
            </a:xfrm>
          </p:grpSpPr>
          <p:graphicFrame>
            <p:nvGraphicFramePr>
              <p:cNvPr id="3081" name="Object 9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057" name="Clip" r:id="rId18" imgW="819000" imgH="847800" progId="MS_ClipArt_Gallery.2">
                      <p:embed/>
                    </p:oleObj>
                  </mc:Choice>
                  <mc:Fallback>
                    <p:oleObj name="Clip" r:id="rId18" imgW="819000" imgH="84780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82" name="Object 10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058" name="Clip" r:id="rId19" imgW="1266840" imgH="1200240" progId="MS_ClipArt_Gallery.2">
                      <p:embed/>
                    </p:oleObj>
                  </mc:Choice>
                  <mc:Fallback>
                    <p:oleObj name="Clip" r:id="rId19" imgW="1266840" imgH="120024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3274" name="Group 252"/>
            <p:cNvGrpSpPr>
              <a:grpSpLocks/>
            </p:cNvGrpSpPr>
            <p:nvPr/>
          </p:nvGrpSpPr>
          <p:grpSpPr bwMode="auto">
            <a:xfrm>
              <a:off x="-201" y="3657"/>
              <a:ext cx="220" cy="203"/>
              <a:chOff x="2870" y="1518"/>
              <a:chExt cx="292" cy="320"/>
            </a:xfrm>
          </p:grpSpPr>
          <p:graphicFrame>
            <p:nvGraphicFramePr>
              <p:cNvPr id="3079" name="Object 7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059" name="Clip" r:id="rId20" imgW="819000" imgH="847800" progId="MS_ClipArt_Gallery.2">
                      <p:embed/>
                    </p:oleObj>
                  </mc:Choice>
                  <mc:Fallback>
                    <p:oleObj name="Clip" r:id="rId20" imgW="819000" imgH="84780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80" name="Object 8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060" name="Clip" r:id="rId21" imgW="1266840" imgH="1200240" progId="MS_ClipArt_Gallery.2">
                      <p:embed/>
                    </p:oleObj>
                  </mc:Choice>
                  <mc:Fallback>
                    <p:oleObj name="Clip" r:id="rId21" imgW="1266840" imgH="120024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3275" name="Group 255"/>
            <p:cNvGrpSpPr>
              <a:grpSpLocks/>
            </p:cNvGrpSpPr>
            <p:nvPr/>
          </p:nvGrpSpPr>
          <p:grpSpPr bwMode="auto">
            <a:xfrm>
              <a:off x="569" y="3419"/>
              <a:ext cx="131" cy="258"/>
              <a:chOff x="4180" y="783"/>
              <a:chExt cx="150" cy="307"/>
            </a:xfrm>
          </p:grpSpPr>
          <p:sp>
            <p:nvSpPr>
              <p:cNvPr id="3276" name="AutoShape 256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277" name="Rectangle 257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278" name="Rectangle 258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279" name="AutoShape 259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280" name="Line 260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281" name="Line 261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282" name="Rectangle 262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283" name="Rectangle 263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sp>
        <p:nvSpPr>
          <p:cNvPr id="3186" name="Line 264"/>
          <p:cNvSpPr>
            <a:spLocks noChangeShapeType="1"/>
          </p:cNvSpPr>
          <p:nvPr/>
        </p:nvSpPr>
        <p:spPr bwMode="auto">
          <a:xfrm flipH="1">
            <a:off x="5988050" y="3440113"/>
            <a:ext cx="3175" cy="1444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87" name="Line 265"/>
          <p:cNvSpPr>
            <a:spLocks noChangeShapeType="1"/>
          </p:cNvSpPr>
          <p:nvPr/>
        </p:nvSpPr>
        <p:spPr bwMode="auto">
          <a:xfrm flipV="1">
            <a:off x="7285038" y="2422525"/>
            <a:ext cx="123825" cy="87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88" name="Line 266"/>
          <p:cNvSpPr>
            <a:spLocks noChangeShapeType="1"/>
          </p:cNvSpPr>
          <p:nvPr/>
        </p:nvSpPr>
        <p:spPr bwMode="auto">
          <a:xfrm>
            <a:off x="7112000" y="2595563"/>
            <a:ext cx="0" cy="825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89" name="Line 267"/>
          <p:cNvSpPr>
            <a:spLocks noChangeShapeType="1"/>
          </p:cNvSpPr>
          <p:nvPr/>
        </p:nvSpPr>
        <p:spPr bwMode="auto">
          <a:xfrm flipV="1">
            <a:off x="7296150" y="2492375"/>
            <a:ext cx="263525" cy="288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90" name="Line 268"/>
          <p:cNvSpPr>
            <a:spLocks noChangeShapeType="1"/>
          </p:cNvSpPr>
          <p:nvPr/>
        </p:nvSpPr>
        <p:spPr bwMode="auto">
          <a:xfrm>
            <a:off x="7648575" y="2490788"/>
            <a:ext cx="0" cy="1968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91" name="Line 269"/>
          <p:cNvSpPr>
            <a:spLocks noChangeShapeType="1"/>
          </p:cNvSpPr>
          <p:nvPr/>
        </p:nvSpPr>
        <p:spPr bwMode="auto">
          <a:xfrm>
            <a:off x="7302500" y="2797175"/>
            <a:ext cx="18891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92" name="Line 270"/>
          <p:cNvSpPr>
            <a:spLocks noChangeShapeType="1"/>
          </p:cNvSpPr>
          <p:nvPr/>
        </p:nvSpPr>
        <p:spPr bwMode="auto">
          <a:xfrm flipV="1">
            <a:off x="5597525" y="3663950"/>
            <a:ext cx="168275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93" name="Line 271"/>
          <p:cNvSpPr>
            <a:spLocks noChangeShapeType="1"/>
          </p:cNvSpPr>
          <p:nvPr/>
        </p:nvSpPr>
        <p:spPr bwMode="auto">
          <a:xfrm flipV="1">
            <a:off x="7716838" y="2190750"/>
            <a:ext cx="238125" cy="1682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94" name="Line 272"/>
          <p:cNvSpPr>
            <a:spLocks noChangeShapeType="1"/>
          </p:cNvSpPr>
          <p:nvPr/>
        </p:nvSpPr>
        <p:spPr bwMode="auto">
          <a:xfrm>
            <a:off x="7856538" y="2787650"/>
            <a:ext cx="1778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95" name="Line 273"/>
          <p:cNvSpPr>
            <a:spLocks noChangeShapeType="1"/>
          </p:cNvSpPr>
          <p:nvPr/>
        </p:nvSpPr>
        <p:spPr bwMode="auto">
          <a:xfrm flipH="1">
            <a:off x="7002463" y="2863850"/>
            <a:ext cx="98425" cy="7048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96" name="Line 274"/>
          <p:cNvSpPr>
            <a:spLocks noChangeShapeType="1"/>
          </p:cNvSpPr>
          <p:nvPr/>
        </p:nvSpPr>
        <p:spPr bwMode="auto">
          <a:xfrm flipH="1">
            <a:off x="7593013" y="2863850"/>
            <a:ext cx="111125" cy="7270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3197" name="Group 275"/>
          <p:cNvGrpSpPr>
            <a:grpSpLocks/>
          </p:cNvGrpSpPr>
          <p:nvPr/>
        </p:nvGrpSpPr>
        <p:grpSpPr bwMode="auto">
          <a:xfrm>
            <a:off x="6645275" y="4481513"/>
            <a:ext cx="501650" cy="234950"/>
            <a:chOff x="4701" y="2996"/>
            <a:chExt cx="316" cy="148"/>
          </a:xfrm>
        </p:grpSpPr>
        <p:sp>
          <p:nvSpPr>
            <p:cNvPr id="3255" name="Oval 276"/>
            <p:cNvSpPr>
              <a:spLocks noChangeArrowheads="1"/>
            </p:cNvSpPr>
            <p:nvPr/>
          </p:nvSpPr>
          <p:spPr bwMode="auto">
            <a:xfrm>
              <a:off x="4704" y="3062"/>
              <a:ext cx="313" cy="82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256" name="Line 277"/>
            <p:cNvSpPr>
              <a:spLocks noChangeShapeType="1"/>
            </p:cNvSpPr>
            <p:nvPr/>
          </p:nvSpPr>
          <p:spPr bwMode="auto">
            <a:xfrm>
              <a:off x="4704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257" name="Line 278"/>
            <p:cNvSpPr>
              <a:spLocks noChangeShapeType="1"/>
            </p:cNvSpPr>
            <p:nvPr/>
          </p:nvSpPr>
          <p:spPr bwMode="auto">
            <a:xfrm>
              <a:off x="5017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258" name="Rectangle 279"/>
            <p:cNvSpPr>
              <a:spLocks noChangeArrowheads="1"/>
            </p:cNvSpPr>
            <p:nvPr/>
          </p:nvSpPr>
          <p:spPr bwMode="auto">
            <a:xfrm>
              <a:off x="4704" y="3055"/>
              <a:ext cx="310" cy="50"/>
            </a:xfrm>
            <a:prstGeom prst="rect">
              <a:avLst/>
            </a:prstGeom>
            <a:solidFill>
              <a:srgbClr val="DDDDDD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Times New Roman" pitchFamily="18" charset="0"/>
              </a:endParaRPr>
            </a:p>
          </p:txBody>
        </p:sp>
        <p:sp>
          <p:nvSpPr>
            <p:cNvPr id="3259" name="Oval 280"/>
            <p:cNvSpPr>
              <a:spLocks noChangeArrowheads="1"/>
            </p:cNvSpPr>
            <p:nvPr/>
          </p:nvSpPr>
          <p:spPr bwMode="auto">
            <a:xfrm>
              <a:off x="4701" y="2996"/>
              <a:ext cx="313" cy="96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3260" name="Group 281"/>
            <p:cNvGrpSpPr>
              <a:grpSpLocks/>
            </p:cNvGrpSpPr>
            <p:nvPr/>
          </p:nvGrpSpPr>
          <p:grpSpPr bwMode="auto">
            <a:xfrm>
              <a:off x="4776" y="3017"/>
              <a:ext cx="156" cy="56"/>
              <a:chOff x="2848" y="848"/>
              <a:chExt cx="140" cy="98"/>
            </a:xfrm>
          </p:grpSpPr>
          <p:sp>
            <p:nvSpPr>
              <p:cNvPr id="3265" name="Line 28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266" name="Line 28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267" name="Line 28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3261" name="Group 285"/>
            <p:cNvGrpSpPr>
              <a:grpSpLocks/>
            </p:cNvGrpSpPr>
            <p:nvPr/>
          </p:nvGrpSpPr>
          <p:grpSpPr bwMode="auto">
            <a:xfrm flipV="1">
              <a:off x="4776" y="3016"/>
              <a:ext cx="156" cy="56"/>
              <a:chOff x="2848" y="848"/>
              <a:chExt cx="140" cy="98"/>
            </a:xfrm>
          </p:grpSpPr>
          <p:sp>
            <p:nvSpPr>
              <p:cNvPr id="3262" name="Line 28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263" name="Line 28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264" name="Line 28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3198" name="Group 289"/>
          <p:cNvGrpSpPr>
            <a:grpSpLocks/>
          </p:cNvGrpSpPr>
          <p:nvPr/>
        </p:nvGrpSpPr>
        <p:grpSpPr bwMode="auto">
          <a:xfrm>
            <a:off x="5980113" y="4783138"/>
            <a:ext cx="501650" cy="234950"/>
            <a:chOff x="4701" y="2996"/>
            <a:chExt cx="316" cy="148"/>
          </a:xfrm>
        </p:grpSpPr>
        <p:sp>
          <p:nvSpPr>
            <p:cNvPr id="3242" name="Oval 290"/>
            <p:cNvSpPr>
              <a:spLocks noChangeArrowheads="1"/>
            </p:cNvSpPr>
            <p:nvPr/>
          </p:nvSpPr>
          <p:spPr bwMode="auto">
            <a:xfrm>
              <a:off x="4704" y="3062"/>
              <a:ext cx="313" cy="82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243" name="Line 291"/>
            <p:cNvSpPr>
              <a:spLocks noChangeShapeType="1"/>
            </p:cNvSpPr>
            <p:nvPr/>
          </p:nvSpPr>
          <p:spPr bwMode="auto">
            <a:xfrm>
              <a:off x="4704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244" name="Line 292"/>
            <p:cNvSpPr>
              <a:spLocks noChangeShapeType="1"/>
            </p:cNvSpPr>
            <p:nvPr/>
          </p:nvSpPr>
          <p:spPr bwMode="auto">
            <a:xfrm>
              <a:off x="5017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245" name="Rectangle 293"/>
            <p:cNvSpPr>
              <a:spLocks noChangeArrowheads="1"/>
            </p:cNvSpPr>
            <p:nvPr/>
          </p:nvSpPr>
          <p:spPr bwMode="auto">
            <a:xfrm>
              <a:off x="4704" y="3055"/>
              <a:ext cx="310" cy="50"/>
            </a:xfrm>
            <a:prstGeom prst="rect">
              <a:avLst/>
            </a:prstGeom>
            <a:solidFill>
              <a:srgbClr val="DDDDDD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Times New Roman" pitchFamily="18" charset="0"/>
              </a:endParaRPr>
            </a:p>
          </p:txBody>
        </p:sp>
        <p:sp>
          <p:nvSpPr>
            <p:cNvPr id="3246" name="Oval 294"/>
            <p:cNvSpPr>
              <a:spLocks noChangeArrowheads="1"/>
            </p:cNvSpPr>
            <p:nvPr/>
          </p:nvSpPr>
          <p:spPr bwMode="auto">
            <a:xfrm>
              <a:off x="4701" y="2996"/>
              <a:ext cx="313" cy="96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3247" name="Group 295"/>
            <p:cNvGrpSpPr>
              <a:grpSpLocks/>
            </p:cNvGrpSpPr>
            <p:nvPr/>
          </p:nvGrpSpPr>
          <p:grpSpPr bwMode="auto">
            <a:xfrm>
              <a:off x="4776" y="3017"/>
              <a:ext cx="156" cy="56"/>
              <a:chOff x="2848" y="848"/>
              <a:chExt cx="140" cy="98"/>
            </a:xfrm>
          </p:grpSpPr>
          <p:sp>
            <p:nvSpPr>
              <p:cNvPr id="3252" name="Line 29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253" name="Line 29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254" name="Line 29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3248" name="Group 299"/>
            <p:cNvGrpSpPr>
              <a:grpSpLocks/>
            </p:cNvGrpSpPr>
            <p:nvPr/>
          </p:nvGrpSpPr>
          <p:grpSpPr bwMode="auto">
            <a:xfrm flipV="1">
              <a:off x="4776" y="3016"/>
              <a:ext cx="156" cy="56"/>
              <a:chOff x="2848" y="848"/>
              <a:chExt cx="140" cy="98"/>
            </a:xfrm>
          </p:grpSpPr>
          <p:sp>
            <p:nvSpPr>
              <p:cNvPr id="3249" name="Line 30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250" name="Line 30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251" name="Line 30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3199" name="Group 303"/>
          <p:cNvGrpSpPr>
            <a:grpSpLocks/>
          </p:cNvGrpSpPr>
          <p:nvPr/>
        </p:nvGrpSpPr>
        <p:grpSpPr bwMode="auto">
          <a:xfrm>
            <a:off x="6810375" y="4968875"/>
            <a:ext cx="290513" cy="404813"/>
            <a:chOff x="4290" y="3130"/>
            <a:chExt cx="183" cy="255"/>
          </a:xfrm>
        </p:grpSpPr>
        <p:pic>
          <p:nvPicPr>
            <p:cNvPr id="3224" name="Picture 304" descr="31u_bnrz[1]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4343" y="3211"/>
              <a:ext cx="121" cy="174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225" name="Freeform 305"/>
            <p:cNvSpPr>
              <a:spLocks/>
            </p:cNvSpPr>
            <p:nvPr/>
          </p:nvSpPr>
          <p:spPr bwMode="auto">
            <a:xfrm>
              <a:off x="4339" y="3143"/>
              <a:ext cx="33" cy="39"/>
            </a:xfrm>
            <a:custGeom>
              <a:avLst/>
              <a:gdLst>
                <a:gd name="T0" fmla="*/ 0 w 199"/>
                <a:gd name="T1" fmla="*/ 0 h 232"/>
                <a:gd name="T2" fmla="*/ 0 w 199"/>
                <a:gd name="T3" fmla="*/ 0 h 232"/>
                <a:gd name="T4" fmla="*/ 0 w 199"/>
                <a:gd name="T5" fmla="*/ 0 h 232"/>
                <a:gd name="T6" fmla="*/ 0 w 199"/>
                <a:gd name="T7" fmla="*/ 0 h 232"/>
                <a:gd name="T8" fmla="*/ 0 w 199"/>
                <a:gd name="T9" fmla="*/ 0 h 232"/>
                <a:gd name="T10" fmla="*/ 0 w 199"/>
                <a:gd name="T11" fmla="*/ 0 h 232"/>
                <a:gd name="T12" fmla="*/ 0 w 199"/>
                <a:gd name="T13" fmla="*/ 0 h 232"/>
                <a:gd name="T14" fmla="*/ 0 w 199"/>
                <a:gd name="T15" fmla="*/ 0 h 232"/>
                <a:gd name="T16" fmla="*/ 0 w 199"/>
                <a:gd name="T17" fmla="*/ 0 h 232"/>
                <a:gd name="T18" fmla="*/ 0 w 199"/>
                <a:gd name="T19" fmla="*/ 0 h 232"/>
                <a:gd name="T20" fmla="*/ 0 w 199"/>
                <a:gd name="T21" fmla="*/ 0 h 232"/>
                <a:gd name="T22" fmla="*/ 0 w 199"/>
                <a:gd name="T23" fmla="*/ 0 h 232"/>
                <a:gd name="T24" fmla="*/ 0 w 199"/>
                <a:gd name="T25" fmla="*/ 0 h 232"/>
                <a:gd name="T26" fmla="*/ 0 w 199"/>
                <a:gd name="T27" fmla="*/ 0 h 232"/>
                <a:gd name="T28" fmla="*/ 0 w 199"/>
                <a:gd name="T29" fmla="*/ 0 h 232"/>
                <a:gd name="T30" fmla="*/ 0 w 199"/>
                <a:gd name="T31" fmla="*/ 0 h 232"/>
                <a:gd name="T32" fmla="*/ 0 w 199"/>
                <a:gd name="T33" fmla="*/ 0 h 232"/>
                <a:gd name="T34" fmla="*/ 0 w 199"/>
                <a:gd name="T35" fmla="*/ 0 h 232"/>
                <a:gd name="T36" fmla="*/ 0 w 199"/>
                <a:gd name="T37" fmla="*/ 0 h 232"/>
                <a:gd name="T38" fmla="*/ 0 w 199"/>
                <a:gd name="T39" fmla="*/ 0 h 232"/>
                <a:gd name="T40" fmla="*/ 0 w 199"/>
                <a:gd name="T41" fmla="*/ 0 h 232"/>
                <a:gd name="T42" fmla="*/ 0 w 199"/>
                <a:gd name="T43" fmla="*/ 0 h 232"/>
                <a:gd name="T44" fmla="*/ 0 w 199"/>
                <a:gd name="T45" fmla="*/ 0 h 232"/>
                <a:gd name="T46" fmla="*/ 0 w 199"/>
                <a:gd name="T47" fmla="*/ 0 h 232"/>
                <a:gd name="T48" fmla="*/ 0 w 199"/>
                <a:gd name="T49" fmla="*/ 0 h 232"/>
                <a:gd name="T50" fmla="*/ 0 w 199"/>
                <a:gd name="T51" fmla="*/ 0 h 232"/>
                <a:gd name="T52" fmla="*/ 0 w 199"/>
                <a:gd name="T53" fmla="*/ 0 h 232"/>
                <a:gd name="T54" fmla="*/ 0 w 199"/>
                <a:gd name="T55" fmla="*/ 0 h 232"/>
                <a:gd name="T56" fmla="*/ 0 w 199"/>
                <a:gd name="T57" fmla="*/ 0 h 232"/>
                <a:gd name="T58" fmla="*/ 0 w 199"/>
                <a:gd name="T59" fmla="*/ 0 h 232"/>
                <a:gd name="T60" fmla="*/ 0 w 199"/>
                <a:gd name="T61" fmla="*/ 0 h 232"/>
                <a:gd name="T62" fmla="*/ 0 w 199"/>
                <a:gd name="T63" fmla="*/ 0 h 232"/>
                <a:gd name="T64" fmla="*/ 0 w 199"/>
                <a:gd name="T65" fmla="*/ 0 h 232"/>
                <a:gd name="T66" fmla="*/ 0 w 199"/>
                <a:gd name="T67" fmla="*/ 0 h 232"/>
                <a:gd name="T68" fmla="*/ 0 w 199"/>
                <a:gd name="T69" fmla="*/ 0 h 232"/>
                <a:gd name="T70" fmla="*/ 0 w 199"/>
                <a:gd name="T71" fmla="*/ 0 h 232"/>
                <a:gd name="T72" fmla="*/ 0 w 199"/>
                <a:gd name="T73" fmla="*/ 0 h 232"/>
                <a:gd name="T74" fmla="*/ 0 w 199"/>
                <a:gd name="T75" fmla="*/ 0 h 232"/>
                <a:gd name="T76" fmla="*/ 0 w 199"/>
                <a:gd name="T77" fmla="*/ 0 h 232"/>
                <a:gd name="T78" fmla="*/ 0 w 199"/>
                <a:gd name="T79" fmla="*/ 0 h 232"/>
                <a:gd name="T80" fmla="*/ 0 w 199"/>
                <a:gd name="T81" fmla="*/ 0 h 232"/>
                <a:gd name="T82" fmla="*/ 0 w 199"/>
                <a:gd name="T83" fmla="*/ 0 h 232"/>
                <a:gd name="T84" fmla="*/ 0 w 199"/>
                <a:gd name="T85" fmla="*/ 0 h 232"/>
                <a:gd name="T86" fmla="*/ 0 w 199"/>
                <a:gd name="T87" fmla="*/ 0 h 232"/>
                <a:gd name="T88" fmla="*/ 0 w 199"/>
                <a:gd name="T89" fmla="*/ 0 h 232"/>
                <a:gd name="T90" fmla="*/ 0 w 199"/>
                <a:gd name="T91" fmla="*/ 0 h 232"/>
                <a:gd name="T92" fmla="*/ 0 w 199"/>
                <a:gd name="T93" fmla="*/ 0 h 232"/>
                <a:gd name="T94" fmla="*/ 0 w 199"/>
                <a:gd name="T95" fmla="*/ 0 h 232"/>
                <a:gd name="T96" fmla="*/ 0 w 199"/>
                <a:gd name="T97" fmla="*/ 0 h 2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9"/>
                <a:gd name="T148" fmla="*/ 0 h 232"/>
                <a:gd name="T149" fmla="*/ 199 w 199"/>
                <a:gd name="T150" fmla="*/ 232 h 2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9" h="232">
                  <a:moveTo>
                    <a:pt x="70" y="29"/>
                  </a:moveTo>
                  <a:lnTo>
                    <a:pt x="55" y="39"/>
                  </a:lnTo>
                  <a:lnTo>
                    <a:pt x="42" y="50"/>
                  </a:lnTo>
                  <a:lnTo>
                    <a:pt x="30" y="63"/>
                  </a:lnTo>
                  <a:lnTo>
                    <a:pt x="20" y="77"/>
                  </a:lnTo>
                  <a:lnTo>
                    <a:pt x="12" y="91"/>
                  </a:lnTo>
                  <a:lnTo>
                    <a:pt x="6" y="108"/>
                  </a:lnTo>
                  <a:lnTo>
                    <a:pt x="2" y="125"/>
                  </a:lnTo>
                  <a:lnTo>
                    <a:pt x="0" y="142"/>
                  </a:lnTo>
                  <a:lnTo>
                    <a:pt x="2" y="166"/>
                  </a:lnTo>
                  <a:lnTo>
                    <a:pt x="12" y="186"/>
                  </a:lnTo>
                  <a:lnTo>
                    <a:pt x="26" y="203"/>
                  </a:lnTo>
                  <a:lnTo>
                    <a:pt x="45" y="216"/>
                  </a:lnTo>
                  <a:lnTo>
                    <a:pt x="66" y="226"/>
                  </a:lnTo>
                  <a:lnTo>
                    <a:pt x="88" y="230"/>
                  </a:lnTo>
                  <a:lnTo>
                    <a:pt x="111" y="232"/>
                  </a:lnTo>
                  <a:lnTo>
                    <a:pt x="134" y="228"/>
                  </a:lnTo>
                  <a:lnTo>
                    <a:pt x="138" y="228"/>
                  </a:lnTo>
                  <a:lnTo>
                    <a:pt x="143" y="226"/>
                  </a:lnTo>
                  <a:lnTo>
                    <a:pt x="147" y="222"/>
                  </a:lnTo>
                  <a:lnTo>
                    <a:pt x="148" y="218"/>
                  </a:lnTo>
                  <a:lnTo>
                    <a:pt x="145" y="212"/>
                  </a:lnTo>
                  <a:lnTo>
                    <a:pt x="141" y="207"/>
                  </a:lnTo>
                  <a:lnTo>
                    <a:pt x="135" y="203"/>
                  </a:lnTo>
                  <a:lnTo>
                    <a:pt x="129" y="201"/>
                  </a:lnTo>
                  <a:lnTo>
                    <a:pt x="117" y="197"/>
                  </a:lnTo>
                  <a:lnTo>
                    <a:pt x="105" y="195"/>
                  </a:lnTo>
                  <a:lnTo>
                    <a:pt x="94" y="193"/>
                  </a:lnTo>
                  <a:lnTo>
                    <a:pt x="83" y="190"/>
                  </a:lnTo>
                  <a:lnTo>
                    <a:pt x="73" y="187"/>
                  </a:lnTo>
                  <a:lnTo>
                    <a:pt x="62" y="182"/>
                  </a:lnTo>
                  <a:lnTo>
                    <a:pt x="53" y="176"/>
                  </a:lnTo>
                  <a:lnTo>
                    <a:pt x="43" y="167"/>
                  </a:lnTo>
                  <a:lnTo>
                    <a:pt x="40" y="128"/>
                  </a:lnTo>
                  <a:lnTo>
                    <a:pt x="49" y="96"/>
                  </a:lnTo>
                  <a:lnTo>
                    <a:pt x="68" y="71"/>
                  </a:lnTo>
                  <a:lnTo>
                    <a:pt x="94" y="50"/>
                  </a:lnTo>
                  <a:lnTo>
                    <a:pt x="122" y="34"/>
                  </a:lnTo>
                  <a:lnTo>
                    <a:pt x="151" y="21"/>
                  </a:lnTo>
                  <a:lnTo>
                    <a:pt x="178" y="12"/>
                  </a:lnTo>
                  <a:lnTo>
                    <a:pt x="199" y="4"/>
                  </a:lnTo>
                  <a:lnTo>
                    <a:pt x="186" y="1"/>
                  </a:lnTo>
                  <a:lnTo>
                    <a:pt x="172" y="0"/>
                  </a:lnTo>
                  <a:lnTo>
                    <a:pt x="156" y="2"/>
                  </a:lnTo>
                  <a:lnTo>
                    <a:pt x="138" y="4"/>
                  </a:lnTo>
                  <a:lnTo>
                    <a:pt x="121" y="10"/>
                  </a:lnTo>
                  <a:lnTo>
                    <a:pt x="103" y="16"/>
                  </a:lnTo>
                  <a:lnTo>
                    <a:pt x="86" y="23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C9E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26" name="Freeform 306"/>
            <p:cNvSpPr>
              <a:spLocks/>
            </p:cNvSpPr>
            <p:nvPr/>
          </p:nvSpPr>
          <p:spPr bwMode="auto">
            <a:xfrm>
              <a:off x="4395" y="3142"/>
              <a:ext cx="22" cy="30"/>
            </a:xfrm>
            <a:custGeom>
              <a:avLst/>
              <a:gdLst>
                <a:gd name="T0" fmla="*/ 0 w 128"/>
                <a:gd name="T1" fmla="*/ 0 h 180"/>
                <a:gd name="T2" fmla="*/ 0 w 128"/>
                <a:gd name="T3" fmla="*/ 0 h 180"/>
                <a:gd name="T4" fmla="*/ 0 w 128"/>
                <a:gd name="T5" fmla="*/ 0 h 180"/>
                <a:gd name="T6" fmla="*/ 0 w 128"/>
                <a:gd name="T7" fmla="*/ 0 h 180"/>
                <a:gd name="T8" fmla="*/ 0 w 128"/>
                <a:gd name="T9" fmla="*/ 0 h 180"/>
                <a:gd name="T10" fmla="*/ 0 w 128"/>
                <a:gd name="T11" fmla="*/ 0 h 180"/>
                <a:gd name="T12" fmla="*/ 0 w 128"/>
                <a:gd name="T13" fmla="*/ 0 h 180"/>
                <a:gd name="T14" fmla="*/ 0 w 128"/>
                <a:gd name="T15" fmla="*/ 0 h 180"/>
                <a:gd name="T16" fmla="*/ 0 w 128"/>
                <a:gd name="T17" fmla="*/ 0 h 180"/>
                <a:gd name="T18" fmla="*/ 0 w 128"/>
                <a:gd name="T19" fmla="*/ 0 h 180"/>
                <a:gd name="T20" fmla="*/ 0 w 128"/>
                <a:gd name="T21" fmla="*/ 0 h 180"/>
                <a:gd name="T22" fmla="*/ 0 w 128"/>
                <a:gd name="T23" fmla="*/ 0 h 180"/>
                <a:gd name="T24" fmla="*/ 0 w 128"/>
                <a:gd name="T25" fmla="*/ 0 h 180"/>
                <a:gd name="T26" fmla="*/ 0 w 128"/>
                <a:gd name="T27" fmla="*/ 0 h 180"/>
                <a:gd name="T28" fmla="*/ 0 w 128"/>
                <a:gd name="T29" fmla="*/ 0 h 180"/>
                <a:gd name="T30" fmla="*/ 0 w 128"/>
                <a:gd name="T31" fmla="*/ 0 h 180"/>
                <a:gd name="T32" fmla="*/ 0 w 128"/>
                <a:gd name="T33" fmla="*/ 0 h 180"/>
                <a:gd name="T34" fmla="*/ 0 w 128"/>
                <a:gd name="T35" fmla="*/ 0 h 180"/>
                <a:gd name="T36" fmla="*/ 0 w 128"/>
                <a:gd name="T37" fmla="*/ 0 h 180"/>
                <a:gd name="T38" fmla="*/ 0 w 128"/>
                <a:gd name="T39" fmla="*/ 0 h 180"/>
                <a:gd name="T40" fmla="*/ 0 w 128"/>
                <a:gd name="T41" fmla="*/ 0 h 180"/>
                <a:gd name="T42" fmla="*/ 0 w 128"/>
                <a:gd name="T43" fmla="*/ 0 h 180"/>
                <a:gd name="T44" fmla="*/ 0 w 128"/>
                <a:gd name="T45" fmla="*/ 0 h 180"/>
                <a:gd name="T46" fmla="*/ 0 w 128"/>
                <a:gd name="T47" fmla="*/ 0 h 180"/>
                <a:gd name="T48" fmla="*/ 0 w 128"/>
                <a:gd name="T49" fmla="*/ 0 h 180"/>
                <a:gd name="T50" fmla="*/ 0 w 128"/>
                <a:gd name="T51" fmla="*/ 0 h 180"/>
                <a:gd name="T52" fmla="*/ 0 w 128"/>
                <a:gd name="T53" fmla="*/ 0 h 180"/>
                <a:gd name="T54" fmla="*/ 0 w 128"/>
                <a:gd name="T55" fmla="*/ 0 h 180"/>
                <a:gd name="T56" fmla="*/ 0 w 128"/>
                <a:gd name="T57" fmla="*/ 0 h 180"/>
                <a:gd name="T58" fmla="*/ 0 w 128"/>
                <a:gd name="T59" fmla="*/ 0 h 180"/>
                <a:gd name="T60" fmla="*/ 0 w 128"/>
                <a:gd name="T61" fmla="*/ 0 h 180"/>
                <a:gd name="T62" fmla="*/ 0 w 128"/>
                <a:gd name="T63" fmla="*/ 0 h 180"/>
                <a:gd name="T64" fmla="*/ 0 w 128"/>
                <a:gd name="T65" fmla="*/ 0 h 180"/>
                <a:gd name="T66" fmla="*/ 0 w 128"/>
                <a:gd name="T67" fmla="*/ 0 h 180"/>
                <a:gd name="T68" fmla="*/ 0 w 128"/>
                <a:gd name="T69" fmla="*/ 0 h 180"/>
                <a:gd name="T70" fmla="*/ 0 w 128"/>
                <a:gd name="T71" fmla="*/ 0 h 180"/>
                <a:gd name="T72" fmla="*/ 0 w 128"/>
                <a:gd name="T73" fmla="*/ 0 h 180"/>
                <a:gd name="T74" fmla="*/ 0 w 128"/>
                <a:gd name="T75" fmla="*/ 0 h 180"/>
                <a:gd name="T76" fmla="*/ 0 w 128"/>
                <a:gd name="T77" fmla="*/ 0 h 180"/>
                <a:gd name="T78" fmla="*/ 0 w 128"/>
                <a:gd name="T79" fmla="*/ 0 h 180"/>
                <a:gd name="T80" fmla="*/ 0 w 128"/>
                <a:gd name="T81" fmla="*/ 0 h 18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0"/>
                <a:gd name="T125" fmla="*/ 128 w 128"/>
                <a:gd name="T126" fmla="*/ 180 h 18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0">
                  <a:moveTo>
                    <a:pt x="108" y="59"/>
                  </a:moveTo>
                  <a:lnTo>
                    <a:pt x="113" y="77"/>
                  </a:lnTo>
                  <a:lnTo>
                    <a:pt x="111" y="94"/>
                  </a:lnTo>
                  <a:lnTo>
                    <a:pt x="103" y="108"/>
                  </a:lnTo>
                  <a:lnTo>
                    <a:pt x="91" y="121"/>
                  </a:lnTo>
                  <a:lnTo>
                    <a:pt x="77" y="132"/>
                  </a:lnTo>
                  <a:lnTo>
                    <a:pt x="61" y="144"/>
                  </a:lnTo>
                  <a:lnTo>
                    <a:pt x="45" y="154"/>
                  </a:lnTo>
                  <a:lnTo>
                    <a:pt x="30" y="164"/>
                  </a:lnTo>
                  <a:lnTo>
                    <a:pt x="28" y="168"/>
                  </a:lnTo>
                  <a:lnTo>
                    <a:pt x="27" y="170"/>
                  </a:lnTo>
                  <a:lnTo>
                    <a:pt x="27" y="174"/>
                  </a:lnTo>
                  <a:lnTo>
                    <a:pt x="28" y="177"/>
                  </a:lnTo>
                  <a:lnTo>
                    <a:pt x="32" y="179"/>
                  </a:lnTo>
                  <a:lnTo>
                    <a:pt x="35" y="180"/>
                  </a:lnTo>
                  <a:lnTo>
                    <a:pt x="37" y="180"/>
                  </a:lnTo>
                  <a:lnTo>
                    <a:pt x="41" y="179"/>
                  </a:lnTo>
                  <a:lnTo>
                    <a:pt x="60" y="169"/>
                  </a:lnTo>
                  <a:lnTo>
                    <a:pt x="77" y="158"/>
                  </a:lnTo>
                  <a:lnTo>
                    <a:pt x="94" y="145"/>
                  </a:lnTo>
                  <a:lnTo>
                    <a:pt x="109" y="130"/>
                  </a:lnTo>
                  <a:lnTo>
                    <a:pt x="120" y="114"/>
                  </a:lnTo>
                  <a:lnTo>
                    <a:pt x="127" y="95"/>
                  </a:lnTo>
                  <a:lnTo>
                    <a:pt x="128" y="76"/>
                  </a:lnTo>
                  <a:lnTo>
                    <a:pt x="123" y="55"/>
                  </a:lnTo>
                  <a:lnTo>
                    <a:pt x="113" y="39"/>
                  </a:lnTo>
                  <a:lnTo>
                    <a:pt x="97" y="25"/>
                  </a:lnTo>
                  <a:lnTo>
                    <a:pt x="79" y="15"/>
                  </a:lnTo>
                  <a:lnTo>
                    <a:pt x="57" y="7"/>
                  </a:lnTo>
                  <a:lnTo>
                    <a:pt x="36" y="2"/>
                  </a:lnTo>
                  <a:lnTo>
                    <a:pt x="19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14" y="9"/>
                  </a:lnTo>
                  <a:lnTo>
                    <a:pt x="29" y="14"/>
                  </a:lnTo>
                  <a:lnTo>
                    <a:pt x="46" y="19"/>
                  </a:lnTo>
                  <a:lnTo>
                    <a:pt x="61" y="23"/>
                  </a:lnTo>
                  <a:lnTo>
                    <a:pt x="76" y="29"/>
                  </a:lnTo>
                  <a:lnTo>
                    <a:pt x="89" y="37"/>
                  </a:lnTo>
                  <a:lnTo>
                    <a:pt x="100" y="46"/>
                  </a:lnTo>
                  <a:lnTo>
                    <a:pt x="108" y="59"/>
                  </a:lnTo>
                  <a:close/>
                </a:path>
              </a:pathLst>
            </a:custGeom>
            <a:solidFill>
              <a:srgbClr val="C9E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27" name="Freeform 307"/>
            <p:cNvSpPr>
              <a:spLocks/>
            </p:cNvSpPr>
            <p:nvPr/>
          </p:nvSpPr>
          <p:spPr bwMode="auto">
            <a:xfrm>
              <a:off x="4318" y="3135"/>
              <a:ext cx="54" cy="63"/>
            </a:xfrm>
            <a:custGeom>
              <a:avLst/>
              <a:gdLst>
                <a:gd name="T0" fmla="*/ 0 w 322"/>
                <a:gd name="T1" fmla="*/ 0 h 378"/>
                <a:gd name="T2" fmla="*/ 0 w 322"/>
                <a:gd name="T3" fmla="*/ 0 h 378"/>
                <a:gd name="T4" fmla="*/ 0 w 322"/>
                <a:gd name="T5" fmla="*/ 0 h 378"/>
                <a:gd name="T6" fmla="*/ 0 w 322"/>
                <a:gd name="T7" fmla="*/ 0 h 378"/>
                <a:gd name="T8" fmla="*/ 0 w 322"/>
                <a:gd name="T9" fmla="*/ 0 h 378"/>
                <a:gd name="T10" fmla="*/ 0 w 322"/>
                <a:gd name="T11" fmla="*/ 0 h 378"/>
                <a:gd name="T12" fmla="*/ 0 w 322"/>
                <a:gd name="T13" fmla="*/ 0 h 378"/>
                <a:gd name="T14" fmla="*/ 0 w 322"/>
                <a:gd name="T15" fmla="*/ 0 h 378"/>
                <a:gd name="T16" fmla="*/ 0 w 322"/>
                <a:gd name="T17" fmla="*/ 0 h 378"/>
                <a:gd name="T18" fmla="*/ 0 w 322"/>
                <a:gd name="T19" fmla="*/ 0 h 378"/>
                <a:gd name="T20" fmla="*/ 0 w 322"/>
                <a:gd name="T21" fmla="*/ 0 h 378"/>
                <a:gd name="T22" fmla="*/ 0 w 322"/>
                <a:gd name="T23" fmla="*/ 0 h 378"/>
                <a:gd name="T24" fmla="*/ 0 w 322"/>
                <a:gd name="T25" fmla="*/ 0 h 378"/>
                <a:gd name="T26" fmla="*/ 0 w 322"/>
                <a:gd name="T27" fmla="*/ 0 h 378"/>
                <a:gd name="T28" fmla="*/ 0 w 322"/>
                <a:gd name="T29" fmla="*/ 0 h 378"/>
                <a:gd name="T30" fmla="*/ 0 w 322"/>
                <a:gd name="T31" fmla="*/ 0 h 378"/>
                <a:gd name="T32" fmla="*/ 0 w 322"/>
                <a:gd name="T33" fmla="*/ 0 h 378"/>
                <a:gd name="T34" fmla="*/ 0 w 322"/>
                <a:gd name="T35" fmla="*/ 0 h 378"/>
                <a:gd name="T36" fmla="*/ 0 w 322"/>
                <a:gd name="T37" fmla="*/ 0 h 378"/>
                <a:gd name="T38" fmla="*/ 0 w 322"/>
                <a:gd name="T39" fmla="*/ 0 h 378"/>
                <a:gd name="T40" fmla="*/ 0 w 322"/>
                <a:gd name="T41" fmla="*/ 0 h 378"/>
                <a:gd name="T42" fmla="*/ 0 w 322"/>
                <a:gd name="T43" fmla="*/ 0 h 378"/>
                <a:gd name="T44" fmla="*/ 0 w 322"/>
                <a:gd name="T45" fmla="*/ 0 h 378"/>
                <a:gd name="T46" fmla="*/ 0 w 322"/>
                <a:gd name="T47" fmla="*/ 0 h 378"/>
                <a:gd name="T48" fmla="*/ 0 w 322"/>
                <a:gd name="T49" fmla="*/ 0 h 378"/>
                <a:gd name="T50" fmla="*/ 0 w 322"/>
                <a:gd name="T51" fmla="*/ 0 h 378"/>
                <a:gd name="T52" fmla="*/ 0 w 322"/>
                <a:gd name="T53" fmla="*/ 0 h 378"/>
                <a:gd name="T54" fmla="*/ 0 w 322"/>
                <a:gd name="T55" fmla="*/ 0 h 378"/>
                <a:gd name="T56" fmla="*/ 0 w 322"/>
                <a:gd name="T57" fmla="*/ 0 h 378"/>
                <a:gd name="T58" fmla="*/ 0 w 322"/>
                <a:gd name="T59" fmla="*/ 0 h 378"/>
                <a:gd name="T60" fmla="*/ 0 w 322"/>
                <a:gd name="T61" fmla="*/ 0 h 378"/>
                <a:gd name="T62" fmla="*/ 0 w 322"/>
                <a:gd name="T63" fmla="*/ 0 h 378"/>
                <a:gd name="T64" fmla="*/ 0 w 322"/>
                <a:gd name="T65" fmla="*/ 0 h 378"/>
                <a:gd name="T66" fmla="*/ 0 w 322"/>
                <a:gd name="T67" fmla="*/ 0 h 378"/>
                <a:gd name="T68" fmla="*/ 0 w 322"/>
                <a:gd name="T69" fmla="*/ 0 h 378"/>
                <a:gd name="T70" fmla="*/ 0 w 322"/>
                <a:gd name="T71" fmla="*/ 0 h 378"/>
                <a:gd name="T72" fmla="*/ 0 w 322"/>
                <a:gd name="T73" fmla="*/ 0 h 378"/>
                <a:gd name="T74" fmla="*/ 0 w 322"/>
                <a:gd name="T75" fmla="*/ 0 h 378"/>
                <a:gd name="T76" fmla="*/ 0 w 322"/>
                <a:gd name="T77" fmla="*/ 0 h 378"/>
                <a:gd name="T78" fmla="*/ 0 w 322"/>
                <a:gd name="T79" fmla="*/ 0 h 378"/>
                <a:gd name="T80" fmla="*/ 0 w 322"/>
                <a:gd name="T81" fmla="*/ 0 h 378"/>
                <a:gd name="T82" fmla="*/ 0 w 322"/>
                <a:gd name="T83" fmla="*/ 0 h 378"/>
                <a:gd name="T84" fmla="*/ 0 w 322"/>
                <a:gd name="T85" fmla="*/ 0 h 378"/>
                <a:gd name="T86" fmla="*/ 0 w 322"/>
                <a:gd name="T87" fmla="*/ 0 h 3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2"/>
                <a:gd name="T133" fmla="*/ 0 h 378"/>
                <a:gd name="T134" fmla="*/ 322 w 322"/>
                <a:gd name="T135" fmla="*/ 378 h 3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2" h="378">
                  <a:moveTo>
                    <a:pt x="125" y="49"/>
                  </a:moveTo>
                  <a:lnTo>
                    <a:pt x="100" y="70"/>
                  </a:lnTo>
                  <a:lnTo>
                    <a:pt x="76" y="90"/>
                  </a:lnTo>
                  <a:lnTo>
                    <a:pt x="53" y="115"/>
                  </a:lnTo>
                  <a:lnTo>
                    <a:pt x="34" y="140"/>
                  </a:lnTo>
                  <a:lnTo>
                    <a:pt x="17" y="166"/>
                  </a:lnTo>
                  <a:lnTo>
                    <a:pt x="5" y="195"/>
                  </a:lnTo>
                  <a:lnTo>
                    <a:pt x="0" y="226"/>
                  </a:lnTo>
                  <a:lnTo>
                    <a:pt x="1" y="258"/>
                  </a:lnTo>
                  <a:lnTo>
                    <a:pt x="3" y="266"/>
                  </a:lnTo>
                  <a:lnTo>
                    <a:pt x="5" y="275"/>
                  </a:lnTo>
                  <a:lnTo>
                    <a:pt x="9" y="282"/>
                  </a:lnTo>
                  <a:lnTo>
                    <a:pt x="14" y="290"/>
                  </a:lnTo>
                  <a:lnTo>
                    <a:pt x="19" y="297"/>
                  </a:lnTo>
                  <a:lnTo>
                    <a:pt x="26" y="304"/>
                  </a:lnTo>
                  <a:lnTo>
                    <a:pt x="32" y="310"/>
                  </a:lnTo>
                  <a:lnTo>
                    <a:pt x="41" y="314"/>
                  </a:lnTo>
                  <a:lnTo>
                    <a:pt x="56" y="324"/>
                  </a:lnTo>
                  <a:lnTo>
                    <a:pt x="71" y="332"/>
                  </a:lnTo>
                  <a:lnTo>
                    <a:pt x="86" y="338"/>
                  </a:lnTo>
                  <a:lnTo>
                    <a:pt x="103" y="344"/>
                  </a:lnTo>
                  <a:lnTo>
                    <a:pt x="119" y="350"/>
                  </a:lnTo>
                  <a:lnTo>
                    <a:pt x="136" y="355"/>
                  </a:lnTo>
                  <a:lnTo>
                    <a:pt x="152" y="359"/>
                  </a:lnTo>
                  <a:lnTo>
                    <a:pt x="168" y="363"/>
                  </a:lnTo>
                  <a:lnTo>
                    <a:pt x="186" y="366"/>
                  </a:lnTo>
                  <a:lnTo>
                    <a:pt x="202" y="368"/>
                  </a:lnTo>
                  <a:lnTo>
                    <a:pt x="220" y="371"/>
                  </a:lnTo>
                  <a:lnTo>
                    <a:pt x="238" y="373"/>
                  </a:lnTo>
                  <a:lnTo>
                    <a:pt x="254" y="374"/>
                  </a:lnTo>
                  <a:lnTo>
                    <a:pt x="272" y="375"/>
                  </a:lnTo>
                  <a:lnTo>
                    <a:pt x="289" y="376"/>
                  </a:lnTo>
                  <a:lnTo>
                    <a:pt x="306" y="378"/>
                  </a:lnTo>
                  <a:lnTo>
                    <a:pt x="311" y="378"/>
                  </a:lnTo>
                  <a:lnTo>
                    <a:pt x="316" y="375"/>
                  </a:lnTo>
                  <a:lnTo>
                    <a:pt x="320" y="371"/>
                  </a:lnTo>
                  <a:lnTo>
                    <a:pt x="322" y="366"/>
                  </a:lnTo>
                  <a:lnTo>
                    <a:pt x="322" y="360"/>
                  </a:lnTo>
                  <a:lnTo>
                    <a:pt x="320" y="356"/>
                  </a:lnTo>
                  <a:lnTo>
                    <a:pt x="315" y="352"/>
                  </a:lnTo>
                  <a:lnTo>
                    <a:pt x="309" y="350"/>
                  </a:lnTo>
                  <a:lnTo>
                    <a:pt x="294" y="347"/>
                  </a:lnTo>
                  <a:lnTo>
                    <a:pt x="279" y="344"/>
                  </a:lnTo>
                  <a:lnTo>
                    <a:pt x="263" y="341"/>
                  </a:lnTo>
                  <a:lnTo>
                    <a:pt x="247" y="338"/>
                  </a:lnTo>
                  <a:lnTo>
                    <a:pt x="232" y="336"/>
                  </a:lnTo>
                  <a:lnTo>
                    <a:pt x="216" y="334"/>
                  </a:lnTo>
                  <a:lnTo>
                    <a:pt x="200" y="332"/>
                  </a:lnTo>
                  <a:lnTo>
                    <a:pt x="185" y="328"/>
                  </a:lnTo>
                  <a:lnTo>
                    <a:pt x="170" y="326"/>
                  </a:lnTo>
                  <a:lnTo>
                    <a:pt x="154" y="322"/>
                  </a:lnTo>
                  <a:lnTo>
                    <a:pt x="139" y="318"/>
                  </a:lnTo>
                  <a:lnTo>
                    <a:pt x="124" y="314"/>
                  </a:lnTo>
                  <a:lnTo>
                    <a:pt x="110" y="309"/>
                  </a:lnTo>
                  <a:lnTo>
                    <a:pt x="94" y="303"/>
                  </a:lnTo>
                  <a:lnTo>
                    <a:pt x="80" y="297"/>
                  </a:lnTo>
                  <a:lnTo>
                    <a:pt x="66" y="289"/>
                  </a:lnTo>
                  <a:lnTo>
                    <a:pt x="55" y="281"/>
                  </a:lnTo>
                  <a:lnTo>
                    <a:pt x="45" y="271"/>
                  </a:lnTo>
                  <a:lnTo>
                    <a:pt x="38" y="259"/>
                  </a:lnTo>
                  <a:lnTo>
                    <a:pt x="35" y="245"/>
                  </a:lnTo>
                  <a:lnTo>
                    <a:pt x="34" y="232"/>
                  </a:lnTo>
                  <a:lnTo>
                    <a:pt x="35" y="216"/>
                  </a:lnTo>
                  <a:lnTo>
                    <a:pt x="38" y="200"/>
                  </a:lnTo>
                  <a:lnTo>
                    <a:pt x="43" y="187"/>
                  </a:lnTo>
                  <a:lnTo>
                    <a:pt x="51" y="170"/>
                  </a:lnTo>
                  <a:lnTo>
                    <a:pt x="60" y="152"/>
                  </a:lnTo>
                  <a:lnTo>
                    <a:pt x="71" y="137"/>
                  </a:lnTo>
                  <a:lnTo>
                    <a:pt x="83" y="124"/>
                  </a:lnTo>
                  <a:lnTo>
                    <a:pt x="94" y="110"/>
                  </a:lnTo>
                  <a:lnTo>
                    <a:pt x="107" y="96"/>
                  </a:lnTo>
                  <a:lnTo>
                    <a:pt x="123" y="82"/>
                  </a:lnTo>
                  <a:lnTo>
                    <a:pt x="138" y="69"/>
                  </a:lnTo>
                  <a:lnTo>
                    <a:pt x="153" y="57"/>
                  </a:lnTo>
                  <a:lnTo>
                    <a:pt x="173" y="47"/>
                  </a:lnTo>
                  <a:lnTo>
                    <a:pt x="195" y="38"/>
                  </a:lnTo>
                  <a:lnTo>
                    <a:pt x="218" y="28"/>
                  </a:lnTo>
                  <a:lnTo>
                    <a:pt x="238" y="20"/>
                  </a:lnTo>
                  <a:lnTo>
                    <a:pt x="254" y="13"/>
                  </a:lnTo>
                  <a:lnTo>
                    <a:pt x="264" y="7"/>
                  </a:lnTo>
                  <a:lnTo>
                    <a:pt x="268" y="2"/>
                  </a:lnTo>
                  <a:lnTo>
                    <a:pt x="256" y="0"/>
                  </a:lnTo>
                  <a:lnTo>
                    <a:pt x="240" y="1"/>
                  </a:lnTo>
                  <a:lnTo>
                    <a:pt x="221" y="4"/>
                  </a:lnTo>
                  <a:lnTo>
                    <a:pt x="201" y="10"/>
                  </a:lnTo>
                  <a:lnTo>
                    <a:pt x="180" y="18"/>
                  </a:lnTo>
                  <a:lnTo>
                    <a:pt x="160" y="27"/>
                  </a:lnTo>
                  <a:lnTo>
                    <a:pt x="141" y="38"/>
                  </a:lnTo>
                  <a:lnTo>
                    <a:pt x="125" y="49"/>
                  </a:lnTo>
                  <a:close/>
                </a:path>
              </a:pathLst>
            </a:custGeom>
            <a:solidFill>
              <a:srgbClr val="C9E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28" name="Freeform 308"/>
            <p:cNvSpPr>
              <a:spLocks/>
            </p:cNvSpPr>
            <p:nvPr/>
          </p:nvSpPr>
          <p:spPr bwMode="auto">
            <a:xfrm>
              <a:off x="4394" y="3133"/>
              <a:ext cx="47" cy="42"/>
            </a:xfrm>
            <a:custGeom>
              <a:avLst/>
              <a:gdLst>
                <a:gd name="T0" fmla="*/ 0 w 283"/>
                <a:gd name="T1" fmla="*/ 0 h 252"/>
                <a:gd name="T2" fmla="*/ 0 w 283"/>
                <a:gd name="T3" fmla="*/ 0 h 252"/>
                <a:gd name="T4" fmla="*/ 0 w 283"/>
                <a:gd name="T5" fmla="*/ 0 h 252"/>
                <a:gd name="T6" fmla="*/ 0 w 283"/>
                <a:gd name="T7" fmla="*/ 0 h 252"/>
                <a:gd name="T8" fmla="*/ 0 w 283"/>
                <a:gd name="T9" fmla="*/ 0 h 252"/>
                <a:gd name="T10" fmla="*/ 0 w 283"/>
                <a:gd name="T11" fmla="*/ 0 h 252"/>
                <a:gd name="T12" fmla="*/ 0 w 283"/>
                <a:gd name="T13" fmla="*/ 0 h 252"/>
                <a:gd name="T14" fmla="*/ 0 w 283"/>
                <a:gd name="T15" fmla="*/ 0 h 252"/>
                <a:gd name="T16" fmla="*/ 0 w 283"/>
                <a:gd name="T17" fmla="*/ 0 h 252"/>
                <a:gd name="T18" fmla="*/ 0 w 283"/>
                <a:gd name="T19" fmla="*/ 0 h 252"/>
                <a:gd name="T20" fmla="*/ 0 w 283"/>
                <a:gd name="T21" fmla="*/ 0 h 252"/>
                <a:gd name="T22" fmla="*/ 0 w 283"/>
                <a:gd name="T23" fmla="*/ 0 h 252"/>
                <a:gd name="T24" fmla="*/ 0 w 283"/>
                <a:gd name="T25" fmla="*/ 0 h 252"/>
                <a:gd name="T26" fmla="*/ 0 w 283"/>
                <a:gd name="T27" fmla="*/ 0 h 252"/>
                <a:gd name="T28" fmla="*/ 0 w 283"/>
                <a:gd name="T29" fmla="*/ 0 h 252"/>
                <a:gd name="T30" fmla="*/ 0 w 283"/>
                <a:gd name="T31" fmla="*/ 0 h 252"/>
                <a:gd name="T32" fmla="*/ 0 w 283"/>
                <a:gd name="T33" fmla="*/ 0 h 252"/>
                <a:gd name="T34" fmla="*/ 0 w 283"/>
                <a:gd name="T35" fmla="*/ 0 h 252"/>
                <a:gd name="T36" fmla="*/ 0 w 283"/>
                <a:gd name="T37" fmla="*/ 0 h 252"/>
                <a:gd name="T38" fmla="*/ 0 w 283"/>
                <a:gd name="T39" fmla="*/ 0 h 252"/>
                <a:gd name="T40" fmla="*/ 0 w 283"/>
                <a:gd name="T41" fmla="*/ 0 h 252"/>
                <a:gd name="T42" fmla="*/ 0 w 283"/>
                <a:gd name="T43" fmla="*/ 0 h 252"/>
                <a:gd name="T44" fmla="*/ 0 w 283"/>
                <a:gd name="T45" fmla="*/ 0 h 252"/>
                <a:gd name="T46" fmla="*/ 0 w 283"/>
                <a:gd name="T47" fmla="*/ 0 h 252"/>
                <a:gd name="T48" fmla="*/ 0 w 283"/>
                <a:gd name="T49" fmla="*/ 0 h 252"/>
                <a:gd name="T50" fmla="*/ 0 w 283"/>
                <a:gd name="T51" fmla="*/ 0 h 252"/>
                <a:gd name="T52" fmla="*/ 0 w 283"/>
                <a:gd name="T53" fmla="*/ 0 h 252"/>
                <a:gd name="T54" fmla="*/ 0 w 283"/>
                <a:gd name="T55" fmla="*/ 0 h 252"/>
                <a:gd name="T56" fmla="*/ 0 w 283"/>
                <a:gd name="T57" fmla="*/ 0 h 252"/>
                <a:gd name="T58" fmla="*/ 0 w 283"/>
                <a:gd name="T59" fmla="*/ 0 h 252"/>
                <a:gd name="T60" fmla="*/ 0 w 283"/>
                <a:gd name="T61" fmla="*/ 0 h 252"/>
                <a:gd name="T62" fmla="*/ 0 w 283"/>
                <a:gd name="T63" fmla="*/ 0 h 252"/>
                <a:gd name="T64" fmla="*/ 0 w 283"/>
                <a:gd name="T65" fmla="*/ 0 h 252"/>
                <a:gd name="T66" fmla="*/ 0 w 283"/>
                <a:gd name="T67" fmla="*/ 0 h 252"/>
                <a:gd name="T68" fmla="*/ 0 w 283"/>
                <a:gd name="T69" fmla="*/ 0 h 252"/>
                <a:gd name="T70" fmla="*/ 0 w 283"/>
                <a:gd name="T71" fmla="*/ 0 h 252"/>
                <a:gd name="T72" fmla="*/ 0 w 283"/>
                <a:gd name="T73" fmla="*/ 0 h 252"/>
                <a:gd name="T74" fmla="*/ 0 w 283"/>
                <a:gd name="T75" fmla="*/ 0 h 252"/>
                <a:gd name="T76" fmla="*/ 0 w 283"/>
                <a:gd name="T77" fmla="*/ 0 h 252"/>
                <a:gd name="T78" fmla="*/ 0 w 283"/>
                <a:gd name="T79" fmla="*/ 0 h 252"/>
                <a:gd name="T80" fmla="*/ 0 w 283"/>
                <a:gd name="T81" fmla="*/ 0 h 252"/>
                <a:gd name="T82" fmla="*/ 0 w 283"/>
                <a:gd name="T83" fmla="*/ 0 h 252"/>
                <a:gd name="T84" fmla="*/ 0 w 283"/>
                <a:gd name="T85" fmla="*/ 0 h 252"/>
                <a:gd name="T86" fmla="*/ 0 w 283"/>
                <a:gd name="T87" fmla="*/ 0 h 252"/>
                <a:gd name="T88" fmla="*/ 0 w 283"/>
                <a:gd name="T89" fmla="*/ 0 h 252"/>
                <a:gd name="T90" fmla="*/ 0 w 283"/>
                <a:gd name="T91" fmla="*/ 0 h 252"/>
                <a:gd name="T92" fmla="*/ 0 w 283"/>
                <a:gd name="T93" fmla="*/ 0 h 252"/>
                <a:gd name="T94" fmla="*/ 0 w 283"/>
                <a:gd name="T95" fmla="*/ 0 h 252"/>
                <a:gd name="T96" fmla="*/ 0 w 283"/>
                <a:gd name="T97" fmla="*/ 0 h 252"/>
                <a:gd name="T98" fmla="*/ 0 w 283"/>
                <a:gd name="T99" fmla="*/ 0 h 252"/>
                <a:gd name="T100" fmla="*/ 0 w 283"/>
                <a:gd name="T101" fmla="*/ 0 h 252"/>
                <a:gd name="T102" fmla="*/ 0 w 283"/>
                <a:gd name="T103" fmla="*/ 0 h 252"/>
                <a:gd name="T104" fmla="*/ 0 w 283"/>
                <a:gd name="T105" fmla="*/ 0 h 252"/>
                <a:gd name="T106" fmla="*/ 0 w 283"/>
                <a:gd name="T107" fmla="*/ 0 h 252"/>
                <a:gd name="T108" fmla="*/ 0 w 283"/>
                <a:gd name="T109" fmla="*/ 0 h 252"/>
                <a:gd name="T110" fmla="*/ 0 w 283"/>
                <a:gd name="T111" fmla="*/ 0 h 252"/>
                <a:gd name="T112" fmla="*/ 0 w 283"/>
                <a:gd name="T113" fmla="*/ 0 h 252"/>
                <a:gd name="T114" fmla="*/ 0 w 283"/>
                <a:gd name="T115" fmla="*/ 0 h 252"/>
                <a:gd name="T116" fmla="*/ 0 w 283"/>
                <a:gd name="T117" fmla="*/ 0 h 252"/>
                <a:gd name="T118" fmla="*/ 0 w 283"/>
                <a:gd name="T119" fmla="*/ 0 h 252"/>
                <a:gd name="T120" fmla="*/ 0 w 283"/>
                <a:gd name="T121" fmla="*/ 0 h 2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3"/>
                <a:gd name="T184" fmla="*/ 0 h 252"/>
                <a:gd name="T185" fmla="*/ 283 w 283"/>
                <a:gd name="T186" fmla="*/ 252 h 2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3" h="252">
                  <a:moveTo>
                    <a:pt x="235" y="77"/>
                  </a:moveTo>
                  <a:lnTo>
                    <a:pt x="248" y="91"/>
                  </a:lnTo>
                  <a:lnTo>
                    <a:pt x="256" y="107"/>
                  </a:lnTo>
                  <a:lnTo>
                    <a:pt x="259" y="124"/>
                  </a:lnTo>
                  <a:lnTo>
                    <a:pt x="259" y="142"/>
                  </a:lnTo>
                  <a:lnTo>
                    <a:pt x="257" y="157"/>
                  </a:lnTo>
                  <a:lnTo>
                    <a:pt x="252" y="170"/>
                  </a:lnTo>
                  <a:lnTo>
                    <a:pt x="244" y="183"/>
                  </a:lnTo>
                  <a:lnTo>
                    <a:pt x="236" y="193"/>
                  </a:lnTo>
                  <a:lnTo>
                    <a:pt x="225" y="204"/>
                  </a:lnTo>
                  <a:lnTo>
                    <a:pt x="215" y="214"/>
                  </a:lnTo>
                  <a:lnTo>
                    <a:pt x="204" y="224"/>
                  </a:lnTo>
                  <a:lnTo>
                    <a:pt x="194" y="234"/>
                  </a:lnTo>
                  <a:lnTo>
                    <a:pt x="191" y="238"/>
                  </a:lnTo>
                  <a:lnTo>
                    <a:pt x="191" y="241"/>
                  </a:lnTo>
                  <a:lnTo>
                    <a:pt x="191" y="245"/>
                  </a:lnTo>
                  <a:lnTo>
                    <a:pt x="194" y="248"/>
                  </a:lnTo>
                  <a:lnTo>
                    <a:pt x="197" y="250"/>
                  </a:lnTo>
                  <a:lnTo>
                    <a:pt x="202" y="252"/>
                  </a:lnTo>
                  <a:lnTo>
                    <a:pt x="205" y="250"/>
                  </a:lnTo>
                  <a:lnTo>
                    <a:pt x="209" y="248"/>
                  </a:lnTo>
                  <a:lnTo>
                    <a:pt x="232" y="233"/>
                  </a:lnTo>
                  <a:lnTo>
                    <a:pt x="252" y="214"/>
                  </a:lnTo>
                  <a:lnTo>
                    <a:pt x="268" y="192"/>
                  </a:lnTo>
                  <a:lnTo>
                    <a:pt x="278" y="167"/>
                  </a:lnTo>
                  <a:lnTo>
                    <a:pt x="283" y="141"/>
                  </a:lnTo>
                  <a:lnTo>
                    <a:pt x="280" y="115"/>
                  </a:lnTo>
                  <a:lnTo>
                    <a:pt x="271" y="91"/>
                  </a:lnTo>
                  <a:lnTo>
                    <a:pt x="252" y="69"/>
                  </a:lnTo>
                  <a:lnTo>
                    <a:pt x="238" y="57"/>
                  </a:lnTo>
                  <a:lnTo>
                    <a:pt x="222" y="48"/>
                  </a:lnTo>
                  <a:lnTo>
                    <a:pt x="204" y="39"/>
                  </a:lnTo>
                  <a:lnTo>
                    <a:pt x="184" y="31"/>
                  </a:lnTo>
                  <a:lnTo>
                    <a:pt x="164" y="23"/>
                  </a:lnTo>
                  <a:lnTo>
                    <a:pt x="144" y="17"/>
                  </a:lnTo>
                  <a:lnTo>
                    <a:pt x="123" y="13"/>
                  </a:lnTo>
                  <a:lnTo>
                    <a:pt x="103" y="8"/>
                  </a:lnTo>
                  <a:lnTo>
                    <a:pt x="83" y="5"/>
                  </a:lnTo>
                  <a:lnTo>
                    <a:pt x="66" y="2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2"/>
                  </a:lnTo>
                  <a:lnTo>
                    <a:pt x="0" y="5"/>
                  </a:lnTo>
                  <a:lnTo>
                    <a:pt x="12" y="7"/>
                  </a:lnTo>
                  <a:lnTo>
                    <a:pt x="24" y="8"/>
                  </a:lnTo>
                  <a:lnTo>
                    <a:pt x="38" y="10"/>
                  </a:lnTo>
                  <a:lnTo>
                    <a:pt x="52" y="13"/>
                  </a:lnTo>
                  <a:lnTo>
                    <a:pt x="66" y="16"/>
                  </a:lnTo>
                  <a:lnTo>
                    <a:pt x="82" y="18"/>
                  </a:lnTo>
                  <a:lnTo>
                    <a:pt x="98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4"/>
                  </a:lnTo>
                  <a:lnTo>
                    <a:pt x="162" y="39"/>
                  </a:lnTo>
                  <a:lnTo>
                    <a:pt x="177" y="45"/>
                  </a:lnTo>
                  <a:lnTo>
                    <a:pt x="193" y="52"/>
                  </a:lnTo>
                  <a:lnTo>
                    <a:pt x="208" y="60"/>
                  </a:lnTo>
                  <a:lnTo>
                    <a:pt x="222" y="68"/>
                  </a:lnTo>
                  <a:lnTo>
                    <a:pt x="235" y="77"/>
                  </a:lnTo>
                  <a:close/>
                </a:path>
              </a:pathLst>
            </a:custGeom>
            <a:solidFill>
              <a:srgbClr val="C9E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29" name="Freeform 309"/>
            <p:cNvSpPr>
              <a:spLocks/>
            </p:cNvSpPr>
            <p:nvPr/>
          </p:nvSpPr>
          <p:spPr bwMode="auto">
            <a:xfrm>
              <a:off x="4298" y="3153"/>
              <a:ext cx="19" cy="39"/>
            </a:xfrm>
            <a:custGeom>
              <a:avLst/>
              <a:gdLst>
                <a:gd name="T0" fmla="*/ 0 w 114"/>
                <a:gd name="T1" fmla="*/ 0 h 238"/>
                <a:gd name="T2" fmla="*/ 0 w 114"/>
                <a:gd name="T3" fmla="*/ 0 h 238"/>
                <a:gd name="T4" fmla="*/ 0 w 114"/>
                <a:gd name="T5" fmla="*/ 0 h 238"/>
                <a:gd name="T6" fmla="*/ 0 w 114"/>
                <a:gd name="T7" fmla="*/ 0 h 238"/>
                <a:gd name="T8" fmla="*/ 0 w 114"/>
                <a:gd name="T9" fmla="*/ 0 h 238"/>
                <a:gd name="T10" fmla="*/ 0 w 114"/>
                <a:gd name="T11" fmla="*/ 0 h 238"/>
                <a:gd name="T12" fmla="*/ 0 w 114"/>
                <a:gd name="T13" fmla="*/ 0 h 238"/>
                <a:gd name="T14" fmla="*/ 0 w 114"/>
                <a:gd name="T15" fmla="*/ 0 h 238"/>
                <a:gd name="T16" fmla="*/ 0 w 114"/>
                <a:gd name="T17" fmla="*/ 0 h 238"/>
                <a:gd name="T18" fmla="*/ 0 w 114"/>
                <a:gd name="T19" fmla="*/ 0 h 238"/>
                <a:gd name="T20" fmla="*/ 0 w 114"/>
                <a:gd name="T21" fmla="*/ 0 h 238"/>
                <a:gd name="T22" fmla="*/ 0 w 114"/>
                <a:gd name="T23" fmla="*/ 0 h 238"/>
                <a:gd name="T24" fmla="*/ 0 w 114"/>
                <a:gd name="T25" fmla="*/ 0 h 238"/>
                <a:gd name="T26" fmla="*/ 0 w 114"/>
                <a:gd name="T27" fmla="*/ 0 h 238"/>
                <a:gd name="T28" fmla="*/ 0 w 114"/>
                <a:gd name="T29" fmla="*/ 0 h 238"/>
                <a:gd name="T30" fmla="*/ 0 w 114"/>
                <a:gd name="T31" fmla="*/ 0 h 238"/>
                <a:gd name="T32" fmla="*/ 0 w 114"/>
                <a:gd name="T33" fmla="*/ 0 h 238"/>
                <a:gd name="T34" fmla="*/ 0 w 114"/>
                <a:gd name="T35" fmla="*/ 0 h 238"/>
                <a:gd name="T36" fmla="*/ 0 w 114"/>
                <a:gd name="T37" fmla="*/ 0 h 238"/>
                <a:gd name="T38" fmla="*/ 0 w 114"/>
                <a:gd name="T39" fmla="*/ 0 h 238"/>
                <a:gd name="T40" fmla="*/ 0 w 114"/>
                <a:gd name="T41" fmla="*/ 0 h 238"/>
                <a:gd name="T42" fmla="*/ 0 w 114"/>
                <a:gd name="T43" fmla="*/ 0 h 238"/>
                <a:gd name="T44" fmla="*/ 0 w 114"/>
                <a:gd name="T45" fmla="*/ 0 h 238"/>
                <a:gd name="T46" fmla="*/ 0 w 114"/>
                <a:gd name="T47" fmla="*/ 0 h 238"/>
                <a:gd name="T48" fmla="*/ 0 w 114"/>
                <a:gd name="T49" fmla="*/ 0 h 238"/>
                <a:gd name="T50" fmla="*/ 0 w 114"/>
                <a:gd name="T51" fmla="*/ 0 h 238"/>
                <a:gd name="T52" fmla="*/ 0 w 114"/>
                <a:gd name="T53" fmla="*/ 0 h 238"/>
                <a:gd name="T54" fmla="*/ 0 w 114"/>
                <a:gd name="T55" fmla="*/ 0 h 238"/>
                <a:gd name="T56" fmla="*/ 0 w 114"/>
                <a:gd name="T57" fmla="*/ 0 h 238"/>
                <a:gd name="T58" fmla="*/ 0 w 114"/>
                <a:gd name="T59" fmla="*/ 0 h 238"/>
                <a:gd name="T60" fmla="*/ 0 w 114"/>
                <a:gd name="T61" fmla="*/ 0 h 238"/>
                <a:gd name="T62" fmla="*/ 0 w 114"/>
                <a:gd name="T63" fmla="*/ 0 h 238"/>
                <a:gd name="T64" fmla="*/ 0 w 114"/>
                <a:gd name="T65" fmla="*/ 0 h 238"/>
                <a:gd name="T66" fmla="*/ 0 w 114"/>
                <a:gd name="T67" fmla="*/ 0 h 238"/>
                <a:gd name="T68" fmla="*/ 0 w 114"/>
                <a:gd name="T69" fmla="*/ 0 h 238"/>
                <a:gd name="T70" fmla="*/ 0 w 114"/>
                <a:gd name="T71" fmla="*/ 0 h 238"/>
                <a:gd name="T72" fmla="*/ 0 w 114"/>
                <a:gd name="T73" fmla="*/ 0 h 238"/>
                <a:gd name="T74" fmla="*/ 0 w 114"/>
                <a:gd name="T75" fmla="*/ 0 h 238"/>
                <a:gd name="T76" fmla="*/ 0 w 114"/>
                <a:gd name="T77" fmla="*/ 0 h 238"/>
                <a:gd name="T78" fmla="*/ 0 w 114"/>
                <a:gd name="T79" fmla="*/ 0 h 238"/>
                <a:gd name="T80" fmla="*/ 0 w 114"/>
                <a:gd name="T81" fmla="*/ 0 h 2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4"/>
                <a:gd name="T124" fmla="*/ 0 h 238"/>
                <a:gd name="T125" fmla="*/ 114 w 114"/>
                <a:gd name="T126" fmla="*/ 238 h 2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4" h="238">
                  <a:moveTo>
                    <a:pt x="0" y="130"/>
                  </a:moveTo>
                  <a:lnTo>
                    <a:pt x="0" y="149"/>
                  </a:lnTo>
                  <a:lnTo>
                    <a:pt x="4" y="168"/>
                  </a:lnTo>
                  <a:lnTo>
                    <a:pt x="12" y="185"/>
                  </a:lnTo>
                  <a:lnTo>
                    <a:pt x="24" y="200"/>
                  </a:lnTo>
                  <a:lnTo>
                    <a:pt x="38" y="213"/>
                  </a:lnTo>
                  <a:lnTo>
                    <a:pt x="55" y="224"/>
                  </a:lnTo>
                  <a:lnTo>
                    <a:pt x="73" y="232"/>
                  </a:lnTo>
                  <a:lnTo>
                    <a:pt x="92" y="237"/>
                  </a:lnTo>
                  <a:lnTo>
                    <a:pt x="98" y="238"/>
                  </a:lnTo>
                  <a:lnTo>
                    <a:pt x="104" y="235"/>
                  </a:lnTo>
                  <a:lnTo>
                    <a:pt x="109" y="232"/>
                  </a:lnTo>
                  <a:lnTo>
                    <a:pt x="111" y="227"/>
                  </a:lnTo>
                  <a:lnTo>
                    <a:pt x="111" y="222"/>
                  </a:lnTo>
                  <a:lnTo>
                    <a:pt x="110" y="216"/>
                  </a:lnTo>
                  <a:lnTo>
                    <a:pt x="106" y="211"/>
                  </a:lnTo>
                  <a:lnTo>
                    <a:pt x="100" y="209"/>
                  </a:lnTo>
                  <a:lnTo>
                    <a:pt x="82" y="202"/>
                  </a:lnTo>
                  <a:lnTo>
                    <a:pt x="64" y="193"/>
                  </a:lnTo>
                  <a:lnTo>
                    <a:pt x="50" y="180"/>
                  </a:lnTo>
                  <a:lnTo>
                    <a:pt x="39" y="167"/>
                  </a:lnTo>
                  <a:lnTo>
                    <a:pt x="32" y="149"/>
                  </a:lnTo>
                  <a:lnTo>
                    <a:pt x="29" y="131"/>
                  </a:lnTo>
                  <a:lnTo>
                    <a:pt x="29" y="111"/>
                  </a:lnTo>
                  <a:lnTo>
                    <a:pt x="35" y="91"/>
                  </a:lnTo>
                  <a:lnTo>
                    <a:pt x="42" y="76"/>
                  </a:lnTo>
                  <a:lnTo>
                    <a:pt x="51" y="62"/>
                  </a:lnTo>
                  <a:lnTo>
                    <a:pt x="62" y="49"/>
                  </a:lnTo>
                  <a:lnTo>
                    <a:pt x="73" y="38"/>
                  </a:lnTo>
                  <a:lnTo>
                    <a:pt x="84" y="28"/>
                  </a:lnTo>
                  <a:lnTo>
                    <a:pt x="96" y="18"/>
                  </a:lnTo>
                  <a:lnTo>
                    <a:pt x="106" y="9"/>
                  </a:lnTo>
                  <a:lnTo>
                    <a:pt x="114" y="1"/>
                  </a:lnTo>
                  <a:lnTo>
                    <a:pt x="106" y="0"/>
                  </a:lnTo>
                  <a:lnTo>
                    <a:pt x="93" y="6"/>
                  </a:lnTo>
                  <a:lnTo>
                    <a:pt x="76" y="18"/>
                  </a:lnTo>
                  <a:lnTo>
                    <a:pt x="56" y="36"/>
                  </a:lnTo>
                  <a:lnTo>
                    <a:pt x="37" y="57"/>
                  </a:lnTo>
                  <a:lnTo>
                    <a:pt x="20" y="80"/>
                  </a:lnTo>
                  <a:lnTo>
                    <a:pt x="7" y="106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C9E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30" name="Freeform 310"/>
            <p:cNvSpPr>
              <a:spLocks/>
            </p:cNvSpPr>
            <p:nvPr/>
          </p:nvSpPr>
          <p:spPr bwMode="auto">
            <a:xfrm>
              <a:off x="4432" y="3130"/>
              <a:ext cx="41" cy="52"/>
            </a:xfrm>
            <a:custGeom>
              <a:avLst/>
              <a:gdLst>
                <a:gd name="T0" fmla="*/ 0 w 246"/>
                <a:gd name="T1" fmla="*/ 0 h 310"/>
                <a:gd name="T2" fmla="*/ 0 w 246"/>
                <a:gd name="T3" fmla="*/ 0 h 310"/>
                <a:gd name="T4" fmla="*/ 0 w 246"/>
                <a:gd name="T5" fmla="*/ 0 h 310"/>
                <a:gd name="T6" fmla="*/ 0 w 246"/>
                <a:gd name="T7" fmla="*/ 0 h 310"/>
                <a:gd name="T8" fmla="*/ 0 w 246"/>
                <a:gd name="T9" fmla="*/ 0 h 310"/>
                <a:gd name="T10" fmla="*/ 0 w 246"/>
                <a:gd name="T11" fmla="*/ 0 h 310"/>
                <a:gd name="T12" fmla="*/ 0 w 246"/>
                <a:gd name="T13" fmla="*/ 0 h 310"/>
                <a:gd name="T14" fmla="*/ 0 w 246"/>
                <a:gd name="T15" fmla="*/ 0 h 310"/>
                <a:gd name="T16" fmla="*/ 0 w 246"/>
                <a:gd name="T17" fmla="*/ 0 h 310"/>
                <a:gd name="T18" fmla="*/ 0 w 246"/>
                <a:gd name="T19" fmla="*/ 0 h 310"/>
                <a:gd name="T20" fmla="*/ 0 w 246"/>
                <a:gd name="T21" fmla="*/ 0 h 310"/>
                <a:gd name="T22" fmla="*/ 0 w 246"/>
                <a:gd name="T23" fmla="*/ 0 h 310"/>
                <a:gd name="T24" fmla="*/ 0 w 246"/>
                <a:gd name="T25" fmla="*/ 0 h 310"/>
                <a:gd name="T26" fmla="*/ 0 w 246"/>
                <a:gd name="T27" fmla="*/ 0 h 310"/>
                <a:gd name="T28" fmla="*/ 0 w 246"/>
                <a:gd name="T29" fmla="*/ 0 h 310"/>
                <a:gd name="T30" fmla="*/ 0 w 246"/>
                <a:gd name="T31" fmla="*/ 0 h 310"/>
                <a:gd name="T32" fmla="*/ 0 w 246"/>
                <a:gd name="T33" fmla="*/ 0 h 310"/>
                <a:gd name="T34" fmla="*/ 0 w 246"/>
                <a:gd name="T35" fmla="*/ 0 h 310"/>
                <a:gd name="T36" fmla="*/ 0 w 246"/>
                <a:gd name="T37" fmla="*/ 0 h 310"/>
                <a:gd name="T38" fmla="*/ 0 w 246"/>
                <a:gd name="T39" fmla="*/ 0 h 310"/>
                <a:gd name="T40" fmla="*/ 0 w 246"/>
                <a:gd name="T41" fmla="*/ 0 h 310"/>
                <a:gd name="T42" fmla="*/ 0 w 246"/>
                <a:gd name="T43" fmla="*/ 0 h 310"/>
                <a:gd name="T44" fmla="*/ 0 w 246"/>
                <a:gd name="T45" fmla="*/ 0 h 310"/>
                <a:gd name="T46" fmla="*/ 0 w 246"/>
                <a:gd name="T47" fmla="*/ 0 h 310"/>
                <a:gd name="T48" fmla="*/ 0 w 246"/>
                <a:gd name="T49" fmla="*/ 0 h 310"/>
                <a:gd name="T50" fmla="*/ 0 w 246"/>
                <a:gd name="T51" fmla="*/ 0 h 310"/>
                <a:gd name="T52" fmla="*/ 0 w 246"/>
                <a:gd name="T53" fmla="*/ 0 h 310"/>
                <a:gd name="T54" fmla="*/ 0 w 246"/>
                <a:gd name="T55" fmla="*/ 0 h 310"/>
                <a:gd name="T56" fmla="*/ 0 w 246"/>
                <a:gd name="T57" fmla="*/ 0 h 310"/>
                <a:gd name="T58" fmla="*/ 0 w 246"/>
                <a:gd name="T59" fmla="*/ 0 h 310"/>
                <a:gd name="T60" fmla="*/ 0 w 246"/>
                <a:gd name="T61" fmla="*/ 0 h 310"/>
                <a:gd name="T62" fmla="*/ 0 w 246"/>
                <a:gd name="T63" fmla="*/ 0 h 310"/>
                <a:gd name="T64" fmla="*/ 0 w 246"/>
                <a:gd name="T65" fmla="*/ 0 h 310"/>
                <a:gd name="T66" fmla="*/ 0 w 246"/>
                <a:gd name="T67" fmla="*/ 0 h 310"/>
                <a:gd name="T68" fmla="*/ 0 w 246"/>
                <a:gd name="T69" fmla="*/ 0 h 310"/>
                <a:gd name="T70" fmla="*/ 0 w 246"/>
                <a:gd name="T71" fmla="*/ 0 h 310"/>
                <a:gd name="T72" fmla="*/ 0 w 246"/>
                <a:gd name="T73" fmla="*/ 0 h 310"/>
                <a:gd name="T74" fmla="*/ 0 w 246"/>
                <a:gd name="T75" fmla="*/ 0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6"/>
                <a:gd name="T115" fmla="*/ 0 h 310"/>
                <a:gd name="T116" fmla="*/ 246 w 246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6" h="310">
                  <a:moveTo>
                    <a:pt x="199" y="116"/>
                  </a:moveTo>
                  <a:lnTo>
                    <a:pt x="207" y="124"/>
                  </a:lnTo>
                  <a:lnTo>
                    <a:pt x="214" y="133"/>
                  </a:lnTo>
                  <a:lnTo>
                    <a:pt x="219" y="143"/>
                  </a:lnTo>
                  <a:lnTo>
                    <a:pt x="223" y="154"/>
                  </a:lnTo>
                  <a:lnTo>
                    <a:pt x="225" y="164"/>
                  </a:lnTo>
                  <a:lnTo>
                    <a:pt x="225" y="176"/>
                  </a:lnTo>
                  <a:lnTo>
                    <a:pt x="221" y="187"/>
                  </a:lnTo>
                  <a:lnTo>
                    <a:pt x="216" y="197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8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3" y="264"/>
                  </a:lnTo>
                  <a:lnTo>
                    <a:pt x="132" y="274"/>
                  </a:lnTo>
                  <a:lnTo>
                    <a:pt x="129" y="278"/>
                  </a:lnTo>
                  <a:lnTo>
                    <a:pt x="126" y="282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1" y="305"/>
                  </a:lnTo>
                  <a:lnTo>
                    <a:pt x="125" y="309"/>
                  </a:lnTo>
                  <a:lnTo>
                    <a:pt x="130" y="310"/>
                  </a:lnTo>
                  <a:lnTo>
                    <a:pt x="134" y="310"/>
                  </a:lnTo>
                  <a:lnTo>
                    <a:pt x="139" y="309"/>
                  </a:lnTo>
                  <a:lnTo>
                    <a:pt x="143" y="305"/>
                  </a:lnTo>
                  <a:lnTo>
                    <a:pt x="154" y="293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19" y="233"/>
                  </a:lnTo>
                  <a:lnTo>
                    <a:pt x="231" y="219"/>
                  </a:lnTo>
                  <a:lnTo>
                    <a:pt x="239" y="204"/>
                  </a:lnTo>
                  <a:lnTo>
                    <a:pt x="245" y="187"/>
                  </a:lnTo>
                  <a:lnTo>
                    <a:pt x="246" y="170"/>
                  </a:lnTo>
                  <a:lnTo>
                    <a:pt x="242" y="153"/>
                  </a:lnTo>
                  <a:lnTo>
                    <a:pt x="236" y="136"/>
                  </a:lnTo>
                  <a:lnTo>
                    <a:pt x="227" y="120"/>
                  </a:lnTo>
                  <a:lnTo>
                    <a:pt x="215" y="107"/>
                  </a:lnTo>
                  <a:lnTo>
                    <a:pt x="201" y="94"/>
                  </a:lnTo>
                  <a:lnTo>
                    <a:pt x="187" y="82"/>
                  </a:lnTo>
                  <a:lnTo>
                    <a:pt x="177" y="74"/>
                  </a:lnTo>
                  <a:lnTo>
                    <a:pt x="165" y="68"/>
                  </a:lnTo>
                  <a:lnTo>
                    <a:pt x="152" y="60"/>
                  </a:lnTo>
                  <a:lnTo>
                    <a:pt x="139" y="51"/>
                  </a:lnTo>
                  <a:lnTo>
                    <a:pt x="126" y="43"/>
                  </a:lnTo>
                  <a:lnTo>
                    <a:pt x="112" y="35"/>
                  </a:lnTo>
                  <a:lnTo>
                    <a:pt x="98" y="28"/>
                  </a:lnTo>
                  <a:lnTo>
                    <a:pt x="85" y="22"/>
                  </a:lnTo>
                  <a:lnTo>
                    <a:pt x="72" y="16"/>
                  </a:lnTo>
                  <a:lnTo>
                    <a:pt x="59" y="10"/>
                  </a:lnTo>
                  <a:lnTo>
                    <a:pt x="46" y="7"/>
                  </a:lnTo>
                  <a:lnTo>
                    <a:pt x="35" y="3"/>
                  </a:lnTo>
                  <a:lnTo>
                    <a:pt x="24" y="1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8" y="6"/>
                  </a:lnTo>
                  <a:lnTo>
                    <a:pt x="17" y="9"/>
                  </a:lnTo>
                  <a:lnTo>
                    <a:pt x="28" y="14"/>
                  </a:lnTo>
                  <a:lnTo>
                    <a:pt x="38" y="18"/>
                  </a:lnTo>
                  <a:lnTo>
                    <a:pt x="51" y="24"/>
                  </a:lnTo>
                  <a:lnTo>
                    <a:pt x="64" y="30"/>
                  </a:lnTo>
                  <a:lnTo>
                    <a:pt x="78" y="37"/>
                  </a:lnTo>
                  <a:lnTo>
                    <a:pt x="92" y="43"/>
                  </a:lnTo>
                  <a:lnTo>
                    <a:pt x="106" y="51"/>
                  </a:lnTo>
                  <a:lnTo>
                    <a:pt x="120" y="60"/>
                  </a:lnTo>
                  <a:lnTo>
                    <a:pt x="134" y="69"/>
                  </a:lnTo>
                  <a:lnTo>
                    <a:pt x="148" y="78"/>
                  </a:lnTo>
                  <a:lnTo>
                    <a:pt x="163" y="87"/>
                  </a:lnTo>
                  <a:lnTo>
                    <a:pt x="175" y="96"/>
                  </a:lnTo>
                  <a:lnTo>
                    <a:pt x="187" y="105"/>
                  </a:lnTo>
                  <a:lnTo>
                    <a:pt x="199" y="116"/>
                  </a:lnTo>
                  <a:close/>
                </a:path>
              </a:pathLst>
            </a:custGeom>
            <a:solidFill>
              <a:srgbClr val="C9E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31" name="Freeform 311"/>
            <p:cNvSpPr>
              <a:spLocks/>
            </p:cNvSpPr>
            <p:nvPr/>
          </p:nvSpPr>
          <p:spPr bwMode="auto">
            <a:xfrm>
              <a:off x="4387" y="3191"/>
              <a:ext cx="14" cy="31"/>
            </a:xfrm>
            <a:custGeom>
              <a:avLst/>
              <a:gdLst>
                <a:gd name="T0" fmla="*/ 0 w 83"/>
                <a:gd name="T1" fmla="*/ 0 h 187"/>
                <a:gd name="T2" fmla="*/ 0 w 83"/>
                <a:gd name="T3" fmla="*/ 0 h 187"/>
                <a:gd name="T4" fmla="*/ 0 w 83"/>
                <a:gd name="T5" fmla="*/ 0 h 187"/>
                <a:gd name="T6" fmla="*/ 0 w 83"/>
                <a:gd name="T7" fmla="*/ 0 h 187"/>
                <a:gd name="T8" fmla="*/ 0 w 83"/>
                <a:gd name="T9" fmla="*/ 0 h 187"/>
                <a:gd name="T10" fmla="*/ 0 w 83"/>
                <a:gd name="T11" fmla="*/ 0 h 187"/>
                <a:gd name="T12" fmla="*/ 0 w 83"/>
                <a:gd name="T13" fmla="*/ 0 h 187"/>
                <a:gd name="T14" fmla="*/ 0 w 83"/>
                <a:gd name="T15" fmla="*/ 0 h 187"/>
                <a:gd name="T16" fmla="*/ 0 w 83"/>
                <a:gd name="T17" fmla="*/ 0 h 187"/>
                <a:gd name="T18" fmla="*/ 0 w 83"/>
                <a:gd name="T19" fmla="*/ 0 h 187"/>
                <a:gd name="T20" fmla="*/ 0 w 83"/>
                <a:gd name="T21" fmla="*/ 0 h 187"/>
                <a:gd name="T22" fmla="*/ 0 w 83"/>
                <a:gd name="T23" fmla="*/ 0 h 187"/>
                <a:gd name="T24" fmla="*/ 0 w 83"/>
                <a:gd name="T25" fmla="*/ 0 h 187"/>
                <a:gd name="T26" fmla="*/ 0 w 83"/>
                <a:gd name="T27" fmla="*/ 0 h 187"/>
                <a:gd name="T28" fmla="*/ 0 w 83"/>
                <a:gd name="T29" fmla="*/ 0 h 187"/>
                <a:gd name="T30" fmla="*/ 0 w 83"/>
                <a:gd name="T31" fmla="*/ 0 h 187"/>
                <a:gd name="T32" fmla="*/ 0 w 83"/>
                <a:gd name="T33" fmla="*/ 0 h 187"/>
                <a:gd name="T34" fmla="*/ 0 w 83"/>
                <a:gd name="T35" fmla="*/ 0 h 187"/>
                <a:gd name="T36" fmla="*/ 0 w 83"/>
                <a:gd name="T37" fmla="*/ 0 h 187"/>
                <a:gd name="T38" fmla="*/ 0 w 83"/>
                <a:gd name="T39" fmla="*/ 0 h 187"/>
                <a:gd name="T40" fmla="*/ 0 w 83"/>
                <a:gd name="T41" fmla="*/ 0 h 187"/>
                <a:gd name="T42" fmla="*/ 0 w 83"/>
                <a:gd name="T43" fmla="*/ 0 h 187"/>
                <a:gd name="T44" fmla="*/ 0 w 83"/>
                <a:gd name="T45" fmla="*/ 0 h 187"/>
                <a:gd name="T46" fmla="*/ 0 w 83"/>
                <a:gd name="T47" fmla="*/ 0 h 187"/>
                <a:gd name="T48" fmla="*/ 0 w 83"/>
                <a:gd name="T49" fmla="*/ 0 h 1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3"/>
                <a:gd name="T76" fmla="*/ 0 h 187"/>
                <a:gd name="T77" fmla="*/ 83 w 83"/>
                <a:gd name="T78" fmla="*/ 187 h 18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3" h="187">
                  <a:moveTo>
                    <a:pt x="31" y="14"/>
                  </a:moveTo>
                  <a:lnTo>
                    <a:pt x="29" y="8"/>
                  </a:lnTo>
                  <a:lnTo>
                    <a:pt x="25" y="3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2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42"/>
                  </a:lnTo>
                  <a:lnTo>
                    <a:pt x="15" y="71"/>
                  </a:lnTo>
                  <a:lnTo>
                    <a:pt x="27" y="100"/>
                  </a:lnTo>
                  <a:lnTo>
                    <a:pt x="41" y="127"/>
                  </a:lnTo>
                  <a:lnTo>
                    <a:pt x="55" y="151"/>
                  </a:lnTo>
                  <a:lnTo>
                    <a:pt x="68" y="171"/>
                  </a:lnTo>
                  <a:lnTo>
                    <a:pt x="77" y="184"/>
                  </a:lnTo>
                  <a:lnTo>
                    <a:pt x="83" y="187"/>
                  </a:lnTo>
                  <a:lnTo>
                    <a:pt x="80" y="174"/>
                  </a:lnTo>
                  <a:lnTo>
                    <a:pt x="75" y="158"/>
                  </a:lnTo>
                  <a:lnTo>
                    <a:pt x="68" y="138"/>
                  </a:lnTo>
                  <a:lnTo>
                    <a:pt x="59" y="113"/>
                  </a:lnTo>
                  <a:lnTo>
                    <a:pt x="51" y="88"/>
                  </a:lnTo>
                  <a:lnTo>
                    <a:pt x="43" y="63"/>
                  </a:lnTo>
                  <a:lnTo>
                    <a:pt x="36" y="38"/>
                  </a:lnTo>
                  <a:lnTo>
                    <a:pt x="31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32" name="Freeform 312"/>
            <p:cNvSpPr>
              <a:spLocks/>
            </p:cNvSpPr>
            <p:nvPr/>
          </p:nvSpPr>
          <p:spPr bwMode="auto">
            <a:xfrm>
              <a:off x="4381" y="3174"/>
              <a:ext cx="7" cy="16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0 h 94"/>
                <a:gd name="T4" fmla="*/ 0 w 44"/>
                <a:gd name="T5" fmla="*/ 0 h 94"/>
                <a:gd name="T6" fmla="*/ 0 w 44"/>
                <a:gd name="T7" fmla="*/ 0 h 94"/>
                <a:gd name="T8" fmla="*/ 0 w 44"/>
                <a:gd name="T9" fmla="*/ 0 h 94"/>
                <a:gd name="T10" fmla="*/ 0 w 44"/>
                <a:gd name="T11" fmla="*/ 0 h 94"/>
                <a:gd name="T12" fmla="*/ 0 w 44"/>
                <a:gd name="T13" fmla="*/ 0 h 94"/>
                <a:gd name="T14" fmla="*/ 0 w 44"/>
                <a:gd name="T15" fmla="*/ 0 h 94"/>
                <a:gd name="T16" fmla="*/ 0 w 44"/>
                <a:gd name="T17" fmla="*/ 0 h 94"/>
                <a:gd name="T18" fmla="*/ 0 w 44"/>
                <a:gd name="T19" fmla="*/ 0 h 94"/>
                <a:gd name="T20" fmla="*/ 0 w 44"/>
                <a:gd name="T21" fmla="*/ 0 h 94"/>
                <a:gd name="T22" fmla="*/ 0 w 44"/>
                <a:gd name="T23" fmla="*/ 0 h 94"/>
                <a:gd name="T24" fmla="*/ 0 w 44"/>
                <a:gd name="T25" fmla="*/ 0 h 94"/>
                <a:gd name="T26" fmla="*/ 0 w 44"/>
                <a:gd name="T27" fmla="*/ 0 h 94"/>
                <a:gd name="T28" fmla="*/ 0 w 44"/>
                <a:gd name="T29" fmla="*/ 0 h 94"/>
                <a:gd name="T30" fmla="*/ 0 w 44"/>
                <a:gd name="T31" fmla="*/ 0 h 94"/>
                <a:gd name="T32" fmla="*/ 0 w 44"/>
                <a:gd name="T33" fmla="*/ 0 h 94"/>
                <a:gd name="T34" fmla="*/ 0 w 44"/>
                <a:gd name="T35" fmla="*/ 0 h 94"/>
                <a:gd name="T36" fmla="*/ 0 w 44"/>
                <a:gd name="T37" fmla="*/ 0 h 94"/>
                <a:gd name="T38" fmla="*/ 0 w 44"/>
                <a:gd name="T39" fmla="*/ 0 h 94"/>
                <a:gd name="T40" fmla="*/ 0 w 44"/>
                <a:gd name="T41" fmla="*/ 0 h 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94"/>
                <a:gd name="T65" fmla="*/ 44 w 44"/>
                <a:gd name="T66" fmla="*/ 94 h 9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94">
                  <a:moveTo>
                    <a:pt x="22" y="10"/>
                  </a:moveTo>
                  <a:lnTo>
                    <a:pt x="21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4" y="38"/>
                  </a:lnTo>
                  <a:lnTo>
                    <a:pt x="8" y="52"/>
                  </a:lnTo>
                  <a:lnTo>
                    <a:pt x="14" y="65"/>
                  </a:lnTo>
                  <a:lnTo>
                    <a:pt x="21" y="78"/>
                  </a:lnTo>
                  <a:lnTo>
                    <a:pt x="28" y="87"/>
                  </a:lnTo>
                  <a:lnTo>
                    <a:pt x="37" y="93"/>
                  </a:lnTo>
                  <a:lnTo>
                    <a:pt x="42" y="94"/>
                  </a:lnTo>
                  <a:lnTo>
                    <a:pt x="44" y="76"/>
                  </a:lnTo>
                  <a:lnTo>
                    <a:pt x="38" y="54"/>
                  </a:lnTo>
                  <a:lnTo>
                    <a:pt x="31" y="32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33" name="Freeform 313"/>
            <p:cNvSpPr>
              <a:spLocks/>
            </p:cNvSpPr>
            <p:nvPr/>
          </p:nvSpPr>
          <p:spPr bwMode="auto">
            <a:xfrm>
              <a:off x="4375" y="3163"/>
              <a:ext cx="6" cy="9"/>
            </a:xfrm>
            <a:custGeom>
              <a:avLst/>
              <a:gdLst>
                <a:gd name="T0" fmla="*/ 0 w 38"/>
                <a:gd name="T1" fmla="*/ 0 h 54"/>
                <a:gd name="T2" fmla="*/ 0 w 38"/>
                <a:gd name="T3" fmla="*/ 0 h 54"/>
                <a:gd name="T4" fmla="*/ 0 w 38"/>
                <a:gd name="T5" fmla="*/ 0 h 54"/>
                <a:gd name="T6" fmla="*/ 0 w 38"/>
                <a:gd name="T7" fmla="*/ 0 h 54"/>
                <a:gd name="T8" fmla="*/ 0 w 38"/>
                <a:gd name="T9" fmla="*/ 0 h 54"/>
                <a:gd name="T10" fmla="*/ 0 w 38"/>
                <a:gd name="T11" fmla="*/ 0 h 54"/>
                <a:gd name="T12" fmla="*/ 0 w 38"/>
                <a:gd name="T13" fmla="*/ 0 h 54"/>
                <a:gd name="T14" fmla="*/ 0 w 38"/>
                <a:gd name="T15" fmla="*/ 0 h 54"/>
                <a:gd name="T16" fmla="*/ 0 w 38"/>
                <a:gd name="T17" fmla="*/ 0 h 54"/>
                <a:gd name="T18" fmla="*/ 0 w 38"/>
                <a:gd name="T19" fmla="*/ 0 h 54"/>
                <a:gd name="T20" fmla="*/ 0 w 38"/>
                <a:gd name="T21" fmla="*/ 0 h 54"/>
                <a:gd name="T22" fmla="*/ 0 w 38"/>
                <a:gd name="T23" fmla="*/ 0 h 54"/>
                <a:gd name="T24" fmla="*/ 0 w 38"/>
                <a:gd name="T25" fmla="*/ 0 h 54"/>
                <a:gd name="T26" fmla="*/ 0 w 38"/>
                <a:gd name="T27" fmla="*/ 0 h 54"/>
                <a:gd name="T28" fmla="*/ 0 w 38"/>
                <a:gd name="T29" fmla="*/ 0 h 54"/>
                <a:gd name="T30" fmla="*/ 0 w 38"/>
                <a:gd name="T31" fmla="*/ 0 h 54"/>
                <a:gd name="T32" fmla="*/ 0 w 38"/>
                <a:gd name="T33" fmla="*/ 0 h 54"/>
                <a:gd name="T34" fmla="*/ 0 w 38"/>
                <a:gd name="T35" fmla="*/ 0 h 54"/>
                <a:gd name="T36" fmla="*/ 0 w 38"/>
                <a:gd name="T37" fmla="*/ 0 h 54"/>
                <a:gd name="T38" fmla="*/ 0 w 38"/>
                <a:gd name="T39" fmla="*/ 0 h 54"/>
                <a:gd name="T40" fmla="*/ 0 w 38"/>
                <a:gd name="T41" fmla="*/ 0 h 54"/>
                <a:gd name="T42" fmla="*/ 0 w 38"/>
                <a:gd name="T43" fmla="*/ 0 h 54"/>
                <a:gd name="T44" fmla="*/ 0 w 38"/>
                <a:gd name="T45" fmla="*/ 0 h 54"/>
                <a:gd name="T46" fmla="*/ 0 w 38"/>
                <a:gd name="T47" fmla="*/ 0 h 54"/>
                <a:gd name="T48" fmla="*/ 0 w 38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"/>
                <a:gd name="T76" fmla="*/ 0 h 54"/>
                <a:gd name="T77" fmla="*/ 38 w 38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" h="54">
                  <a:moveTo>
                    <a:pt x="20" y="7"/>
                  </a:moveTo>
                  <a:lnTo>
                    <a:pt x="20" y="8"/>
                  </a:lnTo>
                  <a:lnTo>
                    <a:pt x="19" y="4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8" y="32"/>
                  </a:lnTo>
                  <a:lnTo>
                    <a:pt x="14" y="39"/>
                  </a:lnTo>
                  <a:lnTo>
                    <a:pt x="20" y="46"/>
                  </a:lnTo>
                  <a:lnTo>
                    <a:pt x="27" y="50"/>
                  </a:lnTo>
                  <a:lnTo>
                    <a:pt x="33" y="54"/>
                  </a:lnTo>
                  <a:lnTo>
                    <a:pt x="38" y="54"/>
                  </a:lnTo>
                  <a:lnTo>
                    <a:pt x="36" y="42"/>
                  </a:lnTo>
                  <a:lnTo>
                    <a:pt x="32" y="29"/>
                  </a:lnTo>
                  <a:lnTo>
                    <a:pt x="25" y="16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34" name="Freeform 314"/>
            <p:cNvSpPr>
              <a:spLocks/>
            </p:cNvSpPr>
            <p:nvPr/>
          </p:nvSpPr>
          <p:spPr bwMode="auto">
            <a:xfrm>
              <a:off x="4370" y="3155"/>
              <a:ext cx="8" cy="6"/>
            </a:xfrm>
            <a:custGeom>
              <a:avLst/>
              <a:gdLst>
                <a:gd name="T0" fmla="*/ 0 w 52"/>
                <a:gd name="T1" fmla="*/ 0 h 36"/>
                <a:gd name="T2" fmla="*/ 0 w 52"/>
                <a:gd name="T3" fmla="*/ 0 h 36"/>
                <a:gd name="T4" fmla="*/ 0 w 52"/>
                <a:gd name="T5" fmla="*/ 0 h 36"/>
                <a:gd name="T6" fmla="*/ 0 w 52"/>
                <a:gd name="T7" fmla="*/ 0 h 36"/>
                <a:gd name="T8" fmla="*/ 0 w 52"/>
                <a:gd name="T9" fmla="*/ 0 h 36"/>
                <a:gd name="T10" fmla="*/ 0 w 52"/>
                <a:gd name="T11" fmla="*/ 0 h 36"/>
                <a:gd name="T12" fmla="*/ 0 w 52"/>
                <a:gd name="T13" fmla="*/ 0 h 36"/>
                <a:gd name="T14" fmla="*/ 0 w 52"/>
                <a:gd name="T15" fmla="*/ 0 h 36"/>
                <a:gd name="T16" fmla="*/ 0 w 52"/>
                <a:gd name="T17" fmla="*/ 0 h 36"/>
                <a:gd name="T18" fmla="*/ 0 w 52"/>
                <a:gd name="T19" fmla="*/ 0 h 36"/>
                <a:gd name="T20" fmla="*/ 0 w 52"/>
                <a:gd name="T21" fmla="*/ 0 h 36"/>
                <a:gd name="T22" fmla="*/ 0 w 52"/>
                <a:gd name="T23" fmla="*/ 0 h 36"/>
                <a:gd name="T24" fmla="*/ 0 w 52"/>
                <a:gd name="T25" fmla="*/ 0 h 36"/>
                <a:gd name="T26" fmla="*/ 0 w 52"/>
                <a:gd name="T27" fmla="*/ 0 h 36"/>
                <a:gd name="T28" fmla="*/ 0 w 52"/>
                <a:gd name="T29" fmla="*/ 0 h 36"/>
                <a:gd name="T30" fmla="*/ 0 w 52"/>
                <a:gd name="T31" fmla="*/ 0 h 36"/>
                <a:gd name="T32" fmla="*/ 0 w 52"/>
                <a:gd name="T33" fmla="*/ 0 h 36"/>
                <a:gd name="T34" fmla="*/ 0 w 52"/>
                <a:gd name="T35" fmla="*/ 0 h 36"/>
                <a:gd name="T36" fmla="*/ 0 w 52"/>
                <a:gd name="T37" fmla="*/ 0 h 36"/>
                <a:gd name="T38" fmla="*/ 0 w 52"/>
                <a:gd name="T39" fmla="*/ 0 h 36"/>
                <a:gd name="T40" fmla="*/ 0 w 52"/>
                <a:gd name="T41" fmla="*/ 0 h 36"/>
                <a:gd name="T42" fmla="*/ 0 w 52"/>
                <a:gd name="T43" fmla="*/ 0 h 36"/>
                <a:gd name="T44" fmla="*/ 0 w 52"/>
                <a:gd name="T45" fmla="*/ 0 h 36"/>
                <a:gd name="T46" fmla="*/ 0 w 52"/>
                <a:gd name="T47" fmla="*/ 0 h 36"/>
                <a:gd name="T48" fmla="*/ 0 w 52"/>
                <a:gd name="T49" fmla="*/ 0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2"/>
                <a:gd name="T76" fmla="*/ 0 h 36"/>
                <a:gd name="T77" fmla="*/ 52 w 52"/>
                <a:gd name="T78" fmla="*/ 36 h 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2" h="36">
                  <a:moveTo>
                    <a:pt x="41" y="27"/>
                  </a:moveTo>
                  <a:lnTo>
                    <a:pt x="46" y="24"/>
                  </a:lnTo>
                  <a:lnTo>
                    <a:pt x="51" y="21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9" y="1"/>
                  </a:lnTo>
                  <a:lnTo>
                    <a:pt x="21" y="4"/>
                  </a:lnTo>
                  <a:lnTo>
                    <a:pt x="13" y="8"/>
                  </a:lnTo>
                  <a:lnTo>
                    <a:pt x="6" y="15"/>
                  </a:lnTo>
                  <a:lnTo>
                    <a:pt x="3" y="22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4" y="33"/>
                  </a:lnTo>
                  <a:lnTo>
                    <a:pt x="9" y="36"/>
                  </a:lnTo>
                  <a:lnTo>
                    <a:pt x="13" y="36"/>
                  </a:lnTo>
                  <a:lnTo>
                    <a:pt x="18" y="36"/>
                  </a:lnTo>
                  <a:lnTo>
                    <a:pt x="24" y="33"/>
                  </a:lnTo>
                  <a:lnTo>
                    <a:pt x="30" y="32"/>
                  </a:lnTo>
                  <a:lnTo>
                    <a:pt x="36" y="30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35" name="Freeform 315"/>
            <p:cNvSpPr>
              <a:spLocks/>
            </p:cNvSpPr>
            <p:nvPr/>
          </p:nvSpPr>
          <p:spPr bwMode="auto">
            <a:xfrm>
              <a:off x="4330" y="3145"/>
              <a:ext cx="33" cy="39"/>
            </a:xfrm>
            <a:custGeom>
              <a:avLst/>
              <a:gdLst>
                <a:gd name="T0" fmla="*/ 0 w 198"/>
                <a:gd name="T1" fmla="*/ 0 h 236"/>
                <a:gd name="T2" fmla="*/ 0 w 198"/>
                <a:gd name="T3" fmla="*/ 0 h 236"/>
                <a:gd name="T4" fmla="*/ 0 w 198"/>
                <a:gd name="T5" fmla="*/ 0 h 236"/>
                <a:gd name="T6" fmla="*/ 0 w 198"/>
                <a:gd name="T7" fmla="*/ 0 h 236"/>
                <a:gd name="T8" fmla="*/ 0 w 198"/>
                <a:gd name="T9" fmla="*/ 0 h 236"/>
                <a:gd name="T10" fmla="*/ 0 w 198"/>
                <a:gd name="T11" fmla="*/ 0 h 236"/>
                <a:gd name="T12" fmla="*/ 0 w 198"/>
                <a:gd name="T13" fmla="*/ 0 h 236"/>
                <a:gd name="T14" fmla="*/ 0 w 198"/>
                <a:gd name="T15" fmla="*/ 0 h 236"/>
                <a:gd name="T16" fmla="*/ 0 w 198"/>
                <a:gd name="T17" fmla="*/ 0 h 236"/>
                <a:gd name="T18" fmla="*/ 0 w 198"/>
                <a:gd name="T19" fmla="*/ 0 h 236"/>
                <a:gd name="T20" fmla="*/ 0 w 198"/>
                <a:gd name="T21" fmla="*/ 0 h 236"/>
                <a:gd name="T22" fmla="*/ 0 w 198"/>
                <a:gd name="T23" fmla="*/ 0 h 236"/>
                <a:gd name="T24" fmla="*/ 0 w 198"/>
                <a:gd name="T25" fmla="*/ 0 h 236"/>
                <a:gd name="T26" fmla="*/ 0 w 198"/>
                <a:gd name="T27" fmla="*/ 0 h 236"/>
                <a:gd name="T28" fmla="*/ 0 w 198"/>
                <a:gd name="T29" fmla="*/ 0 h 236"/>
                <a:gd name="T30" fmla="*/ 0 w 198"/>
                <a:gd name="T31" fmla="*/ 0 h 236"/>
                <a:gd name="T32" fmla="*/ 0 w 198"/>
                <a:gd name="T33" fmla="*/ 0 h 236"/>
                <a:gd name="T34" fmla="*/ 0 w 198"/>
                <a:gd name="T35" fmla="*/ 0 h 236"/>
                <a:gd name="T36" fmla="*/ 0 w 198"/>
                <a:gd name="T37" fmla="*/ 0 h 236"/>
                <a:gd name="T38" fmla="*/ 0 w 198"/>
                <a:gd name="T39" fmla="*/ 0 h 236"/>
                <a:gd name="T40" fmla="*/ 0 w 198"/>
                <a:gd name="T41" fmla="*/ 0 h 236"/>
                <a:gd name="T42" fmla="*/ 0 w 198"/>
                <a:gd name="T43" fmla="*/ 0 h 236"/>
                <a:gd name="T44" fmla="*/ 0 w 198"/>
                <a:gd name="T45" fmla="*/ 0 h 236"/>
                <a:gd name="T46" fmla="*/ 0 w 198"/>
                <a:gd name="T47" fmla="*/ 0 h 236"/>
                <a:gd name="T48" fmla="*/ 0 w 198"/>
                <a:gd name="T49" fmla="*/ 0 h 236"/>
                <a:gd name="T50" fmla="*/ 0 w 198"/>
                <a:gd name="T51" fmla="*/ 0 h 236"/>
                <a:gd name="T52" fmla="*/ 0 w 198"/>
                <a:gd name="T53" fmla="*/ 0 h 236"/>
                <a:gd name="T54" fmla="*/ 0 w 198"/>
                <a:gd name="T55" fmla="*/ 0 h 236"/>
                <a:gd name="T56" fmla="*/ 0 w 198"/>
                <a:gd name="T57" fmla="*/ 0 h 236"/>
                <a:gd name="T58" fmla="*/ 0 w 198"/>
                <a:gd name="T59" fmla="*/ 0 h 236"/>
                <a:gd name="T60" fmla="*/ 0 w 198"/>
                <a:gd name="T61" fmla="*/ 0 h 236"/>
                <a:gd name="T62" fmla="*/ 0 w 198"/>
                <a:gd name="T63" fmla="*/ 0 h 236"/>
                <a:gd name="T64" fmla="*/ 0 w 198"/>
                <a:gd name="T65" fmla="*/ 0 h 236"/>
                <a:gd name="T66" fmla="*/ 0 w 198"/>
                <a:gd name="T67" fmla="*/ 0 h 236"/>
                <a:gd name="T68" fmla="*/ 0 w 198"/>
                <a:gd name="T69" fmla="*/ 0 h 236"/>
                <a:gd name="T70" fmla="*/ 0 w 198"/>
                <a:gd name="T71" fmla="*/ 0 h 236"/>
                <a:gd name="T72" fmla="*/ 0 w 198"/>
                <a:gd name="T73" fmla="*/ 0 h 236"/>
                <a:gd name="T74" fmla="*/ 0 w 198"/>
                <a:gd name="T75" fmla="*/ 0 h 236"/>
                <a:gd name="T76" fmla="*/ 0 w 198"/>
                <a:gd name="T77" fmla="*/ 0 h 236"/>
                <a:gd name="T78" fmla="*/ 0 w 198"/>
                <a:gd name="T79" fmla="*/ 0 h 236"/>
                <a:gd name="T80" fmla="*/ 0 w 198"/>
                <a:gd name="T81" fmla="*/ 0 h 236"/>
                <a:gd name="T82" fmla="*/ 0 w 198"/>
                <a:gd name="T83" fmla="*/ 0 h 236"/>
                <a:gd name="T84" fmla="*/ 0 w 198"/>
                <a:gd name="T85" fmla="*/ 0 h 236"/>
                <a:gd name="T86" fmla="*/ 0 w 198"/>
                <a:gd name="T87" fmla="*/ 0 h 236"/>
                <a:gd name="T88" fmla="*/ 0 w 198"/>
                <a:gd name="T89" fmla="*/ 0 h 236"/>
                <a:gd name="T90" fmla="*/ 0 w 198"/>
                <a:gd name="T91" fmla="*/ 0 h 236"/>
                <a:gd name="T92" fmla="*/ 0 w 198"/>
                <a:gd name="T93" fmla="*/ 0 h 236"/>
                <a:gd name="T94" fmla="*/ 0 w 198"/>
                <a:gd name="T95" fmla="*/ 0 h 236"/>
                <a:gd name="T96" fmla="*/ 0 w 198"/>
                <a:gd name="T97" fmla="*/ 0 h 236"/>
                <a:gd name="T98" fmla="*/ 0 w 198"/>
                <a:gd name="T99" fmla="*/ 0 h 236"/>
                <a:gd name="T100" fmla="*/ 0 w 198"/>
                <a:gd name="T101" fmla="*/ 0 h 236"/>
                <a:gd name="T102" fmla="*/ 0 w 198"/>
                <a:gd name="T103" fmla="*/ 0 h 236"/>
                <a:gd name="T104" fmla="*/ 0 w 198"/>
                <a:gd name="T105" fmla="*/ 0 h 236"/>
                <a:gd name="T106" fmla="*/ 0 w 198"/>
                <a:gd name="T107" fmla="*/ 0 h 236"/>
                <a:gd name="T108" fmla="*/ 0 w 198"/>
                <a:gd name="T109" fmla="*/ 0 h 236"/>
                <a:gd name="T110" fmla="*/ 0 w 198"/>
                <a:gd name="T111" fmla="*/ 0 h 236"/>
                <a:gd name="T112" fmla="*/ 0 w 198"/>
                <a:gd name="T113" fmla="*/ 0 h 236"/>
                <a:gd name="T114" fmla="*/ 0 w 198"/>
                <a:gd name="T115" fmla="*/ 0 h 236"/>
                <a:gd name="T116" fmla="*/ 0 w 198"/>
                <a:gd name="T117" fmla="*/ 0 h 236"/>
                <a:gd name="T118" fmla="*/ 0 w 198"/>
                <a:gd name="T119" fmla="*/ 0 h 236"/>
                <a:gd name="T120" fmla="*/ 0 w 198"/>
                <a:gd name="T121" fmla="*/ 0 h 2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8"/>
                <a:gd name="T184" fmla="*/ 0 h 236"/>
                <a:gd name="T185" fmla="*/ 198 w 198"/>
                <a:gd name="T186" fmla="*/ 236 h 2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8" h="236">
                  <a:moveTo>
                    <a:pt x="73" y="36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3" y="72"/>
                  </a:lnTo>
                  <a:lnTo>
                    <a:pt x="22" y="85"/>
                  </a:lnTo>
                  <a:lnTo>
                    <a:pt x="14" y="100"/>
                  </a:lnTo>
                  <a:lnTo>
                    <a:pt x="7" y="115"/>
                  </a:lnTo>
                  <a:lnTo>
                    <a:pt x="2" y="130"/>
                  </a:lnTo>
                  <a:lnTo>
                    <a:pt x="0" y="146"/>
                  </a:lnTo>
                  <a:lnTo>
                    <a:pt x="2" y="170"/>
                  </a:lnTo>
                  <a:lnTo>
                    <a:pt x="12" y="190"/>
                  </a:lnTo>
                  <a:lnTo>
                    <a:pt x="26" y="207"/>
                  </a:lnTo>
                  <a:lnTo>
                    <a:pt x="43" y="220"/>
                  </a:lnTo>
                  <a:lnTo>
                    <a:pt x="64" y="229"/>
                  </a:lnTo>
                  <a:lnTo>
                    <a:pt x="88" y="235"/>
                  </a:lnTo>
                  <a:lnTo>
                    <a:pt x="110" y="236"/>
                  </a:lnTo>
                  <a:lnTo>
                    <a:pt x="132" y="232"/>
                  </a:lnTo>
                  <a:lnTo>
                    <a:pt x="137" y="232"/>
                  </a:lnTo>
                  <a:lnTo>
                    <a:pt x="142" y="230"/>
                  </a:lnTo>
                  <a:lnTo>
                    <a:pt x="145" y="226"/>
                  </a:lnTo>
                  <a:lnTo>
                    <a:pt x="146" y="221"/>
                  </a:lnTo>
                  <a:lnTo>
                    <a:pt x="145" y="219"/>
                  </a:lnTo>
                  <a:lnTo>
                    <a:pt x="142" y="219"/>
                  </a:lnTo>
                  <a:lnTo>
                    <a:pt x="137" y="217"/>
                  </a:lnTo>
                  <a:lnTo>
                    <a:pt x="131" y="217"/>
                  </a:lnTo>
                  <a:lnTo>
                    <a:pt x="124" y="217"/>
                  </a:lnTo>
                  <a:lnTo>
                    <a:pt x="118" y="217"/>
                  </a:lnTo>
                  <a:lnTo>
                    <a:pt x="112" y="217"/>
                  </a:lnTo>
                  <a:lnTo>
                    <a:pt x="109" y="217"/>
                  </a:lnTo>
                  <a:lnTo>
                    <a:pt x="97" y="216"/>
                  </a:lnTo>
                  <a:lnTo>
                    <a:pt x="87" y="215"/>
                  </a:lnTo>
                  <a:lnTo>
                    <a:pt x="75" y="214"/>
                  </a:lnTo>
                  <a:lnTo>
                    <a:pt x="63" y="211"/>
                  </a:lnTo>
                  <a:lnTo>
                    <a:pt x="51" y="207"/>
                  </a:lnTo>
                  <a:lnTo>
                    <a:pt x="40" y="199"/>
                  </a:lnTo>
                  <a:lnTo>
                    <a:pt x="29" y="189"/>
                  </a:lnTo>
                  <a:lnTo>
                    <a:pt x="17" y="174"/>
                  </a:lnTo>
                  <a:lnTo>
                    <a:pt x="15" y="157"/>
                  </a:lnTo>
                  <a:lnTo>
                    <a:pt x="16" y="141"/>
                  </a:lnTo>
                  <a:lnTo>
                    <a:pt x="21" y="124"/>
                  </a:lnTo>
                  <a:lnTo>
                    <a:pt x="28" y="109"/>
                  </a:lnTo>
                  <a:lnTo>
                    <a:pt x="39" y="96"/>
                  </a:lnTo>
                  <a:lnTo>
                    <a:pt x="50" y="82"/>
                  </a:lnTo>
                  <a:lnTo>
                    <a:pt x="63" y="70"/>
                  </a:lnTo>
                  <a:lnTo>
                    <a:pt x="78" y="59"/>
                  </a:lnTo>
                  <a:lnTo>
                    <a:pt x="94" y="49"/>
                  </a:lnTo>
                  <a:lnTo>
                    <a:pt x="110" y="39"/>
                  </a:lnTo>
                  <a:lnTo>
                    <a:pt x="126" y="31"/>
                  </a:lnTo>
                  <a:lnTo>
                    <a:pt x="142" y="24"/>
                  </a:lnTo>
                  <a:lnTo>
                    <a:pt x="158" y="19"/>
                  </a:lnTo>
                  <a:lnTo>
                    <a:pt x="172" y="13"/>
                  </a:lnTo>
                  <a:lnTo>
                    <a:pt x="186" y="10"/>
                  </a:lnTo>
                  <a:lnTo>
                    <a:pt x="198" y="7"/>
                  </a:lnTo>
                  <a:lnTo>
                    <a:pt x="190" y="3"/>
                  </a:lnTo>
                  <a:lnTo>
                    <a:pt x="177" y="0"/>
                  </a:lnTo>
                  <a:lnTo>
                    <a:pt x="162" y="3"/>
                  </a:lnTo>
                  <a:lnTo>
                    <a:pt x="144" y="6"/>
                  </a:lnTo>
                  <a:lnTo>
                    <a:pt x="124" y="12"/>
                  </a:lnTo>
                  <a:lnTo>
                    <a:pt x="105" y="19"/>
                  </a:lnTo>
                  <a:lnTo>
                    <a:pt x="88" y="28"/>
                  </a:lnTo>
                  <a:lnTo>
                    <a:pt x="73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36" name="Freeform 316"/>
            <p:cNvSpPr>
              <a:spLocks/>
            </p:cNvSpPr>
            <p:nvPr/>
          </p:nvSpPr>
          <p:spPr bwMode="auto">
            <a:xfrm>
              <a:off x="4386" y="3145"/>
              <a:ext cx="22" cy="30"/>
            </a:xfrm>
            <a:custGeom>
              <a:avLst/>
              <a:gdLst>
                <a:gd name="T0" fmla="*/ 0 w 128"/>
                <a:gd name="T1" fmla="*/ 0 h 183"/>
                <a:gd name="T2" fmla="*/ 0 w 128"/>
                <a:gd name="T3" fmla="*/ 0 h 183"/>
                <a:gd name="T4" fmla="*/ 0 w 128"/>
                <a:gd name="T5" fmla="*/ 0 h 183"/>
                <a:gd name="T6" fmla="*/ 0 w 128"/>
                <a:gd name="T7" fmla="*/ 0 h 183"/>
                <a:gd name="T8" fmla="*/ 0 w 128"/>
                <a:gd name="T9" fmla="*/ 0 h 183"/>
                <a:gd name="T10" fmla="*/ 0 w 128"/>
                <a:gd name="T11" fmla="*/ 0 h 183"/>
                <a:gd name="T12" fmla="*/ 0 w 128"/>
                <a:gd name="T13" fmla="*/ 0 h 183"/>
                <a:gd name="T14" fmla="*/ 0 w 128"/>
                <a:gd name="T15" fmla="*/ 0 h 183"/>
                <a:gd name="T16" fmla="*/ 0 w 128"/>
                <a:gd name="T17" fmla="*/ 0 h 183"/>
                <a:gd name="T18" fmla="*/ 0 w 128"/>
                <a:gd name="T19" fmla="*/ 0 h 183"/>
                <a:gd name="T20" fmla="*/ 0 w 128"/>
                <a:gd name="T21" fmla="*/ 0 h 183"/>
                <a:gd name="T22" fmla="*/ 0 w 128"/>
                <a:gd name="T23" fmla="*/ 0 h 183"/>
                <a:gd name="T24" fmla="*/ 0 w 128"/>
                <a:gd name="T25" fmla="*/ 0 h 183"/>
                <a:gd name="T26" fmla="*/ 0 w 128"/>
                <a:gd name="T27" fmla="*/ 0 h 183"/>
                <a:gd name="T28" fmla="*/ 0 w 128"/>
                <a:gd name="T29" fmla="*/ 0 h 183"/>
                <a:gd name="T30" fmla="*/ 0 w 128"/>
                <a:gd name="T31" fmla="*/ 0 h 183"/>
                <a:gd name="T32" fmla="*/ 0 w 128"/>
                <a:gd name="T33" fmla="*/ 0 h 183"/>
                <a:gd name="T34" fmla="*/ 0 w 128"/>
                <a:gd name="T35" fmla="*/ 0 h 183"/>
                <a:gd name="T36" fmla="*/ 0 w 128"/>
                <a:gd name="T37" fmla="*/ 0 h 183"/>
                <a:gd name="T38" fmla="*/ 0 w 128"/>
                <a:gd name="T39" fmla="*/ 0 h 183"/>
                <a:gd name="T40" fmla="*/ 0 w 128"/>
                <a:gd name="T41" fmla="*/ 0 h 183"/>
                <a:gd name="T42" fmla="*/ 0 w 128"/>
                <a:gd name="T43" fmla="*/ 0 h 183"/>
                <a:gd name="T44" fmla="*/ 0 w 128"/>
                <a:gd name="T45" fmla="*/ 0 h 183"/>
                <a:gd name="T46" fmla="*/ 0 w 128"/>
                <a:gd name="T47" fmla="*/ 0 h 183"/>
                <a:gd name="T48" fmla="*/ 0 w 128"/>
                <a:gd name="T49" fmla="*/ 0 h 183"/>
                <a:gd name="T50" fmla="*/ 0 w 128"/>
                <a:gd name="T51" fmla="*/ 0 h 183"/>
                <a:gd name="T52" fmla="*/ 0 w 128"/>
                <a:gd name="T53" fmla="*/ 0 h 183"/>
                <a:gd name="T54" fmla="*/ 0 w 128"/>
                <a:gd name="T55" fmla="*/ 0 h 183"/>
                <a:gd name="T56" fmla="*/ 0 w 128"/>
                <a:gd name="T57" fmla="*/ 0 h 183"/>
                <a:gd name="T58" fmla="*/ 0 w 128"/>
                <a:gd name="T59" fmla="*/ 0 h 183"/>
                <a:gd name="T60" fmla="*/ 0 w 128"/>
                <a:gd name="T61" fmla="*/ 0 h 183"/>
                <a:gd name="T62" fmla="*/ 0 w 128"/>
                <a:gd name="T63" fmla="*/ 0 h 183"/>
                <a:gd name="T64" fmla="*/ 0 w 128"/>
                <a:gd name="T65" fmla="*/ 0 h 183"/>
                <a:gd name="T66" fmla="*/ 0 w 128"/>
                <a:gd name="T67" fmla="*/ 0 h 183"/>
                <a:gd name="T68" fmla="*/ 0 w 128"/>
                <a:gd name="T69" fmla="*/ 0 h 183"/>
                <a:gd name="T70" fmla="*/ 0 w 128"/>
                <a:gd name="T71" fmla="*/ 0 h 183"/>
                <a:gd name="T72" fmla="*/ 0 w 128"/>
                <a:gd name="T73" fmla="*/ 0 h 183"/>
                <a:gd name="T74" fmla="*/ 0 w 128"/>
                <a:gd name="T75" fmla="*/ 0 h 183"/>
                <a:gd name="T76" fmla="*/ 0 w 128"/>
                <a:gd name="T77" fmla="*/ 0 h 183"/>
                <a:gd name="T78" fmla="*/ 0 w 128"/>
                <a:gd name="T79" fmla="*/ 0 h 183"/>
                <a:gd name="T80" fmla="*/ 0 w 128"/>
                <a:gd name="T81" fmla="*/ 0 h 1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3"/>
                <a:gd name="T125" fmla="*/ 128 w 128"/>
                <a:gd name="T126" fmla="*/ 183 h 1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3">
                  <a:moveTo>
                    <a:pt x="108" y="61"/>
                  </a:moveTo>
                  <a:lnTo>
                    <a:pt x="111" y="80"/>
                  </a:lnTo>
                  <a:lnTo>
                    <a:pt x="109" y="97"/>
                  </a:lnTo>
                  <a:lnTo>
                    <a:pt x="101" y="110"/>
                  </a:lnTo>
                  <a:lnTo>
                    <a:pt x="89" y="123"/>
                  </a:lnTo>
                  <a:lnTo>
                    <a:pt x="75" y="134"/>
                  </a:lnTo>
                  <a:lnTo>
                    <a:pt x="60" y="145"/>
                  </a:lnTo>
                  <a:lnTo>
                    <a:pt x="43" y="156"/>
                  </a:lnTo>
                  <a:lnTo>
                    <a:pt x="29" y="167"/>
                  </a:lnTo>
                  <a:lnTo>
                    <a:pt x="27" y="170"/>
                  </a:lnTo>
                  <a:lnTo>
                    <a:pt x="26" y="172"/>
                  </a:lnTo>
                  <a:lnTo>
                    <a:pt x="26" y="176"/>
                  </a:lnTo>
                  <a:lnTo>
                    <a:pt x="28" y="179"/>
                  </a:lnTo>
                  <a:lnTo>
                    <a:pt x="30" y="182"/>
                  </a:lnTo>
                  <a:lnTo>
                    <a:pt x="34" y="183"/>
                  </a:lnTo>
                  <a:lnTo>
                    <a:pt x="37" y="183"/>
                  </a:lnTo>
                  <a:lnTo>
                    <a:pt x="41" y="182"/>
                  </a:lnTo>
                  <a:lnTo>
                    <a:pt x="58" y="171"/>
                  </a:lnTo>
                  <a:lnTo>
                    <a:pt x="76" y="160"/>
                  </a:lnTo>
                  <a:lnTo>
                    <a:pt x="92" y="147"/>
                  </a:lnTo>
                  <a:lnTo>
                    <a:pt x="108" y="132"/>
                  </a:lnTo>
                  <a:lnTo>
                    <a:pt x="118" y="116"/>
                  </a:lnTo>
                  <a:lnTo>
                    <a:pt x="125" y="98"/>
                  </a:lnTo>
                  <a:lnTo>
                    <a:pt x="128" y="78"/>
                  </a:lnTo>
                  <a:lnTo>
                    <a:pt x="123" y="58"/>
                  </a:lnTo>
                  <a:lnTo>
                    <a:pt x="112" y="41"/>
                  </a:lnTo>
                  <a:lnTo>
                    <a:pt x="98" y="28"/>
                  </a:lnTo>
                  <a:lnTo>
                    <a:pt x="80" y="16"/>
                  </a:lnTo>
                  <a:lnTo>
                    <a:pt x="61" y="8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9" y="1"/>
                  </a:lnTo>
                  <a:lnTo>
                    <a:pt x="0" y="6"/>
                  </a:lnTo>
                  <a:lnTo>
                    <a:pt x="16" y="10"/>
                  </a:lnTo>
                  <a:lnTo>
                    <a:pt x="33" y="14"/>
                  </a:lnTo>
                  <a:lnTo>
                    <a:pt x="48" y="17"/>
                  </a:lnTo>
                  <a:lnTo>
                    <a:pt x="63" y="22"/>
                  </a:lnTo>
                  <a:lnTo>
                    <a:pt x="77" y="28"/>
                  </a:lnTo>
                  <a:lnTo>
                    <a:pt x="90" y="36"/>
                  </a:lnTo>
                  <a:lnTo>
                    <a:pt x="101" y="46"/>
                  </a:lnTo>
                  <a:lnTo>
                    <a:pt x="108" y="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37" name="Freeform 317"/>
            <p:cNvSpPr>
              <a:spLocks/>
            </p:cNvSpPr>
            <p:nvPr/>
          </p:nvSpPr>
          <p:spPr bwMode="auto">
            <a:xfrm>
              <a:off x="4309" y="3138"/>
              <a:ext cx="53" cy="63"/>
            </a:xfrm>
            <a:custGeom>
              <a:avLst/>
              <a:gdLst>
                <a:gd name="T0" fmla="*/ 0 w 323"/>
                <a:gd name="T1" fmla="*/ 0 h 379"/>
                <a:gd name="T2" fmla="*/ 0 w 323"/>
                <a:gd name="T3" fmla="*/ 0 h 379"/>
                <a:gd name="T4" fmla="*/ 0 w 323"/>
                <a:gd name="T5" fmla="*/ 0 h 379"/>
                <a:gd name="T6" fmla="*/ 0 w 323"/>
                <a:gd name="T7" fmla="*/ 0 h 379"/>
                <a:gd name="T8" fmla="*/ 0 w 323"/>
                <a:gd name="T9" fmla="*/ 0 h 379"/>
                <a:gd name="T10" fmla="*/ 0 w 323"/>
                <a:gd name="T11" fmla="*/ 0 h 379"/>
                <a:gd name="T12" fmla="*/ 0 w 323"/>
                <a:gd name="T13" fmla="*/ 0 h 379"/>
                <a:gd name="T14" fmla="*/ 0 w 323"/>
                <a:gd name="T15" fmla="*/ 0 h 379"/>
                <a:gd name="T16" fmla="*/ 0 w 323"/>
                <a:gd name="T17" fmla="*/ 0 h 379"/>
                <a:gd name="T18" fmla="*/ 0 w 323"/>
                <a:gd name="T19" fmla="*/ 0 h 379"/>
                <a:gd name="T20" fmla="*/ 0 w 323"/>
                <a:gd name="T21" fmla="*/ 0 h 379"/>
                <a:gd name="T22" fmla="*/ 0 w 323"/>
                <a:gd name="T23" fmla="*/ 0 h 379"/>
                <a:gd name="T24" fmla="*/ 0 w 323"/>
                <a:gd name="T25" fmla="*/ 0 h 379"/>
                <a:gd name="T26" fmla="*/ 0 w 323"/>
                <a:gd name="T27" fmla="*/ 0 h 379"/>
                <a:gd name="T28" fmla="*/ 0 w 323"/>
                <a:gd name="T29" fmla="*/ 0 h 379"/>
                <a:gd name="T30" fmla="*/ 0 w 323"/>
                <a:gd name="T31" fmla="*/ 0 h 379"/>
                <a:gd name="T32" fmla="*/ 0 w 323"/>
                <a:gd name="T33" fmla="*/ 0 h 379"/>
                <a:gd name="T34" fmla="*/ 0 w 323"/>
                <a:gd name="T35" fmla="*/ 0 h 379"/>
                <a:gd name="T36" fmla="*/ 0 w 323"/>
                <a:gd name="T37" fmla="*/ 0 h 379"/>
                <a:gd name="T38" fmla="*/ 0 w 323"/>
                <a:gd name="T39" fmla="*/ 0 h 379"/>
                <a:gd name="T40" fmla="*/ 0 w 323"/>
                <a:gd name="T41" fmla="*/ 0 h 379"/>
                <a:gd name="T42" fmla="*/ 0 w 323"/>
                <a:gd name="T43" fmla="*/ 0 h 379"/>
                <a:gd name="T44" fmla="*/ 0 w 323"/>
                <a:gd name="T45" fmla="*/ 0 h 379"/>
                <a:gd name="T46" fmla="*/ 0 w 323"/>
                <a:gd name="T47" fmla="*/ 0 h 379"/>
                <a:gd name="T48" fmla="*/ 0 w 323"/>
                <a:gd name="T49" fmla="*/ 0 h 379"/>
                <a:gd name="T50" fmla="*/ 0 w 323"/>
                <a:gd name="T51" fmla="*/ 0 h 379"/>
                <a:gd name="T52" fmla="*/ 0 w 323"/>
                <a:gd name="T53" fmla="*/ 0 h 379"/>
                <a:gd name="T54" fmla="*/ 0 w 323"/>
                <a:gd name="T55" fmla="*/ 0 h 379"/>
                <a:gd name="T56" fmla="*/ 0 w 323"/>
                <a:gd name="T57" fmla="*/ 0 h 379"/>
                <a:gd name="T58" fmla="*/ 0 w 323"/>
                <a:gd name="T59" fmla="*/ 0 h 379"/>
                <a:gd name="T60" fmla="*/ 0 w 323"/>
                <a:gd name="T61" fmla="*/ 0 h 379"/>
                <a:gd name="T62" fmla="*/ 0 w 323"/>
                <a:gd name="T63" fmla="*/ 0 h 379"/>
                <a:gd name="T64" fmla="*/ 0 w 323"/>
                <a:gd name="T65" fmla="*/ 0 h 379"/>
                <a:gd name="T66" fmla="*/ 0 w 323"/>
                <a:gd name="T67" fmla="*/ 0 h 379"/>
                <a:gd name="T68" fmla="*/ 0 w 323"/>
                <a:gd name="T69" fmla="*/ 0 h 379"/>
                <a:gd name="T70" fmla="*/ 0 w 323"/>
                <a:gd name="T71" fmla="*/ 0 h 379"/>
                <a:gd name="T72" fmla="*/ 0 w 323"/>
                <a:gd name="T73" fmla="*/ 0 h 379"/>
                <a:gd name="T74" fmla="*/ 0 w 323"/>
                <a:gd name="T75" fmla="*/ 0 h 379"/>
                <a:gd name="T76" fmla="*/ 0 w 323"/>
                <a:gd name="T77" fmla="*/ 0 h 379"/>
                <a:gd name="T78" fmla="*/ 0 w 323"/>
                <a:gd name="T79" fmla="*/ 0 h 379"/>
                <a:gd name="T80" fmla="*/ 0 w 323"/>
                <a:gd name="T81" fmla="*/ 0 h 379"/>
                <a:gd name="T82" fmla="*/ 0 w 323"/>
                <a:gd name="T83" fmla="*/ 0 h 379"/>
                <a:gd name="T84" fmla="*/ 0 w 323"/>
                <a:gd name="T85" fmla="*/ 0 h 379"/>
                <a:gd name="T86" fmla="*/ 0 w 323"/>
                <a:gd name="T87" fmla="*/ 0 h 3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3"/>
                <a:gd name="T133" fmla="*/ 0 h 379"/>
                <a:gd name="T134" fmla="*/ 323 w 323"/>
                <a:gd name="T135" fmla="*/ 379 h 3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3" h="379">
                  <a:moveTo>
                    <a:pt x="126" y="50"/>
                  </a:moveTo>
                  <a:lnTo>
                    <a:pt x="101" y="70"/>
                  </a:lnTo>
                  <a:lnTo>
                    <a:pt x="76" y="92"/>
                  </a:lnTo>
                  <a:lnTo>
                    <a:pt x="54" y="115"/>
                  </a:lnTo>
                  <a:lnTo>
                    <a:pt x="34" y="140"/>
                  </a:lnTo>
                  <a:lnTo>
                    <a:pt x="18" y="167"/>
                  </a:lnTo>
                  <a:lnTo>
                    <a:pt x="6" y="196"/>
                  </a:lnTo>
                  <a:lnTo>
                    <a:pt x="0" y="227"/>
                  </a:lnTo>
                  <a:lnTo>
                    <a:pt x="1" y="259"/>
                  </a:lnTo>
                  <a:lnTo>
                    <a:pt x="4" y="267"/>
                  </a:lnTo>
                  <a:lnTo>
                    <a:pt x="7" y="277"/>
                  </a:lnTo>
                  <a:lnTo>
                    <a:pt x="11" y="283"/>
                  </a:lnTo>
                  <a:lnTo>
                    <a:pt x="15" y="291"/>
                  </a:lnTo>
                  <a:lnTo>
                    <a:pt x="21" y="298"/>
                  </a:lnTo>
                  <a:lnTo>
                    <a:pt x="27" y="305"/>
                  </a:lnTo>
                  <a:lnTo>
                    <a:pt x="34" y="311"/>
                  </a:lnTo>
                  <a:lnTo>
                    <a:pt x="41" y="316"/>
                  </a:lnTo>
                  <a:lnTo>
                    <a:pt x="57" y="325"/>
                  </a:lnTo>
                  <a:lnTo>
                    <a:pt x="72" y="333"/>
                  </a:lnTo>
                  <a:lnTo>
                    <a:pt x="87" y="340"/>
                  </a:lnTo>
                  <a:lnTo>
                    <a:pt x="103" y="345"/>
                  </a:lnTo>
                  <a:lnTo>
                    <a:pt x="120" y="351"/>
                  </a:lnTo>
                  <a:lnTo>
                    <a:pt x="136" y="356"/>
                  </a:lnTo>
                  <a:lnTo>
                    <a:pt x="153" y="360"/>
                  </a:lnTo>
                  <a:lnTo>
                    <a:pt x="169" y="364"/>
                  </a:lnTo>
                  <a:lnTo>
                    <a:pt x="187" y="367"/>
                  </a:lnTo>
                  <a:lnTo>
                    <a:pt x="204" y="370"/>
                  </a:lnTo>
                  <a:lnTo>
                    <a:pt x="221" y="372"/>
                  </a:lnTo>
                  <a:lnTo>
                    <a:pt x="238" y="374"/>
                  </a:lnTo>
                  <a:lnTo>
                    <a:pt x="256" y="375"/>
                  </a:lnTo>
                  <a:lnTo>
                    <a:pt x="273" y="376"/>
                  </a:lnTo>
                  <a:lnTo>
                    <a:pt x="290" y="378"/>
                  </a:lnTo>
                  <a:lnTo>
                    <a:pt x="307" y="379"/>
                  </a:lnTo>
                  <a:lnTo>
                    <a:pt x="312" y="379"/>
                  </a:lnTo>
                  <a:lnTo>
                    <a:pt x="317" y="375"/>
                  </a:lnTo>
                  <a:lnTo>
                    <a:pt x="320" y="372"/>
                  </a:lnTo>
                  <a:lnTo>
                    <a:pt x="323" y="366"/>
                  </a:lnTo>
                  <a:lnTo>
                    <a:pt x="323" y="360"/>
                  </a:lnTo>
                  <a:lnTo>
                    <a:pt x="320" y="356"/>
                  </a:lnTo>
                  <a:lnTo>
                    <a:pt x="316" y="352"/>
                  </a:lnTo>
                  <a:lnTo>
                    <a:pt x="311" y="351"/>
                  </a:lnTo>
                  <a:lnTo>
                    <a:pt x="295" y="351"/>
                  </a:lnTo>
                  <a:lnTo>
                    <a:pt x="279" y="351"/>
                  </a:lnTo>
                  <a:lnTo>
                    <a:pt x="263" y="350"/>
                  </a:lnTo>
                  <a:lnTo>
                    <a:pt x="248" y="349"/>
                  </a:lnTo>
                  <a:lnTo>
                    <a:pt x="231" y="348"/>
                  </a:lnTo>
                  <a:lnTo>
                    <a:pt x="215" y="345"/>
                  </a:lnTo>
                  <a:lnTo>
                    <a:pt x="200" y="343"/>
                  </a:lnTo>
                  <a:lnTo>
                    <a:pt x="183" y="341"/>
                  </a:lnTo>
                  <a:lnTo>
                    <a:pt x="168" y="337"/>
                  </a:lnTo>
                  <a:lnTo>
                    <a:pt x="151" y="334"/>
                  </a:lnTo>
                  <a:lnTo>
                    <a:pt x="136" y="329"/>
                  </a:lnTo>
                  <a:lnTo>
                    <a:pt x="121" y="325"/>
                  </a:lnTo>
                  <a:lnTo>
                    <a:pt x="106" y="320"/>
                  </a:lnTo>
                  <a:lnTo>
                    <a:pt x="92" y="313"/>
                  </a:lnTo>
                  <a:lnTo>
                    <a:pt x="76" y="306"/>
                  </a:lnTo>
                  <a:lnTo>
                    <a:pt x="62" y="300"/>
                  </a:lnTo>
                  <a:lnTo>
                    <a:pt x="51" y="291"/>
                  </a:lnTo>
                  <a:lnTo>
                    <a:pt x="41" y="280"/>
                  </a:lnTo>
                  <a:lnTo>
                    <a:pt x="35" y="269"/>
                  </a:lnTo>
                  <a:lnTo>
                    <a:pt x="31" y="255"/>
                  </a:lnTo>
                  <a:lnTo>
                    <a:pt x="31" y="239"/>
                  </a:lnTo>
                  <a:lnTo>
                    <a:pt x="33" y="218"/>
                  </a:lnTo>
                  <a:lnTo>
                    <a:pt x="38" y="197"/>
                  </a:lnTo>
                  <a:lnTo>
                    <a:pt x="42" y="182"/>
                  </a:lnTo>
                  <a:lnTo>
                    <a:pt x="51" y="165"/>
                  </a:lnTo>
                  <a:lnTo>
                    <a:pt x="60" y="150"/>
                  </a:lnTo>
                  <a:lnTo>
                    <a:pt x="68" y="136"/>
                  </a:lnTo>
                  <a:lnTo>
                    <a:pt x="79" y="124"/>
                  </a:lnTo>
                  <a:lnTo>
                    <a:pt x="89" y="111"/>
                  </a:lnTo>
                  <a:lnTo>
                    <a:pt x="101" y="100"/>
                  </a:lnTo>
                  <a:lnTo>
                    <a:pt x="114" y="88"/>
                  </a:lnTo>
                  <a:lnTo>
                    <a:pt x="129" y="76"/>
                  </a:lnTo>
                  <a:lnTo>
                    <a:pt x="144" y="64"/>
                  </a:lnTo>
                  <a:lnTo>
                    <a:pt x="162" y="53"/>
                  </a:lnTo>
                  <a:lnTo>
                    <a:pt x="181" y="41"/>
                  </a:lnTo>
                  <a:lnTo>
                    <a:pt x="201" y="31"/>
                  </a:lnTo>
                  <a:lnTo>
                    <a:pt x="219" y="22"/>
                  </a:lnTo>
                  <a:lnTo>
                    <a:pt x="237" y="14"/>
                  </a:lnTo>
                  <a:lnTo>
                    <a:pt x="253" y="7"/>
                  </a:lnTo>
                  <a:lnTo>
                    <a:pt x="268" y="1"/>
                  </a:lnTo>
                  <a:lnTo>
                    <a:pt x="255" y="0"/>
                  </a:lnTo>
                  <a:lnTo>
                    <a:pt x="238" y="1"/>
                  </a:lnTo>
                  <a:lnTo>
                    <a:pt x="221" y="5"/>
                  </a:lnTo>
                  <a:lnTo>
                    <a:pt x="201" y="11"/>
                  </a:lnTo>
                  <a:lnTo>
                    <a:pt x="181" y="19"/>
                  </a:lnTo>
                  <a:lnTo>
                    <a:pt x="161" y="28"/>
                  </a:lnTo>
                  <a:lnTo>
                    <a:pt x="142" y="39"/>
                  </a:lnTo>
                  <a:lnTo>
                    <a:pt x="126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38" name="Freeform 318"/>
            <p:cNvSpPr>
              <a:spLocks/>
            </p:cNvSpPr>
            <p:nvPr/>
          </p:nvSpPr>
          <p:spPr bwMode="auto">
            <a:xfrm>
              <a:off x="4384" y="3136"/>
              <a:ext cx="47" cy="42"/>
            </a:xfrm>
            <a:custGeom>
              <a:avLst/>
              <a:gdLst>
                <a:gd name="T0" fmla="*/ 0 w 282"/>
                <a:gd name="T1" fmla="*/ 0 h 253"/>
                <a:gd name="T2" fmla="*/ 0 w 282"/>
                <a:gd name="T3" fmla="*/ 0 h 253"/>
                <a:gd name="T4" fmla="*/ 0 w 282"/>
                <a:gd name="T5" fmla="*/ 0 h 253"/>
                <a:gd name="T6" fmla="*/ 0 w 282"/>
                <a:gd name="T7" fmla="*/ 0 h 253"/>
                <a:gd name="T8" fmla="*/ 0 w 282"/>
                <a:gd name="T9" fmla="*/ 0 h 253"/>
                <a:gd name="T10" fmla="*/ 0 w 282"/>
                <a:gd name="T11" fmla="*/ 0 h 253"/>
                <a:gd name="T12" fmla="*/ 0 w 282"/>
                <a:gd name="T13" fmla="*/ 0 h 253"/>
                <a:gd name="T14" fmla="*/ 0 w 282"/>
                <a:gd name="T15" fmla="*/ 0 h 253"/>
                <a:gd name="T16" fmla="*/ 0 w 282"/>
                <a:gd name="T17" fmla="*/ 0 h 253"/>
                <a:gd name="T18" fmla="*/ 0 w 282"/>
                <a:gd name="T19" fmla="*/ 0 h 253"/>
                <a:gd name="T20" fmla="*/ 0 w 282"/>
                <a:gd name="T21" fmla="*/ 0 h 253"/>
                <a:gd name="T22" fmla="*/ 0 w 282"/>
                <a:gd name="T23" fmla="*/ 0 h 253"/>
                <a:gd name="T24" fmla="*/ 0 w 282"/>
                <a:gd name="T25" fmla="*/ 0 h 253"/>
                <a:gd name="T26" fmla="*/ 0 w 282"/>
                <a:gd name="T27" fmla="*/ 0 h 253"/>
                <a:gd name="T28" fmla="*/ 0 w 282"/>
                <a:gd name="T29" fmla="*/ 0 h 253"/>
                <a:gd name="T30" fmla="*/ 0 w 282"/>
                <a:gd name="T31" fmla="*/ 0 h 253"/>
                <a:gd name="T32" fmla="*/ 0 w 282"/>
                <a:gd name="T33" fmla="*/ 0 h 253"/>
                <a:gd name="T34" fmla="*/ 0 w 282"/>
                <a:gd name="T35" fmla="*/ 0 h 253"/>
                <a:gd name="T36" fmla="*/ 0 w 282"/>
                <a:gd name="T37" fmla="*/ 0 h 253"/>
                <a:gd name="T38" fmla="*/ 0 w 282"/>
                <a:gd name="T39" fmla="*/ 0 h 253"/>
                <a:gd name="T40" fmla="*/ 0 w 282"/>
                <a:gd name="T41" fmla="*/ 0 h 253"/>
                <a:gd name="T42" fmla="*/ 0 w 282"/>
                <a:gd name="T43" fmla="*/ 0 h 253"/>
                <a:gd name="T44" fmla="*/ 0 w 282"/>
                <a:gd name="T45" fmla="*/ 0 h 253"/>
                <a:gd name="T46" fmla="*/ 0 w 282"/>
                <a:gd name="T47" fmla="*/ 0 h 253"/>
                <a:gd name="T48" fmla="*/ 0 w 282"/>
                <a:gd name="T49" fmla="*/ 0 h 253"/>
                <a:gd name="T50" fmla="*/ 0 w 282"/>
                <a:gd name="T51" fmla="*/ 0 h 253"/>
                <a:gd name="T52" fmla="*/ 0 w 282"/>
                <a:gd name="T53" fmla="*/ 0 h 253"/>
                <a:gd name="T54" fmla="*/ 0 w 282"/>
                <a:gd name="T55" fmla="*/ 0 h 253"/>
                <a:gd name="T56" fmla="*/ 0 w 282"/>
                <a:gd name="T57" fmla="*/ 0 h 253"/>
                <a:gd name="T58" fmla="*/ 0 w 282"/>
                <a:gd name="T59" fmla="*/ 0 h 253"/>
                <a:gd name="T60" fmla="*/ 0 w 282"/>
                <a:gd name="T61" fmla="*/ 0 h 253"/>
                <a:gd name="T62" fmla="*/ 0 w 282"/>
                <a:gd name="T63" fmla="*/ 0 h 253"/>
                <a:gd name="T64" fmla="*/ 0 w 282"/>
                <a:gd name="T65" fmla="*/ 0 h 253"/>
                <a:gd name="T66" fmla="*/ 0 w 282"/>
                <a:gd name="T67" fmla="*/ 0 h 253"/>
                <a:gd name="T68" fmla="*/ 0 w 282"/>
                <a:gd name="T69" fmla="*/ 0 h 253"/>
                <a:gd name="T70" fmla="*/ 0 w 282"/>
                <a:gd name="T71" fmla="*/ 0 h 253"/>
                <a:gd name="T72" fmla="*/ 0 w 282"/>
                <a:gd name="T73" fmla="*/ 0 h 253"/>
                <a:gd name="T74" fmla="*/ 0 w 282"/>
                <a:gd name="T75" fmla="*/ 0 h 253"/>
                <a:gd name="T76" fmla="*/ 0 w 282"/>
                <a:gd name="T77" fmla="*/ 0 h 253"/>
                <a:gd name="T78" fmla="*/ 0 w 282"/>
                <a:gd name="T79" fmla="*/ 0 h 253"/>
                <a:gd name="T80" fmla="*/ 0 w 282"/>
                <a:gd name="T81" fmla="*/ 0 h 253"/>
                <a:gd name="T82" fmla="*/ 0 w 282"/>
                <a:gd name="T83" fmla="*/ 0 h 253"/>
                <a:gd name="T84" fmla="*/ 0 w 282"/>
                <a:gd name="T85" fmla="*/ 0 h 253"/>
                <a:gd name="T86" fmla="*/ 0 w 282"/>
                <a:gd name="T87" fmla="*/ 0 h 253"/>
                <a:gd name="T88" fmla="*/ 0 w 282"/>
                <a:gd name="T89" fmla="*/ 0 h 253"/>
                <a:gd name="T90" fmla="*/ 0 w 282"/>
                <a:gd name="T91" fmla="*/ 0 h 253"/>
                <a:gd name="T92" fmla="*/ 0 w 282"/>
                <a:gd name="T93" fmla="*/ 0 h 253"/>
                <a:gd name="T94" fmla="*/ 0 w 282"/>
                <a:gd name="T95" fmla="*/ 0 h 253"/>
                <a:gd name="T96" fmla="*/ 0 w 282"/>
                <a:gd name="T97" fmla="*/ 0 h 253"/>
                <a:gd name="T98" fmla="*/ 0 w 282"/>
                <a:gd name="T99" fmla="*/ 0 h 253"/>
                <a:gd name="T100" fmla="*/ 0 w 282"/>
                <a:gd name="T101" fmla="*/ 0 h 253"/>
                <a:gd name="T102" fmla="*/ 0 w 282"/>
                <a:gd name="T103" fmla="*/ 0 h 253"/>
                <a:gd name="T104" fmla="*/ 0 w 282"/>
                <a:gd name="T105" fmla="*/ 0 h 253"/>
                <a:gd name="T106" fmla="*/ 0 w 282"/>
                <a:gd name="T107" fmla="*/ 0 h 253"/>
                <a:gd name="T108" fmla="*/ 0 w 282"/>
                <a:gd name="T109" fmla="*/ 0 h 253"/>
                <a:gd name="T110" fmla="*/ 0 w 282"/>
                <a:gd name="T111" fmla="*/ 0 h 253"/>
                <a:gd name="T112" fmla="*/ 0 w 282"/>
                <a:gd name="T113" fmla="*/ 0 h 253"/>
                <a:gd name="T114" fmla="*/ 0 w 282"/>
                <a:gd name="T115" fmla="*/ 0 h 253"/>
                <a:gd name="T116" fmla="*/ 0 w 282"/>
                <a:gd name="T117" fmla="*/ 0 h 253"/>
                <a:gd name="T118" fmla="*/ 0 w 282"/>
                <a:gd name="T119" fmla="*/ 0 h 253"/>
                <a:gd name="T120" fmla="*/ 0 w 282"/>
                <a:gd name="T121" fmla="*/ 0 h 2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2"/>
                <a:gd name="T184" fmla="*/ 0 h 253"/>
                <a:gd name="T185" fmla="*/ 282 w 282"/>
                <a:gd name="T186" fmla="*/ 253 h 25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2" h="253">
                  <a:moveTo>
                    <a:pt x="235" y="78"/>
                  </a:moveTo>
                  <a:lnTo>
                    <a:pt x="248" y="92"/>
                  </a:lnTo>
                  <a:lnTo>
                    <a:pt x="255" y="108"/>
                  </a:lnTo>
                  <a:lnTo>
                    <a:pt x="259" y="125"/>
                  </a:lnTo>
                  <a:lnTo>
                    <a:pt x="259" y="144"/>
                  </a:lnTo>
                  <a:lnTo>
                    <a:pt x="257" y="159"/>
                  </a:lnTo>
                  <a:lnTo>
                    <a:pt x="252" y="171"/>
                  </a:lnTo>
                  <a:lnTo>
                    <a:pt x="244" y="184"/>
                  </a:lnTo>
                  <a:lnTo>
                    <a:pt x="236" y="194"/>
                  </a:lnTo>
                  <a:lnTo>
                    <a:pt x="225" y="206"/>
                  </a:lnTo>
                  <a:lnTo>
                    <a:pt x="215" y="215"/>
                  </a:lnTo>
                  <a:lnTo>
                    <a:pt x="204" y="225"/>
                  </a:lnTo>
                  <a:lnTo>
                    <a:pt x="194" y="236"/>
                  </a:lnTo>
                  <a:lnTo>
                    <a:pt x="191" y="239"/>
                  </a:lnTo>
                  <a:lnTo>
                    <a:pt x="190" y="242"/>
                  </a:lnTo>
                  <a:lnTo>
                    <a:pt x="191" y="246"/>
                  </a:lnTo>
                  <a:lnTo>
                    <a:pt x="194" y="249"/>
                  </a:lnTo>
                  <a:lnTo>
                    <a:pt x="197" y="252"/>
                  </a:lnTo>
                  <a:lnTo>
                    <a:pt x="201" y="253"/>
                  </a:lnTo>
                  <a:lnTo>
                    <a:pt x="205" y="252"/>
                  </a:lnTo>
                  <a:lnTo>
                    <a:pt x="209" y="249"/>
                  </a:lnTo>
                  <a:lnTo>
                    <a:pt x="232" y="234"/>
                  </a:lnTo>
                  <a:lnTo>
                    <a:pt x="251" y="215"/>
                  </a:lnTo>
                  <a:lnTo>
                    <a:pt x="267" y="192"/>
                  </a:lnTo>
                  <a:lnTo>
                    <a:pt x="278" y="168"/>
                  </a:lnTo>
                  <a:lnTo>
                    <a:pt x="282" y="141"/>
                  </a:lnTo>
                  <a:lnTo>
                    <a:pt x="279" y="116"/>
                  </a:lnTo>
                  <a:lnTo>
                    <a:pt x="270" y="92"/>
                  </a:lnTo>
                  <a:lnTo>
                    <a:pt x="251" y="70"/>
                  </a:lnTo>
                  <a:lnTo>
                    <a:pt x="237" y="59"/>
                  </a:lnTo>
                  <a:lnTo>
                    <a:pt x="221" y="48"/>
                  </a:lnTo>
                  <a:lnTo>
                    <a:pt x="202" y="39"/>
                  </a:lnTo>
                  <a:lnTo>
                    <a:pt x="183" y="31"/>
                  </a:lnTo>
                  <a:lnTo>
                    <a:pt x="163" y="24"/>
                  </a:lnTo>
                  <a:lnTo>
                    <a:pt x="142" y="18"/>
                  </a:lnTo>
                  <a:lnTo>
                    <a:pt x="122" y="13"/>
                  </a:lnTo>
                  <a:lnTo>
                    <a:pt x="101" y="8"/>
                  </a:lnTo>
                  <a:lnTo>
                    <a:pt x="82" y="5"/>
                  </a:lnTo>
                  <a:lnTo>
                    <a:pt x="63" y="2"/>
                  </a:lnTo>
                  <a:lnTo>
                    <a:pt x="47" y="0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10" y="1"/>
                  </a:lnTo>
                  <a:lnTo>
                    <a:pt x="4" y="4"/>
                  </a:lnTo>
                  <a:lnTo>
                    <a:pt x="0" y="6"/>
                  </a:lnTo>
                  <a:lnTo>
                    <a:pt x="12" y="8"/>
                  </a:lnTo>
                  <a:lnTo>
                    <a:pt x="25" y="9"/>
                  </a:lnTo>
                  <a:lnTo>
                    <a:pt x="38" y="12"/>
                  </a:lnTo>
                  <a:lnTo>
                    <a:pt x="52" y="14"/>
                  </a:lnTo>
                  <a:lnTo>
                    <a:pt x="67" y="16"/>
                  </a:lnTo>
                  <a:lnTo>
                    <a:pt x="82" y="18"/>
                  </a:lnTo>
                  <a:lnTo>
                    <a:pt x="97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5"/>
                  </a:lnTo>
                  <a:lnTo>
                    <a:pt x="162" y="40"/>
                  </a:lnTo>
                  <a:lnTo>
                    <a:pt x="177" y="46"/>
                  </a:lnTo>
                  <a:lnTo>
                    <a:pt x="192" y="53"/>
                  </a:lnTo>
                  <a:lnTo>
                    <a:pt x="208" y="60"/>
                  </a:lnTo>
                  <a:lnTo>
                    <a:pt x="222" y="69"/>
                  </a:lnTo>
                  <a:lnTo>
                    <a:pt x="235" y="7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39" name="Freeform 319"/>
            <p:cNvSpPr>
              <a:spLocks/>
            </p:cNvSpPr>
            <p:nvPr/>
          </p:nvSpPr>
          <p:spPr bwMode="auto">
            <a:xfrm>
              <a:off x="4290" y="3159"/>
              <a:ext cx="19" cy="39"/>
            </a:xfrm>
            <a:custGeom>
              <a:avLst/>
              <a:gdLst>
                <a:gd name="T0" fmla="*/ 0 w 115"/>
                <a:gd name="T1" fmla="*/ 0 h 236"/>
                <a:gd name="T2" fmla="*/ 0 w 115"/>
                <a:gd name="T3" fmla="*/ 0 h 236"/>
                <a:gd name="T4" fmla="*/ 0 w 115"/>
                <a:gd name="T5" fmla="*/ 0 h 236"/>
                <a:gd name="T6" fmla="*/ 0 w 115"/>
                <a:gd name="T7" fmla="*/ 0 h 236"/>
                <a:gd name="T8" fmla="*/ 0 w 115"/>
                <a:gd name="T9" fmla="*/ 0 h 236"/>
                <a:gd name="T10" fmla="*/ 0 w 115"/>
                <a:gd name="T11" fmla="*/ 0 h 236"/>
                <a:gd name="T12" fmla="*/ 0 w 115"/>
                <a:gd name="T13" fmla="*/ 0 h 236"/>
                <a:gd name="T14" fmla="*/ 0 w 115"/>
                <a:gd name="T15" fmla="*/ 0 h 236"/>
                <a:gd name="T16" fmla="*/ 0 w 115"/>
                <a:gd name="T17" fmla="*/ 0 h 236"/>
                <a:gd name="T18" fmla="*/ 0 w 115"/>
                <a:gd name="T19" fmla="*/ 0 h 236"/>
                <a:gd name="T20" fmla="*/ 0 w 115"/>
                <a:gd name="T21" fmla="*/ 0 h 236"/>
                <a:gd name="T22" fmla="*/ 0 w 115"/>
                <a:gd name="T23" fmla="*/ 0 h 236"/>
                <a:gd name="T24" fmla="*/ 0 w 115"/>
                <a:gd name="T25" fmla="*/ 0 h 236"/>
                <a:gd name="T26" fmla="*/ 0 w 115"/>
                <a:gd name="T27" fmla="*/ 0 h 236"/>
                <a:gd name="T28" fmla="*/ 0 w 115"/>
                <a:gd name="T29" fmla="*/ 0 h 236"/>
                <a:gd name="T30" fmla="*/ 0 w 115"/>
                <a:gd name="T31" fmla="*/ 0 h 236"/>
                <a:gd name="T32" fmla="*/ 0 w 115"/>
                <a:gd name="T33" fmla="*/ 0 h 236"/>
                <a:gd name="T34" fmla="*/ 0 w 115"/>
                <a:gd name="T35" fmla="*/ 0 h 236"/>
                <a:gd name="T36" fmla="*/ 0 w 115"/>
                <a:gd name="T37" fmla="*/ 0 h 236"/>
                <a:gd name="T38" fmla="*/ 0 w 115"/>
                <a:gd name="T39" fmla="*/ 0 h 236"/>
                <a:gd name="T40" fmla="*/ 0 w 115"/>
                <a:gd name="T41" fmla="*/ 0 h 236"/>
                <a:gd name="T42" fmla="*/ 0 w 115"/>
                <a:gd name="T43" fmla="*/ 0 h 236"/>
                <a:gd name="T44" fmla="*/ 0 w 115"/>
                <a:gd name="T45" fmla="*/ 0 h 236"/>
                <a:gd name="T46" fmla="*/ 0 w 115"/>
                <a:gd name="T47" fmla="*/ 0 h 236"/>
                <a:gd name="T48" fmla="*/ 0 w 115"/>
                <a:gd name="T49" fmla="*/ 0 h 236"/>
                <a:gd name="T50" fmla="*/ 0 w 115"/>
                <a:gd name="T51" fmla="*/ 0 h 236"/>
                <a:gd name="T52" fmla="*/ 0 w 115"/>
                <a:gd name="T53" fmla="*/ 0 h 236"/>
                <a:gd name="T54" fmla="*/ 0 w 115"/>
                <a:gd name="T55" fmla="*/ 0 h 236"/>
                <a:gd name="T56" fmla="*/ 0 w 115"/>
                <a:gd name="T57" fmla="*/ 0 h 236"/>
                <a:gd name="T58" fmla="*/ 0 w 115"/>
                <a:gd name="T59" fmla="*/ 0 h 236"/>
                <a:gd name="T60" fmla="*/ 0 w 115"/>
                <a:gd name="T61" fmla="*/ 0 h 236"/>
                <a:gd name="T62" fmla="*/ 0 w 115"/>
                <a:gd name="T63" fmla="*/ 0 h 236"/>
                <a:gd name="T64" fmla="*/ 0 w 115"/>
                <a:gd name="T65" fmla="*/ 0 h 236"/>
                <a:gd name="T66" fmla="*/ 0 w 115"/>
                <a:gd name="T67" fmla="*/ 0 h 236"/>
                <a:gd name="T68" fmla="*/ 0 w 115"/>
                <a:gd name="T69" fmla="*/ 0 h 236"/>
                <a:gd name="T70" fmla="*/ 0 w 115"/>
                <a:gd name="T71" fmla="*/ 0 h 236"/>
                <a:gd name="T72" fmla="*/ 0 w 115"/>
                <a:gd name="T73" fmla="*/ 0 h 236"/>
                <a:gd name="T74" fmla="*/ 0 w 115"/>
                <a:gd name="T75" fmla="*/ 0 h 236"/>
                <a:gd name="T76" fmla="*/ 0 w 115"/>
                <a:gd name="T77" fmla="*/ 0 h 236"/>
                <a:gd name="T78" fmla="*/ 0 w 115"/>
                <a:gd name="T79" fmla="*/ 0 h 236"/>
                <a:gd name="T80" fmla="*/ 0 w 115"/>
                <a:gd name="T81" fmla="*/ 0 h 2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5"/>
                <a:gd name="T124" fmla="*/ 0 h 236"/>
                <a:gd name="T125" fmla="*/ 115 w 115"/>
                <a:gd name="T126" fmla="*/ 236 h 2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5" h="236">
                  <a:moveTo>
                    <a:pt x="0" y="128"/>
                  </a:moveTo>
                  <a:lnTo>
                    <a:pt x="0" y="148"/>
                  </a:lnTo>
                  <a:lnTo>
                    <a:pt x="5" y="166"/>
                  </a:lnTo>
                  <a:lnTo>
                    <a:pt x="13" y="184"/>
                  </a:lnTo>
                  <a:lnTo>
                    <a:pt x="24" y="198"/>
                  </a:lnTo>
                  <a:lnTo>
                    <a:pt x="39" y="211"/>
                  </a:lnTo>
                  <a:lnTo>
                    <a:pt x="55" y="223"/>
                  </a:lnTo>
                  <a:lnTo>
                    <a:pt x="74" y="231"/>
                  </a:lnTo>
                  <a:lnTo>
                    <a:pt x="92" y="235"/>
                  </a:lnTo>
                  <a:lnTo>
                    <a:pt x="98" y="236"/>
                  </a:lnTo>
                  <a:lnTo>
                    <a:pt x="104" y="234"/>
                  </a:lnTo>
                  <a:lnTo>
                    <a:pt x="109" y="231"/>
                  </a:lnTo>
                  <a:lnTo>
                    <a:pt x="111" y="226"/>
                  </a:lnTo>
                  <a:lnTo>
                    <a:pt x="111" y="220"/>
                  </a:lnTo>
                  <a:lnTo>
                    <a:pt x="110" y="215"/>
                  </a:lnTo>
                  <a:lnTo>
                    <a:pt x="107" y="210"/>
                  </a:lnTo>
                  <a:lnTo>
                    <a:pt x="101" y="208"/>
                  </a:lnTo>
                  <a:lnTo>
                    <a:pt x="82" y="201"/>
                  </a:lnTo>
                  <a:lnTo>
                    <a:pt x="64" y="192"/>
                  </a:lnTo>
                  <a:lnTo>
                    <a:pt x="50" y="179"/>
                  </a:lnTo>
                  <a:lnTo>
                    <a:pt x="40" y="165"/>
                  </a:lnTo>
                  <a:lnTo>
                    <a:pt x="33" y="148"/>
                  </a:lnTo>
                  <a:lnTo>
                    <a:pt x="29" y="130"/>
                  </a:lnTo>
                  <a:lnTo>
                    <a:pt x="29" y="110"/>
                  </a:lnTo>
                  <a:lnTo>
                    <a:pt x="35" y="89"/>
                  </a:lnTo>
                  <a:lnTo>
                    <a:pt x="43" y="74"/>
                  </a:lnTo>
                  <a:lnTo>
                    <a:pt x="56" y="60"/>
                  </a:lnTo>
                  <a:lnTo>
                    <a:pt x="70" y="46"/>
                  </a:lnTo>
                  <a:lnTo>
                    <a:pt x="85" y="33"/>
                  </a:lnTo>
                  <a:lnTo>
                    <a:pt x="98" y="23"/>
                  </a:lnTo>
                  <a:lnTo>
                    <a:pt x="109" y="12"/>
                  </a:lnTo>
                  <a:lnTo>
                    <a:pt x="115" y="6"/>
                  </a:lnTo>
                  <a:lnTo>
                    <a:pt x="115" y="0"/>
                  </a:lnTo>
                  <a:lnTo>
                    <a:pt x="102" y="4"/>
                  </a:lnTo>
                  <a:lnTo>
                    <a:pt x="85" y="12"/>
                  </a:lnTo>
                  <a:lnTo>
                    <a:pt x="68" y="26"/>
                  </a:lnTo>
                  <a:lnTo>
                    <a:pt x="49" y="42"/>
                  </a:lnTo>
                  <a:lnTo>
                    <a:pt x="32" y="61"/>
                  </a:lnTo>
                  <a:lnTo>
                    <a:pt x="17" y="82"/>
                  </a:lnTo>
                  <a:lnTo>
                    <a:pt x="6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40" name="Freeform 320"/>
            <p:cNvSpPr>
              <a:spLocks/>
            </p:cNvSpPr>
            <p:nvPr/>
          </p:nvSpPr>
          <p:spPr bwMode="auto">
            <a:xfrm>
              <a:off x="4423" y="3133"/>
              <a:ext cx="41" cy="52"/>
            </a:xfrm>
            <a:custGeom>
              <a:avLst/>
              <a:gdLst>
                <a:gd name="T0" fmla="*/ 0 w 245"/>
                <a:gd name="T1" fmla="*/ 0 h 310"/>
                <a:gd name="T2" fmla="*/ 0 w 245"/>
                <a:gd name="T3" fmla="*/ 0 h 310"/>
                <a:gd name="T4" fmla="*/ 0 w 245"/>
                <a:gd name="T5" fmla="*/ 0 h 310"/>
                <a:gd name="T6" fmla="*/ 0 w 245"/>
                <a:gd name="T7" fmla="*/ 0 h 310"/>
                <a:gd name="T8" fmla="*/ 0 w 245"/>
                <a:gd name="T9" fmla="*/ 0 h 310"/>
                <a:gd name="T10" fmla="*/ 0 w 245"/>
                <a:gd name="T11" fmla="*/ 0 h 310"/>
                <a:gd name="T12" fmla="*/ 0 w 245"/>
                <a:gd name="T13" fmla="*/ 0 h 310"/>
                <a:gd name="T14" fmla="*/ 0 w 245"/>
                <a:gd name="T15" fmla="*/ 0 h 310"/>
                <a:gd name="T16" fmla="*/ 0 w 245"/>
                <a:gd name="T17" fmla="*/ 0 h 310"/>
                <a:gd name="T18" fmla="*/ 0 w 245"/>
                <a:gd name="T19" fmla="*/ 0 h 310"/>
                <a:gd name="T20" fmla="*/ 0 w 245"/>
                <a:gd name="T21" fmla="*/ 0 h 310"/>
                <a:gd name="T22" fmla="*/ 0 w 245"/>
                <a:gd name="T23" fmla="*/ 0 h 310"/>
                <a:gd name="T24" fmla="*/ 0 w 245"/>
                <a:gd name="T25" fmla="*/ 0 h 310"/>
                <a:gd name="T26" fmla="*/ 0 w 245"/>
                <a:gd name="T27" fmla="*/ 0 h 310"/>
                <a:gd name="T28" fmla="*/ 0 w 245"/>
                <a:gd name="T29" fmla="*/ 0 h 310"/>
                <a:gd name="T30" fmla="*/ 0 w 245"/>
                <a:gd name="T31" fmla="*/ 0 h 310"/>
                <a:gd name="T32" fmla="*/ 0 w 245"/>
                <a:gd name="T33" fmla="*/ 0 h 310"/>
                <a:gd name="T34" fmla="*/ 0 w 245"/>
                <a:gd name="T35" fmla="*/ 0 h 310"/>
                <a:gd name="T36" fmla="*/ 0 w 245"/>
                <a:gd name="T37" fmla="*/ 0 h 310"/>
                <a:gd name="T38" fmla="*/ 0 w 245"/>
                <a:gd name="T39" fmla="*/ 0 h 310"/>
                <a:gd name="T40" fmla="*/ 0 w 245"/>
                <a:gd name="T41" fmla="*/ 0 h 310"/>
                <a:gd name="T42" fmla="*/ 0 w 245"/>
                <a:gd name="T43" fmla="*/ 0 h 310"/>
                <a:gd name="T44" fmla="*/ 0 w 245"/>
                <a:gd name="T45" fmla="*/ 0 h 310"/>
                <a:gd name="T46" fmla="*/ 0 w 245"/>
                <a:gd name="T47" fmla="*/ 0 h 310"/>
                <a:gd name="T48" fmla="*/ 0 w 245"/>
                <a:gd name="T49" fmla="*/ 0 h 310"/>
                <a:gd name="T50" fmla="*/ 0 w 245"/>
                <a:gd name="T51" fmla="*/ 0 h 310"/>
                <a:gd name="T52" fmla="*/ 0 w 245"/>
                <a:gd name="T53" fmla="*/ 0 h 310"/>
                <a:gd name="T54" fmla="*/ 0 w 245"/>
                <a:gd name="T55" fmla="*/ 0 h 310"/>
                <a:gd name="T56" fmla="*/ 0 w 245"/>
                <a:gd name="T57" fmla="*/ 0 h 310"/>
                <a:gd name="T58" fmla="*/ 0 w 245"/>
                <a:gd name="T59" fmla="*/ 0 h 310"/>
                <a:gd name="T60" fmla="*/ 0 w 245"/>
                <a:gd name="T61" fmla="*/ 0 h 310"/>
                <a:gd name="T62" fmla="*/ 0 w 245"/>
                <a:gd name="T63" fmla="*/ 0 h 310"/>
                <a:gd name="T64" fmla="*/ 0 w 245"/>
                <a:gd name="T65" fmla="*/ 0 h 310"/>
                <a:gd name="T66" fmla="*/ 0 w 245"/>
                <a:gd name="T67" fmla="*/ 0 h 310"/>
                <a:gd name="T68" fmla="*/ 0 w 245"/>
                <a:gd name="T69" fmla="*/ 0 h 310"/>
                <a:gd name="T70" fmla="*/ 0 w 245"/>
                <a:gd name="T71" fmla="*/ 0 h 310"/>
                <a:gd name="T72" fmla="*/ 0 w 245"/>
                <a:gd name="T73" fmla="*/ 0 h 310"/>
                <a:gd name="T74" fmla="*/ 0 w 245"/>
                <a:gd name="T75" fmla="*/ 0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5"/>
                <a:gd name="T115" fmla="*/ 0 h 310"/>
                <a:gd name="T116" fmla="*/ 245 w 245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5" h="310">
                  <a:moveTo>
                    <a:pt x="200" y="116"/>
                  </a:moveTo>
                  <a:lnTo>
                    <a:pt x="208" y="124"/>
                  </a:lnTo>
                  <a:lnTo>
                    <a:pt x="214" y="133"/>
                  </a:lnTo>
                  <a:lnTo>
                    <a:pt x="220" y="144"/>
                  </a:lnTo>
                  <a:lnTo>
                    <a:pt x="223" y="154"/>
                  </a:lnTo>
                  <a:lnTo>
                    <a:pt x="226" y="164"/>
                  </a:lnTo>
                  <a:lnTo>
                    <a:pt x="224" y="176"/>
                  </a:lnTo>
                  <a:lnTo>
                    <a:pt x="222" y="187"/>
                  </a:lnTo>
                  <a:lnTo>
                    <a:pt x="216" y="198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9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2" y="264"/>
                  </a:lnTo>
                  <a:lnTo>
                    <a:pt x="132" y="275"/>
                  </a:lnTo>
                  <a:lnTo>
                    <a:pt x="128" y="278"/>
                  </a:lnTo>
                  <a:lnTo>
                    <a:pt x="126" y="283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2" y="306"/>
                  </a:lnTo>
                  <a:lnTo>
                    <a:pt x="126" y="309"/>
                  </a:lnTo>
                  <a:lnTo>
                    <a:pt x="131" y="310"/>
                  </a:lnTo>
                  <a:lnTo>
                    <a:pt x="135" y="310"/>
                  </a:lnTo>
                  <a:lnTo>
                    <a:pt x="139" y="309"/>
                  </a:lnTo>
                  <a:lnTo>
                    <a:pt x="142" y="306"/>
                  </a:lnTo>
                  <a:lnTo>
                    <a:pt x="154" y="292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20" y="233"/>
                  </a:lnTo>
                  <a:lnTo>
                    <a:pt x="230" y="219"/>
                  </a:lnTo>
                  <a:lnTo>
                    <a:pt x="238" y="204"/>
                  </a:lnTo>
                  <a:lnTo>
                    <a:pt x="244" y="186"/>
                  </a:lnTo>
                  <a:lnTo>
                    <a:pt x="245" y="169"/>
                  </a:lnTo>
                  <a:lnTo>
                    <a:pt x="243" y="152"/>
                  </a:lnTo>
                  <a:lnTo>
                    <a:pt x="237" y="134"/>
                  </a:lnTo>
                  <a:lnTo>
                    <a:pt x="228" y="119"/>
                  </a:lnTo>
                  <a:lnTo>
                    <a:pt x="217" y="105"/>
                  </a:lnTo>
                  <a:lnTo>
                    <a:pt x="203" y="93"/>
                  </a:lnTo>
                  <a:lnTo>
                    <a:pt x="188" y="83"/>
                  </a:lnTo>
                  <a:lnTo>
                    <a:pt x="176" y="76"/>
                  </a:lnTo>
                  <a:lnTo>
                    <a:pt x="163" y="69"/>
                  </a:lnTo>
                  <a:lnTo>
                    <a:pt x="151" y="61"/>
                  </a:lnTo>
                  <a:lnTo>
                    <a:pt x="136" y="54"/>
                  </a:lnTo>
                  <a:lnTo>
                    <a:pt x="122" y="46"/>
                  </a:lnTo>
                  <a:lnTo>
                    <a:pt x="107" y="39"/>
                  </a:lnTo>
                  <a:lnTo>
                    <a:pt x="93" y="31"/>
                  </a:lnTo>
                  <a:lnTo>
                    <a:pt x="79" y="24"/>
                  </a:lnTo>
                  <a:lnTo>
                    <a:pt x="66" y="18"/>
                  </a:lnTo>
                  <a:lnTo>
                    <a:pt x="53" y="13"/>
                  </a:lnTo>
                  <a:lnTo>
                    <a:pt x="40" y="8"/>
                  </a:lnTo>
                  <a:lnTo>
                    <a:pt x="30" y="5"/>
                  </a:lnTo>
                  <a:lnTo>
                    <a:pt x="20" y="1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1" y="8"/>
                  </a:lnTo>
                  <a:lnTo>
                    <a:pt x="23" y="14"/>
                  </a:lnTo>
                  <a:lnTo>
                    <a:pt x="36" y="20"/>
                  </a:lnTo>
                  <a:lnTo>
                    <a:pt x="47" y="25"/>
                  </a:lnTo>
                  <a:lnTo>
                    <a:pt x="60" y="31"/>
                  </a:lnTo>
                  <a:lnTo>
                    <a:pt x="73" y="37"/>
                  </a:lnTo>
                  <a:lnTo>
                    <a:pt x="86" y="44"/>
                  </a:lnTo>
                  <a:lnTo>
                    <a:pt x="99" y="51"/>
                  </a:lnTo>
                  <a:lnTo>
                    <a:pt x="113" y="57"/>
                  </a:lnTo>
                  <a:lnTo>
                    <a:pt x="126" y="64"/>
                  </a:lnTo>
                  <a:lnTo>
                    <a:pt x="139" y="71"/>
                  </a:lnTo>
                  <a:lnTo>
                    <a:pt x="152" y="79"/>
                  </a:lnTo>
                  <a:lnTo>
                    <a:pt x="165" y="88"/>
                  </a:lnTo>
                  <a:lnTo>
                    <a:pt x="176" y="96"/>
                  </a:lnTo>
                  <a:lnTo>
                    <a:pt x="188" y="106"/>
                  </a:lnTo>
                  <a:lnTo>
                    <a:pt x="200" y="1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41" name="Freeform 321"/>
            <p:cNvSpPr>
              <a:spLocks/>
            </p:cNvSpPr>
            <p:nvPr/>
          </p:nvSpPr>
          <p:spPr bwMode="auto">
            <a:xfrm>
              <a:off x="4338" y="3209"/>
              <a:ext cx="125" cy="175"/>
            </a:xfrm>
            <a:custGeom>
              <a:avLst/>
              <a:gdLst>
                <a:gd name="T0" fmla="*/ 0 w 125"/>
                <a:gd name="T1" fmla="*/ 175 h 175"/>
                <a:gd name="T2" fmla="*/ 0 w 125"/>
                <a:gd name="T3" fmla="*/ 144 h 175"/>
                <a:gd name="T4" fmla="*/ 11 w 125"/>
                <a:gd name="T5" fmla="*/ 144 h 175"/>
                <a:gd name="T6" fmla="*/ 11 w 125"/>
                <a:gd name="T7" fmla="*/ 118 h 175"/>
                <a:gd name="T8" fmla="*/ 23 w 125"/>
                <a:gd name="T9" fmla="*/ 114 h 175"/>
                <a:gd name="T10" fmla="*/ 20 w 125"/>
                <a:gd name="T11" fmla="*/ 88 h 175"/>
                <a:gd name="T12" fmla="*/ 30 w 125"/>
                <a:gd name="T13" fmla="*/ 84 h 175"/>
                <a:gd name="T14" fmla="*/ 30 w 125"/>
                <a:gd name="T15" fmla="*/ 58 h 175"/>
                <a:gd name="T16" fmla="*/ 39 w 125"/>
                <a:gd name="T17" fmla="*/ 54 h 175"/>
                <a:gd name="T18" fmla="*/ 39 w 125"/>
                <a:gd name="T19" fmla="*/ 28 h 175"/>
                <a:gd name="T20" fmla="*/ 48 w 125"/>
                <a:gd name="T21" fmla="*/ 28 h 175"/>
                <a:gd name="T22" fmla="*/ 56 w 125"/>
                <a:gd name="T23" fmla="*/ 0 h 175"/>
                <a:gd name="T24" fmla="*/ 80 w 125"/>
                <a:gd name="T25" fmla="*/ 0 h 175"/>
                <a:gd name="T26" fmla="*/ 81 w 125"/>
                <a:gd name="T27" fmla="*/ 25 h 175"/>
                <a:gd name="T28" fmla="*/ 92 w 125"/>
                <a:gd name="T29" fmla="*/ 24 h 175"/>
                <a:gd name="T30" fmla="*/ 93 w 125"/>
                <a:gd name="T31" fmla="*/ 49 h 175"/>
                <a:gd name="T32" fmla="*/ 102 w 125"/>
                <a:gd name="T33" fmla="*/ 54 h 175"/>
                <a:gd name="T34" fmla="*/ 99 w 125"/>
                <a:gd name="T35" fmla="*/ 81 h 175"/>
                <a:gd name="T36" fmla="*/ 114 w 125"/>
                <a:gd name="T37" fmla="*/ 82 h 175"/>
                <a:gd name="T38" fmla="*/ 107 w 125"/>
                <a:gd name="T39" fmla="*/ 81 h 175"/>
                <a:gd name="T40" fmla="*/ 108 w 125"/>
                <a:gd name="T41" fmla="*/ 114 h 175"/>
                <a:gd name="T42" fmla="*/ 117 w 125"/>
                <a:gd name="T43" fmla="*/ 117 h 175"/>
                <a:gd name="T44" fmla="*/ 122 w 125"/>
                <a:gd name="T45" fmla="*/ 142 h 175"/>
                <a:gd name="T46" fmla="*/ 125 w 125"/>
                <a:gd name="T47" fmla="*/ 175 h 175"/>
                <a:gd name="T48" fmla="*/ 0 w 125"/>
                <a:gd name="T49" fmla="*/ 175 h 17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5"/>
                <a:gd name="T76" fmla="*/ 0 h 175"/>
                <a:gd name="T77" fmla="*/ 125 w 125"/>
                <a:gd name="T78" fmla="*/ 175 h 17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5" h="175">
                  <a:moveTo>
                    <a:pt x="0" y="175"/>
                  </a:moveTo>
                  <a:lnTo>
                    <a:pt x="0" y="144"/>
                  </a:lnTo>
                  <a:lnTo>
                    <a:pt x="11" y="144"/>
                  </a:lnTo>
                  <a:lnTo>
                    <a:pt x="11" y="118"/>
                  </a:lnTo>
                  <a:lnTo>
                    <a:pt x="23" y="114"/>
                  </a:lnTo>
                  <a:lnTo>
                    <a:pt x="20" y="88"/>
                  </a:lnTo>
                  <a:lnTo>
                    <a:pt x="30" y="84"/>
                  </a:lnTo>
                  <a:lnTo>
                    <a:pt x="30" y="58"/>
                  </a:lnTo>
                  <a:lnTo>
                    <a:pt x="39" y="54"/>
                  </a:lnTo>
                  <a:lnTo>
                    <a:pt x="39" y="28"/>
                  </a:lnTo>
                  <a:lnTo>
                    <a:pt x="48" y="28"/>
                  </a:lnTo>
                  <a:lnTo>
                    <a:pt x="56" y="0"/>
                  </a:lnTo>
                  <a:lnTo>
                    <a:pt x="80" y="0"/>
                  </a:lnTo>
                  <a:lnTo>
                    <a:pt x="81" y="25"/>
                  </a:lnTo>
                  <a:lnTo>
                    <a:pt x="92" y="24"/>
                  </a:lnTo>
                  <a:lnTo>
                    <a:pt x="93" y="49"/>
                  </a:lnTo>
                  <a:lnTo>
                    <a:pt x="102" y="54"/>
                  </a:lnTo>
                  <a:lnTo>
                    <a:pt x="99" y="81"/>
                  </a:lnTo>
                  <a:lnTo>
                    <a:pt x="114" y="82"/>
                  </a:lnTo>
                  <a:lnTo>
                    <a:pt x="107" y="81"/>
                  </a:lnTo>
                  <a:lnTo>
                    <a:pt x="108" y="114"/>
                  </a:lnTo>
                  <a:lnTo>
                    <a:pt x="117" y="117"/>
                  </a:lnTo>
                  <a:lnTo>
                    <a:pt x="122" y="142"/>
                  </a:lnTo>
                  <a:lnTo>
                    <a:pt x="125" y="175"/>
                  </a:lnTo>
                  <a:lnTo>
                    <a:pt x="0" y="175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200" name="Group 322"/>
          <p:cNvGrpSpPr>
            <a:grpSpLocks/>
          </p:cNvGrpSpPr>
          <p:nvPr/>
        </p:nvGrpSpPr>
        <p:grpSpPr bwMode="auto">
          <a:xfrm>
            <a:off x="5367338" y="3430588"/>
            <a:ext cx="290512" cy="404812"/>
            <a:chOff x="4290" y="3130"/>
            <a:chExt cx="183" cy="255"/>
          </a:xfrm>
        </p:grpSpPr>
        <p:pic>
          <p:nvPicPr>
            <p:cNvPr id="3206" name="Picture 323" descr="31u_bnrz[1]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4343" y="3211"/>
              <a:ext cx="121" cy="174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207" name="Freeform 324"/>
            <p:cNvSpPr>
              <a:spLocks/>
            </p:cNvSpPr>
            <p:nvPr/>
          </p:nvSpPr>
          <p:spPr bwMode="auto">
            <a:xfrm>
              <a:off x="4339" y="3143"/>
              <a:ext cx="33" cy="39"/>
            </a:xfrm>
            <a:custGeom>
              <a:avLst/>
              <a:gdLst>
                <a:gd name="T0" fmla="*/ 0 w 199"/>
                <a:gd name="T1" fmla="*/ 0 h 232"/>
                <a:gd name="T2" fmla="*/ 0 w 199"/>
                <a:gd name="T3" fmla="*/ 0 h 232"/>
                <a:gd name="T4" fmla="*/ 0 w 199"/>
                <a:gd name="T5" fmla="*/ 0 h 232"/>
                <a:gd name="T6" fmla="*/ 0 w 199"/>
                <a:gd name="T7" fmla="*/ 0 h 232"/>
                <a:gd name="T8" fmla="*/ 0 w 199"/>
                <a:gd name="T9" fmla="*/ 0 h 232"/>
                <a:gd name="T10" fmla="*/ 0 w 199"/>
                <a:gd name="T11" fmla="*/ 0 h 232"/>
                <a:gd name="T12" fmla="*/ 0 w 199"/>
                <a:gd name="T13" fmla="*/ 0 h 232"/>
                <a:gd name="T14" fmla="*/ 0 w 199"/>
                <a:gd name="T15" fmla="*/ 0 h 232"/>
                <a:gd name="T16" fmla="*/ 0 w 199"/>
                <a:gd name="T17" fmla="*/ 0 h 232"/>
                <a:gd name="T18" fmla="*/ 0 w 199"/>
                <a:gd name="T19" fmla="*/ 0 h 232"/>
                <a:gd name="T20" fmla="*/ 0 w 199"/>
                <a:gd name="T21" fmla="*/ 0 h 232"/>
                <a:gd name="T22" fmla="*/ 0 w 199"/>
                <a:gd name="T23" fmla="*/ 0 h 232"/>
                <a:gd name="T24" fmla="*/ 0 w 199"/>
                <a:gd name="T25" fmla="*/ 0 h 232"/>
                <a:gd name="T26" fmla="*/ 0 w 199"/>
                <a:gd name="T27" fmla="*/ 0 h 232"/>
                <a:gd name="T28" fmla="*/ 0 w 199"/>
                <a:gd name="T29" fmla="*/ 0 h 232"/>
                <a:gd name="T30" fmla="*/ 0 w 199"/>
                <a:gd name="T31" fmla="*/ 0 h 232"/>
                <a:gd name="T32" fmla="*/ 0 w 199"/>
                <a:gd name="T33" fmla="*/ 0 h 232"/>
                <a:gd name="T34" fmla="*/ 0 w 199"/>
                <a:gd name="T35" fmla="*/ 0 h 232"/>
                <a:gd name="T36" fmla="*/ 0 w 199"/>
                <a:gd name="T37" fmla="*/ 0 h 232"/>
                <a:gd name="T38" fmla="*/ 0 w 199"/>
                <a:gd name="T39" fmla="*/ 0 h 232"/>
                <a:gd name="T40" fmla="*/ 0 w 199"/>
                <a:gd name="T41" fmla="*/ 0 h 232"/>
                <a:gd name="T42" fmla="*/ 0 w 199"/>
                <a:gd name="T43" fmla="*/ 0 h 232"/>
                <a:gd name="T44" fmla="*/ 0 w 199"/>
                <a:gd name="T45" fmla="*/ 0 h 232"/>
                <a:gd name="T46" fmla="*/ 0 w 199"/>
                <a:gd name="T47" fmla="*/ 0 h 232"/>
                <a:gd name="T48" fmla="*/ 0 w 199"/>
                <a:gd name="T49" fmla="*/ 0 h 232"/>
                <a:gd name="T50" fmla="*/ 0 w 199"/>
                <a:gd name="T51" fmla="*/ 0 h 232"/>
                <a:gd name="T52" fmla="*/ 0 w 199"/>
                <a:gd name="T53" fmla="*/ 0 h 232"/>
                <a:gd name="T54" fmla="*/ 0 w 199"/>
                <a:gd name="T55" fmla="*/ 0 h 232"/>
                <a:gd name="T56" fmla="*/ 0 w 199"/>
                <a:gd name="T57" fmla="*/ 0 h 232"/>
                <a:gd name="T58" fmla="*/ 0 w 199"/>
                <a:gd name="T59" fmla="*/ 0 h 232"/>
                <a:gd name="T60" fmla="*/ 0 w 199"/>
                <a:gd name="T61" fmla="*/ 0 h 232"/>
                <a:gd name="T62" fmla="*/ 0 w 199"/>
                <a:gd name="T63" fmla="*/ 0 h 232"/>
                <a:gd name="T64" fmla="*/ 0 w 199"/>
                <a:gd name="T65" fmla="*/ 0 h 232"/>
                <a:gd name="T66" fmla="*/ 0 w 199"/>
                <a:gd name="T67" fmla="*/ 0 h 232"/>
                <a:gd name="T68" fmla="*/ 0 w 199"/>
                <a:gd name="T69" fmla="*/ 0 h 232"/>
                <a:gd name="T70" fmla="*/ 0 w 199"/>
                <a:gd name="T71" fmla="*/ 0 h 232"/>
                <a:gd name="T72" fmla="*/ 0 w 199"/>
                <a:gd name="T73" fmla="*/ 0 h 232"/>
                <a:gd name="T74" fmla="*/ 0 w 199"/>
                <a:gd name="T75" fmla="*/ 0 h 232"/>
                <a:gd name="T76" fmla="*/ 0 w 199"/>
                <a:gd name="T77" fmla="*/ 0 h 232"/>
                <a:gd name="T78" fmla="*/ 0 w 199"/>
                <a:gd name="T79" fmla="*/ 0 h 232"/>
                <a:gd name="T80" fmla="*/ 0 w 199"/>
                <a:gd name="T81" fmla="*/ 0 h 232"/>
                <a:gd name="T82" fmla="*/ 0 w 199"/>
                <a:gd name="T83" fmla="*/ 0 h 232"/>
                <a:gd name="T84" fmla="*/ 0 w 199"/>
                <a:gd name="T85" fmla="*/ 0 h 232"/>
                <a:gd name="T86" fmla="*/ 0 w 199"/>
                <a:gd name="T87" fmla="*/ 0 h 232"/>
                <a:gd name="T88" fmla="*/ 0 w 199"/>
                <a:gd name="T89" fmla="*/ 0 h 232"/>
                <a:gd name="T90" fmla="*/ 0 w 199"/>
                <a:gd name="T91" fmla="*/ 0 h 232"/>
                <a:gd name="T92" fmla="*/ 0 w 199"/>
                <a:gd name="T93" fmla="*/ 0 h 232"/>
                <a:gd name="T94" fmla="*/ 0 w 199"/>
                <a:gd name="T95" fmla="*/ 0 h 232"/>
                <a:gd name="T96" fmla="*/ 0 w 199"/>
                <a:gd name="T97" fmla="*/ 0 h 2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9"/>
                <a:gd name="T148" fmla="*/ 0 h 232"/>
                <a:gd name="T149" fmla="*/ 199 w 199"/>
                <a:gd name="T150" fmla="*/ 232 h 2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9" h="232">
                  <a:moveTo>
                    <a:pt x="70" y="29"/>
                  </a:moveTo>
                  <a:lnTo>
                    <a:pt x="55" y="39"/>
                  </a:lnTo>
                  <a:lnTo>
                    <a:pt x="42" y="50"/>
                  </a:lnTo>
                  <a:lnTo>
                    <a:pt x="30" y="63"/>
                  </a:lnTo>
                  <a:lnTo>
                    <a:pt x="20" y="77"/>
                  </a:lnTo>
                  <a:lnTo>
                    <a:pt x="12" y="91"/>
                  </a:lnTo>
                  <a:lnTo>
                    <a:pt x="6" y="108"/>
                  </a:lnTo>
                  <a:lnTo>
                    <a:pt x="2" y="125"/>
                  </a:lnTo>
                  <a:lnTo>
                    <a:pt x="0" y="142"/>
                  </a:lnTo>
                  <a:lnTo>
                    <a:pt x="2" y="166"/>
                  </a:lnTo>
                  <a:lnTo>
                    <a:pt x="12" y="186"/>
                  </a:lnTo>
                  <a:lnTo>
                    <a:pt x="26" y="203"/>
                  </a:lnTo>
                  <a:lnTo>
                    <a:pt x="45" y="216"/>
                  </a:lnTo>
                  <a:lnTo>
                    <a:pt x="66" y="226"/>
                  </a:lnTo>
                  <a:lnTo>
                    <a:pt x="88" y="230"/>
                  </a:lnTo>
                  <a:lnTo>
                    <a:pt x="111" y="232"/>
                  </a:lnTo>
                  <a:lnTo>
                    <a:pt x="134" y="228"/>
                  </a:lnTo>
                  <a:lnTo>
                    <a:pt x="138" y="228"/>
                  </a:lnTo>
                  <a:lnTo>
                    <a:pt x="143" y="226"/>
                  </a:lnTo>
                  <a:lnTo>
                    <a:pt x="147" y="222"/>
                  </a:lnTo>
                  <a:lnTo>
                    <a:pt x="148" y="218"/>
                  </a:lnTo>
                  <a:lnTo>
                    <a:pt x="145" y="212"/>
                  </a:lnTo>
                  <a:lnTo>
                    <a:pt x="141" y="207"/>
                  </a:lnTo>
                  <a:lnTo>
                    <a:pt x="135" y="203"/>
                  </a:lnTo>
                  <a:lnTo>
                    <a:pt x="129" y="201"/>
                  </a:lnTo>
                  <a:lnTo>
                    <a:pt x="117" y="197"/>
                  </a:lnTo>
                  <a:lnTo>
                    <a:pt x="105" y="195"/>
                  </a:lnTo>
                  <a:lnTo>
                    <a:pt x="94" y="193"/>
                  </a:lnTo>
                  <a:lnTo>
                    <a:pt x="83" y="190"/>
                  </a:lnTo>
                  <a:lnTo>
                    <a:pt x="73" y="187"/>
                  </a:lnTo>
                  <a:lnTo>
                    <a:pt x="62" y="182"/>
                  </a:lnTo>
                  <a:lnTo>
                    <a:pt x="53" y="176"/>
                  </a:lnTo>
                  <a:lnTo>
                    <a:pt x="43" y="167"/>
                  </a:lnTo>
                  <a:lnTo>
                    <a:pt x="40" y="128"/>
                  </a:lnTo>
                  <a:lnTo>
                    <a:pt x="49" y="96"/>
                  </a:lnTo>
                  <a:lnTo>
                    <a:pt x="68" y="71"/>
                  </a:lnTo>
                  <a:lnTo>
                    <a:pt x="94" y="50"/>
                  </a:lnTo>
                  <a:lnTo>
                    <a:pt x="122" y="34"/>
                  </a:lnTo>
                  <a:lnTo>
                    <a:pt x="151" y="21"/>
                  </a:lnTo>
                  <a:lnTo>
                    <a:pt x="178" y="12"/>
                  </a:lnTo>
                  <a:lnTo>
                    <a:pt x="199" y="4"/>
                  </a:lnTo>
                  <a:lnTo>
                    <a:pt x="186" y="1"/>
                  </a:lnTo>
                  <a:lnTo>
                    <a:pt x="172" y="0"/>
                  </a:lnTo>
                  <a:lnTo>
                    <a:pt x="156" y="2"/>
                  </a:lnTo>
                  <a:lnTo>
                    <a:pt x="138" y="4"/>
                  </a:lnTo>
                  <a:lnTo>
                    <a:pt x="121" y="10"/>
                  </a:lnTo>
                  <a:lnTo>
                    <a:pt x="103" y="16"/>
                  </a:lnTo>
                  <a:lnTo>
                    <a:pt x="86" y="23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C9E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08" name="Freeform 325"/>
            <p:cNvSpPr>
              <a:spLocks/>
            </p:cNvSpPr>
            <p:nvPr/>
          </p:nvSpPr>
          <p:spPr bwMode="auto">
            <a:xfrm>
              <a:off x="4395" y="3142"/>
              <a:ext cx="22" cy="30"/>
            </a:xfrm>
            <a:custGeom>
              <a:avLst/>
              <a:gdLst>
                <a:gd name="T0" fmla="*/ 0 w 128"/>
                <a:gd name="T1" fmla="*/ 0 h 180"/>
                <a:gd name="T2" fmla="*/ 0 w 128"/>
                <a:gd name="T3" fmla="*/ 0 h 180"/>
                <a:gd name="T4" fmla="*/ 0 w 128"/>
                <a:gd name="T5" fmla="*/ 0 h 180"/>
                <a:gd name="T6" fmla="*/ 0 w 128"/>
                <a:gd name="T7" fmla="*/ 0 h 180"/>
                <a:gd name="T8" fmla="*/ 0 w 128"/>
                <a:gd name="T9" fmla="*/ 0 h 180"/>
                <a:gd name="T10" fmla="*/ 0 w 128"/>
                <a:gd name="T11" fmla="*/ 0 h 180"/>
                <a:gd name="T12" fmla="*/ 0 w 128"/>
                <a:gd name="T13" fmla="*/ 0 h 180"/>
                <a:gd name="T14" fmla="*/ 0 w 128"/>
                <a:gd name="T15" fmla="*/ 0 h 180"/>
                <a:gd name="T16" fmla="*/ 0 w 128"/>
                <a:gd name="T17" fmla="*/ 0 h 180"/>
                <a:gd name="T18" fmla="*/ 0 w 128"/>
                <a:gd name="T19" fmla="*/ 0 h 180"/>
                <a:gd name="T20" fmla="*/ 0 w 128"/>
                <a:gd name="T21" fmla="*/ 0 h 180"/>
                <a:gd name="T22" fmla="*/ 0 w 128"/>
                <a:gd name="T23" fmla="*/ 0 h 180"/>
                <a:gd name="T24" fmla="*/ 0 w 128"/>
                <a:gd name="T25" fmla="*/ 0 h 180"/>
                <a:gd name="T26" fmla="*/ 0 w 128"/>
                <a:gd name="T27" fmla="*/ 0 h 180"/>
                <a:gd name="T28" fmla="*/ 0 w 128"/>
                <a:gd name="T29" fmla="*/ 0 h 180"/>
                <a:gd name="T30" fmla="*/ 0 w 128"/>
                <a:gd name="T31" fmla="*/ 0 h 180"/>
                <a:gd name="T32" fmla="*/ 0 w 128"/>
                <a:gd name="T33" fmla="*/ 0 h 180"/>
                <a:gd name="T34" fmla="*/ 0 w 128"/>
                <a:gd name="T35" fmla="*/ 0 h 180"/>
                <a:gd name="T36" fmla="*/ 0 w 128"/>
                <a:gd name="T37" fmla="*/ 0 h 180"/>
                <a:gd name="T38" fmla="*/ 0 w 128"/>
                <a:gd name="T39" fmla="*/ 0 h 180"/>
                <a:gd name="T40" fmla="*/ 0 w 128"/>
                <a:gd name="T41" fmla="*/ 0 h 180"/>
                <a:gd name="T42" fmla="*/ 0 w 128"/>
                <a:gd name="T43" fmla="*/ 0 h 180"/>
                <a:gd name="T44" fmla="*/ 0 w 128"/>
                <a:gd name="T45" fmla="*/ 0 h 180"/>
                <a:gd name="T46" fmla="*/ 0 w 128"/>
                <a:gd name="T47" fmla="*/ 0 h 180"/>
                <a:gd name="T48" fmla="*/ 0 w 128"/>
                <a:gd name="T49" fmla="*/ 0 h 180"/>
                <a:gd name="T50" fmla="*/ 0 w 128"/>
                <a:gd name="T51" fmla="*/ 0 h 180"/>
                <a:gd name="T52" fmla="*/ 0 w 128"/>
                <a:gd name="T53" fmla="*/ 0 h 180"/>
                <a:gd name="T54" fmla="*/ 0 w 128"/>
                <a:gd name="T55" fmla="*/ 0 h 180"/>
                <a:gd name="T56" fmla="*/ 0 w 128"/>
                <a:gd name="T57" fmla="*/ 0 h 180"/>
                <a:gd name="T58" fmla="*/ 0 w 128"/>
                <a:gd name="T59" fmla="*/ 0 h 180"/>
                <a:gd name="T60" fmla="*/ 0 w 128"/>
                <a:gd name="T61" fmla="*/ 0 h 180"/>
                <a:gd name="T62" fmla="*/ 0 w 128"/>
                <a:gd name="T63" fmla="*/ 0 h 180"/>
                <a:gd name="T64" fmla="*/ 0 w 128"/>
                <a:gd name="T65" fmla="*/ 0 h 180"/>
                <a:gd name="T66" fmla="*/ 0 w 128"/>
                <a:gd name="T67" fmla="*/ 0 h 180"/>
                <a:gd name="T68" fmla="*/ 0 w 128"/>
                <a:gd name="T69" fmla="*/ 0 h 180"/>
                <a:gd name="T70" fmla="*/ 0 w 128"/>
                <a:gd name="T71" fmla="*/ 0 h 180"/>
                <a:gd name="T72" fmla="*/ 0 w 128"/>
                <a:gd name="T73" fmla="*/ 0 h 180"/>
                <a:gd name="T74" fmla="*/ 0 w 128"/>
                <a:gd name="T75" fmla="*/ 0 h 180"/>
                <a:gd name="T76" fmla="*/ 0 w 128"/>
                <a:gd name="T77" fmla="*/ 0 h 180"/>
                <a:gd name="T78" fmla="*/ 0 w 128"/>
                <a:gd name="T79" fmla="*/ 0 h 180"/>
                <a:gd name="T80" fmla="*/ 0 w 128"/>
                <a:gd name="T81" fmla="*/ 0 h 18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0"/>
                <a:gd name="T125" fmla="*/ 128 w 128"/>
                <a:gd name="T126" fmla="*/ 180 h 18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0">
                  <a:moveTo>
                    <a:pt x="108" y="59"/>
                  </a:moveTo>
                  <a:lnTo>
                    <a:pt x="113" y="77"/>
                  </a:lnTo>
                  <a:lnTo>
                    <a:pt x="111" y="94"/>
                  </a:lnTo>
                  <a:lnTo>
                    <a:pt x="103" y="108"/>
                  </a:lnTo>
                  <a:lnTo>
                    <a:pt x="91" y="121"/>
                  </a:lnTo>
                  <a:lnTo>
                    <a:pt x="77" y="132"/>
                  </a:lnTo>
                  <a:lnTo>
                    <a:pt x="61" y="144"/>
                  </a:lnTo>
                  <a:lnTo>
                    <a:pt x="45" y="154"/>
                  </a:lnTo>
                  <a:lnTo>
                    <a:pt x="30" y="164"/>
                  </a:lnTo>
                  <a:lnTo>
                    <a:pt x="28" y="168"/>
                  </a:lnTo>
                  <a:lnTo>
                    <a:pt x="27" y="170"/>
                  </a:lnTo>
                  <a:lnTo>
                    <a:pt x="27" y="174"/>
                  </a:lnTo>
                  <a:lnTo>
                    <a:pt x="28" y="177"/>
                  </a:lnTo>
                  <a:lnTo>
                    <a:pt x="32" y="179"/>
                  </a:lnTo>
                  <a:lnTo>
                    <a:pt x="35" y="180"/>
                  </a:lnTo>
                  <a:lnTo>
                    <a:pt x="37" y="180"/>
                  </a:lnTo>
                  <a:lnTo>
                    <a:pt x="41" y="179"/>
                  </a:lnTo>
                  <a:lnTo>
                    <a:pt x="60" y="169"/>
                  </a:lnTo>
                  <a:lnTo>
                    <a:pt x="77" y="158"/>
                  </a:lnTo>
                  <a:lnTo>
                    <a:pt x="94" y="145"/>
                  </a:lnTo>
                  <a:lnTo>
                    <a:pt x="109" y="130"/>
                  </a:lnTo>
                  <a:lnTo>
                    <a:pt x="120" y="114"/>
                  </a:lnTo>
                  <a:lnTo>
                    <a:pt x="127" y="95"/>
                  </a:lnTo>
                  <a:lnTo>
                    <a:pt x="128" y="76"/>
                  </a:lnTo>
                  <a:lnTo>
                    <a:pt x="123" y="55"/>
                  </a:lnTo>
                  <a:lnTo>
                    <a:pt x="113" y="39"/>
                  </a:lnTo>
                  <a:lnTo>
                    <a:pt x="97" y="25"/>
                  </a:lnTo>
                  <a:lnTo>
                    <a:pt x="79" y="15"/>
                  </a:lnTo>
                  <a:lnTo>
                    <a:pt x="57" y="7"/>
                  </a:lnTo>
                  <a:lnTo>
                    <a:pt x="36" y="2"/>
                  </a:lnTo>
                  <a:lnTo>
                    <a:pt x="19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14" y="9"/>
                  </a:lnTo>
                  <a:lnTo>
                    <a:pt x="29" y="14"/>
                  </a:lnTo>
                  <a:lnTo>
                    <a:pt x="46" y="19"/>
                  </a:lnTo>
                  <a:lnTo>
                    <a:pt x="61" y="23"/>
                  </a:lnTo>
                  <a:lnTo>
                    <a:pt x="76" y="29"/>
                  </a:lnTo>
                  <a:lnTo>
                    <a:pt x="89" y="37"/>
                  </a:lnTo>
                  <a:lnTo>
                    <a:pt x="100" y="46"/>
                  </a:lnTo>
                  <a:lnTo>
                    <a:pt x="108" y="59"/>
                  </a:lnTo>
                  <a:close/>
                </a:path>
              </a:pathLst>
            </a:custGeom>
            <a:solidFill>
              <a:srgbClr val="C9E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09" name="Freeform 326"/>
            <p:cNvSpPr>
              <a:spLocks/>
            </p:cNvSpPr>
            <p:nvPr/>
          </p:nvSpPr>
          <p:spPr bwMode="auto">
            <a:xfrm>
              <a:off x="4318" y="3135"/>
              <a:ext cx="54" cy="63"/>
            </a:xfrm>
            <a:custGeom>
              <a:avLst/>
              <a:gdLst>
                <a:gd name="T0" fmla="*/ 0 w 322"/>
                <a:gd name="T1" fmla="*/ 0 h 378"/>
                <a:gd name="T2" fmla="*/ 0 w 322"/>
                <a:gd name="T3" fmla="*/ 0 h 378"/>
                <a:gd name="T4" fmla="*/ 0 w 322"/>
                <a:gd name="T5" fmla="*/ 0 h 378"/>
                <a:gd name="T6" fmla="*/ 0 w 322"/>
                <a:gd name="T7" fmla="*/ 0 h 378"/>
                <a:gd name="T8" fmla="*/ 0 w 322"/>
                <a:gd name="T9" fmla="*/ 0 h 378"/>
                <a:gd name="T10" fmla="*/ 0 w 322"/>
                <a:gd name="T11" fmla="*/ 0 h 378"/>
                <a:gd name="T12" fmla="*/ 0 w 322"/>
                <a:gd name="T13" fmla="*/ 0 h 378"/>
                <a:gd name="T14" fmla="*/ 0 w 322"/>
                <a:gd name="T15" fmla="*/ 0 h 378"/>
                <a:gd name="T16" fmla="*/ 0 w 322"/>
                <a:gd name="T17" fmla="*/ 0 h 378"/>
                <a:gd name="T18" fmla="*/ 0 w 322"/>
                <a:gd name="T19" fmla="*/ 0 h 378"/>
                <a:gd name="T20" fmla="*/ 0 w 322"/>
                <a:gd name="T21" fmla="*/ 0 h 378"/>
                <a:gd name="T22" fmla="*/ 0 w 322"/>
                <a:gd name="T23" fmla="*/ 0 h 378"/>
                <a:gd name="T24" fmla="*/ 0 w 322"/>
                <a:gd name="T25" fmla="*/ 0 h 378"/>
                <a:gd name="T26" fmla="*/ 0 w 322"/>
                <a:gd name="T27" fmla="*/ 0 h 378"/>
                <a:gd name="T28" fmla="*/ 0 w 322"/>
                <a:gd name="T29" fmla="*/ 0 h 378"/>
                <a:gd name="T30" fmla="*/ 0 w 322"/>
                <a:gd name="T31" fmla="*/ 0 h 378"/>
                <a:gd name="T32" fmla="*/ 0 w 322"/>
                <a:gd name="T33" fmla="*/ 0 h 378"/>
                <a:gd name="T34" fmla="*/ 0 w 322"/>
                <a:gd name="T35" fmla="*/ 0 h 378"/>
                <a:gd name="T36" fmla="*/ 0 w 322"/>
                <a:gd name="T37" fmla="*/ 0 h 378"/>
                <a:gd name="T38" fmla="*/ 0 w 322"/>
                <a:gd name="T39" fmla="*/ 0 h 378"/>
                <a:gd name="T40" fmla="*/ 0 w 322"/>
                <a:gd name="T41" fmla="*/ 0 h 378"/>
                <a:gd name="T42" fmla="*/ 0 w 322"/>
                <a:gd name="T43" fmla="*/ 0 h 378"/>
                <a:gd name="T44" fmla="*/ 0 w 322"/>
                <a:gd name="T45" fmla="*/ 0 h 378"/>
                <a:gd name="T46" fmla="*/ 0 w 322"/>
                <a:gd name="T47" fmla="*/ 0 h 378"/>
                <a:gd name="T48" fmla="*/ 0 w 322"/>
                <a:gd name="T49" fmla="*/ 0 h 378"/>
                <a:gd name="T50" fmla="*/ 0 w 322"/>
                <a:gd name="T51" fmla="*/ 0 h 378"/>
                <a:gd name="T52" fmla="*/ 0 w 322"/>
                <a:gd name="T53" fmla="*/ 0 h 378"/>
                <a:gd name="T54" fmla="*/ 0 w 322"/>
                <a:gd name="T55" fmla="*/ 0 h 378"/>
                <a:gd name="T56" fmla="*/ 0 w 322"/>
                <a:gd name="T57" fmla="*/ 0 h 378"/>
                <a:gd name="T58" fmla="*/ 0 w 322"/>
                <a:gd name="T59" fmla="*/ 0 h 378"/>
                <a:gd name="T60" fmla="*/ 0 w 322"/>
                <a:gd name="T61" fmla="*/ 0 h 378"/>
                <a:gd name="T62" fmla="*/ 0 w 322"/>
                <a:gd name="T63" fmla="*/ 0 h 378"/>
                <a:gd name="T64" fmla="*/ 0 w 322"/>
                <a:gd name="T65" fmla="*/ 0 h 378"/>
                <a:gd name="T66" fmla="*/ 0 w 322"/>
                <a:gd name="T67" fmla="*/ 0 h 378"/>
                <a:gd name="T68" fmla="*/ 0 w 322"/>
                <a:gd name="T69" fmla="*/ 0 h 378"/>
                <a:gd name="T70" fmla="*/ 0 w 322"/>
                <a:gd name="T71" fmla="*/ 0 h 378"/>
                <a:gd name="T72" fmla="*/ 0 w 322"/>
                <a:gd name="T73" fmla="*/ 0 h 378"/>
                <a:gd name="T74" fmla="*/ 0 w 322"/>
                <a:gd name="T75" fmla="*/ 0 h 378"/>
                <a:gd name="T76" fmla="*/ 0 w 322"/>
                <a:gd name="T77" fmla="*/ 0 h 378"/>
                <a:gd name="T78" fmla="*/ 0 w 322"/>
                <a:gd name="T79" fmla="*/ 0 h 378"/>
                <a:gd name="T80" fmla="*/ 0 w 322"/>
                <a:gd name="T81" fmla="*/ 0 h 378"/>
                <a:gd name="T82" fmla="*/ 0 w 322"/>
                <a:gd name="T83" fmla="*/ 0 h 378"/>
                <a:gd name="T84" fmla="*/ 0 w 322"/>
                <a:gd name="T85" fmla="*/ 0 h 378"/>
                <a:gd name="T86" fmla="*/ 0 w 322"/>
                <a:gd name="T87" fmla="*/ 0 h 3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2"/>
                <a:gd name="T133" fmla="*/ 0 h 378"/>
                <a:gd name="T134" fmla="*/ 322 w 322"/>
                <a:gd name="T135" fmla="*/ 378 h 3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2" h="378">
                  <a:moveTo>
                    <a:pt x="125" y="49"/>
                  </a:moveTo>
                  <a:lnTo>
                    <a:pt x="100" y="70"/>
                  </a:lnTo>
                  <a:lnTo>
                    <a:pt x="76" y="90"/>
                  </a:lnTo>
                  <a:lnTo>
                    <a:pt x="53" y="115"/>
                  </a:lnTo>
                  <a:lnTo>
                    <a:pt x="34" y="140"/>
                  </a:lnTo>
                  <a:lnTo>
                    <a:pt x="17" y="166"/>
                  </a:lnTo>
                  <a:lnTo>
                    <a:pt x="5" y="195"/>
                  </a:lnTo>
                  <a:lnTo>
                    <a:pt x="0" y="226"/>
                  </a:lnTo>
                  <a:lnTo>
                    <a:pt x="1" y="258"/>
                  </a:lnTo>
                  <a:lnTo>
                    <a:pt x="3" y="266"/>
                  </a:lnTo>
                  <a:lnTo>
                    <a:pt x="5" y="275"/>
                  </a:lnTo>
                  <a:lnTo>
                    <a:pt x="9" y="282"/>
                  </a:lnTo>
                  <a:lnTo>
                    <a:pt x="14" y="290"/>
                  </a:lnTo>
                  <a:lnTo>
                    <a:pt x="19" y="297"/>
                  </a:lnTo>
                  <a:lnTo>
                    <a:pt x="26" y="304"/>
                  </a:lnTo>
                  <a:lnTo>
                    <a:pt x="32" y="310"/>
                  </a:lnTo>
                  <a:lnTo>
                    <a:pt x="41" y="314"/>
                  </a:lnTo>
                  <a:lnTo>
                    <a:pt x="56" y="324"/>
                  </a:lnTo>
                  <a:lnTo>
                    <a:pt x="71" y="332"/>
                  </a:lnTo>
                  <a:lnTo>
                    <a:pt x="86" y="338"/>
                  </a:lnTo>
                  <a:lnTo>
                    <a:pt x="103" y="344"/>
                  </a:lnTo>
                  <a:lnTo>
                    <a:pt x="119" y="350"/>
                  </a:lnTo>
                  <a:lnTo>
                    <a:pt x="136" y="355"/>
                  </a:lnTo>
                  <a:lnTo>
                    <a:pt x="152" y="359"/>
                  </a:lnTo>
                  <a:lnTo>
                    <a:pt x="168" y="363"/>
                  </a:lnTo>
                  <a:lnTo>
                    <a:pt x="186" y="366"/>
                  </a:lnTo>
                  <a:lnTo>
                    <a:pt x="202" y="368"/>
                  </a:lnTo>
                  <a:lnTo>
                    <a:pt x="220" y="371"/>
                  </a:lnTo>
                  <a:lnTo>
                    <a:pt x="238" y="373"/>
                  </a:lnTo>
                  <a:lnTo>
                    <a:pt x="254" y="374"/>
                  </a:lnTo>
                  <a:lnTo>
                    <a:pt x="272" y="375"/>
                  </a:lnTo>
                  <a:lnTo>
                    <a:pt x="289" y="376"/>
                  </a:lnTo>
                  <a:lnTo>
                    <a:pt x="306" y="378"/>
                  </a:lnTo>
                  <a:lnTo>
                    <a:pt x="311" y="378"/>
                  </a:lnTo>
                  <a:lnTo>
                    <a:pt x="316" y="375"/>
                  </a:lnTo>
                  <a:lnTo>
                    <a:pt x="320" y="371"/>
                  </a:lnTo>
                  <a:lnTo>
                    <a:pt x="322" y="366"/>
                  </a:lnTo>
                  <a:lnTo>
                    <a:pt x="322" y="360"/>
                  </a:lnTo>
                  <a:lnTo>
                    <a:pt x="320" y="356"/>
                  </a:lnTo>
                  <a:lnTo>
                    <a:pt x="315" y="352"/>
                  </a:lnTo>
                  <a:lnTo>
                    <a:pt x="309" y="350"/>
                  </a:lnTo>
                  <a:lnTo>
                    <a:pt x="294" y="347"/>
                  </a:lnTo>
                  <a:lnTo>
                    <a:pt x="279" y="344"/>
                  </a:lnTo>
                  <a:lnTo>
                    <a:pt x="263" y="341"/>
                  </a:lnTo>
                  <a:lnTo>
                    <a:pt x="247" y="338"/>
                  </a:lnTo>
                  <a:lnTo>
                    <a:pt x="232" y="336"/>
                  </a:lnTo>
                  <a:lnTo>
                    <a:pt x="216" y="334"/>
                  </a:lnTo>
                  <a:lnTo>
                    <a:pt x="200" y="332"/>
                  </a:lnTo>
                  <a:lnTo>
                    <a:pt x="185" y="328"/>
                  </a:lnTo>
                  <a:lnTo>
                    <a:pt x="170" y="326"/>
                  </a:lnTo>
                  <a:lnTo>
                    <a:pt x="154" y="322"/>
                  </a:lnTo>
                  <a:lnTo>
                    <a:pt x="139" y="318"/>
                  </a:lnTo>
                  <a:lnTo>
                    <a:pt x="124" y="314"/>
                  </a:lnTo>
                  <a:lnTo>
                    <a:pt x="110" y="309"/>
                  </a:lnTo>
                  <a:lnTo>
                    <a:pt x="94" y="303"/>
                  </a:lnTo>
                  <a:lnTo>
                    <a:pt x="80" y="297"/>
                  </a:lnTo>
                  <a:lnTo>
                    <a:pt x="66" y="289"/>
                  </a:lnTo>
                  <a:lnTo>
                    <a:pt x="55" y="281"/>
                  </a:lnTo>
                  <a:lnTo>
                    <a:pt x="45" y="271"/>
                  </a:lnTo>
                  <a:lnTo>
                    <a:pt x="38" y="259"/>
                  </a:lnTo>
                  <a:lnTo>
                    <a:pt x="35" y="245"/>
                  </a:lnTo>
                  <a:lnTo>
                    <a:pt x="34" y="232"/>
                  </a:lnTo>
                  <a:lnTo>
                    <a:pt x="35" y="216"/>
                  </a:lnTo>
                  <a:lnTo>
                    <a:pt x="38" y="200"/>
                  </a:lnTo>
                  <a:lnTo>
                    <a:pt x="43" y="187"/>
                  </a:lnTo>
                  <a:lnTo>
                    <a:pt x="51" y="170"/>
                  </a:lnTo>
                  <a:lnTo>
                    <a:pt x="60" y="152"/>
                  </a:lnTo>
                  <a:lnTo>
                    <a:pt x="71" y="137"/>
                  </a:lnTo>
                  <a:lnTo>
                    <a:pt x="83" y="124"/>
                  </a:lnTo>
                  <a:lnTo>
                    <a:pt x="94" y="110"/>
                  </a:lnTo>
                  <a:lnTo>
                    <a:pt x="107" y="96"/>
                  </a:lnTo>
                  <a:lnTo>
                    <a:pt x="123" y="82"/>
                  </a:lnTo>
                  <a:lnTo>
                    <a:pt x="138" y="69"/>
                  </a:lnTo>
                  <a:lnTo>
                    <a:pt x="153" y="57"/>
                  </a:lnTo>
                  <a:lnTo>
                    <a:pt x="173" y="47"/>
                  </a:lnTo>
                  <a:lnTo>
                    <a:pt x="195" y="38"/>
                  </a:lnTo>
                  <a:lnTo>
                    <a:pt x="218" y="28"/>
                  </a:lnTo>
                  <a:lnTo>
                    <a:pt x="238" y="20"/>
                  </a:lnTo>
                  <a:lnTo>
                    <a:pt x="254" y="13"/>
                  </a:lnTo>
                  <a:lnTo>
                    <a:pt x="264" y="7"/>
                  </a:lnTo>
                  <a:lnTo>
                    <a:pt x="268" y="2"/>
                  </a:lnTo>
                  <a:lnTo>
                    <a:pt x="256" y="0"/>
                  </a:lnTo>
                  <a:lnTo>
                    <a:pt x="240" y="1"/>
                  </a:lnTo>
                  <a:lnTo>
                    <a:pt x="221" y="4"/>
                  </a:lnTo>
                  <a:lnTo>
                    <a:pt x="201" y="10"/>
                  </a:lnTo>
                  <a:lnTo>
                    <a:pt x="180" y="18"/>
                  </a:lnTo>
                  <a:lnTo>
                    <a:pt x="160" y="27"/>
                  </a:lnTo>
                  <a:lnTo>
                    <a:pt x="141" y="38"/>
                  </a:lnTo>
                  <a:lnTo>
                    <a:pt x="125" y="49"/>
                  </a:lnTo>
                  <a:close/>
                </a:path>
              </a:pathLst>
            </a:custGeom>
            <a:solidFill>
              <a:srgbClr val="C9E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10" name="Freeform 327"/>
            <p:cNvSpPr>
              <a:spLocks/>
            </p:cNvSpPr>
            <p:nvPr/>
          </p:nvSpPr>
          <p:spPr bwMode="auto">
            <a:xfrm>
              <a:off x="4394" y="3133"/>
              <a:ext cx="47" cy="42"/>
            </a:xfrm>
            <a:custGeom>
              <a:avLst/>
              <a:gdLst>
                <a:gd name="T0" fmla="*/ 0 w 283"/>
                <a:gd name="T1" fmla="*/ 0 h 252"/>
                <a:gd name="T2" fmla="*/ 0 w 283"/>
                <a:gd name="T3" fmla="*/ 0 h 252"/>
                <a:gd name="T4" fmla="*/ 0 w 283"/>
                <a:gd name="T5" fmla="*/ 0 h 252"/>
                <a:gd name="T6" fmla="*/ 0 w 283"/>
                <a:gd name="T7" fmla="*/ 0 h 252"/>
                <a:gd name="T8" fmla="*/ 0 w 283"/>
                <a:gd name="T9" fmla="*/ 0 h 252"/>
                <a:gd name="T10" fmla="*/ 0 w 283"/>
                <a:gd name="T11" fmla="*/ 0 h 252"/>
                <a:gd name="T12" fmla="*/ 0 w 283"/>
                <a:gd name="T13" fmla="*/ 0 h 252"/>
                <a:gd name="T14" fmla="*/ 0 w 283"/>
                <a:gd name="T15" fmla="*/ 0 h 252"/>
                <a:gd name="T16" fmla="*/ 0 w 283"/>
                <a:gd name="T17" fmla="*/ 0 h 252"/>
                <a:gd name="T18" fmla="*/ 0 w 283"/>
                <a:gd name="T19" fmla="*/ 0 h 252"/>
                <a:gd name="T20" fmla="*/ 0 w 283"/>
                <a:gd name="T21" fmla="*/ 0 h 252"/>
                <a:gd name="T22" fmla="*/ 0 w 283"/>
                <a:gd name="T23" fmla="*/ 0 h 252"/>
                <a:gd name="T24" fmla="*/ 0 w 283"/>
                <a:gd name="T25" fmla="*/ 0 h 252"/>
                <a:gd name="T26" fmla="*/ 0 w 283"/>
                <a:gd name="T27" fmla="*/ 0 h 252"/>
                <a:gd name="T28" fmla="*/ 0 w 283"/>
                <a:gd name="T29" fmla="*/ 0 h 252"/>
                <a:gd name="T30" fmla="*/ 0 w 283"/>
                <a:gd name="T31" fmla="*/ 0 h 252"/>
                <a:gd name="T32" fmla="*/ 0 w 283"/>
                <a:gd name="T33" fmla="*/ 0 h 252"/>
                <a:gd name="T34" fmla="*/ 0 w 283"/>
                <a:gd name="T35" fmla="*/ 0 h 252"/>
                <a:gd name="T36" fmla="*/ 0 w 283"/>
                <a:gd name="T37" fmla="*/ 0 h 252"/>
                <a:gd name="T38" fmla="*/ 0 w 283"/>
                <a:gd name="T39" fmla="*/ 0 h 252"/>
                <a:gd name="T40" fmla="*/ 0 w 283"/>
                <a:gd name="T41" fmla="*/ 0 h 252"/>
                <a:gd name="T42" fmla="*/ 0 w 283"/>
                <a:gd name="T43" fmla="*/ 0 h 252"/>
                <a:gd name="T44" fmla="*/ 0 w 283"/>
                <a:gd name="T45" fmla="*/ 0 h 252"/>
                <a:gd name="T46" fmla="*/ 0 w 283"/>
                <a:gd name="T47" fmla="*/ 0 h 252"/>
                <a:gd name="T48" fmla="*/ 0 w 283"/>
                <a:gd name="T49" fmla="*/ 0 h 252"/>
                <a:gd name="T50" fmla="*/ 0 w 283"/>
                <a:gd name="T51" fmla="*/ 0 h 252"/>
                <a:gd name="T52" fmla="*/ 0 w 283"/>
                <a:gd name="T53" fmla="*/ 0 h 252"/>
                <a:gd name="T54" fmla="*/ 0 w 283"/>
                <a:gd name="T55" fmla="*/ 0 h 252"/>
                <a:gd name="T56" fmla="*/ 0 w 283"/>
                <a:gd name="T57" fmla="*/ 0 h 252"/>
                <a:gd name="T58" fmla="*/ 0 w 283"/>
                <a:gd name="T59" fmla="*/ 0 h 252"/>
                <a:gd name="T60" fmla="*/ 0 w 283"/>
                <a:gd name="T61" fmla="*/ 0 h 252"/>
                <a:gd name="T62" fmla="*/ 0 w 283"/>
                <a:gd name="T63" fmla="*/ 0 h 252"/>
                <a:gd name="T64" fmla="*/ 0 w 283"/>
                <a:gd name="T65" fmla="*/ 0 h 252"/>
                <a:gd name="T66" fmla="*/ 0 w 283"/>
                <a:gd name="T67" fmla="*/ 0 h 252"/>
                <a:gd name="T68" fmla="*/ 0 w 283"/>
                <a:gd name="T69" fmla="*/ 0 h 252"/>
                <a:gd name="T70" fmla="*/ 0 w 283"/>
                <a:gd name="T71" fmla="*/ 0 h 252"/>
                <a:gd name="T72" fmla="*/ 0 w 283"/>
                <a:gd name="T73" fmla="*/ 0 h 252"/>
                <a:gd name="T74" fmla="*/ 0 w 283"/>
                <a:gd name="T75" fmla="*/ 0 h 252"/>
                <a:gd name="T76" fmla="*/ 0 w 283"/>
                <a:gd name="T77" fmla="*/ 0 h 252"/>
                <a:gd name="T78" fmla="*/ 0 w 283"/>
                <a:gd name="T79" fmla="*/ 0 h 252"/>
                <a:gd name="T80" fmla="*/ 0 w 283"/>
                <a:gd name="T81" fmla="*/ 0 h 252"/>
                <a:gd name="T82" fmla="*/ 0 w 283"/>
                <a:gd name="T83" fmla="*/ 0 h 252"/>
                <a:gd name="T84" fmla="*/ 0 w 283"/>
                <a:gd name="T85" fmla="*/ 0 h 252"/>
                <a:gd name="T86" fmla="*/ 0 w 283"/>
                <a:gd name="T87" fmla="*/ 0 h 252"/>
                <a:gd name="T88" fmla="*/ 0 w 283"/>
                <a:gd name="T89" fmla="*/ 0 h 252"/>
                <a:gd name="T90" fmla="*/ 0 w 283"/>
                <a:gd name="T91" fmla="*/ 0 h 252"/>
                <a:gd name="T92" fmla="*/ 0 w 283"/>
                <a:gd name="T93" fmla="*/ 0 h 252"/>
                <a:gd name="T94" fmla="*/ 0 w 283"/>
                <a:gd name="T95" fmla="*/ 0 h 252"/>
                <a:gd name="T96" fmla="*/ 0 w 283"/>
                <a:gd name="T97" fmla="*/ 0 h 252"/>
                <a:gd name="T98" fmla="*/ 0 w 283"/>
                <a:gd name="T99" fmla="*/ 0 h 252"/>
                <a:gd name="T100" fmla="*/ 0 w 283"/>
                <a:gd name="T101" fmla="*/ 0 h 252"/>
                <a:gd name="T102" fmla="*/ 0 w 283"/>
                <a:gd name="T103" fmla="*/ 0 h 252"/>
                <a:gd name="T104" fmla="*/ 0 w 283"/>
                <a:gd name="T105" fmla="*/ 0 h 252"/>
                <a:gd name="T106" fmla="*/ 0 w 283"/>
                <a:gd name="T107" fmla="*/ 0 h 252"/>
                <a:gd name="T108" fmla="*/ 0 w 283"/>
                <a:gd name="T109" fmla="*/ 0 h 252"/>
                <a:gd name="T110" fmla="*/ 0 w 283"/>
                <a:gd name="T111" fmla="*/ 0 h 252"/>
                <a:gd name="T112" fmla="*/ 0 w 283"/>
                <a:gd name="T113" fmla="*/ 0 h 252"/>
                <a:gd name="T114" fmla="*/ 0 w 283"/>
                <a:gd name="T115" fmla="*/ 0 h 252"/>
                <a:gd name="T116" fmla="*/ 0 w 283"/>
                <a:gd name="T117" fmla="*/ 0 h 252"/>
                <a:gd name="T118" fmla="*/ 0 w 283"/>
                <a:gd name="T119" fmla="*/ 0 h 252"/>
                <a:gd name="T120" fmla="*/ 0 w 283"/>
                <a:gd name="T121" fmla="*/ 0 h 2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3"/>
                <a:gd name="T184" fmla="*/ 0 h 252"/>
                <a:gd name="T185" fmla="*/ 283 w 283"/>
                <a:gd name="T186" fmla="*/ 252 h 2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3" h="252">
                  <a:moveTo>
                    <a:pt x="235" y="77"/>
                  </a:moveTo>
                  <a:lnTo>
                    <a:pt x="248" y="91"/>
                  </a:lnTo>
                  <a:lnTo>
                    <a:pt x="256" y="107"/>
                  </a:lnTo>
                  <a:lnTo>
                    <a:pt x="259" y="124"/>
                  </a:lnTo>
                  <a:lnTo>
                    <a:pt x="259" y="142"/>
                  </a:lnTo>
                  <a:lnTo>
                    <a:pt x="257" y="157"/>
                  </a:lnTo>
                  <a:lnTo>
                    <a:pt x="252" y="170"/>
                  </a:lnTo>
                  <a:lnTo>
                    <a:pt x="244" y="183"/>
                  </a:lnTo>
                  <a:lnTo>
                    <a:pt x="236" y="193"/>
                  </a:lnTo>
                  <a:lnTo>
                    <a:pt x="225" y="204"/>
                  </a:lnTo>
                  <a:lnTo>
                    <a:pt x="215" y="214"/>
                  </a:lnTo>
                  <a:lnTo>
                    <a:pt x="204" y="224"/>
                  </a:lnTo>
                  <a:lnTo>
                    <a:pt x="194" y="234"/>
                  </a:lnTo>
                  <a:lnTo>
                    <a:pt x="191" y="238"/>
                  </a:lnTo>
                  <a:lnTo>
                    <a:pt x="191" y="241"/>
                  </a:lnTo>
                  <a:lnTo>
                    <a:pt x="191" y="245"/>
                  </a:lnTo>
                  <a:lnTo>
                    <a:pt x="194" y="248"/>
                  </a:lnTo>
                  <a:lnTo>
                    <a:pt x="197" y="250"/>
                  </a:lnTo>
                  <a:lnTo>
                    <a:pt x="202" y="252"/>
                  </a:lnTo>
                  <a:lnTo>
                    <a:pt x="205" y="250"/>
                  </a:lnTo>
                  <a:lnTo>
                    <a:pt x="209" y="248"/>
                  </a:lnTo>
                  <a:lnTo>
                    <a:pt x="232" y="233"/>
                  </a:lnTo>
                  <a:lnTo>
                    <a:pt x="252" y="214"/>
                  </a:lnTo>
                  <a:lnTo>
                    <a:pt x="268" y="192"/>
                  </a:lnTo>
                  <a:lnTo>
                    <a:pt x="278" y="167"/>
                  </a:lnTo>
                  <a:lnTo>
                    <a:pt x="283" y="141"/>
                  </a:lnTo>
                  <a:lnTo>
                    <a:pt x="280" y="115"/>
                  </a:lnTo>
                  <a:lnTo>
                    <a:pt x="271" y="91"/>
                  </a:lnTo>
                  <a:lnTo>
                    <a:pt x="252" y="69"/>
                  </a:lnTo>
                  <a:lnTo>
                    <a:pt x="238" y="57"/>
                  </a:lnTo>
                  <a:lnTo>
                    <a:pt x="222" y="48"/>
                  </a:lnTo>
                  <a:lnTo>
                    <a:pt x="204" y="39"/>
                  </a:lnTo>
                  <a:lnTo>
                    <a:pt x="184" y="31"/>
                  </a:lnTo>
                  <a:lnTo>
                    <a:pt x="164" y="23"/>
                  </a:lnTo>
                  <a:lnTo>
                    <a:pt x="144" y="17"/>
                  </a:lnTo>
                  <a:lnTo>
                    <a:pt x="123" y="13"/>
                  </a:lnTo>
                  <a:lnTo>
                    <a:pt x="103" y="8"/>
                  </a:lnTo>
                  <a:lnTo>
                    <a:pt x="83" y="5"/>
                  </a:lnTo>
                  <a:lnTo>
                    <a:pt x="66" y="2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2"/>
                  </a:lnTo>
                  <a:lnTo>
                    <a:pt x="0" y="5"/>
                  </a:lnTo>
                  <a:lnTo>
                    <a:pt x="12" y="7"/>
                  </a:lnTo>
                  <a:lnTo>
                    <a:pt x="24" y="8"/>
                  </a:lnTo>
                  <a:lnTo>
                    <a:pt x="38" y="10"/>
                  </a:lnTo>
                  <a:lnTo>
                    <a:pt x="52" y="13"/>
                  </a:lnTo>
                  <a:lnTo>
                    <a:pt x="66" y="16"/>
                  </a:lnTo>
                  <a:lnTo>
                    <a:pt x="82" y="18"/>
                  </a:lnTo>
                  <a:lnTo>
                    <a:pt x="98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4"/>
                  </a:lnTo>
                  <a:lnTo>
                    <a:pt x="162" y="39"/>
                  </a:lnTo>
                  <a:lnTo>
                    <a:pt x="177" y="45"/>
                  </a:lnTo>
                  <a:lnTo>
                    <a:pt x="193" y="52"/>
                  </a:lnTo>
                  <a:lnTo>
                    <a:pt x="208" y="60"/>
                  </a:lnTo>
                  <a:lnTo>
                    <a:pt x="222" y="68"/>
                  </a:lnTo>
                  <a:lnTo>
                    <a:pt x="235" y="77"/>
                  </a:lnTo>
                  <a:close/>
                </a:path>
              </a:pathLst>
            </a:custGeom>
            <a:solidFill>
              <a:srgbClr val="C9E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11" name="Freeform 328"/>
            <p:cNvSpPr>
              <a:spLocks/>
            </p:cNvSpPr>
            <p:nvPr/>
          </p:nvSpPr>
          <p:spPr bwMode="auto">
            <a:xfrm>
              <a:off x="4298" y="3153"/>
              <a:ext cx="19" cy="39"/>
            </a:xfrm>
            <a:custGeom>
              <a:avLst/>
              <a:gdLst>
                <a:gd name="T0" fmla="*/ 0 w 114"/>
                <a:gd name="T1" fmla="*/ 0 h 238"/>
                <a:gd name="T2" fmla="*/ 0 w 114"/>
                <a:gd name="T3" fmla="*/ 0 h 238"/>
                <a:gd name="T4" fmla="*/ 0 w 114"/>
                <a:gd name="T5" fmla="*/ 0 h 238"/>
                <a:gd name="T6" fmla="*/ 0 w 114"/>
                <a:gd name="T7" fmla="*/ 0 h 238"/>
                <a:gd name="T8" fmla="*/ 0 w 114"/>
                <a:gd name="T9" fmla="*/ 0 h 238"/>
                <a:gd name="T10" fmla="*/ 0 w 114"/>
                <a:gd name="T11" fmla="*/ 0 h 238"/>
                <a:gd name="T12" fmla="*/ 0 w 114"/>
                <a:gd name="T13" fmla="*/ 0 h 238"/>
                <a:gd name="T14" fmla="*/ 0 w 114"/>
                <a:gd name="T15" fmla="*/ 0 h 238"/>
                <a:gd name="T16" fmla="*/ 0 w 114"/>
                <a:gd name="T17" fmla="*/ 0 h 238"/>
                <a:gd name="T18" fmla="*/ 0 w 114"/>
                <a:gd name="T19" fmla="*/ 0 h 238"/>
                <a:gd name="T20" fmla="*/ 0 w 114"/>
                <a:gd name="T21" fmla="*/ 0 h 238"/>
                <a:gd name="T22" fmla="*/ 0 w 114"/>
                <a:gd name="T23" fmla="*/ 0 h 238"/>
                <a:gd name="T24" fmla="*/ 0 w 114"/>
                <a:gd name="T25" fmla="*/ 0 h 238"/>
                <a:gd name="T26" fmla="*/ 0 w 114"/>
                <a:gd name="T27" fmla="*/ 0 h 238"/>
                <a:gd name="T28" fmla="*/ 0 w 114"/>
                <a:gd name="T29" fmla="*/ 0 h 238"/>
                <a:gd name="T30" fmla="*/ 0 w 114"/>
                <a:gd name="T31" fmla="*/ 0 h 238"/>
                <a:gd name="T32" fmla="*/ 0 w 114"/>
                <a:gd name="T33" fmla="*/ 0 h 238"/>
                <a:gd name="T34" fmla="*/ 0 w 114"/>
                <a:gd name="T35" fmla="*/ 0 h 238"/>
                <a:gd name="T36" fmla="*/ 0 w 114"/>
                <a:gd name="T37" fmla="*/ 0 h 238"/>
                <a:gd name="T38" fmla="*/ 0 w 114"/>
                <a:gd name="T39" fmla="*/ 0 h 238"/>
                <a:gd name="T40" fmla="*/ 0 w 114"/>
                <a:gd name="T41" fmla="*/ 0 h 238"/>
                <a:gd name="T42" fmla="*/ 0 w 114"/>
                <a:gd name="T43" fmla="*/ 0 h 238"/>
                <a:gd name="T44" fmla="*/ 0 w 114"/>
                <a:gd name="T45" fmla="*/ 0 h 238"/>
                <a:gd name="T46" fmla="*/ 0 w 114"/>
                <a:gd name="T47" fmla="*/ 0 h 238"/>
                <a:gd name="T48" fmla="*/ 0 w 114"/>
                <a:gd name="T49" fmla="*/ 0 h 238"/>
                <a:gd name="T50" fmla="*/ 0 w 114"/>
                <a:gd name="T51" fmla="*/ 0 h 238"/>
                <a:gd name="T52" fmla="*/ 0 w 114"/>
                <a:gd name="T53" fmla="*/ 0 h 238"/>
                <a:gd name="T54" fmla="*/ 0 w 114"/>
                <a:gd name="T55" fmla="*/ 0 h 238"/>
                <a:gd name="T56" fmla="*/ 0 w 114"/>
                <a:gd name="T57" fmla="*/ 0 h 238"/>
                <a:gd name="T58" fmla="*/ 0 w 114"/>
                <a:gd name="T59" fmla="*/ 0 h 238"/>
                <a:gd name="T60" fmla="*/ 0 w 114"/>
                <a:gd name="T61" fmla="*/ 0 h 238"/>
                <a:gd name="T62" fmla="*/ 0 w 114"/>
                <a:gd name="T63" fmla="*/ 0 h 238"/>
                <a:gd name="T64" fmla="*/ 0 w 114"/>
                <a:gd name="T65" fmla="*/ 0 h 238"/>
                <a:gd name="T66" fmla="*/ 0 w 114"/>
                <a:gd name="T67" fmla="*/ 0 h 238"/>
                <a:gd name="T68" fmla="*/ 0 w 114"/>
                <a:gd name="T69" fmla="*/ 0 h 238"/>
                <a:gd name="T70" fmla="*/ 0 w 114"/>
                <a:gd name="T71" fmla="*/ 0 h 238"/>
                <a:gd name="T72" fmla="*/ 0 w 114"/>
                <a:gd name="T73" fmla="*/ 0 h 238"/>
                <a:gd name="T74" fmla="*/ 0 w 114"/>
                <a:gd name="T75" fmla="*/ 0 h 238"/>
                <a:gd name="T76" fmla="*/ 0 w 114"/>
                <a:gd name="T77" fmla="*/ 0 h 238"/>
                <a:gd name="T78" fmla="*/ 0 w 114"/>
                <a:gd name="T79" fmla="*/ 0 h 238"/>
                <a:gd name="T80" fmla="*/ 0 w 114"/>
                <a:gd name="T81" fmla="*/ 0 h 2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4"/>
                <a:gd name="T124" fmla="*/ 0 h 238"/>
                <a:gd name="T125" fmla="*/ 114 w 114"/>
                <a:gd name="T126" fmla="*/ 238 h 2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4" h="238">
                  <a:moveTo>
                    <a:pt x="0" y="130"/>
                  </a:moveTo>
                  <a:lnTo>
                    <a:pt x="0" y="149"/>
                  </a:lnTo>
                  <a:lnTo>
                    <a:pt x="4" y="168"/>
                  </a:lnTo>
                  <a:lnTo>
                    <a:pt x="12" y="185"/>
                  </a:lnTo>
                  <a:lnTo>
                    <a:pt x="24" y="200"/>
                  </a:lnTo>
                  <a:lnTo>
                    <a:pt x="38" y="213"/>
                  </a:lnTo>
                  <a:lnTo>
                    <a:pt x="55" y="224"/>
                  </a:lnTo>
                  <a:lnTo>
                    <a:pt x="73" y="232"/>
                  </a:lnTo>
                  <a:lnTo>
                    <a:pt x="92" y="237"/>
                  </a:lnTo>
                  <a:lnTo>
                    <a:pt x="98" y="238"/>
                  </a:lnTo>
                  <a:lnTo>
                    <a:pt x="104" y="235"/>
                  </a:lnTo>
                  <a:lnTo>
                    <a:pt x="109" y="232"/>
                  </a:lnTo>
                  <a:lnTo>
                    <a:pt x="111" y="227"/>
                  </a:lnTo>
                  <a:lnTo>
                    <a:pt x="111" y="222"/>
                  </a:lnTo>
                  <a:lnTo>
                    <a:pt x="110" y="216"/>
                  </a:lnTo>
                  <a:lnTo>
                    <a:pt x="106" y="211"/>
                  </a:lnTo>
                  <a:lnTo>
                    <a:pt x="100" y="209"/>
                  </a:lnTo>
                  <a:lnTo>
                    <a:pt x="82" y="202"/>
                  </a:lnTo>
                  <a:lnTo>
                    <a:pt x="64" y="193"/>
                  </a:lnTo>
                  <a:lnTo>
                    <a:pt x="50" y="180"/>
                  </a:lnTo>
                  <a:lnTo>
                    <a:pt x="39" y="167"/>
                  </a:lnTo>
                  <a:lnTo>
                    <a:pt x="32" y="149"/>
                  </a:lnTo>
                  <a:lnTo>
                    <a:pt x="29" y="131"/>
                  </a:lnTo>
                  <a:lnTo>
                    <a:pt x="29" y="111"/>
                  </a:lnTo>
                  <a:lnTo>
                    <a:pt x="35" y="91"/>
                  </a:lnTo>
                  <a:lnTo>
                    <a:pt x="42" y="76"/>
                  </a:lnTo>
                  <a:lnTo>
                    <a:pt x="51" y="62"/>
                  </a:lnTo>
                  <a:lnTo>
                    <a:pt x="62" y="49"/>
                  </a:lnTo>
                  <a:lnTo>
                    <a:pt x="73" y="38"/>
                  </a:lnTo>
                  <a:lnTo>
                    <a:pt x="84" y="28"/>
                  </a:lnTo>
                  <a:lnTo>
                    <a:pt x="96" y="18"/>
                  </a:lnTo>
                  <a:lnTo>
                    <a:pt x="106" y="9"/>
                  </a:lnTo>
                  <a:lnTo>
                    <a:pt x="114" y="1"/>
                  </a:lnTo>
                  <a:lnTo>
                    <a:pt x="106" y="0"/>
                  </a:lnTo>
                  <a:lnTo>
                    <a:pt x="93" y="6"/>
                  </a:lnTo>
                  <a:lnTo>
                    <a:pt x="76" y="18"/>
                  </a:lnTo>
                  <a:lnTo>
                    <a:pt x="56" y="36"/>
                  </a:lnTo>
                  <a:lnTo>
                    <a:pt x="37" y="57"/>
                  </a:lnTo>
                  <a:lnTo>
                    <a:pt x="20" y="80"/>
                  </a:lnTo>
                  <a:lnTo>
                    <a:pt x="7" y="106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C9E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12" name="Freeform 329"/>
            <p:cNvSpPr>
              <a:spLocks/>
            </p:cNvSpPr>
            <p:nvPr/>
          </p:nvSpPr>
          <p:spPr bwMode="auto">
            <a:xfrm>
              <a:off x="4432" y="3130"/>
              <a:ext cx="41" cy="52"/>
            </a:xfrm>
            <a:custGeom>
              <a:avLst/>
              <a:gdLst>
                <a:gd name="T0" fmla="*/ 0 w 246"/>
                <a:gd name="T1" fmla="*/ 0 h 310"/>
                <a:gd name="T2" fmla="*/ 0 w 246"/>
                <a:gd name="T3" fmla="*/ 0 h 310"/>
                <a:gd name="T4" fmla="*/ 0 w 246"/>
                <a:gd name="T5" fmla="*/ 0 h 310"/>
                <a:gd name="T6" fmla="*/ 0 w 246"/>
                <a:gd name="T7" fmla="*/ 0 h 310"/>
                <a:gd name="T8" fmla="*/ 0 w 246"/>
                <a:gd name="T9" fmla="*/ 0 h 310"/>
                <a:gd name="T10" fmla="*/ 0 w 246"/>
                <a:gd name="T11" fmla="*/ 0 h 310"/>
                <a:gd name="T12" fmla="*/ 0 w 246"/>
                <a:gd name="T13" fmla="*/ 0 h 310"/>
                <a:gd name="T14" fmla="*/ 0 w 246"/>
                <a:gd name="T15" fmla="*/ 0 h 310"/>
                <a:gd name="T16" fmla="*/ 0 w 246"/>
                <a:gd name="T17" fmla="*/ 0 h 310"/>
                <a:gd name="T18" fmla="*/ 0 w 246"/>
                <a:gd name="T19" fmla="*/ 0 h 310"/>
                <a:gd name="T20" fmla="*/ 0 w 246"/>
                <a:gd name="T21" fmla="*/ 0 h 310"/>
                <a:gd name="T22" fmla="*/ 0 w 246"/>
                <a:gd name="T23" fmla="*/ 0 h 310"/>
                <a:gd name="T24" fmla="*/ 0 w 246"/>
                <a:gd name="T25" fmla="*/ 0 h 310"/>
                <a:gd name="T26" fmla="*/ 0 w 246"/>
                <a:gd name="T27" fmla="*/ 0 h 310"/>
                <a:gd name="T28" fmla="*/ 0 w 246"/>
                <a:gd name="T29" fmla="*/ 0 h 310"/>
                <a:gd name="T30" fmla="*/ 0 w 246"/>
                <a:gd name="T31" fmla="*/ 0 h 310"/>
                <a:gd name="T32" fmla="*/ 0 w 246"/>
                <a:gd name="T33" fmla="*/ 0 h 310"/>
                <a:gd name="T34" fmla="*/ 0 w 246"/>
                <a:gd name="T35" fmla="*/ 0 h 310"/>
                <a:gd name="T36" fmla="*/ 0 w 246"/>
                <a:gd name="T37" fmla="*/ 0 h 310"/>
                <a:gd name="T38" fmla="*/ 0 w 246"/>
                <a:gd name="T39" fmla="*/ 0 h 310"/>
                <a:gd name="T40" fmla="*/ 0 w 246"/>
                <a:gd name="T41" fmla="*/ 0 h 310"/>
                <a:gd name="T42" fmla="*/ 0 w 246"/>
                <a:gd name="T43" fmla="*/ 0 h 310"/>
                <a:gd name="T44" fmla="*/ 0 w 246"/>
                <a:gd name="T45" fmla="*/ 0 h 310"/>
                <a:gd name="T46" fmla="*/ 0 w 246"/>
                <a:gd name="T47" fmla="*/ 0 h 310"/>
                <a:gd name="T48" fmla="*/ 0 w 246"/>
                <a:gd name="T49" fmla="*/ 0 h 310"/>
                <a:gd name="T50" fmla="*/ 0 w 246"/>
                <a:gd name="T51" fmla="*/ 0 h 310"/>
                <a:gd name="T52" fmla="*/ 0 w 246"/>
                <a:gd name="T53" fmla="*/ 0 h 310"/>
                <a:gd name="T54" fmla="*/ 0 w 246"/>
                <a:gd name="T55" fmla="*/ 0 h 310"/>
                <a:gd name="T56" fmla="*/ 0 w 246"/>
                <a:gd name="T57" fmla="*/ 0 h 310"/>
                <a:gd name="T58" fmla="*/ 0 w 246"/>
                <a:gd name="T59" fmla="*/ 0 h 310"/>
                <a:gd name="T60" fmla="*/ 0 w 246"/>
                <a:gd name="T61" fmla="*/ 0 h 310"/>
                <a:gd name="T62" fmla="*/ 0 w 246"/>
                <a:gd name="T63" fmla="*/ 0 h 310"/>
                <a:gd name="T64" fmla="*/ 0 w 246"/>
                <a:gd name="T65" fmla="*/ 0 h 310"/>
                <a:gd name="T66" fmla="*/ 0 w 246"/>
                <a:gd name="T67" fmla="*/ 0 h 310"/>
                <a:gd name="T68" fmla="*/ 0 w 246"/>
                <a:gd name="T69" fmla="*/ 0 h 310"/>
                <a:gd name="T70" fmla="*/ 0 w 246"/>
                <a:gd name="T71" fmla="*/ 0 h 310"/>
                <a:gd name="T72" fmla="*/ 0 w 246"/>
                <a:gd name="T73" fmla="*/ 0 h 310"/>
                <a:gd name="T74" fmla="*/ 0 w 246"/>
                <a:gd name="T75" fmla="*/ 0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6"/>
                <a:gd name="T115" fmla="*/ 0 h 310"/>
                <a:gd name="T116" fmla="*/ 246 w 246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6" h="310">
                  <a:moveTo>
                    <a:pt x="199" y="116"/>
                  </a:moveTo>
                  <a:lnTo>
                    <a:pt x="207" y="124"/>
                  </a:lnTo>
                  <a:lnTo>
                    <a:pt x="214" y="133"/>
                  </a:lnTo>
                  <a:lnTo>
                    <a:pt x="219" y="143"/>
                  </a:lnTo>
                  <a:lnTo>
                    <a:pt x="223" y="154"/>
                  </a:lnTo>
                  <a:lnTo>
                    <a:pt x="225" y="164"/>
                  </a:lnTo>
                  <a:lnTo>
                    <a:pt x="225" y="176"/>
                  </a:lnTo>
                  <a:lnTo>
                    <a:pt x="221" y="187"/>
                  </a:lnTo>
                  <a:lnTo>
                    <a:pt x="216" y="197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8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3" y="264"/>
                  </a:lnTo>
                  <a:lnTo>
                    <a:pt x="132" y="274"/>
                  </a:lnTo>
                  <a:lnTo>
                    <a:pt x="129" y="278"/>
                  </a:lnTo>
                  <a:lnTo>
                    <a:pt x="126" y="282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1" y="305"/>
                  </a:lnTo>
                  <a:lnTo>
                    <a:pt x="125" y="309"/>
                  </a:lnTo>
                  <a:lnTo>
                    <a:pt x="130" y="310"/>
                  </a:lnTo>
                  <a:lnTo>
                    <a:pt x="134" y="310"/>
                  </a:lnTo>
                  <a:lnTo>
                    <a:pt x="139" y="309"/>
                  </a:lnTo>
                  <a:lnTo>
                    <a:pt x="143" y="305"/>
                  </a:lnTo>
                  <a:lnTo>
                    <a:pt x="154" y="293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19" y="233"/>
                  </a:lnTo>
                  <a:lnTo>
                    <a:pt x="231" y="219"/>
                  </a:lnTo>
                  <a:lnTo>
                    <a:pt x="239" y="204"/>
                  </a:lnTo>
                  <a:lnTo>
                    <a:pt x="245" y="187"/>
                  </a:lnTo>
                  <a:lnTo>
                    <a:pt x="246" y="170"/>
                  </a:lnTo>
                  <a:lnTo>
                    <a:pt x="242" y="153"/>
                  </a:lnTo>
                  <a:lnTo>
                    <a:pt x="236" y="136"/>
                  </a:lnTo>
                  <a:lnTo>
                    <a:pt x="227" y="120"/>
                  </a:lnTo>
                  <a:lnTo>
                    <a:pt x="215" y="107"/>
                  </a:lnTo>
                  <a:lnTo>
                    <a:pt x="201" y="94"/>
                  </a:lnTo>
                  <a:lnTo>
                    <a:pt x="187" y="82"/>
                  </a:lnTo>
                  <a:lnTo>
                    <a:pt x="177" y="74"/>
                  </a:lnTo>
                  <a:lnTo>
                    <a:pt x="165" y="68"/>
                  </a:lnTo>
                  <a:lnTo>
                    <a:pt x="152" y="60"/>
                  </a:lnTo>
                  <a:lnTo>
                    <a:pt x="139" y="51"/>
                  </a:lnTo>
                  <a:lnTo>
                    <a:pt x="126" y="43"/>
                  </a:lnTo>
                  <a:lnTo>
                    <a:pt x="112" y="35"/>
                  </a:lnTo>
                  <a:lnTo>
                    <a:pt x="98" y="28"/>
                  </a:lnTo>
                  <a:lnTo>
                    <a:pt x="85" y="22"/>
                  </a:lnTo>
                  <a:lnTo>
                    <a:pt x="72" y="16"/>
                  </a:lnTo>
                  <a:lnTo>
                    <a:pt x="59" y="10"/>
                  </a:lnTo>
                  <a:lnTo>
                    <a:pt x="46" y="7"/>
                  </a:lnTo>
                  <a:lnTo>
                    <a:pt x="35" y="3"/>
                  </a:lnTo>
                  <a:lnTo>
                    <a:pt x="24" y="1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8" y="6"/>
                  </a:lnTo>
                  <a:lnTo>
                    <a:pt x="17" y="9"/>
                  </a:lnTo>
                  <a:lnTo>
                    <a:pt x="28" y="14"/>
                  </a:lnTo>
                  <a:lnTo>
                    <a:pt x="38" y="18"/>
                  </a:lnTo>
                  <a:lnTo>
                    <a:pt x="51" y="24"/>
                  </a:lnTo>
                  <a:lnTo>
                    <a:pt x="64" y="30"/>
                  </a:lnTo>
                  <a:lnTo>
                    <a:pt x="78" y="37"/>
                  </a:lnTo>
                  <a:lnTo>
                    <a:pt x="92" y="43"/>
                  </a:lnTo>
                  <a:lnTo>
                    <a:pt x="106" y="51"/>
                  </a:lnTo>
                  <a:lnTo>
                    <a:pt x="120" y="60"/>
                  </a:lnTo>
                  <a:lnTo>
                    <a:pt x="134" y="69"/>
                  </a:lnTo>
                  <a:lnTo>
                    <a:pt x="148" y="78"/>
                  </a:lnTo>
                  <a:lnTo>
                    <a:pt x="163" y="87"/>
                  </a:lnTo>
                  <a:lnTo>
                    <a:pt x="175" y="96"/>
                  </a:lnTo>
                  <a:lnTo>
                    <a:pt x="187" y="105"/>
                  </a:lnTo>
                  <a:lnTo>
                    <a:pt x="199" y="116"/>
                  </a:lnTo>
                  <a:close/>
                </a:path>
              </a:pathLst>
            </a:custGeom>
            <a:solidFill>
              <a:srgbClr val="C9E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13" name="Freeform 330"/>
            <p:cNvSpPr>
              <a:spLocks/>
            </p:cNvSpPr>
            <p:nvPr/>
          </p:nvSpPr>
          <p:spPr bwMode="auto">
            <a:xfrm>
              <a:off x="4387" y="3191"/>
              <a:ext cx="14" cy="31"/>
            </a:xfrm>
            <a:custGeom>
              <a:avLst/>
              <a:gdLst>
                <a:gd name="T0" fmla="*/ 0 w 83"/>
                <a:gd name="T1" fmla="*/ 0 h 187"/>
                <a:gd name="T2" fmla="*/ 0 w 83"/>
                <a:gd name="T3" fmla="*/ 0 h 187"/>
                <a:gd name="T4" fmla="*/ 0 w 83"/>
                <a:gd name="T5" fmla="*/ 0 h 187"/>
                <a:gd name="T6" fmla="*/ 0 w 83"/>
                <a:gd name="T7" fmla="*/ 0 h 187"/>
                <a:gd name="T8" fmla="*/ 0 w 83"/>
                <a:gd name="T9" fmla="*/ 0 h 187"/>
                <a:gd name="T10" fmla="*/ 0 w 83"/>
                <a:gd name="T11" fmla="*/ 0 h 187"/>
                <a:gd name="T12" fmla="*/ 0 w 83"/>
                <a:gd name="T13" fmla="*/ 0 h 187"/>
                <a:gd name="T14" fmla="*/ 0 w 83"/>
                <a:gd name="T15" fmla="*/ 0 h 187"/>
                <a:gd name="T16" fmla="*/ 0 w 83"/>
                <a:gd name="T17" fmla="*/ 0 h 187"/>
                <a:gd name="T18" fmla="*/ 0 w 83"/>
                <a:gd name="T19" fmla="*/ 0 h 187"/>
                <a:gd name="T20" fmla="*/ 0 w 83"/>
                <a:gd name="T21" fmla="*/ 0 h 187"/>
                <a:gd name="T22" fmla="*/ 0 w 83"/>
                <a:gd name="T23" fmla="*/ 0 h 187"/>
                <a:gd name="T24" fmla="*/ 0 w 83"/>
                <a:gd name="T25" fmla="*/ 0 h 187"/>
                <a:gd name="T26" fmla="*/ 0 w 83"/>
                <a:gd name="T27" fmla="*/ 0 h 187"/>
                <a:gd name="T28" fmla="*/ 0 w 83"/>
                <a:gd name="T29" fmla="*/ 0 h 187"/>
                <a:gd name="T30" fmla="*/ 0 w 83"/>
                <a:gd name="T31" fmla="*/ 0 h 187"/>
                <a:gd name="T32" fmla="*/ 0 w 83"/>
                <a:gd name="T33" fmla="*/ 0 h 187"/>
                <a:gd name="T34" fmla="*/ 0 w 83"/>
                <a:gd name="T35" fmla="*/ 0 h 187"/>
                <a:gd name="T36" fmla="*/ 0 w 83"/>
                <a:gd name="T37" fmla="*/ 0 h 187"/>
                <a:gd name="T38" fmla="*/ 0 w 83"/>
                <a:gd name="T39" fmla="*/ 0 h 187"/>
                <a:gd name="T40" fmla="*/ 0 w 83"/>
                <a:gd name="T41" fmla="*/ 0 h 187"/>
                <a:gd name="T42" fmla="*/ 0 w 83"/>
                <a:gd name="T43" fmla="*/ 0 h 187"/>
                <a:gd name="T44" fmla="*/ 0 w 83"/>
                <a:gd name="T45" fmla="*/ 0 h 187"/>
                <a:gd name="T46" fmla="*/ 0 w 83"/>
                <a:gd name="T47" fmla="*/ 0 h 187"/>
                <a:gd name="T48" fmla="*/ 0 w 83"/>
                <a:gd name="T49" fmla="*/ 0 h 1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3"/>
                <a:gd name="T76" fmla="*/ 0 h 187"/>
                <a:gd name="T77" fmla="*/ 83 w 83"/>
                <a:gd name="T78" fmla="*/ 187 h 18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3" h="187">
                  <a:moveTo>
                    <a:pt x="31" y="14"/>
                  </a:moveTo>
                  <a:lnTo>
                    <a:pt x="29" y="8"/>
                  </a:lnTo>
                  <a:lnTo>
                    <a:pt x="25" y="3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2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42"/>
                  </a:lnTo>
                  <a:lnTo>
                    <a:pt x="15" y="71"/>
                  </a:lnTo>
                  <a:lnTo>
                    <a:pt x="27" y="100"/>
                  </a:lnTo>
                  <a:lnTo>
                    <a:pt x="41" y="127"/>
                  </a:lnTo>
                  <a:lnTo>
                    <a:pt x="55" y="151"/>
                  </a:lnTo>
                  <a:lnTo>
                    <a:pt x="68" y="171"/>
                  </a:lnTo>
                  <a:lnTo>
                    <a:pt x="77" y="184"/>
                  </a:lnTo>
                  <a:lnTo>
                    <a:pt x="83" y="187"/>
                  </a:lnTo>
                  <a:lnTo>
                    <a:pt x="80" y="174"/>
                  </a:lnTo>
                  <a:lnTo>
                    <a:pt x="75" y="158"/>
                  </a:lnTo>
                  <a:lnTo>
                    <a:pt x="68" y="138"/>
                  </a:lnTo>
                  <a:lnTo>
                    <a:pt x="59" y="113"/>
                  </a:lnTo>
                  <a:lnTo>
                    <a:pt x="51" y="88"/>
                  </a:lnTo>
                  <a:lnTo>
                    <a:pt x="43" y="63"/>
                  </a:lnTo>
                  <a:lnTo>
                    <a:pt x="36" y="38"/>
                  </a:lnTo>
                  <a:lnTo>
                    <a:pt x="31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14" name="Freeform 331"/>
            <p:cNvSpPr>
              <a:spLocks/>
            </p:cNvSpPr>
            <p:nvPr/>
          </p:nvSpPr>
          <p:spPr bwMode="auto">
            <a:xfrm>
              <a:off x="4381" y="3174"/>
              <a:ext cx="7" cy="16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0 h 94"/>
                <a:gd name="T4" fmla="*/ 0 w 44"/>
                <a:gd name="T5" fmla="*/ 0 h 94"/>
                <a:gd name="T6" fmla="*/ 0 w 44"/>
                <a:gd name="T7" fmla="*/ 0 h 94"/>
                <a:gd name="T8" fmla="*/ 0 w 44"/>
                <a:gd name="T9" fmla="*/ 0 h 94"/>
                <a:gd name="T10" fmla="*/ 0 w 44"/>
                <a:gd name="T11" fmla="*/ 0 h 94"/>
                <a:gd name="T12" fmla="*/ 0 w 44"/>
                <a:gd name="T13" fmla="*/ 0 h 94"/>
                <a:gd name="T14" fmla="*/ 0 w 44"/>
                <a:gd name="T15" fmla="*/ 0 h 94"/>
                <a:gd name="T16" fmla="*/ 0 w 44"/>
                <a:gd name="T17" fmla="*/ 0 h 94"/>
                <a:gd name="T18" fmla="*/ 0 w 44"/>
                <a:gd name="T19" fmla="*/ 0 h 94"/>
                <a:gd name="T20" fmla="*/ 0 w 44"/>
                <a:gd name="T21" fmla="*/ 0 h 94"/>
                <a:gd name="T22" fmla="*/ 0 w 44"/>
                <a:gd name="T23" fmla="*/ 0 h 94"/>
                <a:gd name="T24" fmla="*/ 0 w 44"/>
                <a:gd name="T25" fmla="*/ 0 h 94"/>
                <a:gd name="T26" fmla="*/ 0 w 44"/>
                <a:gd name="T27" fmla="*/ 0 h 94"/>
                <a:gd name="T28" fmla="*/ 0 w 44"/>
                <a:gd name="T29" fmla="*/ 0 h 94"/>
                <a:gd name="T30" fmla="*/ 0 w 44"/>
                <a:gd name="T31" fmla="*/ 0 h 94"/>
                <a:gd name="T32" fmla="*/ 0 w 44"/>
                <a:gd name="T33" fmla="*/ 0 h 94"/>
                <a:gd name="T34" fmla="*/ 0 w 44"/>
                <a:gd name="T35" fmla="*/ 0 h 94"/>
                <a:gd name="T36" fmla="*/ 0 w 44"/>
                <a:gd name="T37" fmla="*/ 0 h 94"/>
                <a:gd name="T38" fmla="*/ 0 w 44"/>
                <a:gd name="T39" fmla="*/ 0 h 94"/>
                <a:gd name="T40" fmla="*/ 0 w 44"/>
                <a:gd name="T41" fmla="*/ 0 h 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94"/>
                <a:gd name="T65" fmla="*/ 44 w 44"/>
                <a:gd name="T66" fmla="*/ 94 h 9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94">
                  <a:moveTo>
                    <a:pt x="22" y="10"/>
                  </a:moveTo>
                  <a:lnTo>
                    <a:pt x="21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4" y="38"/>
                  </a:lnTo>
                  <a:lnTo>
                    <a:pt x="8" y="52"/>
                  </a:lnTo>
                  <a:lnTo>
                    <a:pt x="14" y="65"/>
                  </a:lnTo>
                  <a:lnTo>
                    <a:pt x="21" y="78"/>
                  </a:lnTo>
                  <a:lnTo>
                    <a:pt x="28" y="87"/>
                  </a:lnTo>
                  <a:lnTo>
                    <a:pt x="37" y="93"/>
                  </a:lnTo>
                  <a:lnTo>
                    <a:pt x="42" y="94"/>
                  </a:lnTo>
                  <a:lnTo>
                    <a:pt x="44" y="76"/>
                  </a:lnTo>
                  <a:lnTo>
                    <a:pt x="38" y="54"/>
                  </a:lnTo>
                  <a:lnTo>
                    <a:pt x="31" y="32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15" name="Freeform 332"/>
            <p:cNvSpPr>
              <a:spLocks/>
            </p:cNvSpPr>
            <p:nvPr/>
          </p:nvSpPr>
          <p:spPr bwMode="auto">
            <a:xfrm>
              <a:off x="4375" y="3163"/>
              <a:ext cx="6" cy="9"/>
            </a:xfrm>
            <a:custGeom>
              <a:avLst/>
              <a:gdLst>
                <a:gd name="T0" fmla="*/ 0 w 38"/>
                <a:gd name="T1" fmla="*/ 0 h 54"/>
                <a:gd name="T2" fmla="*/ 0 w 38"/>
                <a:gd name="T3" fmla="*/ 0 h 54"/>
                <a:gd name="T4" fmla="*/ 0 w 38"/>
                <a:gd name="T5" fmla="*/ 0 h 54"/>
                <a:gd name="T6" fmla="*/ 0 w 38"/>
                <a:gd name="T7" fmla="*/ 0 h 54"/>
                <a:gd name="T8" fmla="*/ 0 w 38"/>
                <a:gd name="T9" fmla="*/ 0 h 54"/>
                <a:gd name="T10" fmla="*/ 0 w 38"/>
                <a:gd name="T11" fmla="*/ 0 h 54"/>
                <a:gd name="T12" fmla="*/ 0 w 38"/>
                <a:gd name="T13" fmla="*/ 0 h 54"/>
                <a:gd name="T14" fmla="*/ 0 w 38"/>
                <a:gd name="T15" fmla="*/ 0 h 54"/>
                <a:gd name="T16" fmla="*/ 0 w 38"/>
                <a:gd name="T17" fmla="*/ 0 h 54"/>
                <a:gd name="T18" fmla="*/ 0 w 38"/>
                <a:gd name="T19" fmla="*/ 0 h 54"/>
                <a:gd name="T20" fmla="*/ 0 w 38"/>
                <a:gd name="T21" fmla="*/ 0 h 54"/>
                <a:gd name="T22" fmla="*/ 0 w 38"/>
                <a:gd name="T23" fmla="*/ 0 h 54"/>
                <a:gd name="T24" fmla="*/ 0 w 38"/>
                <a:gd name="T25" fmla="*/ 0 h 54"/>
                <a:gd name="T26" fmla="*/ 0 w 38"/>
                <a:gd name="T27" fmla="*/ 0 h 54"/>
                <a:gd name="T28" fmla="*/ 0 w 38"/>
                <a:gd name="T29" fmla="*/ 0 h 54"/>
                <a:gd name="T30" fmla="*/ 0 w 38"/>
                <a:gd name="T31" fmla="*/ 0 h 54"/>
                <a:gd name="T32" fmla="*/ 0 w 38"/>
                <a:gd name="T33" fmla="*/ 0 h 54"/>
                <a:gd name="T34" fmla="*/ 0 w 38"/>
                <a:gd name="T35" fmla="*/ 0 h 54"/>
                <a:gd name="T36" fmla="*/ 0 w 38"/>
                <a:gd name="T37" fmla="*/ 0 h 54"/>
                <a:gd name="T38" fmla="*/ 0 w 38"/>
                <a:gd name="T39" fmla="*/ 0 h 54"/>
                <a:gd name="T40" fmla="*/ 0 w 38"/>
                <a:gd name="T41" fmla="*/ 0 h 54"/>
                <a:gd name="T42" fmla="*/ 0 w 38"/>
                <a:gd name="T43" fmla="*/ 0 h 54"/>
                <a:gd name="T44" fmla="*/ 0 w 38"/>
                <a:gd name="T45" fmla="*/ 0 h 54"/>
                <a:gd name="T46" fmla="*/ 0 w 38"/>
                <a:gd name="T47" fmla="*/ 0 h 54"/>
                <a:gd name="T48" fmla="*/ 0 w 38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"/>
                <a:gd name="T76" fmla="*/ 0 h 54"/>
                <a:gd name="T77" fmla="*/ 38 w 38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" h="54">
                  <a:moveTo>
                    <a:pt x="20" y="7"/>
                  </a:moveTo>
                  <a:lnTo>
                    <a:pt x="20" y="8"/>
                  </a:lnTo>
                  <a:lnTo>
                    <a:pt x="19" y="4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8" y="32"/>
                  </a:lnTo>
                  <a:lnTo>
                    <a:pt x="14" y="39"/>
                  </a:lnTo>
                  <a:lnTo>
                    <a:pt x="20" y="46"/>
                  </a:lnTo>
                  <a:lnTo>
                    <a:pt x="27" y="50"/>
                  </a:lnTo>
                  <a:lnTo>
                    <a:pt x="33" y="54"/>
                  </a:lnTo>
                  <a:lnTo>
                    <a:pt x="38" y="54"/>
                  </a:lnTo>
                  <a:lnTo>
                    <a:pt x="36" y="42"/>
                  </a:lnTo>
                  <a:lnTo>
                    <a:pt x="32" y="29"/>
                  </a:lnTo>
                  <a:lnTo>
                    <a:pt x="25" y="16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16" name="Freeform 333"/>
            <p:cNvSpPr>
              <a:spLocks/>
            </p:cNvSpPr>
            <p:nvPr/>
          </p:nvSpPr>
          <p:spPr bwMode="auto">
            <a:xfrm>
              <a:off x="4370" y="3155"/>
              <a:ext cx="8" cy="6"/>
            </a:xfrm>
            <a:custGeom>
              <a:avLst/>
              <a:gdLst>
                <a:gd name="T0" fmla="*/ 0 w 52"/>
                <a:gd name="T1" fmla="*/ 0 h 36"/>
                <a:gd name="T2" fmla="*/ 0 w 52"/>
                <a:gd name="T3" fmla="*/ 0 h 36"/>
                <a:gd name="T4" fmla="*/ 0 w 52"/>
                <a:gd name="T5" fmla="*/ 0 h 36"/>
                <a:gd name="T6" fmla="*/ 0 w 52"/>
                <a:gd name="T7" fmla="*/ 0 h 36"/>
                <a:gd name="T8" fmla="*/ 0 w 52"/>
                <a:gd name="T9" fmla="*/ 0 h 36"/>
                <a:gd name="T10" fmla="*/ 0 w 52"/>
                <a:gd name="T11" fmla="*/ 0 h 36"/>
                <a:gd name="T12" fmla="*/ 0 w 52"/>
                <a:gd name="T13" fmla="*/ 0 h 36"/>
                <a:gd name="T14" fmla="*/ 0 w 52"/>
                <a:gd name="T15" fmla="*/ 0 h 36"/>
                <a:gd name="T16" fmla="*/ 0 w 52"/>
                <a:gd name="T17" fmla="*/ 0 h 36"/>
                <a:gd name="T18" fmla="*/ 0 w 52"/>
                <a:gd name="T19" fmla="*/ 0 h 36"/>
                <a:gd name="T20" fmla="*/ 0 w 52"/>
                <a:gd name="T21" fmla="*/ 0 h 36"/>
                <a:gd name="T22" fmla="*/ 0 w 52"/>
                <a:gd name="T23" fmla="*/ 0 h 36"/>
                <a:gd name="T24" fmla="*/ 0 w 52"/>
                <a:gd name="T25" fmla="*/ 0 h 36"/>
                <a:gd name="T26" fmla="*/ 0 w 52"/>
                <a:gd name="T27" fmla="*/ 0 h 36"/>
                <a:gd name="T28" fmla="*/ 0 w 52"/>
                <a:gd name="T29" fmla="*/ 0 h 36"/>
                <a:gd name="T30" fmla="*/ 0 w 52"/>
                <a:gd name="T31" fmla="*/ 0 h 36"/>
                <a:gd name="T32" fmla="*/ 0 w 52"/>
                <a:gd name="T33" fmla="*/ 0 h 36"/>
                <a:gd name="T34" fmla="*/ 0 w 52"/>
                <a:gd name="T35" fmla="*/ 0 h 36"/>
                <a:gd name="T36" fmla="*/ 0 w 52"/>
                <a:gd name="T37" fmla="*/ 0 h 36"/>
                <a:gd name="T38" fmla="*/ 0 w 52"/>
                <a:gd name="T39" fmla="*/ 0 h 36"/>
                <a:gd name="T40" fmla="*/ 0 w 52"/>
                <a:gd name="T41" fmla="*/ 0 h 36"/>
                <a:gd name="T42" fmla="*/ 0 w 52"/>
                <a:gd name="T43" fmla="*/ 0 h 36"/>
                <a:gd name="T44" fmla="*/ 0 w 52"/>
                <a:gd name="T45" fmla="*/ 0 h 36"/>
                <a:gd name="T46" fmla="*/ 0 w 52"/>
                <a:gd name="T47" fmla="*/ 0 h 36"/>
                <a:gd name="T48" fmla="*/ 0 w 52"/>
                <a:gd name="T49" fmla="*/ 0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2"/>
                <a:gd name="T76" fmla="*/ 0 h 36"/>
                <a:gd name="T77" fmla="*/ 52 w 52"/>
                <a:gd name="T78" fmla="*/ 36 h 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2" h="36">
                  <a:moveTo>
                    <a:pt x="41" y="27"/>
                  </a:moveTo>
                  <a:lnTo>
                    <a:pt x="46" y="24"/>
                  </a:lnTo>
                  <a:lnTo>
                    <a:pt x="51" y="21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9" y="1"/>
                  </a:lnTo>
                  <a:lnTo>
                    <a:pt x="21" y="4"/>
                  </a:lnTo>
                  <a:lnTo>
                    <a:pt x="13" y="8"/>
                  </a:lnTo>
                  <a:lnTo>
                    <a:pt x="6" y="15"/>
                  </a:lnTo>
                  <a:lnTo>
                    <a:pt x="3" y="22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4" y="33"/>
                  </a:lnTo>
                  <a:lnTo>
                    <a:pt x="9" y="36"/>
                  </a:lnTo>
                  <a:lnTo>
                    <a:pt x="13" y="36"/>
                  </a:lnTo>
                  <a:lnTo>
                    <a:pt x="18" y="36"/>
                  </a:lnTo>
                  <a:lnTo>
                    <a:pt x="24" y="33"/>
                  </a:lnTo>
                  <a:lnTo>
                    <a:pt x="30" y="32"/>
                  </a:lnTo>
                  <a:lnTo>
                    <a:pt x="36" y="30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17" name="Freeform 334"/>
            <p:cNvSpPr>
              <a:spLocks/>
            </p:cNvSpPr>
            <p:nvPr/>
          </p:nvSpPr>
          <p:spPr bwMode="auto">
            <a:xfrm>
              <a:off x="4330" y="3145"/>
              <a:ext cx="33" cy="39"/>
            </a:xfrm>
            <a:custGeom>
              <a:avLst/>
              <a:gdLst>
                <a:gd name="T0" fmla="*/ 0 w 198"/>
                <a:gd name="T1" fmla="*/ 0 h 236"/>
                <a:gd name="T2" fmla="*/ 0 w 198"/>
                <a:gd name="T3" fmla="*/ 0 h 236"/>
                <a:gd name="T4" fmla="*/ 0 w 198"/>
                <a:gd name="T5" fmla="*/ 0 h 236"/>
                <a:gd name="T6" fmla="*/ 0 w 198"/>
                <a:gd name="T7" fmla="*/ 0 h 236"/>
                <a:gd name="T8" fmla="*/ 0 w 198"/>
                <a:gd name="T9" fmla="*/ 0 h 236"/>
                <a:gd name="T10" fmla="*/ 0 w 198"/>
                <a:gd name="T11" fmla="*/ 0 h 236"/>
                <a:gd name="T12" fmla="*/ 0 w 198"/>
                <a:gd name="T13" fmla="*/ 0 h 236"/>
                <a:gd name="T14" fmla="*/ 0 w 198"/>
                <a:gd name="T15" fmla="*/ 0 h 236"/>
                <a:gd name="T16" fmla="*/ 0 w 198"/>
                <a:gd name="T17" fmla="*/ 0 h 236"/>
                <a:gd name="T18" fmla="*/ 0 w 198"/>
                <a:gd name="T19" fmla="*/ 0 h 236"/>
                <a:gd name="T20" fmla="*/ 0 w 198"/>
                <a:gd name="T21" fmla="*/ 0 h 236"/>
                <a:gd name="T22" fmla="*/ 0 w 198"/>
                <a:gd name="T23" fmla="*/ 0 h 236"/>
                <a:gd name="T24" fmla="*/ 0 w 198"/>
                <a:gd name="T25" fmla="*/ 0 h 236"/>
                <a:gd name="T26" fmla="*/ 0 w 198"/>
                <a:gd name="T27" fmla="*/ 0 h 236"/>
                <a:gd name="T28" fmla="*/ 0 w 198"/>
                <a:gd name="T29" fmla="*/ 0 h 236"/>
                <a:gd name="T30" fmla="*/ 0 w 198"/>
                <a:gd name="T31" fmla="*/ 0 h 236"/>
                <a:gd name="T32" fmla="*/ 0 w 198"/>
                <a:gd name="T33" fmla="*/ 0 h 236"/>
                <a:gd name="T34" fmla="*/ 0 w 198"/>
                <a:gd name="T35" fmla="*/ 0 h 236"/>
                <a:gd name="T36" fmla="*/ 0 w 198"/>
                <a:gd name="T37" fmla="*/ 0 h 236"/>
                <a:gd name="T38" fmla="*/ 0 w 198"/>
                <a:gd name="T39" fmla="*/ 0 h 236"/>
                <a:gd name="T40" fmla="*/ 0 w 198"/>
                <a:gd name="T41" fmla="*/ 0 h 236"/>
                <a:gd name="T42" fmla="*/ 0 w 198"/>
                <a:gd name="T43" fmla="*/ 0 h 236"/>
                <a:gd name="T44" fmla="*/ 0 w 198"/>
                <a:gd name="T45" fmla="*/ 0 h 236"/>
                <a:gd name="T46" fmla="*/ 0 w 198"/>
                <a:gd name="T47" fmla="*/ 0 h 236"/>
                <a:gd name="T48" fmla="*/ 0 w 198"/>
                <a:gd name="T49" fmla="*/ 0 h 236"/>
                <a:gd name="T50" fmla="*/ 0 w 198"/>
                <a:gd name="T51" fmla="*/ 0 h 236"/>
                <a:gd name="T52" fmla="*/ 0 w 198"/>
                <a:gd name="T53" fmla="*/ 0 h 236"/>
                <a:gd name="T54" fmla="*/ 0 w 198"/>
                <a:gd name="T55" fmla="*/ 0 h 236"/>
                <a:gd name="T56" fmla="*/ 0 w 198"/>
                <a:gd name="T57" fmla="*/ 0 h 236"/>
                <a:gd name="T58" fmla="*/ 0 w 198"/>
                <a:gd name="T59" fmla="*/ 0 h 236"/>
                <a:gd name="T60" fmla="*/ 0 w 198"/>
                <a:gd name="T61" fmla="*/ 0 h 236"/>
                <a:gd name="T62" fmla="*/ 0 w 198"/>
                <a:gd name="T63" fmla="*/ 0 h 236"/>
                <a:gd name="T64" fmla="*/ 0 w 198"/>
                <a:gd name="T65" fmla="*/ 0 h 236"/>
                <a:gd name="T66" fmla="*/ 0 w 198"/>
                <a:gd name="T67" fmla="*/ 0 h 236"/>
                <a:gd name="T68" fmla="*/ 0 w 198"/>
                <a:gd name="T69" fmla="*/ 0 h 236"/>
                <a:gd name="T70" fmla="*/ 0 w 198"/>
                <a:gd name="T71" fmla="*/ 0 h 236"/>
                <a:gd name="T72" fmla="*/ 0 w 198"/>
                <a:gd name="T73" fmla="*/ 0 h 236"/>
                <a:gd name="T74" fmla="*/ 0 w 198"/>
                <a:gd name="T75" fmla="*/ 0 h 236"/>
                <a:gd name="T76" fmla="*/ 0 w 198"/>
                <a:gd name="T77" fmla="*/ 0 h 236"/>
                <a:gd name="T78" fmla="*/ 0 w 198"/>
                <a:gd name="T79" fmla="*/ 0 h 236"/>
                <a:gd name="T80" fmla="*/ 0 w 198"/>
                <a:gd name="T81" fmla="*/ 0 h 236"/>
                <a:gd name="T82" fmla="*/ 0 w 198"/>
                <a:gd name="T83" fmla="*/ 0 h 236"/>
                <a:gd name="T84" fmla="*/ 0 w 198"/>
                <a:gd name="T85" fmla="*/ 0 h 236"/>
                <a:gd name="T86" fmla="*/ 0 w 198"/>
                <a:gd name="T87" fmla="*/ 0 h 236"/>
                <a:gd name="T88" fmla="*/ 0 w 198"/>
                <a:gd name="T89" fmla="*/ 0 h 236"/>
                <a:gd name="T90" fmla="*/ 0 w 198"/>
                <a:gd name="T91" fmla="*/ 0 h 236"/>
                <a:gd name="T92" fmla="*/ 0 w 198"/>
                <a:gd name="T93" fmla="*/ 0 h 236"/>
                <a:gd name="T94" fmla="*/ 0 w 198"/>
                <a:gd name="T95" fmla="*/ 0 h 236"/>
                <a:gd name="T96" fmla="*/ 0 w 198"/>
                <a:gd name="T97" fmla="*/ 0 h 236"/>
                <a:gd name="T98" fmla="*/ 0 w 198"/>
                <a:gd name="T99" fmla="*/ 0 h 236"/>
                <a:gd name="T100" fmla="*/ 0 w 198"/>
                <a:gd name="T101" fmla="*/ 0 h 236"/>
                <a:gd name="T102" fmla="*/ 0 w 198"/>
                <a:gd name="T103" fmla="*/ 0 h 236"/>
                <a:gd name="T104" fmla="*/ 0 w 198"/>
                <a:gd name="T105" fmla="*/ 0 h 236"/>
                <a:gd name="T106" fmla="*/ 0 w 198"/>
                <a:gd name="T107" fmla="*/ 0 h 236"/>
                <a:gd name="T108" fmla="*/ 0 w 198"/>
                <a:gd name="T109" fmla="*/ 0 h 236"/>
                <a:gd name="T110" fmla="*/ 0 w 198"/>
                <a:gd name="T111" fmla="*/ 0 h 236"/>
                <a:gd name="T112" fmla="*/ 0 w 198"/>
                <a:gd name="T113" fmla="*/ 0 h 236"/>
                <a:gd name="T114" fmla="*/ 0 w 198"/>
                <a:gd name="T115" fmla="*/ 0 h 236"/>
                <a:gd name="T116" fmla="*/ 0 w 198"/>
                <a:gd name="T117" fmla="*/ 0 h 236"/>
                <a:gd name="T118" fmla="*/ 0 w 198"/>
                <a:gd name="T119" fmla="*/ 0 h 236"/>
                <a:gd name="T120" fmla="*/ 0 w 198"/>
                <a:gd name="T121" fmla="*/ 0 h 2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8"/>
                <a:gd name="T184" fmla="*/ 0 h 236"/>
                <a:gd name="T185" fmla="*/ 198 w 198"/>
                <a:gd name="T186" fmla="*/ 236 h 2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8" h="236">
                  <a:moveTo>
                    <a:pt x="73" y="36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3" y="72"/>
                  </a:lnTo>
                  <a:lnTo>
                    <a:pt x="22" y="85"/>
                  </a:lnTo>
                  <a:lnTo>
                    <a:pt x="14" y="100"/>
                  </a:lnTo>
                  <a:lnTo>
                    <a:pt x="7" y="115"/>
                  </a:lnTo>
                  <a:lnTo>
                    <a:pt x="2" y="130"/>
                  </a:lnTo>
                  <a:lnTo>
                    <a:pt x="0" y="146"/>
                  </a:lnTo>
                  <a:lnTo>
                    <a:pt x="2" y="170"/>
                  </a:lnTo>
                  <a:lnTo>
                    <a:pt x="12" y="190"/>
                  </a:lnTo>
                  <a:lnTo>
                    <a:pt x="26" y="207"/>
                  </a:lnTo>
                  <a:lnTo>
                    <a:pt x="43" y="220"/>
                  </a:lnTo>
                  <a:lnTo>
                    <a:pt x="64" y="229"/>
                  </a:lnTo>
                  <a:lnTo>
                    <a:pt x="88" y="235"/>
                  </a:lnTo>
                  <a:lnTo>
                    <a:pt x="110" y="236"/>
                  </a:lnTo>
                  <a:lnTo>
                    <a:pt x="132" y="232"/>
                  </a:lnTo>
                  <a:lnTo>
                    <a:pt x="137" y="232"/>
                  </a:lnTo>
                  <a:lnTo>
                    <a:pt x="142" y="230"/>
                  </a:lnTo>
                  <a:lnTo>
                    <a:pt x="145" y="226"/>
                  </a:lnTo>
                  <a:lnTo>
                    <a:pt x="146" y="221"/>
                  </a:lnTo>
                  <a:lnTo>
                    <a:pt x="145" y="219"/>
                  </a:lnTo>
                  <a:lnTo>
                    <a:pt x="142" y="219"/>
                  </a:lnTo>
                  <a:lnTo>
                    <a:pt x="137" y="217"/>
                  </a:lnTo>
                  <a:lnTo>
                    <a:pt x="131" y="217"/>
                  </a:lnTo>
                  <a:lnTo>
                    <a:pt x="124" y="217"/>
                  </a:lnTo>
                  <a:lnTo>
                    <a:pt x="118" y="217"/>
                  </a:lnTo>
                  <a:lnTo>
                    <a:pt x="112" y="217"/>
                  </a:lnTo>
                  <a:lnTo>
                    <a:pt x="109" y="217"/>
                  </a:lnTo>
                  <a:lnTo>
                    <a:pt x="97" y="216"/>
                  </a:lnTo>
                  <a:lnTo>
                    <a:pt x="87" y="215"/>
                  </a:lnTo>
                  <a:lnTo>
                    <a:pt x="75" y="214"/>
                  </a:lnTo>
                  <a:lnTo>
                    <a:pt x="63" y="211"/>
                  </a:lnTo>
                  <a:lnTo>
                    <a:pt x="51" y="207"/>
                  </a:lnTo>
                  <a:lnTo>
                    <a:pt x="40" y="199"/>
                  </a:lnTo>
                  <a:lnTo>
                    <a:pt x="29" y="189"/>
                  </a:lnTo>
                  <a:lnTo>
                    <a:pt x="17" y="174"/>
                  </a:lnTo>
                  <a:lnTo>
                    <a:pt x="15" y="157"/>
                  </a:lnTo>
                  <a:lnTo>
                    <a:pt x="16" y="141"/>
                  </a:lnTo>
                  <a:lnTo>
                    <a:pt x="21" y="124"/>
                  </a:lnTo>
                  <a:lnTo>
                    <a:pt x="28" y="109"/>
                  </a:lnTo>
                  <a:lnTo>
                    <a:pt x="39" y="96"/>
                  </a:lnTo>
                  <a:lnTo>
                    <a:pt x="50" y="82"/>
                  </a:lnTo>
                  <a:lnTo>
                    <a:pt x="63" y="70"/>
                  </a:lnTo>
                  <a:lnTo>
                    <a:pt x="78" y="59"/>
                  </a:lnTo>
                  <a:lnTo>
                    <a:pt x="94" y="49"/>
                  </a:lnTo>
                  <a:lnTo>
                    <a:pt x="110" y="39"/>
                  </a:lnTo>
                  <a:lnTo>
                    <a:pt x="126" y="31"/>
                  </a:lnTo>
                  <a:lnTo>
                    <a:pt x="142" y="24"/>
                  </a:lnTo>
                  <a:lnTo>
                    <a:pt x="158" y="19"/>
                  </a:lnTo>
                  <a:lnTo>
                    <a:pt x="172" y="13"/>
                  </a:lnTo>
                  <a:lnTo>
                    <a:pt x="186" y="10"/>
                  </a:lnTo>
                  <a:lnTo>
                    <a:pt x="198" y="7"/>
                  </a:lnTo>
                  <a:lnTo>
                    <a:pt x="190" y="3"/>
                  </a:lnTo>
                  <a:lnTo>
                    <a:pt x="177" y="0"/>
                  </a:lnTo>
                  <a:lnTo>
                    <a:pt x="162" y="3"/>
                  </a:lnTo>
                  <a:lnTo>
                    <a:pt x="144" y="6"/>
                  </a:lnTo>
                  <a:lnTo>
                    <a:pt x="124" y="12"/>
                  </a:lnTo>
                  <a:lnTo>
                    <a:pt x="105" y="19"/>
                  </a:lnTo>
                  <a:lnTo>
                    <a:pt x="88" y="28"/>
                  </a:lnTo>
                  <a:lnTo>
                    <a:pt x="73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18" name="Freeform 335"/>
            <p:cNvSpPr>
              <a:spLocks/>
            </p:cNvSpPr>
            <p:nvPr/>
          </p:nvSpPr>
          <p:spPr bwMode="auto">
            <a:xfrm>
              <a:off x="4386" y="3145"/>
              <a:ext cx="22" cy="30"/>
            </a:xfrm>
            <a:custGeom>
              <a:avLst/>
              <a:gdLst>
                <a:gd name="T0" fmla="*/ 0 w 128"/>
                <a:gd name="T1" fmla="*/ 0 h 183"/>
                <a:gd name="T2" fmla="*/ 0 w 128"/>
                <a:gd name="T3" fmla="*/ 0 h 183"/>
                <a:gd name="T4" fmla="*/ 0 w 128"/>
                <a:gd name="T5" fmla="*/ 0 h 183"/>
                <a:gd name="T6" fmla="*/ 0 w 128"/>
                <a:gd name="T7" fmla="*/ 0 h 183"/>
                <a:gd name="T8" fmla="*/ 0 w 128"/>
                <a:gd name="T9" fmla="*/ 0 h 183"/>
                <a:gd name="T10" fmla="*/ 0 w 128"/>
                <a:gd name="T11" fmla="*/ 0 h 183"/>
                <a:gd name="T12" fmla="*/ 0 w 128"/>
                <a:gd name="T13" fmla="*/ 0 h 183"/>
                <a:gd name="T14" fmla="*/ 0 w 128"/>
                <a:gd name="T15" fmla="*/ 0 h 183"/>
                <a:gd name="T16" fmla="*/ 0 w 128"/>
                <a:gd name="T17" fmla="*/ 0 h 183"/>
                <a:gd name="T18" fmla="*/ 0 w 128"/>
                <a:gd name="T19" fmla="*/ 0 h 183"/>
                <a:gd name="T20" fmla="*/ 0 w 128"/>
                <a:gd name="T21" fmla="*/ 0 h 183"/>
                <a:gd name="T22" fmla="*/ 0 w 128"/>
                <a:gd name="T23" fmla="*/ 0 h 183"/>
                <a:gd name="T24" fmla="*/ 0 w 128"/>
                <a:gd name="T25" fmla="*/ 0 h 183"/>
                <a:gd name="T26" fmla="*/ 0 w 128"/>
                <a:gd name="T27" fmla="*/ 0 h 183"/>
                <a:gd name="T28" fmla="*/ 0 w 128"/>
                <a:gd name="T29" fmla="*/ 0 h 183"/>
                <a:gd name="T30" fmla="*/ 0 w 128"/>
                <a:gd name="T31" fmla="*/ 0 h 183"/>
                <a:gd name="T32" fmla="*/ 0 w 128"/>
                <a:gd name="T33" fmla="*/ 0 h 183"/>
                <a:gd name="T34" fmla="*/ 0 w 128"/>
                <a:gd name="T35" fmla="*/ 0 h 183"/>
                <a:gd name="T36" fmla="*/ 0 w 128"/>
                <a:gd name="T37" fmla="*/ 0 h 183"/>
                <a:gd name="T38" fmla="*/ 0 w 128"/>
                <a:gd name="T39" fmla="*/ 0 h 183"/>
                <a:gd name="T40" fmla="*/ 0 w 128"/>
                <a:gd name="T41" fmla="*/ 0 h 183"/>
                <a:gd name="T42" fmla="*/ 0 w 128"/>
                <a:gd name="T43" fmla="*/ 0 h 183"/>
                <a:gd name="T44" fmla="*/ 0 w 128"/>
                <a:gd name="T45" fmla="*/ 0 h 183"/>
                <a:gd name="T46" fmla="*/ 0 w 128"/>
                <a:gd name="T47" fmla="*/ 0 h 183"/>
                <a:gd name="T48" fmla="*/ 0 w 128"/>
                <a:gd name="T49" fmla="*/ 0 h 183"/>
                <a:gd name="T50" fmla="*/ 0 w 128"/>
                <a:gd name="T51" fmla="*/ 0 h 183"/>
                <a:gd name="T52" fmla="*/ 0 w 128"/>
                <a:gd name="T53" fmla="*/ 0 h 183"/>
                <a:gd name="T54" fmla="*/ 0 w 128"/>
                <a:gd name="T55" fmla="*/ 0 h 183"/>
                <a:gd name="T56" fmla="*/ 0 w 128"/>
                <a:gd name="T57" fmla="*/ 0 h 183"/>
                <a:gd name="T58" fmla="*/ 0 w 128"/>
                <a:gd name="T59" fmla="*/ 0 h 183"/>
                <a:gd name="T60" fmla="*/ 0 w 128"/>
                <a:gd name="T61" fmla="*/ 0 h 183"/>
                <a:gd name="T62" fmla="*/ 0 w 128"/>
                <a:gd name="T63" fmla="*/ 0 h 183"/>
                <a:gd name="T64" fmla="*/ 0 w 128"/>
                <a:gd name="T65" fmla="*/ 0 h 183"/>
                <a:gd name="T66" fmla="*/ 0 w 128"/>
                <a:gd name="T67" fmla="*/ 0 h 183"/>
                <a:gd name="T68" fmla="*/ 0 w 128"/>
                <a:gd name="T69" fmla="*/ 0 h 183"/>
                <a:gd name="T70" fmla="*/ 0 w 128"/>
                <a:gd name="T71" fmla="*/ 0 h 183"/>
                <a:gd name="T72" fmla="*/ 0 w 128"/>
                <a:gd name="T73" fmla="*/ 0 h 183"/>
                <a:gd name="T74" fmla="*/ 0 w 128"/>
                <a:gd name="T75" fmla="*/ 0 h 183"/>
                <a:gd name="T76" fmla="*/ 0 w 128"/>
                <a:gd name="T77" fmla="*/ 0 h 183"/>
                <a:gd name="T78" fmla="*/ 0 w 128"/>
                <a:gd name="T79" fmla="*/ 0 h 183"/>
                <a:gd name="T80" fmla="*/ 0 w 128"/>
                <a:gd name="T81" fmla="*/ 0 h 1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3"/>
                <a:gd name="T125" fmla="*/ 128 w 128"/>
                <a:gd name="T126" fmla="*/ 183 h 1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3">
                  <a:moveTo>
                    <a:pt x="108" y="61"/>
                  </a:moveTo>
                  <a:lnTo>
                    <a:pt x="111" y="80"/>
                  </a:lnTo>
                  <a:lnTo>
                    <a:pt x="109" y="97"/>
                  </a:lnTo>
                  <a:lnTo>
                    <a:pt x="101" y="110"/>
                  </a:lnTo>
                  <a:lnTo>
                    <a:pt x="89" y="123"/>
                  </a:lnTo>
                  <a:lnTo>
                    <a:pt x="75" y="134"/>
                  </a:lnTo>
                  <a:lnTo>
                    <a:pt x="60" y="145"/>
                  </a:lnTo>
                  <a:lnTo>
                    <a:pt x="43" y="156"/>
                  </a:lnTo>
                  <a:lnTo>
                    <a:pt x="29" y="167"/>
                  </a:lnTo>
                  <a:lnTo>
                    <a:pt x="27" y="170"/>
                  </a:lnTo>
                  <a:lnTo>
                    <a:pt x="26" y="172"/>
                  </a:lnTo>
                  <a:lnTo>
                    <a:pt x="26" y="176"/>
                  </a:lnTo>
                  <a:lnTo>
                    <a:pt x="28" y="179"/>
                  </a:lnTo>
                  <a:lnTo>
                    <a:pt x="30" y="182"/>
                  </a:lnTo>
                  <a:lnTo>
                    <a:pt x="34" y="183"/>
                  </a:lnTo>
                  <a:lnTo>
                    <a:pt x="37" y="183"/>
                  </a:lnTo>
                  <a:lnTo>
                    <a:pt x="41" y="182"/>
                  </a:lnTo>
                  <a:lnTo>
                    <a:pt x="58" y="171"/>
                  </a:lnTo>
                  <a:lnTo>
                    <a:pt x="76" y="160"/>
                  </a:lnTo>
                  <a:lnTo>
                    <a:pt x="92" y="147"/>
                  </a:lnTo>
                  <a:lnTo>
                    <a:pt x="108" y="132"/>
                  </a:lnTo>
                  <a:lnTo>
                    <a:pt x="118" y="116"/>
                  </a:lnTo>
                  <a:lnTo>
                    <a:pt x="125" y="98"/>
                  </a:lnTo>
                  <a:lnTo>
                    <a:pt x="128" y="78"/>
                  </a:lnTo>
                  <a:lnTo>
                    <a:pt x="123" y="58"/>
                  </a:lnTo>
                  <a:lnTo>
                    <a:pt x="112" y="41"/>
                  </a:lnTo>
                  <a:lnTo>
                    <a:pt x="98" y="28"/>
                  </a:lnTo>
                  <a:lnTo>
                    <a:pt x="80" y="16"/>
                  </a:lnTo>
                  <a:lnTo>
                    <a:pt x="61" y="8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9" y="1"/>
                  </a:lnTo>
                  <a:lnTo>
                    <a:pt x="0" y="6"/>
                  </a:lnTo>
                  <a:lnTo>
                    <a:pt x="16" y="10"/>
                  </a:lnTo>
                  <a:lnTo>
                    <a:pt x="33" y="14"/>
                  </a:lnTo>
                  <a:lnTo>
                    <a:pt x="48" y="17"/>
                  </a:lnTo>
                  <a:lnTo>
                    <a:pt x="63" y="22"/>
                  </a:lnTo>
                  <a:lnTo>
                    <a:pt x="77" y="28"/>
                  </a:lnTo>
                  <a:lnTo>
                    <a:pt x="90" y="36"/>
                  </a:lnTo>
                  <a:lnTo>
                    <a:pt x="101" y="46"/>
                  </a:lnTo>
                  <a:lnTo>
                    <a:pt x="108" y="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19" name="Freeform 336"/>
            <p:cNvSpPr>
              <a:spLocks/>
            </p:cNvSpPr>
            <p:nvPr/>
          </p:nvSpPr>
          <p:spPr bwMode="auto">
            <a:xfrm>
              <a:off x="4309" y="3138"/>
              <a:ext cx="53" cy="63"/>
            </a:xfrm>
            <a:custGeom>
              <a:avLst/>
              <a:gdLst>
                <a:gd name="T0" fmla="*/ 0 w 323"/>
                <a:gd name="T1" fmla="*/ 0 h 379"/>
                <a:gd name="T2" fmla="*/ 0 w 323"/>
                <a:gd name="T3" fmla="*/ 0 h 379"/>
                <a:gd name="T4" fmla="*/ 0 w 323"/>
                <a:gd name="T5" fmla="*/ 0 h 379"/>
                <a:gd name="T6" fmla="*/ 0 w 323"/>
                <a:gd name="T7" fmla="*/ 0 h 379"/>
                <a:gd name="T8" fmla="*/ 0 w 323"/>
                <a:gd name="T9" fmla="*/ 0 h 379"/>
                <a:gd name="T10" fmla="*/ 0 w 323"/>
                <a:gd name="T11" fmla="*/ 0 h 379"/>
                <a:gd name="T12" fmla="*/ 0 w 323"/>
                <a:gd name="T13" fmla="*/ 0 h 379"/>
                <a:gd name="T14" fmla="*/ 0 w 323"/>
                <a:gd name="T15" fmla="*/ 0 h 379"/>
                <a:gd name="T16" fmla="*/ 0 w 323"/>
                <a:gd name="T17" fmla="*/ 0 h 379"/>
                <a:gd name="T18" fmla="*/ 0 w 323"/>
                <a:gd name="T19" fmla="*/ 0 h 379"/>
                <a:gd name="T20" fmla="*/ 0 w 323"/>
                <a:gd name="T21" fmla="*/ 0 h 379"/>
                <a:gd name="T22" fmla="*/ 0 w 323"/>
                <a:gd name="T23" fmla="*/ 0 h 379"/>
                <a:gd name="T24" fmla="*/ 0 w 323"/>
                <a:gd name="T25" fmla="*/ 0 h 379"/>
                <a:gd name="T26" fmla="*/ 0 w 323"/>
                <a:gd name="T27" fmla="*/ 0 h 379"/>
                <a:gd name="T28" fmla="*/ 0 w 323"/>
                <a:gd name="T29" fmla="*/ 0 h 379"/>
                <a:gd name="T30" fmla="*/ 0 w 323"/>
                <a:gd name="T31" fmla="*/ 0 h 379"/>
                <a:gd name="T32" fmla="*/ 0 w 323"/>
                <a:gd name="T33" fmla="*/ 0 h 379"/>
                <a:gd name="T34" fmla="*/ 0 w 323"/>
                <a:gd name="T35" fmla="*/ 0 h 379"/>
                <a:gd name="T36" fmla="*/ 0 w 323"/>
                <a:gd name="T37" fmla="*/ 0 h 379"/>
                <a:gd name="T38" fmla="*/ 0 w 323"/>
                <a:gd name="T39" fmla="*/ 0 h 379"/>
                <a:gd name="T40" fmla="*/ 0 w 323"/>
                <a:gd name="T41" fmla="*/ 0 h 379"/>
                <a:gd name="T42" fmla="*/ 0 w 323"/>
                <a:gd name="T43" fmla="*/ 0 h 379"/>
                <a:gd name="T44" fmla="*/ 0 w 323"/>
                <a:gd name="T45" fmla="*/ 0 h 379"/>
                <a:gd name="T46" fmla="*/ 0 w 323"/>
                <a:gd name="T47" fmla="*/ 0 h 379"/>
                <a:gd name="T48" fmla="*/ 0 w 323"/>
                <a:gd name="T49" fmla="*/ 0 h 379"/>
                <a:gd name="T50" fmla="*/ 0 w 323"/>
                <a:gd name="T51" fmla="*/ 0 h 379"/>
                <a:gd name="T52" fmla="*/ 0 w 323"/>
                <a:gd name="T53" fmla="*/ 0 h 379"/>
                <a:gd name="T54" fmla="*/ 0 w 323"/>
                <a:gd name="T55" fmla="*/ 0 h 379"/>
                <a:gd name="T56" fmla="*/ 0 w 323"/>
                <a:gd name="T57" fmla="*/ 0 h 379"/>
                <a:gd name="T58" fmla="*/ 0 w 323"/>
                <a:gd name="T59" fmla="*/ 0 h 379"/>
                <a:gd name="T60" fmla="*/ 0 w 323"/>
                <a:gd name="T61" fmla="*/ 0 h 379"/>
                <a:gd name="T62" fmla="*/ 0 w 323"/>
                <a:gd name="T63" fmla="*/ 0 h 379"/>
                <a:gd name="T64" fmla="*/ 0 w 323"/>
                <a:gd name="T65" fmla="*/ 0 h 379"/>
                <a:gd name="T66" fmla="*/ 0 w 323"/>
                <a:gd name="T67" fmla="*/ 0 h 379"/>
                <a:gd name="T68" fmla="*/ 0 w 323"/>
                <a:gd name="T69" fmla="*/ 0 h 379"/>
                <a:gd name="T70" fmla="*/ 0 w 323"/>
                <a:gd name="T71" fmla="*/ 0 h 379"/>
                <a:gd name="T72" fmla="*/ 0 w 323"/>
                <a:gd name="T73" fmla="*/ 0 h 379"/>
                <a:gd name="T74" fmla="*/ 0 w 323"/>
                <a:gd name="T75" fmla="*/ 0 h 379"/>
                <a:gd name="T76" fmla="*/ 0 w 323"/>
                <a:gd name="T77" fmla="*/ 0 h 379"/>
                <a:gd name="T78" fmla="*/ 0 w 323"/>
                <a:gd name="T79" fmla="*/ 0 h 379"/>
                <a:gd name="T80" fmla="*/ 0 w 323"/>
                <a:gd name="T81" fmla="*/ 0 h 379"/>
                <a:gd name="T82" fmla="*/ 0 w 323"/>
                <a:gd name="T83" fmla="*/ 0 h 379"/>
                <a:gd name="T84" fmla="*/ 0 w 323"/>
                <a:gd name="T85" fmla="*/ 0 h 379"/>
                <a:gd name="T86" fmla="*/ 0 w 323"/>
                <a:gd name="T87" fmla="*/ 0 h 3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3"/>
                <a:gd name="T133" fmla="*/ 0 h 379"/>
                <a:gd name="T134" fmla="*/ 323 w 323"/>
                <a:gd name="T135" fmla="*/ 379 h 3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3" h="379">
                  <a:moveTo>
                    <a:pt x="126" y="50"/>
                  </a:moveTo>
                  <a:lnTo>
                    <a:pt x="101" y="70"/>
                  </a:lnTo>
                  <a:lnTo>
                    <a:pt x="76" y="92"/>
                  </a:lnTo>
                  <a:lnTo>
                    <a:pt x="54" y="115"/>
                  </a:lnTo>
                  <a:lnTo>
                    <a:pt x="34" y="140"/>
                  </a:lnTo>
                  <a:lnTo>
                    <a:pt x="18" y="167"/>
                  </a:lnTo>
                  <a:lnTo>
                    <a:pt x="6" y="196"/>
                  </a:lnTo>
                  <a:lnTo>
                    <a:pt x="0" y="227"/>
                  </a:lnTo>
                  <a:lnTo>
                    <a:pt x="1" y="259"/>
                  </a:lnTo>
                  <a:lnTo>
                    <a:pt x="4" y="267"/>
                  </a:lnTo>
                  <a:lnTo>
                    <a:pt x="7" y="277"/>
                  </a:lnTo>
                  <a:lnTo>
                    <a:pt x="11" y="283"/>
                  </a:lnTo>
                  <a:lnTo>
                    <a:pt x="15" y="291"/>
                  </a:lnTo>
                  <a:lnTo>
                    <a:pt x="21" y="298"/>
                  </a:lnTo>
                  <a:lnTo>
                    <a:pt x="27" y="305"/>
                  </a:lnTo>
                  <a:lnTo>
                    <a:pt x="34" y="311"/>
                  </a:lnTo>
                  <a:lnTo>
                    <a:pt x="41" y="316"/>
                  </a:lnTo>
                  <a:lnTo>
                    <a:pt x="57" y="325"/>
                  </a:lnTo>
                  <a:lnTo>
                    <a:pt x="72" y="333"/>
                  </a:lnTo>
                  <a:lnTo>
                    <a:pt x="87" y="340"/>
                  </a:lnTo>
                  <a:lnTo>
                    <a:pt x="103" y="345"/>
                  </a:lnTo>
                  <a:lnTo>
                    <a:pt x="120" y="351"/>
                  </a:lnTo>
                  <a:lnTo>
                    <a:pt x="136" y="356"/>
                  </a:lnTo>
                  <a:lnTo>
                    <a:pt x="153" y="360"/>
                  </a:lnTo>
                  <a:lnTo>
                    <a:pt x="169" y="364"/>
                  </a:lnTo>
                  <a:lnTo>
                    <a:pt x="187" y="367"/>
                  </a:lnTo>
                  <a:lnTo>
                    <a:pt x="204" y="370"/>
                  </a:lnTo>
                  <a:lnTo>
                    <a:pt x="221" y="372"/>
                  </a:lnTo>
                  <a:lnTo>
                    <a:pt x="238" y="374"/>
                  </a:lnTo>
                  <a:lnTo>
                    <a:pt x="256" y="375"/>
                  </a:lnTo>
                  <a:lnTo>
                    <a:pt x="273" y="376"/>
                  </a:lnTo>
                  <a:lnTo>
                    <a:pt x="290" y="378"/>
                  </a:lnTo>
                  <a:lnTo>
                    <a:pt x="307" y="379"/>
                  </a:lnTo>
                  <a:lnTo>
                    <a:pt x="312" y="379"/>
                  </a:lnTo>
                  <a:lnTo>
                    <a:pt x="317" y="375"/>
                  </a:lnTo>
                  <a:lnTo>
                    <a:pt x="320" y="372"/>
                  </a:lnTo>
                  <a:lnTo>
                    <a:pt x="323" y="366"/>
                  </a:lnTo>
                  <a:lnTo>
                    <a:pt x="323" y="360"/>
                  </a:lnTo>
                  <a:lnTo>
                    <a:pt x="320" y="356"/>
                  </a:lnTo>
                  <a:lnTo>
                    <a:pt x="316" y="352"/>
                  </a:lnTo>
                  <a:lnTo>
                    <a:pt x="311" y="351"/>
                  </a:lnTo>
                  <a:lnTo>
                    <a:pt x="295" y="351"/>
                  </a:lnTo>
                  <a:lnTo>
                    <a:pt x="279" y="351"/>
                  </a:lnTo>
                  <a:lnTo>
                    <a:pt x="263" y="350"/>
                  </a:lnTo>
                  <a:lnTo>
                    <a:pt x="248" y="349"/>
                  </a:lnTo>
                  <a:lnTo>
                    <a:pt x="231" y="348"/>
                  </a:lnTo>
                  <a:lnTo>
                    <a:pt x="215" y="345"/>
                  </a:lnTo>
                  <a:lnTo>
                    <a:pt x="200" y="343"/>
                  </a:lnTo>
                  <a:lnTo>
                    <a:pt x="183" y="341"/>
                  </a:lnTo>
                  <a:lnTo>
                    <a:pt x="168" y="337"/>
                  </a:lnTo>
                  <a:lnTo>
                    <a:pt x="151" y="334"/>
                  </a:lnTo>
                  <a:lnTo>
                    <a:pt x="136" y="329"/>
                  </a:lnTo>
                  <a:lnTo>
                    <a:pt x="121" y="325"/>
                  </a:lnTo>
                  <a:lnTo>
                    <a:pt x="106" y="320"/>
                  </a:lnTo>
                  <a:lnTo>
                    <a:pt x="92" y="313"/>
                  </a:lnTo>
                  <a:lnTo>
                    <a:pt x="76" y="306"/>
                  </a:lnTo>
                  <a:lnTo>
                    <a:pt x="62" y="300"/>
                  </a:lnTo>
                  <a:lnTo>
                    <a:pt x="51" y="291"/>
                  </a:lnTo>
                  <a:lnTo>
                    <a:pt x="41" y="280"/>
                  </a:lnTo>
                  <a:lnTo>
                    <a:pt x="35" y="269"/>
                  </a:lnTo>
                  <a:lnTo>
                    <a:pt x="31" y="255"/>
                  </a:lnTo>
                  <a:lnTo>
                    <a:pt x="31" y="239"/>
                  </a:lnTo>
                  <a:lnTo>
                    <a:pt x="33" y="218"/>
                  </a:lnTo>
                  <a:lnTo>
                    <a:pt x="38" y="197"/>
                  </a:lnTo>
                  <a:lnTo>
                    <a:pt x="42" y="182"/>
                  </a:lnTo>
                  <a:lnTo>
                    <a:pt x="51" y="165"/>
                  </a:lnTo>
                  <a:lnTo>
                    <a:pt x="60" y="150"/>
                  </a:lnTo>
                  <a:lnTo>
                    <a:pt x="68" y="136"/>
                  </a:lnTo>
                  <a:lnTo>
                    <a:pt x="79" y="124"/>
                  </a:lnTo>
                  <a:lnTo>
                    <a:pt x="89" y="111"/>
                  </a:lnTo>
                  <a:lnTo>
                    <a:pt x="101" y="100"/>
                  </a:lnTo>
                  <a:lnTo>
                    <a:pt x="114" y="88"/>
                  </a:lnTo>
                  <a:lnTo>
                    <a:pt x="129" y="76"/>
                  </a:lnTo>
                  <a:lnTo>
                    <a:pt x="144" y="64"/>
                  </a:lnTo>
                  <a:lnTo>
                    <a:pt x="162" y="53"/>
                  </a:lnTo>
                  <a:lnTo>
                    <a:pt x="181" y="41"/>
                  </a:lnTo>
                  <a:lnTo>
                    <a:pt x="201" y="31"/>
                  </a:lnTo>
                  <a:lnTo>
                    <a:pt x="219" y="22"/>
                  </a:lnTo>
                  <a:lnTo>
                    <a:pt x="237" y="14"/>
                  </a:lnTo>
                  <a:lnTo>
                    <a:pt x="253" y="7"/>
                  </a:lnTo>
                  <a:lnTo>
                    <a:pt x="268" y="1"/>
                  </a:lnTo>
                  <a:lnTo>
                    <a:pt x="255" y="0"/>
                  </a:lnTo>
                  <a:lnTo>
                    <a:pt x="238" y="1"/>
                  </a:lnTo>
                  <a:lnTo>
                    <a:pt x="221" y="5"/>
                  </a:lnTo>
                  <a:lnTo>
                    <a:pt x="201" y="11"/>
                  </a:lnTo>
                  <a:lnTo>
                    <a:pt x="181" y="19"/>
                  </a:lnTo>
                  <a:lnTo>
                    <a:pt x="161" y="28"/>
                  </a:lnTo>
                  <a:lnTo>
                    <a:pt x="142" y="39"/>
                  </a:lnTo>
                  <a:lnTo>
                    <a:pt x="126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20" name="Freeform 337"/>
            <p:cNvSpPr>
              <a:spLocks/>
            </p:cNvSpPr>
            <p:nvPr/>
          </p:nvSpPr>
          <p:spPr bwMode="auto">
            <a:xfrm>
              <a:off x="4384" y="3136"/>
              <a:ext cx="47" cy="42"/>
            </a:xfrm>
            <a:custGeom>
              <a:avLst/>
              <a:gdLst>
                <a:gd name="T0" fmla="*/ 0 w 282"/>
                <a:gd name="T1" fmla="*/ 0 h 253"/>
                <a:gd name="T2" fmla="*/ 0 w 282"/>
                <a:gd name="T3" fmla="*/ 0 h 253"/>
                <a:gd name="T4" fmla="*/ 0 w 282"/>
                <a:gd name="T5" fmla="*/ 0 h 253"/>
                <a:gd name="T6" fmla="*/ 0 w 282"/>
                <a:gd name="T7" fmla="*/ 0 h 253"/>
                <a:gd name="T8" fmla="*/ 0 w 282"/>
                <a:gd name="T9" fmla="*/ 0 h 253"/>
                <a:gd name="T10" fmla="*/ 0 w 282"/>
                <a:gd name="T11" fmla="*/ 0 h 253"/>
                <a:gd name="T12" fmla="*/ 0 w 282"/>
                <a:gd name="T13" fmla="*/ 0 h 253"/>
                <a:gd name="T14" fmla="*/ 0 w 282"/>
                <a:gd name="T15" fmla="*/ 0 h 253"/>
                <a:gd name="T16" fmla="*/ 0 w 282"/>
                <a:gd name="T17" fmla="*/ 0 h 253"/>
                <a:gd name="T18" fmla="*/ 0 w 282"/>
                <a:gd name="T19" fmla="*/ 0 h 253"/>
                <a:gd name="T20" fmla="*/ 0 w 282"/>
                <a:gd name="T21" fmla="*/ 0 h 253"/>
                <a:gd name="T22" fmla="*/ 0 w 282"/>
                <a:gd name="T23" fmla="*/ 0 h 253"/>
                <a:gd name="T24" fmla="*/ 0 w 282"/>
                <a:gd name="T25" fmla="*/ 0 h 253"/>
                <a:gd name="T26" fmla="*/ 0 w 282"/>
                <a:gd name="T27" fmla="*/ 0 h 253"/>
                <a:gd name="T28" fmla="*/ 0 w 282"/>
                <a:gd name="T29" fmla="*/ 0 h 253"/>
                <a:gd name="T30" fmla="*/ 0 w 282"/>
                <a:gd name="T31" fmla="*/ 0 h 253"/>
                <a:gd name="T32" fmla="*/ 0 w 282"/>
                <a:gd name="T33" fmla="*/ 0 h 253"/>
                <a:gd name="T34" fmla="*/ 0 w 282"/>
                <a:gd name="T35" fmla="*/ 0 h 253"/>
                <a:gd name="T36" fmla="*/ 0 w 282"/>
                <a:gd name="T37" fmla="*/ 0 h 253"/>
                <a:gd name="T38" fmla="*/ 0 w 282"/>
                <a:gd name="T39" fmla="*/ 0 h 253"/>
                <a:gd name="T40" fmla="*/ 0 w 282"/>
                <a:gd name="T41" fmla="*/ 0 h 253"/>
                <a:gd name="T42" fmla="*/ 0 w 282"/>
                <a:gd name="T43" fmla="*/ 0 h 253"/>
                <a:gd name="T44" fmla="*/ 0 w 282"/>
                <a:gd name="T45" fmla="*/ 0 h 253"/>
                <a:gd name="T46" fmla="*/ 0 w 282"/>
                <a:gd name="T47" fmla="*/ 0 h 253"/>
                <a:gd name="T48" fmla="*/ 0 w 282"/>
                <a:gd name="T49" fmla="*/ 0 h 253"/>
                <a:gd name="T50" fmla="*/ 0 w 282"/>
                <a:gd name="T51" fmla="*/ 0 h 253"/>
                <a:gd name="T52" fmla="*/ 0 w 282"/>
                <a:gd name="T53" fmla="*/ 0 h 253"/>
                <a:gd name="T54" fmla="*/ 0 w 282"/>
                <a:gd name="T55" fmla="*/ 0 h 253"/>
                <a:gd name="T56" fmla="*/ 0 w 282"/>
                <a:gd name="T57" fmla="*/ 0 h 253"/>
                <a:gd name="T58" fmla="*/ 0 w 282"/>
                <a:gd name="T59" fmla="*/ 0 h 253"/>
                <a:gd name="T60" fmla="*/ 0 w 282"/>
                <a:gd name="T61" fmla="*/ 0 h 253"/>
                <a:gd name="T62" fmla="*/ 0 w 282"/>
                <a:gd name="T63" fmla="*/ 0 h 253"/>
                <a:gd name="T64" fmla="*/ 0 w 282"/>
                <a:gd name="T65" fmla="*/ 0 h 253"/>
                <a:gd name="T66" fmla="*/ 0 w 282"/>
                <a:gd name="T67" fmla="*/ 0 h 253"/>
                <a:gd name="T68" fmla="*/ 0 w 282"/>
                <a:gd name="T69" fmla="*/ 0 h 253"/>
                <a:gd name="T70" fmla="*/ 0 w 282"/>
                <a:gd name="T71" fmla="*/ 0 h 253"/>
                <a:gd name="T72" fmla="*/ 0 w 282"/>
                <a:gd name="T73" fmla="*/ 0 h 253"/>
                <a:gd name="T74" fmla="*/ 0 w 282"/>
                <a:gd name="T75" fmla="*/ 0 h 253"/>
                <a:gd name="T76" fmla="*/ 0 w 282"/>
                <a:gd name="T77" fmla="*/ 0 h 253"/>
                <a:gd name="T78" fmla="*/ 0 w 282"/>
                <a:gd name="T79" fmla="*/ 0 h 253"/>
                <a:gd name="T80" fmla="*/ 0 w 282"/>
                <a:gd name="T81" fmla="*/ 0 h 253"/>
                <a:gd name="T82" fmla="*/ 0 w 282"/>
                <a:gd name="T83" fmla="*/ 0 h 253"/>
                <a:gd name="T84" fmla="*/ 0 w 282"/>
                <a:gd name="T85" fmla="*/ 0 h 253"/>
                <a:gd name="T86" fmla="*/ 0 w 282"/>
                <a:gd name="T87" fmla="*/ 0 h 253"/>
                <a:gd name="T88" fmla="*/ 0 w 282"/>
                <a:gd name="T89" fmla="*/ 0 h 253"/>
                <a:gd name="T90" fmla="*/ 0 w 282"/>
                <a:gd name="T91" fmla="*/ 0 h 253"/>
                <a:gd name="T92" fmla="*/ 0 w 282"/>
                <a:gd name="T93" fmla="*/ 0 h 253"/>
                <a:gd name="T94" fmla="*/ 0 w 282"/>
                <a:gd name="T95" fmla="*/ 0 h 253"/>
                <a:gd name="T96" fmla="*/ 0 w 282"/>
                <a:gd name="T97" fmla="*/ 0 h 253"/>
                <a:gd name="T98" fmla="*/ 0 w 282"/>
                <a:gd name="T99" fmla="*/ 0 h 253"/>
                <a:gd name="T100" fmla="*/ 0 w 282"/>
                <a:gd name="T101" fmla="*/ 0 h 253"/>
                <a:gd name="T102" fmla="*/ 0 w 282"/>
                <a:gd name="T103" fmla="*/ 0 h 253"/>
                <a:gd name="T104" fmla="*/ 0 w 282"/>
                <a:gd name="T105" fmla="*/ 0 h 253"/>
                <a:gd name="T106" fmla="*/ 0 w 282"/>
                <a:gd name="T107" fmla="*/ 0 h 253"/>
                <a:gd name="T108" fmla="*/ 0 w 282"/>
                <a:gd name="T109" fmla="*/ 0 h 253"/>
                <a:gd name="T110" fmla="*/ 0 w 282"/>
                <a:gd name="T111" fmla="*/ 0 h 253"/>
                <a:gd name="T112" fmla="*/ 0 w 282"/>
                <a:gd name="T113" fmla="*/ 0 h 253"/>
                <a:gd name="T114" fmla="*/ 0 w 282"/>
                <a:gd name="T115" fmla="*/ 0 h 253"/>
                <a:gd name="T116" fmla="*/ 0 w 282"/>
                <a:gd name="T117" fmla="*/ 0 h 253"/>
                <a:gd name="T118" fmla="*/ 0 w 282"/>
                <a:gd name="T119" fmla="*/ 0 h 253"/>
                <a:gd name="T120" fmla="*/ 0 w 282"/>
                <a:gd name="T121" fmla="*/ 0 h 2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2"/>
                <a:gd name="T184" fmla="*/ 0 h 253"/>
                <a:gd name="T185" fmla="*/ 282 w 282"/>
                <a:gd name="T186" fmla="*/ 253 h 25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2" h="253">
                  <a:moveTo>
                    <a:pt x="235" y="78"/>
                  </a:moveTo>
                  <a:lnTo>
                    <a:pt x="248" y="92"/>
                  </a:lnTo>
                  <a:lnTo>
                    <a:pt x="255" y="108"/>
                  </a:lnTo>
                  <a:lnTo>
                    <a:pt x="259" y="125"/>
                  </a:lnTo>
                  <a:lnTo>
                    <a:pt x="259" y="144"/>
                  </a:lnTo>
                  <a:lnTo>
                    <a:pt x="257" y="159"/>
                  </a:lnTo>
                  <a:lnTo>
                    <a:pt x="252" y="171"/>
                  </a:lnTo>
                  <a:lnTo>
                    <a:pt x="244" y="184"/>
                  </a:lnTo>
                  <a:lnTo>
                    <a:pt x="236" y="194"/>
                  </a:lnTo>
                  <a:lnTo>
                    <a:pt x="225" y="206"/>
                  </a:lnTo>
                  <a:lnTo>
                    <a:pt x="215" y="215"/>
                  </a:lnTo>
                  <a:lnTo>
                    <a:pt x="204" y="225"/>
                  </a:lnTo>
                  <a:lnTo>
                    <a:pt x="194" y="236"/>
                  </a:lnTo>
                  <a:lnTo>
                    <a:pt x="191" y="239"/>
                  </a:lnTo>
                  <a:lnTo>
                    <a:pt x="190" y="242"/>
                  </a:lnTo>
                  <a:lnTo>
                    <a:pt x="191" y="246"/>
                  </a:lnTo>
                  <a:lnTo>
                    <a:pt x="194" y="249"/>
                  </a:lnTo>
                  <a:lnTo>
                    <a:pt x="197" y="252"/>
                  </a:lnTo>
                  <a:lnTo>
                    <a:pt x="201" y="253"/>
                  </a:lnTo>
                  <a:lnTo>
                    <a:pt x="205" y="252"/>
                  </a:lnTo>
                  <a:lnTo>
                    <a:pt x="209" y="249"/>
                  </a:lnTo>
                  <a:lnTo>
                    <a:pt x="232" y="234"/>
                  </a:lnTo>
                  <a:lnTo>
                    <a:pt x="251" y="215"/>
                  </a:lnTo>
                  <a:lnTo>
                    <a:pt x="267" y="192"/>
                  </a:lnTo>
                  <a:lnTo>
                    <a:pt x="278" y="168"/>
                  </a:lnTo>
                  <a:lnTo>
                    <a:pt x="282" y="141"/>
                  </a:lnTo>
                  <a:lnTo>
                    <a:pt x="279" y="116"/>
                  </a:lnTo>
                  <a:lnTo>
                    <a:pt x="270" y="92"/>
                  </a:lnTo>
                  <a:lnTo>
                    <a:pt x="251" y="70"/>
                  </a:lnTo>
                  <a:lnTo>
                    <a:pt x="237" y="59"/>
                  </a:lnTo>
                  <a:lnTo>
                    <a:pt x="221" y="48"/>
                  </a:lnTo>
                  <a:lnTo>
                    <a:pt x="202" y="39"/>
                  </a:lnTo>
                  <a:lnTo>
                    <a:pt x="183" y="31"/>
                  </a:lnTo>
                  <a:lnTo>
                    <a:pt x="163" y="24"/>
                  </a:lnTo>
                  <a:lnTo>
                    <a:pt x="142" y="18"/>
                  </a:lnTo>
                  <a:lnTo>
                    <a:pt x="122" y="13"/>
                  </a:lnTo>
                  <a:lnTo>
                    <a:pt x="101" y="8"/>
                  </a:lnTo>
                  <a:lnTo>
                    <a:pt x="82" y="5"/>
                  </a:lnTo>
                  <a:lnTo>
                    <a:pt x="63" y="2"/>
                  </a:lnTo>
                  <a:lnTo>
                    <a:pt x="47" y="0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10" y="1"/>
                  </a:lnTo>
                  <a:lnTo>
                    <a:pt x="4" y="4"/>
                  </a:lnTo>
                  <a:lnTo>
                    <a:pt x="0" y="6"/>
                  </a:lnTo>
                  <a:lnTo>
                    <a:pt x="12" y="8"/>
                  </a:lnTo>
                  <a:lnTo>
                    <a:pt x="25" y="9"/>
                  </a:lnTo>
                  <a:lnTo>
                    <a:pt x="38" y="12"/>
                  </a:lnTo>
                  <a:lnTo>
                    <a:pt x="52" y="14"/>
                  </a:lnTo>
                  <a:lnTo>
                    <a:pt x="67" y="16"/>
                  </a:lnTo>
                  <a:lnTo>
                    <a:pt x="82" y="18"/>
                  </a:lnTo>
                  <a:lnTo>
                    <a:pt x="97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5"/>
                  </a:lnTo>
                  <a:lnTo>
                    <a:pt x="162" y="40"/>
                  </a:lnTo>
                  <a:lnTo>
                    <a:pt x="177" y="46"/>
                  </a:lnTo>
                  <a:lnTo>
                    <a:pt x="192" y="53"/>
                  </a:lnTo>
                  <a:lnTo>
                    <a:pt x="208" y="60"/>
                  </a:lnTo>
                  <a:lnTo>
                    <a:pt x="222" y="69"/>
                  </a:lnTo>
                  <a:lnTo>
                    <a:pt x="235" y="7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21" name="Freeform 338"/>
            <p:cNvSpPr>
              <a:spLocks/>
            </p:cNvSpPr>
            <p:nvPr/>
          </p:nvSpPr>
          <p:spPr bwMode="auto">
            <a:xfrm>
              <a:off x="4290" y="3159"/>
              <a:ext cx="19" cy="39"/>
            </a:xfrm>
            <a:custGeom>
              <a:avLst/>
              <a:gdLst>
                <a:gd name="T0" fmla="*/ 0 w 115"/>
                <a:gd name="T1" fmla="*/ 0 h 236"/>
                <a:gd name="T2" fmla="*/ 0 w 115"/>
                <a:gd name="T3" fmla="*/ 0 h 236"/>
                <a:gd name="T4" fmla="*/ 0 w 115"/>
                <a:gd name="T5" fmla="*/ 0 h 236"/>
                <a:gd name="T6" fmla="*/ 0 w 115"/>
                <a:gd name="T7" fmla="*/ 0 h 236"/>
                <a:gd name="T8" fmla="*/ 0 w 115"/>
                <a:gd name="T9" fmla="*/ 0 h 236"/>
                <a:gd name="T10" fmla="*/ 0 w 115"/>
                <a:gd name="T11" fmla="*/ 0 h 236"/>
                <a:gd name="T12" fmla="*/ 0 w 115"/>
                <a:gd name="T13" fmla="*/ 0 h 236"/>
                <a:gd name="T14" fmla="*/ 0 w 115"/>
                <a:gd name="T15" fmla="*/ 0 h 236"/>
                <a:gd name="T16" fmla="*/ 0 w 115"/>
                <a:gd name="T17" fmla="*/ 0 h 236"/>
                <a:gd name="T18" fmla="*/ 0 w 115"/>
                <a:gd name="T19" fmla="*/ 0 h 236"/>
                <a:gd name="T20" fmla="*/ 0 w 115"/>
                <a:gd name="T21" fmla="*/ 0 h 236"/>
                <a:gd name="T22" fmla="*/ 0 w 115"/>
                <a:gd name="T23" fmla="*/ 0 h 236"/>
                <a:gd name="T24" fmla="*/ 0 w 115"/>
                <a:gd name="T25" fmla="*/ 0 h 236"/>
                <a:gd name="T26" fmla="*/ 0 w 115"/>
                <a:gd name="T27" fmla="*/ 0 h 236"/>
                <a:gd name="T28" fmla="*/ 0 w 115"/>
                <a:gd name="T29" fmla="*/ 0 h 236"/>
                <a:gd name="T30" fmla="*/ 0 w 115"/>
                <a:gd name="T31" fmla="*/ 0 h 236"/>
                <a:gd name="T32" fmla="*/ 0 w 115"/>
                <a:gd name="T33" fmla="*/ 0 h 236"/>
                <a:gd name="T34" fmla="*/ 0 w 115"/>
                <a:gd name="T35" fmla="*/ 0 h 236"/>
                <a:gd name="T36" fmla="*/ 0 w 115"/>
                <a:gd name="T37" fmla="*/ 0 h 236"/>
                <a:gd name="T38" fmla="*/ 0 w 115"/>
                <a:gd name="T39" fmla="*/ 0 h 236"/>
                <a:gd name="T40" fmla="*/ 0 w 115"/>
                <a:gd name="T41" fmla="*/ 0 h 236"/>
                <a:gd name="T42" fmla="*/ 0 w 115"/>
                <a:gd name="T43" fmla="*/ 0 h 236"/>
                <a:gd name="T44" fmla="*/ 0 w 115"/>
                <a:gd name="T45" fmla="*/ 0 h 236"/>
                <a:gd name="T46" fmla="*/ 0 w 115"/>
                <a:gd name="T47" fmla="*/ 0 h 236"/>
                <a:gd name="T48" fmla="*/ 0 w 115"/>
                <a:gd name="T49" fmla="*/ 0 h 236"/>
                <a:gd name="T50" fmla="*/ 0 w 115"/>
                <a:gd name="T51" fmla="*/ 0 h 236"/>
                <a:gd name="T52" fmla="*/ 0 w 115"/>
                <a:gd name="T53" fmla="*/ 0 h 236"/>
                <a:gd name="T54" fmla="*/ 0 w 115"/>
                <a:gd name="T55" fmla="*/ 0 h 236"/>
                <a:gd name="T56" fmla="*/ 0 w 115"/>
                <a:gd name="T57" fmla="*/ 0 h 236"/>
                <a:gd name="T58" fmla="*/ 0 w 115"/>
                <a:gd name="T59" fmla="*/ 0 h 236"/>
                <a:gd name="T60" fmla="*/ 0 w 115"/>
                <a:gd name="T61" fmla="*/ 0 h 236"/>
                <a:gd name="T62" fmla="*/ 0 w 115"/>
                <a:gd name="T63" fmla="*/ 0 h 236"/>
                <a:gd name="T64" fmla="*/ 0 w 115"/>
                <a:gd name="T65" fmla="*/ 0 h 236"/>
                <a:gd name="T66" fmla="*/ 0 w 115"/>
                <a:gd name="T67" fmla="*/ 0 h 236"/>
                <a:gd name="T68" fmla="*/ 0 w 115"/>
                <a:gd name="T69" fmla="*/ 0 h 236"/>
                <a:gd name="T70" fmla="*/ 0 w 115"/>
                <a:gd name="T71" fmla="*/ 0 h 236"/>
                <a:gd name="T72" fmla="*/ 0 w 115"/>
                <a:gd name="T73" fmla="*/ 0 h 236"/>
                <a:gd name="T74" fmla="*/ 0 w 115"/>
                <a:gd name="T75" fmla="*/ 0 h 236"/>
                <a:gd name="T76" fmla="*/ 0 w 115"/>
                <a:gd name="T77" fmla="*/ 0 h 236"/>
                <a:gd name="T78" fmla="*/ 0 w 115"/>
                <a:gd name="T79" fmla="*/ 0 h 236"/>
                <a:gd name="T80" fmla="*/ 0 w 115"/>
                <a:gd name="T81" fmla="*/ 0 h 2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5"/>
                <a:gd name="T124" fmla="*/ 0 h 236"/>
                <a:gd name="T125" fmla="*/ 115 w 115"/>
                <a:gd name="T126" fmla="*/ 236 h 2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5" h="236">
                  <a:moveTo>
                    <a:pt x="0" y="128"/>
                  </a:moveTo>
                  <a:lnTo>
                    <a:pt x="0" y="148"/>
                  </a:lnTo>
                  <a:lnTo>
                    <a:pt x="5" y="166"/>
                  </a:lnTo>
                  <a:lnTo>
                    <a:pt x="13" y="184"/>
                  </a:lnTo>
                  <a:lnTo>
                    <a:pt x="24" y="198"/>
                  </a:lnTo>
                  <a:lnTo>
                    <a:pt x="39" y="211"/>
                  </a:lnTo>
                  <a:lnTo>
                    <a:pt x="55" y="223"/>
                  </a:lnTo>
                  <a:lnTo>
                    <a:pt x="74" y="231"/>
                  </a:lnTo>
                  <a:lnTo>
                    <a:pt x="92" y="235"/>
                  </a:lnTo>
                  <a:lnTo>
                    <a:pt x="98" y="236"/>
                  </a:lnTo>
                  <a:lnTo>
                    <a:pt x="104" y="234"/>
                  </a:lnTo>
                  <a:lnTo>
                    <a:pt x="109" y="231"/>
                  </a:lnTo>
                  <a:lnTo>
                    <a:pt x="111" y="226"/>
                  </a:lnTo>
                  <a:lnTo>
                    <a:pt x="111" y="220"/>
                  </a:lnTo>
                  <a:lnTo>
                    <a:pt x="110" y="215"/>
                  </a:lnTo>
                  <a:lnTo>
                    <a:pt x="107" y="210"/>
                  </a:lnTo>
                  <a:lnTo>
                    <a:pt x="101" y="208"/>
                  </a:lnTo>
                  <a:lnTo>
                    <a:pt x="82" y="201"/>
                  </a:lnTo>
                  <a:lnTo>
                    <a:pt x="64" y="192"/>
                  </a:lnTo>
                  <a:lnTo>
                    <a:pt x="50" y="179"/>
                  </a:lnTo>
                  <a:lnTo>
                    <a:pt x="40" y="165"/>
                  </a:lnTo>
                  <a:lnTo>
                    <a:pt x="33" y="148"/>
                  </a:lnTo>
                  <a:lnTo>
                    <a:pt x="29" y="130"/>
                  </a:lnTo>
                  <a:lnTo>
                    <a:pt x="29" y="110"/>
                  </a:lnTo>
                  <a:lnTo>
                    <a:pt x="35" y="89"/>
                  </a:lnTo>
                  <a:lnTo>
                    <a:pt x="43" y="74"/>
                  </a:lnTo>
                  <a:lnTo>
                    <a:pt x="56" y="60"/>
                  </a:lnTo>
                  <a:lnTo>
                    <a:pt x="70" y="46"/>
                  </a:lnTo>
                  <a:lnTo>
                    <a:pt x="85" y="33"/>
                  </a:lnTo>
                  <a:lnTo>
                    <a:pt x="98" y="23"/>
                  </a:lnTo>
                  <a:lnTo>
                    <a:pt x="109" y="12"/>
                  </a:lnTo>
                  <a:lnTo>
                    <a:pt x="115" y="6"/>
                  </a:lnTo>
                  <a:lnTo>
                    <a:pt x="115" y="0"/>
                  </a:lnTo>
                  <a:lnTo>
                    <a:pt x="102" y="4"/>
                  </a:lnTo>
                  <a:lnTo>
                    <a:pt x="85" y="12"/>
                  </a:lnTo>
                  <a:lnTo>
                    <a:pt x="68" y="26"/>
                  </a:lnTo>
                  <a:lnTo>
                    <a:pt x="49" y="42"/>
                  </a:lnTo>
                  <a:lnTo>
                    <a:pt x="32" y="61"/>
                  </a:lnTo>
                  <a:lnTo>
                    <a:pt x="17" y="82"/>
                  </a:lnTo>
                  <a:lnTo>
                    <a:pt x="6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22" name="Freeform 339"/>
            <p:cNvSpPr>
              <a:spLocks/>
            </p:cNvSpPr>
            <p:nvPr/>
          </p:nvSpPr>
          <p:spPr bwMode="auto">
            <a:xfrm>
              <a:off x="4423" y="3133"/>
              <a:ext cx="41" cy="52"/>
            </a:xfrm>
            <a:custGeom>
              <a:avLst/>
              <a:gdLst>
                <a:gd name="T0" fmla="*/ 0 w 245"/>
                <a:gd name="T1" fmla="*/ 0 h 310"/>
                <a:gd name="T2" fmla="*/ 0 w 245"/>
                <a:gd name="T3" fmla="*/ 0 h 310"/>
                <a:gd name="T4" fmla="*/ 0 w 245"/>
                <a:gd name="T5" fmla="*/ 0 h 310"/>
                <a:gd name="T6" fmla="*/ 0 w 245"/>
                <a:gd name="T7" fmla="*/ 0 h 310"/>
                <a:gd name="T8" fmla="*/ 0 w 245"/>
                <a:gd name="T9" fmla="*/ 0 h 310"/>
                <a:gd name="T10" fmla="*/ 0 w 245"/>
                <a:gd name="T11" fmla="*/ 0 h 310"/>
                <a:gd name="T12" fmla="*/ 0 w 245"/>
                <a:gd name="T13" fmla="*/ 0 h 310"/>
                <a:gd name="T14" fmla="*/ 0 w 245"/>
                <a:gd name="T15" fmla="*/ 0 h 310"/>
                <a:gd name="T16" fmla="*/ 0 w 245"/>
                <a:gd name="T17" fmla="*/ 0 h 310"/>
                <a:gd name="T18" fmla="*/ 0 w 245"/>
                <a:gd name="T19" fmla="*/ 0 h 310"/>
                <a:gd name="T20" fmla="*/ 0 w 245"/>
                <a:gd name="T21" fmla="*/ 0 h 310"/>
                <a:gd name="T22" fmla="*/ 0 w 245"/>
                <a:gd name="T23" fmla="*/ 0 h 310"/>
                <a:gd name="T24" fmla="*/ 0 w 245"/>
                <a:gd name="T25" fmla="*/ 0 h 310"/>
                <a:gd name="T26" fmla="*/ 0 w 245"/>
                <a:gd name="T27" fmla="*/ 0 h 310"/>
                <a:gd name="T28" fmla="*/ 0 w 245"/>
                <a:gd name="T29" fmla="*/ 0 h 310"/>
                <a:gd name="T30" fmla="*/ 0 w 245"/>
                <a:gd name="T31" fmla="*/ 0 h 310"/>
                <a:gd name="T32" fmla="*/ 0 w 245"/>
                <a:gd name="T33" fmla="*/ 0 h 310"/>
                <a:gd name="T34" fmla="*/ 0 w 245"/>
                <a:gd name="T35" fmla="*/ 0 h 310"/>
                <a:gd name="T36" fmla="*/ 0 w 245"/>
                <a:gd name="T37" fmla="*/ 0 h 310"/>
                <a:gd name="T38" fmla="*/ 0 w 245"/>
                <a:gd name="T39" fmla="*/ 0 h 310"/>
                <a:gd name="T40" fmla="*/ 0 w 245"/>
                <a:gd name="T41" fmla="*/ 0 h 310"/>
                <a:gd name="T42" fmla="*/ 0 w 245"/>
                <a:gd name="T43" fmla="*/ 0 h 310"/>
                <a:gd name="T44" fmla="*/ 0 w 245"/>
                <a:gd name="T45" fmla="*/ 0 h 310"/>
                <a:gd name="T46" fmla="*/ 0 w 245"/>
                <a:gd name="T47" fmla="*/ 0 h 310"/>
                <a:gd name="T48" fmla="*/ 0 w 245"/>
                <a:gd name="T49" fmla="*/ 0 h 310"/>
                <a:gd name="T50" fmla="*/ 0 w 245"/>
                <a:gd name="T51" fmla="*/ 0 h 310"/>
                <a:gd name="T52" fmla="*/ 0 w 245"/>
                <a:gd name="T53" fmla="*/ 0 h 310"/>
                <a:gd name="T54" fmla="*/ 0 w 245"/>
                <a:gd name="T55" fmla="*/ 0 h 310"/>
                <a:gd name="T56" fmla="*/ 0 w 245"/>
                <a:gd name="T57" fmla="*/ 0 h 310"/>
                <a:gd name="T58" fmla="*/ 0 w 245"/>
                <a:gd name="T59" fmla="*/ 0 h 310"/>
                <a:gd name="T60" fmla="*/ 0 w 245"/>
                <a:gd name="T61" fmla="*/ 0 h 310"/>
                <a:gd name="T62" fmla="*/ 0 w 245"/>
                <a:gd name="T63" fmla="*/ 0 h 310"/>
                <a:gd name="T64" fmla="*/ 0 w 245"/>
                <a:gd name="T65" fmla="*/ 0 h 310"/>
                <a:gd name="T66" fmla="*/ 0 w 245"/>
                <a:gd name="T67" fmla="*/ 0 h 310"/>
                <a:gd name="T68" fmla="*/ 0 w 245"/>
                <a:gd name="T69" fmla="*/ 0 h 310"/>
                <a:gd name="T70" fmla="*/ 0 w 245"/>
                <a:gd name="T71" fmla="*/ 0 h 310"/>
                <a:gd name="T72" fmla="*/ 0 w 245"/>
                <a:gd name="T73" fmla="*/ 0 h 310"/>
                <a:gd name="T74" fmla="*/ 0 w 245"/>
                <a:gd name="T75" fmla="*/ 0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5"/>
                <a:gd name="T115" fmla="*/ 0 h 310"/>
                <a:gd name="T116" fmla="*/ 245 w 245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5" h="310">
                  <a:moveTo>
                    <a:pt x="200" y="116"/>
                  </a:moveTo>
                  <a:lnTo>
                    <a:pt x="208" y="124"/>
                  </a:lnTo>
                  <a:lnTo>
                    <a:pt x="214" y="133"/>
                  </a:lnTo>
                  <a:lnTo>
                    <a:pt x="220" y="144"/>
                  </a:lnTo>
                  <a:lnTo>
                    <a:pt x="223" y="154"/>
                  </a:lnTo>
                  <a:lnTo>
                    <a:pt x="226" y="164"/>
                  </a:lnTo>
                  <a:lnTo>
                    <a:pt x="224" y="176"/>
                  </a:lnTo>
                  <a:lnTo>
                    <a:pt x="222" y="187"/>
                  </a:lnTo>
                  <a:lnTo>
                    <a:pt x="216" y="198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9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2" y="264"/>
                  </a:lnTo>
                  <a:lnTo>
                    <a:pt x="132" y="275"/>
                  </a:lnTo>
                  <a:lnTo>
                    <a:pt x="128" y="278"/>
                  </a:lnTo>
                  <a:lnTo>
                    <a:pt x="126" y="283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2" y="306"/>
                  </a:lnTo>
                  <a:lnTo>
                    <a:pt x="126" y="309"/>
                  </a:lnTo>
                  <a:lnTo>
                    <a:pt x="131" y="310"/>
                  </a:lnTo>
                  <a:lnTo>
                    <a:pt x="135" y="310"/>
                  </a:lnTo>
                  <a:lnTo>
                    <a:pt x="139" y="309"/>
                  </a:lnTo>
                  <a:lnTo>
                    <a:pt x="142" y="306"/>
                  </a:lnTo>
                  <a:lnTo>
                    <a:pt x="154" y="292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20" y="233"/>
                  </a:lnTo>
                  <a:lnTo>
                    <a:pt x="230" y="219"/>
                  </a:lnTo>
                  <a:lnTo>
                    <a:pt x="238" y="204"/>
                  </a:lnTo>
                  <a:lnTo>
                    <a:pt x="244" y="186"/>
                  </a:lnTo>
                  <a:lnTo>
                    <a:pt x="245" y="169"/>
                  </a:lnTo>
                  <a:lnTo>
                    <a:pt x="243" y="152"/>
                  </a:lnTo>
                  <a:lnTo>
                    <a:pt x="237" y="134"/>
                  </a:lnTo>
                  <a:lnTo>
                    <a:pt x="228" y="119"/>
                  </a:lnTo>
                  <a:lnTo>
                    <a:pt x="217" y="105"/>
                  </a:lnTo>
                  <a:lnTo>
                    <a:pt x="203" y="93"/>
                  </a:lnTo>
                  <a:lnTo>
                    <a:pt x="188" y="83"/>
                  </a:lnTo>
                  <a:lnTo>
                    <a:pt x="176" y="76"/>
                  </a:lnTo>
                  <a:lnTo>
                    <a:pt x="163" y="69"/>
                  </a:lnTo>
                  <a:lnTo>
                    <a:pt x="151" y="61"/>
                  </a:lnTo>
                  <a:lnTo>
                    <a:pt x="136" y="54"/>
                  </a:lnTo>
                  <a:lnTo>
                    <a:pt x="122" y="46"/>
                  </a:lnTo>
                  <a:lnTo>
                    <a:pt x="107" y="39"/>
                  </a:lnTo>
                  <a:lnTo>
                    <a:pt x="93" y="31"/>
                  </a:lnTo>
                  <a:lnTo>
                    <a:pt x="79" y="24"/>
                  </a:lnTo>
                  <a:lnTo>
                    <a:pt x="66" y="18"/>
                  </a:lnTo>
                  <a:lnTo>
                    <a:pt x="53" y="13"/>
                  </a:lnTo>
                  <a:lnTo>
                    <a:pt x="40" y="8"/>
                  </a:lnTo>
                  <a:lnTo>
                    <a:pt x="30" y="5"/>
                  </a:lnTo>
                  <a:lnTo>
                    <a:pt x="20" y="1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1" y="8"/>
                  </a:lnTo>
                  <a:lnTo>
                    <a:pt x="23" y="14"/>
                  </a:lnTo>
                  <a:lnTo>
                    <a:pt x="36" y="20"/>
                  </a:lnTo>
                  <a:lnTo>
                    <a:pt x="47" y="25"/>
                  </a:lnTo>
                  <a:lnTo>
                    <a:pt x="60" y="31"/>
                  </a:lnTo>
                  <a:lnTo>
                    <a:pt x="73" y="37"/>
                  </a:lnTo>
                  <a:lnTo>
                    <a:pt x="86" y="44"/>
                  </a:lnTo>
                  <a:lnTo>
                    <a:pt x="99" y="51"/>
                  </a:lnTo>
                  <a:lnTo>
                    <a:pt x="113" y="57"/>
                  </a:lnTo>
                  <a:lnTo>
                    <a:pt x="126" y="64"/>
                  </a:lnTo>
                  <a:lnTo>
                    <a:pt x="139" y="71"/>
                  </a:lnTo>
                  <a:lnTo>
                    <a:pt x="152" y="79"/>
                  </a:lnTo>
                  <a:lnTo>
                    <a:pt x="165" y="88"/>
                  </a:lnTo>
                  <a:lnTo>
                    <a:pt x="176" y="96"/>
                  </a:lnTo>
                  <a:lnTo>
                    <a:pt x="188" y="106"/>
                  </a:lnTo>
                  <a:lnTo>
                    <a:pt x="200" y="1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23" name="Freeform 340"/>
            <p:cNvSpPr>
              <a:spLocks/>
            </p:cNvSpPr>
            <p:nvPr/>
          </p:nvSpPr>
          <p:spPr bwMode="auto">
            <a:xfrm>
              <a:off x="4338" y="3209"/>
              <a:ext cx="125" cy="175"/>
            </a:xfrm>
            <a:custGeom>
              <a:avLst/>
              <a:gdLst>
                <a:gd name="T0" fmla="*/ 0 w 125"/>
                <a:gd name="T1" fmla="*/ 175 h 175"/>
                <a:gd name="T2" fmla="*/ 0 w 125"/>
                <a:gd name="T3" fmla="*/ 144 h 175"/>
                <a:gd name="T4" fmla="*/ 11 w 125"/>
                <a:gd name="T5" fmla="*/ 144 h 175"/>
                <a:gd name="T6" fmla="*/ 11 w 125"/>
                <a:gd name="T7" fmla="*/ 118 h 175"/>
                <a:gd name="T8" fmla="*/ 23 w 125"/>
                <a:gd name="T9" fmla="*/ 114 h 175"/>
                <a:gd name="T10" fmla="*/ 20 w 125"/>
                <a:gd name="T11" fmla="*/ 88 h 175"/>
                <a:gd name="T12" fmla="*/ 30 w 125"/>
                <a:gd name="T13" fmla="*/ 84 h 175"/>
                <a:gd name="T14" fmla="*/ 30 w 125"/>
                <a:gd name="T15" fmla="*/ 58 h 175"/>
                <a:gd name="T16" fmla="*/ 39 w 125"/>
                <a:gd name="T17" fmla="*/ 54 h 175"/>
                <a:gd name="T18" fmla="*/ 39 w 125"/>
                <a:gd name="T19" fmla="*/ 28 h 175"/>
                <a:gd name="T20" fmla="*/ 48 w 125"/>
                <a:gd name="T21" fmla="*/ 28 h 175"/>
                <a:gd name="T22" fmla="*/ 56 w 125"/>
                <a:gd name="T23" fmla="*/ 0 h 175"/>
                <a:gd name="T24" fmla="*/ 80 w 125"/>
                <a:gd name="T25" fmla="*/ 0 h 175"/>
                <a:gd name="T26" fmla="*/ 81 w 125"/>
                <a:gd name="T27" fmla="*/ 25 h 175"/>
                <a:gd name="T28" fmla="*/ 92 w 125"/>
                <a:gd name="T29" fmla="*/ 24 h 175"/>
                <a:gd name="T30" fmla="*/ 93 w 125"/>
                <a:gd name="T31" fmla="*/ 49 h 175"/>
                <a:gd name="T32" fmla="*/ 102 w 125"/>
                <a:gd name="T33" fmla="*/ 54 h 175"/>
                <a:gd name="T34" fmla="*/ 99 w 125"/>
                <a:gd name="T35" fmla="*/ 81 h 175"/>
                <a:gd name="T36" fmla="*/ 114 w 125"/>
                <a:gd name="T37" fmla="*/ 82 h 175"/>
                <a:gd name="T38" fmla="*/ 107 w 125"/>
                <a:gd name="T39" fmla="*/ 81 h 175"/>
                <a:gd name="T40" fmla="*/ 108 w 125"/>
                <a:gd name="T41" fmla="*/ 114 h 175"/>
                <a:gd name="T42" fmla="*/ 117 w 125"/>
                <a:gd name="T43" fmla="*/ 117 h 175"/>
                <a:gd name="T44" fmla="*/ 122 w 125"/>
                <a:gd name="T45" fmla="*/ 142 h 175"/>
                <a:gd name="T46" fmla="*/ 125 w 125"/>
                <a:gd name="T47" fmla="*/ 175 h 175"/>
                <a:gd name="T48" fmla="*/ 0 w 125"/>
                <a:gd name="T49" fmla="*/ 175 h 17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5"/>
                <a:gd name="T76" fmla="*/ 0 h 175"/>
                <a:gd name="T77" fmla="*/ 125 w 125"/>
                <a:gd name="T78" fmla="*/ 175 h 17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5" h="175">
                  <a:moveTo>
                    <a:pt x="0" y="175"/>
                  </a:moveTo>
                  <a:lnTo>
                    <a:pt x="0" y="144"/>
                  </a:lnTo>
                  <a:lnTo>
                    <a:pt x="11" y="144"/>
                  </a:lnTo>
                  <a:lnTo>
                    <a:pt x="11" y="118"/>
                  </a:lnTo>
                  <a:lnTo>
                    <a:pt x="23" y="114"/>
                  </a:lnTo>
                  <a:lnTo>
                    <a:pt x="20" y="88"/>
                  </a:lnTo>
                  <a:lnTo>
                    <a:pt x="30" y="84"/>
                  </a:lnTo>
                  <a:lnTo>
                    <a:pt x="30" y="58"/>
                  </a:lnTo>
                  <a:lnTo>
                    <a:pt x="39" y="54"/>
                  </a:lnTo>
                  <a:lnTo>
                    <a:pt x="39" y="28"/>
                  </a:lnTo>
                  <a:lnTo>
                    <a:pt x="48" y="28"/>
                  </a:lnTo>
                  <a:lnTo>
                    <a:pt x="56" y="0"/>
                  </a:lnTo>
                  <a:lnTo>
                    <a:pt x="80" y="0"/>
                  </a:lnTo>
                  <a:lnTo>
                    <a:pt x="81" y="25"/>
                  </a:lnTo>
                  <a:lnTo>
                    <a:pt x="92" y="24"/>
                  </a:lnTo>
                  <a:lnTo>
                    <a:pt x="93" y="49"/>
                  </a:lnTo>
                  <a:lnTo>
                    <a:pt x="102" y="54"/>
                  </a:lnTo>
                  <a:lnTo>
                    <a:pt x="99" y="81"/>
                  </a:lnTo>
                  <a:lnTo>
                    <a:pt x="114" y="82"/>
                  </a:lnTo>
                  <a:lnTo>
                    <a:pt x="107" y="81"/>
                  </a:lnTo>
                  <a:lnTo>
                    <a:pt x="108" y="114"/>
                  </a:lnTo>
                  <a:lnTo>
                    <a:pt x="117" y="117"/>
                  </a:lnTo>
                  <a:lnTo>
                    <a:pt x="122" y="142"/>
                  </a:lnTo>
                  <a:lnTo>
                    <a:pt x="125" y="175"/>
                  </a:lnTo>
                  <a:lnTo>
                    <a:pt x="0" y="175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" name="Group 341"/>
          <p:cNvGrpSpPr>
            <a:grpSpLocks/>
          </p:cNvGrpSpPr>
          <p:nvPr/>
        </p:nvGrpSpPr>
        <p:grpSpPr bwMode="auto">
          <a:xfrm>
            <a:off x="4675188" y="2076450"/>
            <a:ext cx="2544762" cy="3355975"/>
            <a:chOff x="2945" y="1308"/>
            <a:chExt cx="1603" cy="2114"/>
          </a:xfrm>
        </p:grpSpPr>
        <p:sp>
          <p:nvSpPr>
            <p:cNvPr id="3202" name="Line 342"/>
            <p:cNvSpPr>
              <a:spLocks noChangeShapeType="1"/>
            </p:cNvSpPr>
            <p:nvPr/>
          </p:nvSpPr>
          <p:spPr bwMode="auto">
            <a:xfrm flipH="1">
              <a:off x="3800" y="1315"/>
              <a:ext cx="188" cy="671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03" name="Line 343"/>
            <p:cNvSpPr>
              <a:spLocks noChangeShapeType="1"/>
            </p:cNvSpPr>
            <p:nvPr/>
          </p:nvSpPr>
          <p:spPr bwMode="auto">
            <a:xfrm flipH="1">
              <a:off x="3501" y="1308"/>
              <a:ext cx="15" cy="1831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04" name="Line 344"/>
            <p:cNvSpPr>
              <a:spLocks noChangeShapeType="1"/>
            </p:cNvSpPr>
            <p:nvPr/>
          </p:nvSpPr>
          <p:spPr bwMode="auto">
            <a:xfrm>
              <a:off x="3740" y="2940"/>
              <a:ext cx="808" cy="482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05" name="Text Box 345"/>
            <p:cNvSpPr txBox="1">
              <a:spLocks noChangeArrowheads="1"/>
            </p:cNvSpPr>
            <p:nvPr/>
          </p:nvSpPr>
          <p:spPr bwMode="auto">
            <a:xfrm>
              <a:off x="2945" y="1581"/>
              <a:ext cx="67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3300"/>
                  </a:solidFill>
                </a:rPr>
                <a:t>par-par</a:t>
              </a:r>
            </a:p>
          </p:txBody>
        </p:sp>
      </p:grp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FAE1F806-0E0D-3B4A-94E0-778F1B381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C42074-4BF0-42B9-8ADF-069788F5B150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7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" name="Text Box 51"/>
          <p:cNvSpPr txBox="1">
            <a:spLocks noChangeArrowheads="1"/>
          </p:cNvSpPr>
          <p:nvPr/>
        </p:nvSpPr>
        <p:spPr bwMode="auto">
          <a:xfrm>
            <a:off x="6205538" y="4462595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000" i="1">
                <a:solidFill>
                  <a:srgbClr val="FF3300"/>
                </a:solidFill>
                <a:latin typeface="Arial" charset="0"/>
              </a:rPr>
              <a:t>d</a:t>
            </a:r>
            <a:r>
              <a:rPr lang="en-US" sz="2000" i="1" baseline="-25000">
                <a:solidFill>
                  <a:srgbClr val="FF3300"/>
                </a:solidFill>
                <a:latin typeface="Arial" charset="0"/>
              </a:rPr>
              <a:t>i</a:t>
            </a:r>
            <a:r>
              <a:rPr lang="en-US" sz="2000" i="1">
                <a:solidFill>
                  <a:srgbClr val="FF3300"/>
                </a:solidFill>
                <a:latin typeface="Arial" charset="0"/>
              </a:rPr>
              <a:t>:</a:t>
            </a:r>
            <a:r>
              <a:rPr lang="en-US" sz="2000">
                <a:latin typeface="Arial" charset="0"/>
              </a:rPr>
              <a:t> </a:t>
            </a:r>
            <a:r>
              <a:rPr lang="en-US" sz="2000" err="1">
                <a:latin typeface="Arial" charset="0"/>
              </a:rPr>
              <a:t>banda</a:t>
            </a:r>
            <a:r>
              <a:rPr lang="en-US" sz="2000">
                <a:latin typeface="Arial" charset="0"/>
              </a:rPr>
              <a:t> de download do par </a:t>
            </a:r>
            <a:r>
              <a:rPr lang="en-US" sz="2000" i="1" err="1">
                <a:latin typeface="Arial" charset="0"/>
              </a:rPr>
              <a:t>i</a:t>
            </a:r>
            <a:endParaRPr lang="en-US" sz="2000">
              <a:latin typeface="Arial" charset="0"/>
            </a:endParaRPr>
          </a:p>
        </p:txBody>
      </p:sp>
      <p:sp>
        <p:nvSpPr>
          <p:cNvPr id="4101" name="Espaço Reservado para Rodapé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2: </a:t>
            </a:r>
            <a:r>
              <a:rPr lang="en-US" err="1"/>
              <a:t>Camada</a:t>
            </a:r>
            <a:r>
              <a:rPr lang="en-US"/>
              <a:t> de </a:t>
            </a:r>
            <a:r>
              <a:rPr lang="en-US" err="1"/>
              <a:t>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4103" name="Rectangle 2"/>
          <p:cNvSpPr>
            <a:spLocks noGrp="1" noChangeArrowheads="1"/>
          </p:cNvSpPr>
          <p:nvPr>
            <p:ph type="title"/>
          </p:nvPr>
        </p:nvSpPr>
        <p:spPr>
          <a:xfrm>
            <a:off x="298450" y="228600"/>
            <a:ext cx="8520113" cy="1143000"/>
          </a:xfrm>
        </p:spPr>
        <p:txBody>
          <a:bodyPr/>
          <a:lstStyle/>
          <a:p>
            <a:r>
              <a:rPr lang="pt-BR" sz="3600"/>
              <a:t>Distribuição de Arquivo: C/S x P2P</a:t>
            </a:r>
          </a:p>
        </p:txBody>
      </p:sp>
      <p:sp>
        <p:nvSpPr>
          <p:cNvPr id="41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5138" y="1227138"/>
            <a:ext cx="8258175" cy="1143000"/>
          </a:xfrm>
        </p:spPr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 i="1" u="sng">
                <a:solidFill>
                  <a:srgbClr val="FF3300"/>
                </a:solidFill>
              </a:rPr>
              <a:t>Pergunta</a:t>
            </a:r>
            <a:r>
              <a:rPr lang="pt-BR" sz="2400"/>
              <a:t>: Quanto tempo leva para distribuir um arquivo de um servidor para </a:t>
            </a:r>
            <a:r>
              <a:rPr lang="pt-BR" sz="2400" i="1"/>
              <a:t>N</a:t>
            </a:r>
            <a:r>
              <a:rPr lang="pt-BR" sz="2400"/>
              <a:t> pares?</a:t>
            </a:r>
          </a:p>
          <a:p>
            <a:pPr lvl="1"/>
            <a:r>
              <a:rPr lang="pt-BR" sz="2000"/>
              <a:t>Capacidade de </a:t>
            </a:r>
            <a:r>
              <a:rPr lang="pt-BR" sz="2000" i="1"/>
              <a:t>upload/download</a:t>
            </a:r>
            <a:r>
              <a:rPr lang="pt-BR" sz="2000"/>
              <a:t> de um par é um recurso limitado</a:t>
            </a:r>
          </a:p>
        </p:txBody>
      </p:sp>
      <p:sp>
        <p:nvSpPr>
          <p:cNvPr id="4105" name="Freeform 4"/>
          <p:cNvSpPr>
            <a:spLocks/>
          </p:cNvSpPr>
          <p:nvPr/>
        </p:nvSpPr>
        <p:spPr bwMode="auto">
          <a:xfrm>
            <a:off x="2373313" y="4032250"/>
            <a:ext cx="3775075" cy="2146300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92"/>
              <a:gd name="T37" fmla="*/ 0 h 1255"/>
              <a:gd name="T38" fmla="*/ 1292 w 1292"/>
              <a:gd name="T39" fmla="*/ 1255 h 125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4106" name="Group 5"/>
          <p:cNvGrpSpPr>
            <a:grpSpLocks/>
          </p:cNvGrpSpPr>
          <p:nvPr/>
        </p:nvGrpSpPr>
        <p:grpSpPr bwMode="auto">
          <a:xfrm>
            <a:off x="1552575" y="3181350"/>
            <a:ext cx="538163" cy="885825"/>
            <a:chOff x="4180" y="783"/>
            <a:chExt cx="150" cy="307"/>
          </a:xfrm>
        </p:grpSpPr>
        <p:sp>
          <p:nvSpPr>
            <p:cNvPr id="4137" name="AutoShape 6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38" name="Rectangle 7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39" name="Rectangle 8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40" name="AutoShape 9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41" name="Line 10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42" name="Line 11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43" name="Rectangle 12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44" name="Rectangle 13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4107" name="Line 14"/>
          <p:cNvSpPr>
            <a:spLocks noChangeShapeType="1"/>
          </p:cNvSpPr>
          <p:nvPr/>
        </p:nvSpPr>
        <p:spPr bwMode="auto">
          <a:xfrm>
            <a:off x="1819275" y="4051300"/>
            <a:ext cx="803275" cy="311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4108" name="Text Box 15"/>
          <p:cNvSpPr txBox="1">
            <a:spLocks noChangeArrowheads="1"/>
          </p:cNvSpPr>
          <p:nvPr/>
        </p:nvSpPr>
        <p:spPr bwMode="auto">
          <a:xfrm>
            <a:off x="2179638" y="3719513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latin typeface="Arial" charset="0"/>
              </a:rPr>
              <a:t>u</a:t>
            </a:r>
            <a:r>
              <a:rPr lang="en-US" baseline="-25000">
                <a:latin typeface="Arial" charset="0"/>
              </a:rPr>
              <a:t>s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3190875" y="2817813"/>
          <a:ext cx="547688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05"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0875" y="2817813"/>
                        <a:ext cx="547688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9" name="Line 17"/>
          <p:cNvSpPr>
            <a:spLocks noChangeShapeType="1"/>
          </p:cNvSpPr>
          <p:nvPr/>
        </p:nvSpPr>
        <p:spPr bwMode="auto">
          <a:xfrm>
            <a:off x="3551238" y="3214688"/>
            <a:ext cx="228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110" name="Line 18"/>
          <p:cNvSpPr>
            <a:spLocks noChangeShapeType="1"/>
          </p:cNvSpPr>
          <p:nvPr/>
        </p:nvSpPr>
        <p:spPr bwMode="auto">
          <a:xfrm flipH="1" flipV="1">
            <a:off x="3348038" y="3205163"/>
            <a:ext cx="228600" cy="889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111" name="Text Box 19"/>
          <p:cNvSpPr txBox="1">
            <a:spLocks noChangeArrowheads="1"/>
          </p:cNvSpPr>
          <p:nvPr/>
        </p:nvSpPr>
        <p:spPr bwMode="auto">
          <a:xfrm>
            <a:off x="4184650" y="3440113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i="1">
                <a:latin typeface="Arial" charset="0"/>
              </a:rPr>
              <a:t>u</a:t>
            </a:r>
            <a:r>
              <a:rPr lang="en-US" i="1" baseline="-25000">
                <a:latin typeface="Arial" charset="0"/>
              </a:rPr>
              <a:t>2</a:t>
            </a:r>
          </a:p>
        </p:txBody>
      </p:sp>
      <p:sp>
        <p:nvSpPr>
          <p:cNvPr id="4112" name="Text Box 20"/>
          <p:cNvSpPr txBox="1">
            <a:spLocks noChangeArrowheads="1"/>
          </p:cNvSpPr>
          <p:nvPr/>
        </p:nvSpPr>
        <p:spPr bwMode="auto">
          <a:xfrm>
            <a:off x="3592513" y="3475038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i="1">
                <a:latin typeface="Arial" charset="0"/>
              </a:rPr>
              <a:t>d</a:t>
            </a:r>
            <a:r>
              <a:rPr lang="en-US" i="1" baseline="-25000">
                <a:latin typeface="Arial" charset="0"/>
              </a:rPr>
              <a:t>1</a:t>
            </a:r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4614863" y="2784475"/>
          <a:ext cx="573087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06"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4863" y="2784475"/>
                        <a:ext cx="573087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3" name="Line 22"/>
          <p:cNvSpPr>
            <a:spLocks noChangeShapeType="1"/>
          </p:cNvSpPr>
          <p:nvPr/>
        </p:nvSpPr>
        <p:spPr bwMode="auto">
          <a:xfrm flipV="1">
            <a:off x="4397375" y="3243263"/>
            <a:ext cx="317500" cy="1042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114" name="Line 23"/>
          <p:cNvSpPr>
            <a:spLocks noChangeShapeType="1"/>
          </p:cNvSpPr>
          <p:nvPr/>
        </p:nvSpPr>
        <p:spPr bwMode="auto">
          <a:xfrm flipH="1">
            <a:off x="4587875" y="3322638"/>
            <a:ext cx="330200" cy="1052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115" name="Text Box 24"/>
          <p:cNvSpPr txBox="1">
            <a:spLocks noChangeArrowheads="1"/>
          </p:cNvSpPr>
          <p:nvPr/>
        </p:nvSpPr>
        <p:spPr bwMode="auto">
          <a:xfrm>
            <a:off x="4722813" y="362585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i="1">
                <a:latin typeface="Arial" charset="0"/>
              </a:rPr>
              <a:t>d</a:t>
            </a:r>
            <a:r>
              <a:rPr lang="en-US" i="1" baseline="-25000">
                <a:latin typeface="Arial" charset="0"/>
              </a:rPr>
              <a:t>2</a:t>
            </a:r>
          </a:p>
        </p:txBody>
      </p:sp>
      <p:sp>
        <p:nvSpPr>
          <p:cNvPr id="4116" name="Text Box 25"/>
          <p:cNvSpPr txBox="1">
            <a:spLocks noChangeArrowheads="1"/>
          </p:cNvSpPr>
          <p:nvPr/>
        </p:nvSpPr>
        <p:spPr bwMode="auto">
          <a:xfrm>
            <a:off x="3140075" y="3475038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i="1">
                <a:latin typeface="Arial" charset="0"/>
              </a:rPr>
              <a:t>u</a:t>
            </a:r>
            <a:r>
              <a:rPr lang="en-US" i="1" baseline="-25000">
                <a:latin typeface="Arial" charset="0"/>
              </a:rPr>
              <a:t>1</a:t>
            </a:r>
          </a:p>
        </p:txBody>
      </p:sp>
      <p:sp>
        <p:nvSpPr>
          <p:cNvPr id="4117" name="Oval 27"/>
          <p:cNvSpPr>
            <a:spLocks noChangeArrowheads="1"/>
          </p:cNvSpPr>
          <p:nvPr/>
        </p:nvSpPr>
        <p:spPr bwMode="auto">
          <a:xfrm>
            <a:off x="2657475" y="5608638"/>
            <a:ext cx="112713" cy="1238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118" name="Oval 28"/>
          <p:cNvSpPr>
            <a:spLocks noChangeArrowheads="1"/>
          </p:cNvSpPr>
          <p:nvPr/>
        </p:nvSpPr>
        <p:spPr bwMode="auto">
          <a:xfrm>
            <a:off x="3360738" y="5922963"/>
            <a:ext cx="112712" cy="1238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119" name="Oval 29"/>
          <p:cNvSpPr>
            <a:spLocks noChangeArrowheads="1"/>
          </p:cNvSpPr>
          <p:nvPr/>
        </p:nvSpPr>
        <p:spPr bwMode="auto">
          <a:xfrm>
            <a:off x="3833813" y="6130925"/>
            <a:ext cx="112712" cy="1238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120" name="Oval 30"/>
          <p:cNvSpPr>
            <a:spLocks noChangeArrowheads="1"/>
          </p:cNvSpPr>
          <p:nvPr/>
        </p:nvSpPr>
        <p:spPr bwMode="auto">
          <a:xfrm>
            <a:off x="4552950" y="6248400"/>
            <a:ext cx="112713" cy="1238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121" name="Oval 31"/>
          <p:cNvSpPr>
            <a:spLocks noChangeArrowheads="1"/>
          </p:cNvSpPr>
          <p:nvPr/>
        </p:nvSpPr>
        <p:spPr bwMode="auto">
          <a:xfrm>
            <a:off x="5454650" y="6335713"/>
            <a:ext cx="112713" cy="1238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122" name="Oval 32"/>
          <p:cNvSpPr>
            <a:spLocks noChangeArrowheads="1"/>
          </p:cNvSpPr>
          <p:nvPr/>
        </p:nvSpPr>
        <p:spPr bwMode="auto">
          <a:xfrm>
            <a:off x="6057900" y="6089650"/>
            <a:ext cx="112713" cy="1238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123" name="Oval 33"/>
          <p:cNvSpPr>
            <a:spLocks noChangeArrowheads="1"/>
          </p:cNvSpPr>
          <p:nvPr/>
        </p:nvSpPr>
        <p:spPr bwMode="auto">
          <a:xfrm>
            <a:off x="6272213" y="5416550"/>
            <a:ext cx="112712" cy="1238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124" name="Oval 34"/>
          <p:cNvSpPr>
            <a:spLocks noChangeArrowheads="1"/>
          </p:cNvSpPr>
          <p:nvPr/>
        </p:nvSpPr>
        <p:spPr bwMode="auto">
          <a:xfrm>
            <a:off x="5448300" y="3986213"/>
            <a:ext cx="112713" cy="1238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846138" y="4733925"/>
          <a:ext cx="566737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07"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138" y="4733925"/>
                        <a:ext cx="566737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6" name="Line 39"/>
          <p:cNvSpPr>
            <a:spLocks noChangeShapeType="1"/>
          </p:cNvSpPr>
          <p:nvPr/>
        </p:nvSpPr>
        <p:spPr bwMode="auto">
          <a:xfrm>
            <a:off x="1376363" y="4962525"/>
            <a:ext cx="101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4127" name="Line 40"/>
          <p:cNvSpPr>
            <a:spLocks noChangeShapeType="1"/>
          </p:cNvSpPr>
          <p:nvPr/>
        </p:nvSpPr>
        <p:spPr bwMode="auto">
          <a:xfrm flipH="1">
            <a:off x="1431925" y="5110163"/>
            <a:ext cx="100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4128" name="Text Box 41"/>
          <p:cNvSpPr txBox="1">
            <a:spLocks noChangeArrowheads="1"/>
          </p:cNvSpPr>
          <p:nvPr/>
        </p:nvSpPr>
        <p:spPr bwMode="auto">
          <a:xfrm>
            <a:off x="1565275" y="5108575"/>
            <a:ext cx="609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i="1" dirty="0" err="1">
                <a:latin typeface="Arial" charset="0"/>
              </a:rPr>
              <a:t>d</a:t>
            </a:r>
            <a:r>
              <a:rPr lang="en-US" i="1" baseline="-25000" dirty="0" err="1">
                <a:latin typeface="Arial" charset="0"/>
              </a:rPr>
              <a:t>N</a:t>
            </a:r>
            <a:endParaRPr lang="en-US" i="1" baseline="-25000" dirty="0">
              <a:latin typeface="Arial" charset="0"/>
            </a:endParaRPr>
          </a:p>
        </p:txBody>
      </p:sp>
      <p:sp>
        <p:nvSpPr>
          <p:cNvPr id="4129" name="Text Box 42"/>
          <p:cNvSpPr txBox="1">
            <a:spLocks noChangeArrowheads="1"/>
          </p:cNvSpPr>
          <p:nvPr/>
        </p:nvSpPr>
        <p:spPr bwMode="auto">
          <a:xfrm>
            <a:off x="1568450" y="4511675"/>
            <a:ext cx="609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i="1" dirty="0" err="1">
                <a:latin typeface="Arial" charset="0"/>
              </a:rPr>
              <a:t>u</a:t>
            </a:r>
            <a:r>
              <a:rPr lang="en-US" i="1" baseline="-25000" dirty="0" err="1">
                <a:latin typeface="Arial" charset="0"/>
              </a:rPr>
              <a:t>N</a:t>
            </a:r>
            <a:endParaRPr lang="en-US" i="1" baseline="-25000" dirty="0">
              <a:latin typeface="Arial" charset="0"/>
            </a:endParaRPr>
          </a:p>
        </p:txBody>
      </p:sp>
      <p:sp>
        <p:nvSpPr>
          <p:cNvPr id="4130" name="Text Box 43"/>
          <p:cNvSpPr txBox="1">
            <a:spLocks noChangeArrowheads="1"/>
          </p:cNvSpPr>
          <p:nvPr/>
        </p:nvSpPr>
        <p:spPr bwMode="auto">
          <a:xfrm>
            <a:off x="1443038" y="2797175"/>
            <a:ext cx="1173162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/>
              <a:t>Servidor</a:t>
            </a:r>
            <a:endParaRPr lang="en-US" baseline="-25000"/>
          </a:p>
        </p:txBody>
      </p:sp>
      <p:sp>
        <p:nvSpPr>
          <p:cNvPr id="4131" name="Text Box 44"/>
          <p:cNvSpPr txBox="1">
            <a:spLocks noChangeArrowheads="1"/>
          </p:cNvSpPr>
          <p:nvPr/>
        </p:nvSpPr>
        <p:spPr bwMode="auto">
          <a:xfrm>
            <a:off x="3294063" y="4730750"/>
            <a:ext cx="20748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Rede (com</a:t>
            </a:r>
          </a:p>
          <a:p>
            <a:pPr eaLnBrk="1" hangingPunct="1"/>
            <a:r>
              <a:rPr lang="en-US"/>
              <a:t>banda abundante)</a:t>
            </a:r>
          </a:p>
        </p:txBody>
      </p:sp>
      <p:sp>
        <p:nvSpPr>
          <p:cNvPr id="4132" name="AutoShape 46"/>
          <p:cNvSpPr>
            <a:spLocks noChangeArrowheads="1"/>
          </p:cNvSpPr>
          <p:nvPr/>
        </p:nvSpPr>
        <p:spPr bwMode="auto">
          <a:xfrm>
            <a:off x="900113" y="3176588"/>
            <a:ext cx="527050" cy="825500"/>
          </a:xfrm>
          <a:prstGeom prst="can">
            <a:avLst>
              <a:gd name="adj" fmla="val 39157"/>
            </a:avLst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133" name="Text Box 47"/>
          <p:cNvSpPr txBox="1">
            <a:spLocks noChangeArrowheads="1"/>
          </p:cNvSpPr>
          <p:nvPr/>
        </p:nvSpPr>
        <p:spPr bwMode="auto">
          <a:xfrm>
            <a:off x="71438" y="4030663"/>
            <a:ext cx="1658937" cy="646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/>
              <a:t>Arquivo, </a:t>
            </a:r>
          </a:p>
          <a:p>
            <a:pPr eaLnBrk="1" hangingPunct="1"/>
            <a:r>
              <a:rPr lang="en-US"/>
              <a:t>tamanho </a:t>
            </a:r>
            <a:r>
              <a:rPr lang="en-US" i="1"/>
              <a:t>F</a:t>
            </a:r>
            <a:endParaRPr lang="en-US" i="1" baseline="-25000"/>
          </a:p>
        </p:txBody>
      </p:sp>
      <p:sp>
        <p:nvSpPr>
          <p:cNvPr id="4134" name="Text Box 49"/>
          <p:cNvSpPr txBox="1">
            <a:spLocks noChangeArrowheads="1"/>
          </p:cNvSpPr>
          <p:nvPr/>
        </p:nvSpPr>
        <p:spPr bwMode="auto">
          <a:xfrm>
            <a:off x="6151563" y="2998920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000" i="1">
                <a:solidFill>
                  <a:srgbClr val="FF3300"/>
                </a:solidFill>
                <a:latin typeface="Arial" charset="0"/>
              </a:rPr>
              <a:t>u</a:t>
            </a:r>
            <a:r>
              <a:rPr lang="en-US" sz="2000" i="1" baseline="-25000">
                <a:solidFill>
                  <a:srgbClr val="FF3300"/>
                </a:solidFill>
                <a:latin typeface="Arial" charset="0"/>
              </a:rPr>
              <a:t>s</a:t>
            </a:r>
            <a:r>
              <a:rPr lang="en-US" sz="2000" i="1">
                <a:solidFill>
                  <a:srgbClr val="FF3300"/>
                </a:solidFill>
                <a:latin typeface="Arial" charset="0"/>
              </a:rPr>
              <a:t>:</a:t>
            </a:r>
            <a:r>
              <a:rPr lang="en-US" sz="2000">
                <a:latin typeface="Arial" charset="0"/>
              </a:rPr>
              <a:t> </a:t>
            </a:r>
            <a:r>
              <a:rPr lang="en-US" sz="2000" err="1">
                <a:latin typeface="Arial" charset="0"/>
              </a:rPr>
              <a:t>banda</a:t>
            </a:r>
            <a:r>
              <a:rPr lang="en-US" sz="2000">
                <a:latin typeface="Arial" charset="0"/>
              </a:rPr>
              <a:t> de upload do </a:t>
            </a:r>
            <a:r>
              <a:rPr lang="en-US" sz="2000" err="1">
                <a:latin typeface="Arial" charset="0"/>
              </a:rPr>
              <a:t>servidor</a:t>
            </a:r>
            <a:endParaRPr lang="en-US" sz="2000">
              <a:latin typeface="Arial" charset="0"/>
            </a:endParaRPr>
          </a:p>
        </p:txBody>
      </p:sp>
      <p:sp>
        <p:nvSpPr>
          <p:cNvPr id="4135" name="Text Box 50"/>
          <p:cNvSpPr txBox="1">
            <a:spLocks noChangeArrowheads="1"/>
          </p:cNvSpPr>
          <p:nvPr/>
        </p:nvSpPr>
        <p:spPr bwMode="auto">
          <a:xfrm>
            <a:off x="6178550" y="3718057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000" i="1" err="1">
                <a:solidFill>
                  <a:srgbClr val="FF3300"/>
                </a:solidFill>
                <a:latin typeface="Arial" charset="0"/>
              </a:rPr>
              <a:t>u</a:t>
            </a:r>
            <a:r>
              <a:rPr lang="en-US" sz="2000" i="1" baseline="-25000" err="1">
                <a:solidFill>
                  <a:srgbClr val="FF3300"/>
                </a:solidFill>
                <a:latin typeface="Arial" charset="0"/>
              </a:rPr>
              <a:t>i</a:t>
            </a:r>
            <a:r>
              <a:rPr lang="en-US" sz="2000" i="1">
                <a:solidFill>
                  <a:srgbClr val="FF3300"/>
                </a:solidFill>
                <a:latin typeface="Arial" charset="0"/>
              </a:rPr>
              <a:t>:</a:t>
            </a:r>
            <a:r>
              <a:rPr lang="en-US" sz="2000">
                <a:latin typeface="Arial" charset="0"/>
              </a:rPr>
              <a:t> </a:t>
            </a:r>
            <a:r>
              <a:rPr lang="en-US" sz="2000" err="1">
                <a:latin typeface="Arial" charset="0"/>
              </a:rPr>
              <a:t>banda</a:t>
            </a:r>
            <a:r>
              <a:rPr lang="en-US" sz="2000">
                <a:latin typeface="Arial" charset="0"/>
              </a:rPr>
              <a:t> de upload do par </a:t>
            </a:r>
            <a:r>
              <a:rPr lang="en-US" sz="2000" i="1" err="1">
                <a:latin typeface="Arial" charset="0"/>
              </a:rPr>
              <a:t>i</a:t>
            </a:r>
            <a:endParaRPr lang="en-US" sz="2000">
              <a:latin typeface="Arial" charset="0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33B5EBD-8853-BE43-8BCA-8B42D4BB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293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525463" y="4553879"/>
            <a:ext cx="7453313" cy="982663"/>
            <a:chOff x="331" y="2888"/>
            <a:chExt cx="4695" cy="619"/>
          </a:xfrm>
        </p:grpSpPr>
        <p:sp>
          <p:nvSpPr>
            <p:cNvPr id="5164" name="Text Box 49"/>
            <p:cNvSpPr txBox="1">
              <a:spLocks noChangeArrowheads="1"/>
            </p:cNvSpPr>
            <p:nvPr/>
          </p:nvSpPr>
          <p:spPr bwMode="auto">
            <a:xfrm>
              <a:off x="2668" y="3048"/>
              <a:ext cx="2358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/>
              <a:r>
                <a:rPr lang="en-US" sz="2000"/>
                <a:t> </a:t>
              </a:r>
              <a:r>
                <a:rPr lang="en-US" sz="2400" err="1"/>
                <a:t>D</a:t>
              </a:r>
              <a:r>
                <a:rPr lang="en-US" sz="2400" baseline="-25000" err="1"/>
                <a:t>cs</a:t>
              </a:r>
              <a:r>
                <a:rPr lang="en-US" sz="2400"/>
                <a:t> ≥ max </a:t>
              </a:r>
              <a:r>
                <a:rPr lang="en-US" sz="3600"/>
                <a:t>{</a:t>
              </a:r>
              <a:r>
                <a:rPr lang="en-US" sz="2400"/>
                <a:t> </a:t>
              </a:r>
              <a:r>
                <a:rPr lang="en-US" sz="2400" i="1"/>
                <a:t>NF/u</a:t>
              </a:r>
              <a:r>
                <a:rPr lang="en-US" sz="2400" i="1" baseline="-25000"/>
                <a:t>s</a:t>
              </a:r>
              <a:r>
                <a:rPr lang="en-US" sz="2400" i="1"/>
                <a:t>, F/</a:t>
              </a:r>
              <a:r>
                <a:rPr lang="en-US" sz="2400" i="1" err="1"/>
                <a:t>d</a:t>
              </a:r>
              <a:r>
                <a:rPr lang="en-US" sz="2400" i="1" baseline="-25000" err="1"/>
                <a:t>min</a:t>
              </a:r>
              <a:r>
                <a:rPr lang="en-US" sz="2400"/>
                <a:t> </a:t>
              </a:r>
              <a:r>
                <a:rPr lang="en-US" sz="3600"/>
                <a:t>}</a:t>
              </a:r>
            </a:p>
          </p:txBody>
        </p:sp>
        <p:sp>
          <p:nvSpPr>
            <p:cNvPr id="5162" name="Text Box 51"/>
            <p:cNvSpPr txBox="1">
              <a:spLocks noChangeArrowheads="1"/>
            </p:cNvSpPr>
            <p:nvPr/>
          </p:nvSpPr>
          <p:spPr bwMode="auto">
            <a:xfrm>
              <a:off x="331" y="2888"/>
              <a:ext cx="2205" cy="52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r">
                <a:lnSpc>
                  <a:spcPct val="80000"/>
                </a:lnSpc>
              </a:pPr>
              <a:r>
                <a:rPr lang="en-US" sz="2000"/>
                <a:t>Tempo para distribuir </a:t>
              </a:r>
              <a:r>
                <a:rPr lang="en-US" sz="2000" i="1"/>
                <a:t>F</a:t>
              </a:r>
              <a:r>
                <a:rPr lang="en-US" sz="2000"/>
                <a:t> </a:t>
              </a:r>
            </a:p>
            <a:p>
              <a:pPr marL="342900" indent="-342900" algn="r">
                <a:lnSpc>
                  <a:spcPct val="80000"/>
                </a:lnSpc>
              </a:pPr>
              <a:r>
                <a:rPr lang="en-US" sz="2000"/>
                <a:t>para </a:t>
              </a:r>
              <a:r>
                <a:rPr lang="en-US" sz="2000" i="1"/>
                <a:t>N</a:t>
              </a:r>
              <a:r>
                <a:rPr lang="en-US" sz="2000"/>
                <a:t> clientes usando </a:t>
              </a:r>
            </a:p>
            <a:p>
              <a:pPr marL="342900" indent="-342900" algn="r">
                <a:lnSpc>
                  <a:spcPct val="80000"/>
                </a:lnSpc>
              </a:pPr>
              <a:r>
                <a:rPr lang="en-US" sz="2000"/>
                <a:t>abordagem cliente/servidor</a:t>
              </a:r>
              <a:endParaRPr lang="en-US" sz="3200"/>
            </a:p>
          </p:txBody>
        </p:sp>
        <p:sp>
          <p:nvSpPr>
            <p:cNvPr id="5163" name="Rectangle 55"/>
            <p:cNvSpPr>
              <a:spLocks noChangeArrowheads="1"/>
            </p:cNvSpPr>
            <p:nvPr/>
          </p:nvSpPr>
          <p:spPr bwMode="auto">
            <a:xfrm>
              <a:off x="614" y="2897"/>
              <a:ext cx="4412" cy="610"/>
            </a:xfrm>
            <a:prstGeom prst="rect">
              <a:avLst/>
            </a:prstGeom>
            <a:noFill/>
            <a:ln w="9525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512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5410200" y="6308334"/>
            <a:ext cx="2895600" cy="457200"/>
          </a:xfrm>
          <a:noFill/>
        </p:spPr>
        <p:txBody>
          <a:bodyPr/>
          <a:lstStyle/>
          <a:p>
            <a:r>
              <a:rPr lang="en-US"/>
              <a:t>2: </a:t>
            </a:r>
            <a:r>
              <a:rPr lang="en-US" err="1"/>
              <a:t>Camada</a:t>
            </a:r>
            <a:r>
              <a:rPr lang="en-US"/>
              <a:t> de </a:t>
            </a:r>
            <a:r>
              <a:rPr lang="en-US" err="1"/>
              <a:t>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298450" y="228600"/>
            <a:ext cx="8520113" cy="1143000"/>
          </a:xfrm>
        </p:spPr>
        <p:txBody>
          <a:bodyPr/>
          <a:lstStyle/>
          <a:p>
            <a:r>
              <a:rPr lang="pt-BR" sz="3200"/>
              <a:t>Tempo de distribuição do arquivo: C/S</a:t>
            </a:r>
          </a:p>
        </p:txBody>
      </p:sp>
      <p:sp>
        <p:nvSpPr>
          <p:cNvPr id="5155" name="Rectangle 47"/>
          <p:cNvSpPr>
            <a:spLocks noGrp="1" noChangeArrowheads="1"/>
          </p:cNvSpPr>
          <p:nvPr>
            <p:ph type="body" idx="1"/>
          </p:nvPr>
        </p:nvSpPr>
        <p:spPr>
          <a:xfrm>
            <a:off x="164387" y="1470652"/>
            <a:ext cx="4438435" cy="2947238"/>
          </a:xfrm>
        </p:spPr>
        <p:txBody>
          <a:bodyPr/>
          <a:lstStyle/>
          <a:p>
            <a:r>
              <a:rPr lang="pt-BR" sz="1800">
                <a:solidFill>
                  <a:srgbClr val="FF0000"/>
                </a:solidFill>
              </a:rPr>
              <a:t>transmissão do servidor: </a:t>
            </a:r>
            <a:r>
              <a:rPr lang="pt-BR" sz="1800"/>
              <a:t>deve enviar sequencialmente N cópias do arquivo:</a:t>
            </a:r>
          </a:p>
          <a:p>
            <a:pPr lvl="1"/>
            <a:r>
              <a:rPr lang="pt-BR" sz="1600"/>
              <a:t>Tempo para enviar uma cópia = </a:t>
            </a:r>
            <a:r>
              <a:rPr lang="pt-BR" sz="1600" i="1"/>
              <a:t>F/</a:t>
            </a:r>
            <a:r>
              <a:rPr lang="pt-BR" sz="1600" i="1" err="1"/>
              <a:t>u</a:t>
            </a:r>
            <a:r>
              <a:rPr lang="pt-BR" sz="1600" i="1" baseline="-25000" err="1"/>
              <a:t>s</a:t>
            </a:r>
            <a:endParaRPr lang="pt-BR" sz="1600" i="1" baseline="-25000"/>
          </a:p>
          <a:p>
            <a:pPr lvl="1"/>
            <a:r>
              <a:rPr lang="pt-BR" sz="1600"/>
              <a:t>Tempo para enviar N cópias = </a:t>
            </a:r>
            <a:r>
              <a:rPr lang="pt-BR" sz="1600" i="1"/>
              <a:t>NF/</a:t>
            </a:r>
            <a:r>
              <a:rPr lang="pt-BR" sz="1600" i="1" err="1"/>
              <a:t>u</a:t>
            </a:r>
            <a:r>
              <a:rPr lang="pt-BR" sz="1600" i="1" baseline="-25000" err="1"/>
              <a:t>s</a:t>
            </a:r>
            <a:endParaRPr lang="pt-BR" sz="1600"/>
          </a:p>
          <a:p>
            <a:r>
              <a:rPr lang="pt-BR" sz="1800">
                <a:solidFill>
                  <a:srgbClr val="FF0000"/>
                </a:solidFill>
              </a:rPr>
              <a:t>cliente:</a:t>
            </a:r>
            <a:r>
              <a:rPr lang="pt-BR" sz="1800"/>
              <a:t> cada cliente deve fazer o </a:t>
            </a:r>
            <a:r>
              <a:rPr lang="pt-BR" sz="1800" i="1"/>
              <a:t>download</a:t>
            </a:r>
            <a:r>
              <a:rPr lang="pt-BR" sz="1800"/>
              <a:t> de uma cópia do arquivo</a:t>
            </a:r>
          </a:p>
          <a:p>
            <a:pPr lvl="1"/>
            <a:r>
              <a:rPr lang="pt-BR" sz="1400" err="1"/>
              <a:t>d</a:t>
            </a:r>
            <a:r>
              <a:rPr lang="pt-BR" sz="1400" baseline="-25000" err="1"/>
              <a:t>min</a:t>
            </a:r>
            <a:r>
              <a:rPr lang="pt-BR" sz="1400" baseline="-25000"/>
              <a:t> </a:t>
            </a:r>
            <a:r>
              <a:rPr lang="pt-BR" sz="1400"/>
              <a:t>= taxa mínima de </a:t>
            </a:r>
            <a:r>
              <a:rPr lang="pt-BR" sz="1400" i="1"/>
              <a:t>download</a:t>
            </a:r>
          </a:p>
          <a:p>
            <a:pPr lvl="1"/>
            <a:r>
              <a:rPr lang="pt-BR" sz="1400"/>
              <a:t>Tempo de </a:t>
            </a:r>
            <a:r>
              <a:rPr lang="pt-BR" sz="1400" i="1"/>
              <a:t>download</a:t>
            </a:r>
            <a:r>
              <a:rPr lang="pt-BR" sz="1400"/>
              <a:t> para usuário com menor taxa: F/</a:t>
            </a:r>
            <a:r>
              <a:rPr lang="pt-BR" sz="1400" err="1"/>
              <a:t>d</a:t>
            </a:r>
            <a:r>
              <a:rPr lang="pt-BR" sz="1400" baseline="-25000" err="1"/>
              <a:t>min</a:t>
            </a:r>
            <a:endParaRPr lang="pt-BR" sz="1400" i="1"/>
          </a:p>
        </p:txBody>
      </p:sp>
      <p:sp>
        <p:nvSpPr>
          <p:cNvPr id="245813" name="Line 53"/>
          <p:cNvSpPr>
            <a:spLocks noChangeShapeType="1"/>
          </p:cNvSpPr>
          <p:nvPr/>
        </p:nvSpPr>
        <p:spPr bwMode="auto">
          <a:xfrm flipV="1">
            <a:off x="5592504" y="5292904"/>
            <a:ext cx="430212" cy="692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45814" name="Text Box 54"/>
          <p:cNvSpPr txBox="1">
            <a:spLocks noChangeArrowheads="1"/>
          </p:cNvSpPr>
          <p:nvPr/>
        </p:nvSpPr>
        <p:spPr bwMode="auto">
          <a:xfrm>
            <a:off x="4955916" y="5933237"/>
            <a:ext cx="2589170" cy="3139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</a:pPr>
            <a:r>
              <a:rPr lang="en-US" sz="1800" err="1"/>
              <a:t>cresce</a:t>
            </a:r>
            <a:r>
              <a:rPr lang="en-US" sz="1800"/>
              <a:t> </a:t>
            </a:r>
            <a:r>
              <a:rPr lang="en-US" sz="1800" err="1"/>
              <a:t>linearmente</a:t>
            </a:r>
            <a:r>
              <a:rPr lang="en-US" sz="1800"/>
              <a:t> com N</a:t>
            </a:r>
            <a:endParaRPr lang="en-US" sz="2000"/>
          </a:p>
        </p:txBody>
      </p:sp>
      <p:grpSp>
        <p:nvGrpSpPr>
          <p:cNvPr id="113" name="Grupo 112"/>
          <p:cNvGrpSpPr/>
          <p:nvPr/>
        </p:nvGrpSpPr>
        <p:grpSpPr>
          <a:xfrm>
            <a:off x="4513084" y="1284288"/>
            <a:ext cx="4518025" cy="2036762"/>
            <a:chOff x="4471988" y="1284288"/>
            <a:chExt cx="4518025" cy="2036762"/>
          </a:xfrm>
        </p:grpSpPr>
        <p:sp>
          <p:nvSpPr>
            <p:cNvPr id="114" name="Freeform 4"/>
            <p:cNvSpPr>
              <a:spLocks/>
            </p:cNvSpPr>
            <p:nvPr/>
          </p:nvSpPr>
          <p:spPr bwMode="auto">
            <a:xfrm>
              <a:off x="5600700" y="2111375"/>
              <a:ext cx="2136775" cy="1209675"/>
            </a:xfrm>
            <a:custGeom>
              <a:avLst/>
              <a:gdLst>
                <a:gd name="T0" fmla="*/ 2147483647 w 1292"/>
                <a:gd name="T1" fmla="*/ 2147483647 h 1255"/>
                <a:gd name="T2" fmla="*/ 2147483647 w 1292"/>
                <a:gd name="T3" fmla="*/ 2147483647 h 1255"/>
                <a:gd name="T4" fmla="*/ 2147483647 w 1292"/>
                <a:gd name="T5" fmla="*/ 2147483647 h 1255"/>
                <a:gd name="T6" fmla="*/ 2147483647 w 1292"/>
                <a:gd name="T7" fmla="*/ 2147483647 h 1255"/>
                <a:gd name="T8" fmla="*/ 2147483647 w 1292"/>
                <a:gd name="T9" fmla="*/ 2147483647 h 1255"/>
                <a:gd name="T10" fmla="*/ 2147483647 w 1292"/>
                <a:gd name="T11" fmla="*/ 2147483647 h 1255"/>
                <a:gd name="T12" fmla="*/ 2147483647 w 1292"/>
                <a:gd name="T13" fmla="*/ 2147483647 h 1255"/>
                <a:gd name="T14" fmla="*/ 2147483647 w 1292"/>
                <a:gd name="T15" fmla="*/ 2147483647 h 1255"/>
                <a:gd name="T16" fmla="*/ 2147483647 w 1292"/>
                <a:gd name="T17" fmla="*/ 2147483647 h 1255"/>
                <a:gd name="T18" fmla="*/ 2147483647 w 1292"/>
                <a:gd name="T19" fmla="*/ 2147483647 h 1255"/>
                <a:gd name="T20" fmla="*/ 2147483647 w 1292"/>
                <a:gd name="T21" fmla="*/ 2147483647 h 1255"/>
                <a:gd name="T22" fmla="*/ 2147483647 w 1292"/>
                <a:gd name="T23" fmla="*/ 2147483647 h 12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92"/>
                <a:gd name="T37" fmla="*/ 0 h 1255"/>
                <a:gd name="T38" fmla="*/ 1292 w 1292"/>
                <a:gd name="T39" fmla="*/ 1255 h 125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92" h="1255">
                  <a:moveTo>
                    <a:pt x="239" y="7"/>
                  </a:moveTo>
                  <a:cubicBezTo>
                    <a:pt x="120" y="14"/>
                    <a:pt x="70" y="71"/>
                    <a:pt x="35" y="157"/>
                  </a:cubicBezTo>
                  <a:cubicBezTo>
                    <a:pt x="0" y="243"/>
                    <a:pt x="26" y="411"/>
                    <a:pt x="29" y="523"/>
                  </a:cubicBezTo>
                  <a:cubicBezTo>
                    <a:pt x="32" y="635"/>
                    <a:pt x="17" y="771"/>
                    <a:pt x="53" y="829"/>
                  </a:cubicBezTo>
                  <a:cubicBezTo>
                    <a:pt x="89" y="887"/>
                    <a:pt x="146" y="821"/>
                    <a:pt x="245" y="871"/>
                  </a:cubicBezTo>
                  <a:cubicBezTo>
                    <a:pt x="344" y="921"/>
                    <a:pt x="522" y="1068"/>
                    <a:pt x="647" y="1129"/>
                  </a:cubicBezTo>
                  <a:cubicBezTo>
                    <a:pt x="772" y="1190"/>
                    <a:pt x="903" y="1255"/>
                    <a:pt x="995" y="1237"/>
                  </a:cubicBezTo>
                  <a:cubicBezTo>
                    <a:pt x="1087" y="1219"/>
                    <a:pt x="1153" y="1153"/>
                    <a:pt x="1199" y="1021"/>
                  </a:cubicBezTo>
                  <a:cubicBezTo>
                    <a:pt x="1245" y="889"/>
                    <a:pt x="1270" y="580"/>
                    <a:pt x="1271" y="445"/>
                  </a:cubicBezTo>
                  <a:cubicBezTo>
                    <a:pt x="1272" y="310"/>
                    <a:pt x="1292" y="266"/>
                    <a:pt x="1205" y="211"/>
                  </a:cubicBezTo>
                  <a:cubicBezTo>
                    <a:pt x="1118" y="156"/>
                    <a:pt x="908" y="150"/>
                    <a:pt x="749" y="115"/>
                  </a:cubicBezTo>
                  <a:cubicBezTo>
                    <a:pt x="590" y="80"/>
                    <a:pt x="358" y="0"/>
                    <a:pt x="239" y="7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5" name="Line 14"/>
            <p:cNvSpPr>
              <a:spLocks noChangeShapeType="1"/>
            </p:cNvSpPr>
            <p:nvPr/>
          </p:nvSpPr>
          <p:spPr bwMode="auto">
            <a:xfrm>
              <a:off x="5338763" y="2085975"/>
              <a:ext cx="455612" cy="2143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" name="Text Box 15"/>
            <p:cNvSpPr txBox="1">
              <a:spLocks noChangeArrowheads="1"/>
            </p:cNvSpPr>
            <p:nvPr/>
          </p:nvSpPr>
          <p:spPr bwMode="auto">
            <a:xfrm>
              <a:off x="5364163" y="1763713"/>
              <a:ext cx="366712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600" i="1"/>
                <a:t>u</a:t>
              </a:r>
              <a:r>
                <a:rPr lang="en-US" sz="1600" i="1" baseline="-25000"/>
                <a:t>s</a:t>
              </a:r>
            </a:p>
          </p:txBody>
        </p:sp>
        <p:sp>
          <p:nvSpPr>
            <p:cNvPr id="117" name="Line 39"/>
            <p:cNvSpPr>
              <a:spLocks noChangeShapeType="1"/>
            </p:cNvSpPr>
            <p:nvPr/>
          </p:nvSpPr>
          <p:spPr bwMode="auto">
            <a:xfrm>
              <a:off x="5089525" y="2713038"/>
              <a:ext cx="5746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8" name="Line 40"/>
            <p:cNvSpPr>
              <a:spLocks noChangeShapeType="1"/>
            </p:cNvSpPr>
            <p:nvPr/>
          </p:nvSpPr>
          <p:spPr bwMode="auto">
            <a:xfrm flipH="1">
              <a:off x="5119688" y="2814638"/>
              <a:ext cx="5667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9" name="Text Box 44"/>
            <p:cNvSpPr txBox="1">
              <a:spLocks noChangeArrowheads="1"/>
            </p:cNvSpPr>
            <p:nvPr/>
          </p:nvSpPr>
          <p:spPr bwMode="auto">
            <a:xfrm>
              <a:off x="6333472" y="2460625"/>
              <a:ext cx="59503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600" err="1">
                  <a:solidFill>
                    <a:schemeClr val="bg1"/>
                  </a:solidFill>
                </a:rPr>
                <a:t>rede</a:t>
              </a: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120" name="AutoShape 327"/>
            <p:cNvSpPr>
              <a:spLocks noChangeArrowheads="1"/>
            </p:cNvSpPr>
            <p:nvPr/>
          </p:nvSpPr>
          <p:spPr bwMode="auto">
            <a:xfrm>
              <a:off x="4740275" y="1562100"/>
              <a:ext cx="334963" cy="401638"/>
            </a:xfrm>
            <a:prstGeom prst="can">
              <a:avLst>
                <a:gd name="adj" fmla="val 24242"/>
              </a:avLst>
            </a:prstGeom>
            <a:gradFill rotWithShape="1">
              <a:gsLst>
                <a:gs pos="0">
                  <a:srgbClr val="0000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pt-BR" sz="800">
                <a:cs typeface="Arial" pitchFamily="34" charset="0"/>
              </a:endParaRPr>
            </a:p>
          </p:txBody>
        </p:sp>
        <p:sp>
          <p:nvSpPr>
            <p:cNvPr id="121" name="Line 22"/>
            <p:cNvSpPr>
              <a:spLocks noChangeShapeType="1"/>
            </p:cNvSpPr>
            <p:nvPr/>
          </p:nvSpPr>
          <p:spPr bwMode="auto">
            <a:xfrm flipV="1">
              <a:off x="7000875" y="1819275"/>
              <a:ext cx="180975" cy="530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2" name="Line 23"/>
            <p:cNvSpPr>
              <a:spLocks noChangeShapeType="1"/>
            </p:cNvSpPr>
            <p:nvPr/>
          </p:nvSpPr>
          <p:spPr bwMode="auto">
            <a:xfrm flipH="1">
              <a:off x="7078663" y="1825625"/>
              <a:ext cx="187325" cy="5349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3" name="Line 22"/>
            <p:cNvSpPr>
              <a:spLocks noChangeShapeType="1"/>
            </p:cNvSpPr>
            <p:nvPr/>
          </p:nvSpPr>
          <p:spPr bwMode="auto">
            <a:xfrm flipV="1">
              <a:off x="6416675" y="1736725"/>
              <a:ext cx="179388" cy="530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4" name="Line 23"/>
            <p:cNvSpPr>
              <a:spLocks noChangeShapeType="1"/>
            </p:cNvSpPr>
            <p:nvPr/>
          </p:nvSpPr>
          <p:spPr bwMode="auto">
            <a:xfrm flipH="1">
              <a:off x="6492875" y="1743075"/>
              <a:ext cx="185738" cy="5349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5" name="Line 138"/>
            <p:cNvSpPr>
              <a:spLocks noChangeShapeType="1"/>
            </p:cNvSpPr>
            <p:nvPr/>
          </p:nvSpPr>
          <p:spPr bwMode="auto">
            <a:xfrm>
              <a:off x="7723188" y="2579688"/>
              <a:ext cx="6588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6" name="Line 139"/>
            <p:cNvSpPr>
              <a:spLocks noChangeShapeType="1"/>
            </p:cNvSpPr>
            <p:nvPr/>
          </p:nvSpPr>
          <p:spPr bwMode="auto">
            <a:xfrm>
              <a:off x="7726363" y="2682875"/>
              <a:ext cx="6604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7" name="Text Box 41"/>
            <p:cNvSpPr txBox="1">
              <a:spLocks noChangeArrowheads="1"/>
            </p:cNvSpPr>
            <p:nvPr/>
          </p:nvSpPr>
          <p:spPr bwMode="auto">
            <a:xfrm>
              <a:off x="7813675" y="2146300"/>
              <a:ext cx="4508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600" i="1"/>
                <a:t>d</a:t>
              </a:r>
              <a:r>
                <a:rPr lang="en-US" sz="1600" i="1" baseline="-25000"/>
                <a:t>i</a:t>
              </a:r>
            </a:p>
          </p:txBody>
        </p:sp>
        <p:sp>
          <p:nvSpPr>
            <p:cNvPr id="128" name="Text Box 41"/>
            <p:cNvSpPr txBox="1">
              <a:spLocks noChangeArrowheads="1"/>
            </p:cNvSpPr>
            <p:nvPr/>
          </p:nvSpPr>
          <p:spPr bwMode="auto">
            <a:xfrm>
              <a:off x="7829550" y="2663825"/>
              <a:ext cx="506413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600" i="1"/>
                <a:t>u</a:t>
              </a:r>
              <a:r>
                <a:rPr lang="en-US" sz="1600" i="1" baseline="-25000"/>
                <a:t>i</a:t>
              </a:r>
            </a:p>
          </p:txBody>
        </p:sp>
        <p:sp>
          <p:nvSpPr>
            <p:cNvPr id="129" name="Text Box 47"/>
            <p:cNvSpPr txBox="1">
              <a:spLocks noChangeArrowheads="1"/>
            </p:cNvSpPr>
            <p:nvPr/>
          </p:nvSpPr>
          <p:spPr bwMode="auto">
            <a:xfrm>
              <a:off x="4498975" y="1616075"/>
              <a:ext cx="790575" cy="30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400" i="1"/>
                <a:t>F</a:t>
              </a:r>
              <a:endParaRPr lang="en-US" sz="1400" i="1" baseline="-25000"/>
            </a:p>
          </p:txBody>
        </p:sp>
        <p:grpSp>
          <p:nvGrpSpPr>
            <p:cNvPr id="130" name="Group 143"/>
            <p:cNvGrpSpPr>
              <a:grpSpLocks/>
            </p:cNvGrpSpPr>
            <p:nvPr/>
          </p:nvGrpSpPr>
          <p:grpSpPr bwMode="auto">
            <a:xfrm>
              <a:off x="5114925" y="1690688"/>
              <a:ext cx="292100" cy="517525"/>
              <a:chOff x="4140" y="429"/>
              <a:chExt cx="1425" cy="2396"/>
            </a:xfrm>
          </p:grpSpPr>
          <p:sp>
            <p:nvSpPr>
              <p:cNvPr id="143" name="Freeform 144"/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7 w 354"/>
                  <a:gd name="T1" fmla="*/ 0 h 2742"/>
                  <a:gd name="T2" fmla="*/ 38 w 354"/>
                  <a:gd name="T3" fmla="*/ 55 h 2742"/>
                  <a:gd name="T4" fmla="*/ 37 w 354"/>
                  <a:gd name="T5" fmla="*/ 425 h 2742"/>
                  <a:gd name="T6" fmla="*/ 0 w 354"/>
                  <a:gd name="T7" fmla="*/ 445 h 2742"/>
                  <a:gd name="T8" fmla="*/ 7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4" name="Rectangle 145"/>
              <p:cNvSpPr>
                <a:spLocks noChangeArrowheads="1"/>
              </p:cNvSpPr>
              <p:nvPr/>
            </p:nvSpPr>
            <p:spPr bwMode="auto">
              <a:xfrm>
                <a:off x="4210" y="429"/>
                <a:ext cx="1046" cy="2286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5" name="Freeform 146"/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23 w 211"/>
                  <a:gd name="T3" fmla="*/ 36 h 2537"/>
                  <a:gd name="T4" fmla="*/ 2 w 211"/>
                  <a:gd name="T5" fmla="*/ 405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6" name="Freeform 147"/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36 w 328"/>
                  <a:gd name="T3" fmla="*/ 21 h 226"/>
                  <a:gd name="T4" fmla="*/ 36 w 328"/>
                  <a:gd name="T5" fmla="*/ 38 h 226"/>
                  <a:gd name="T6" fmla="*/ 0 w 328"/>
                  <a:gd name="T7" fmla="*/ 16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7" name="Rectangle 148"/>
              <p:cNvSpPr>
                <a:spLocks noChangeArrowheads="1"/>
              </p:cNvSpPr>
              <p:nvPr/>
            </p:nvSpPr>
            <p:spPr bwMode="auto">
              <a:xfrm>
                <a:off x="4210" y="694"/>
                <a:ext cx="596" cy="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148" name="Group 149"/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173" name="AutoShape 150"/>
                <p:cNvSpPr>
                  <a:spLocks noChangeArrowheads="1"/>
                </p:cNvSpPr>
                <p:nvPr/>
              </p:nvSpPr>
              <p:spPr bwMode="auto">
                <a:xfrm>
                  <a:off x="618" y="2571"/>
                  <a:ext cx="725" cy="13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74" name="AutoShape 151"/>
                <p:cNvSpPr>
                  <a:spLocks noChangeArrowheads="1"/>
                </p:cNvSpPr>
                <p:nvPr/>
              </p:nvSpPr>
              <p:spPr bwMode="auto">
                <a:xfrm>
                  <a:off x="637" y="2585"/>
                  <a:ext cx="686" cy="106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149" name="Rectangle 152"/>
              <p:cNvSpPr>
                <a:spLocks noChangeArrowheads="1"/>
              </p:cNvSpPr>
              <p:nvPr/>
            </p:nvSpPr>
            <p:spPr bwMode="auto">
              <a:xfrm>
                <a:off x="4225" y="1017"/>
                <a:ext cx="596" cy="51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150" name="Group 153"/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171" name="AutoShape 154"/>
                <p:cNvSpPr>
                  <a:spLocks noChangeArrowheads="1"/>
                </p:cNvSpPr>
                <p:nvPr/>
              </p:nvSpPr>
              <p:spPr bwMode="auto">
                <a:xfrm>
                  <a:off x="610" y="2569"/>
                  <a:ext cx="725" cy="13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72" name="AutoShape 155"/>
                <p:cNvSpPr>
                  <a:spLocks noChangeArrowheads="1"/>
                </p:cNvSpPr>
                <p:nvPr/>
              </p:nvSpPr>
              <p:spPr bwMode="auto">
                <a:xfrm>
                  <a:off x="630" y="2584"/>
                  <a:ext cx="686" cy="10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151" name="Rectangle 156"/>
              <p:cNvSpPr>
                <a:spLocks noChangeArrowheads="1"/>
              </p:cNvSpPr>
              <p:nvPr/>
            </p:nvSpPr>
            <p:spPr bwMode="auto">
              <a:xfrm>
                <a:off x="4217" y="1355"/>
                <a:ext cx="596" cy="51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52" name="Rectangle 157"/>
              <p:cNvSpPr>
                <a:spLocks noChangeArrowheads="1"/>
              </p:cNvSpPr>
              <p:nvPr/>
            </p:nvSpPr>
            <p:spPr bwMode="auto">
              <a:xfrm>
                <a:off x="4225" y="1656"/>
                <a:ext cx="596" cy="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153" name="Group 158"/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169" name="AutoShape 159"/>
                <p:cNvSpPr>
                  <a:spLocks noChangeArrowheads="1"/>
                </p:cNvSpPr>
                <p:nvPr/>
              </p:nvSpPr>
              <p:spPr bwMode="auto">
                <a:xfrm>
                  <a:off x="616" y="2568"/>
                  <a:ext cx="724" cy="14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70" name="AutoShape 160"/>
                <p:cNvSpPr>
                  <a:spLocks noChangeArrowheads="1"/>
                </p:cNvSpPr>
                <p:nvPr/>
              </p:nvSpPr>
              <p:spPr bwMode="auto">
                <a:xfrm>
                  <a:off x="635" y="2582"/>
                  <a:ext cx="685" cy="108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154" name="Freeform 161"/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36 w 328"/>
                  <a:gd name="T3" fmla="*/ 20 h 226"/>
                  <a:gd name="T4" fmla="*/ 36 w 328"/>
                  <a:gd name="T5" fmla="*/ 36 h 226"/>
                  <a:gd name="T6" fmla="*/ 0 w 328"/>
                  <a:gd name="T7" fmla="*/ 15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155" name="Group 162"/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167" name="AutoShape 163"/>
                <p:cNvSpPr>
                  <a:spLocks noChangeArrowheads="1"/>
                </p:cNvSpPr>
                <p:nvPr/>
              </p:nvSpPr>
              <p:spPr bwMode="auto">
                <a:xfrm>
                  <a:off x="611" y="2567"/>
                  <a:ext cx="724" cy="14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68" name="AutoShape 164"/>
                <p:cNvSpPr>
                  <a:spLocks noChangeArrowheads="1"/>
                </p:cNvSpPr>
                <p:nvPr/>
              </p:nvSpPr>
              <p:spPr bwMode="auto">
                <a:xfrm>
                  <a:off x="630" y="2581"/>
                  <a:ext cx="685" cy="11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156" name="Rectangle 165"/>
              <p:cNvSpPr>
                <a:spLocks noChangeArrowheads="1"/>
              </p:cNvSpPr>
              <p:nvPr/>
            </p:nvSpPr>
            <p:spPr bwMode="auto">
              <a:xfrm>
                <a:off x="5247" y="429"/>
                <a:ext cx="70" cy="2286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57" name="Freeform 166"/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32 w 296"/>
                  <a:gd name="T3" fmla="*/ 22 h 256"/>
                  <a:gd name="T4" fmla="*/ 32 w 296"/>
                  <a:gd name="T5" fmla="*/ 41 h 256"/>
                  <a:gd name="T6" fmla="*/ 0 w 296"/>
                  <a:gd name="T7" fmla="*/ 15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8" name="Freeform 167"/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34 w 304"/>
                  <a:gd name="T3" fmla="*/ 27 h 288"/>
                  <a:gd name="T4" fmla="*/ 31 w 304"/>
                  <a:gd name="T5" fmla="*/ 47 h 288"/>
                  <a:gd name="T6" fmla="*/ 2 w 304"/>
                  <a:gd name="T7" fmla="*/ 20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9" name="Oval 168"/>
              <p:cNvSpPr>
                <a:spLocks noChangeArrowheads="1"/>
              </p:cNvSpPr>
              <p:nvPr/>
            </p:nvSpPr>
            <p:spPr bwMode="auto">
              <a:xfrm>
                <a:off x="5519" y="2612"/>
                <a:ext cx="46" cy="96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60" name="Freeform 169"/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18 h 240"/>
                  <a:gd name="T2" fmla="*/ 2 w 306"/>
                  <a:gd name="T3" fmla="*/ 40 h 240"/>
                  <a:gd name="T4" fmla="*/ 34 w 306"/>
                  <a:gd name="T5" fmla="*/ 18 h 240"/>
                  <a:gd name="T6" fmla="*/ 32 w 306"/>
                  <a:gd name="T7" fmla="*/ 0 h 240"/>
                  <a:gd name="T8" fmla="*/ 0 w 306"/>
                  <a:gd name="T9" fmla="*/ 18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1" name="AutoShape 170"/>
              <p:cNvSpPr>
                <a:spLocks noChangeArrowheads="1"/>
              </p:cNvSpPr>
              <p:nvPr/>
            </p:nvSpPr>
            <p:spPr bwMode="auto">
              <a:xfrm>
                <a:off x="4140" y="2678"/>
                <a:ext cx="1200" cy="147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62" name="AutoShape 171"/>
              <p:cNvSpPr>
                <a:spLocks noChangeArrowheads="1"/>
              </p:cNvSpPr>
              <p:nvPr/>
            </p:nvSpPr>
            <p:spPr bwMode="auto">
              <a:xfrm>
                <a:off x="4210" y="2707"/>
                <a:ext cx="1069" cy="8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63" name="Oval 172"/>
              <p:cNvSpPr>
                <a:spLocks noChangeArrowheads="1"/>
              </p:cNvSpPr>
              <p:nvPr/>
            </p:nvSpPr>
            <p:spPr bwMode="auto">
              <a:xfrm>
                <a:off x="4310" y="2384"/>
                <a:ext cx="155" cy="140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64" name="Oval 173"/>
              <p:cNvSpPr>
                <a:spLocks noChangeArrowheads="1"/>
              </p:cNvSpPr>
              <p:nvPr/>
            </p:nvSpPr>
            <p:spPr bwMode="auto">
              <a:xfrm>
                <a:off x="4489" y="2384"/>
                <a:ext cx="155" cy="1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1800">
                  <a:solidFill>
                    <a:srgbClr val="FF0000"/>
                  </a:solidFill>
                  <a:cs typeface="Arial" pitchFamily="34" charset="0"/>
                </a:endParaRPr>
              </a:p>
            </p:txBody>
          </p:sp>
          <p:sp>
            <p:nvSpPr>
              <p:cNvPr id="165" name="Oval 174"/>
              <p:cNvSpPr>
                <a:spLocks noChangeArrowheads="1"/>
              </p:cNvSpPr>
              <p:nvPr/>
            </p:nvSpPr>
            <p:spPr bwMode="auto">
              <a:xfrm>
                <a:off x="4659" y="2384"/>
                <a:ext cx="163" cy="140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66" name="Rectangle 175"/>
              <p:cNvSpPr>
                <a:spLocks noChangeArrowheads="1"/>
              </p:cNvSpPr>
              <p:nvPr/>
            </p:nvSpPr>
            <p:spPr bwMode="auto">
              <a:xfrm>
                <a:off x="5062" y="1833"/>
                <a:ext cx="85" cy="764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131" name="Group 176"/>
            <p:cNvGrpSpPr>
              <a:grpSpLocks/>
            </p:cNvGrpSpPr>
            <p:nvPr/>
          </p:nvGrpSpPr>
          <p:grpSpPr bwMode="auto">
            <a:xfrm>
              <a:off x="4471988" y="2492375"/>
              <a:ext cx="620712" cy="512763"/>
              <a:chOff x="-44" y="1473"/>
              <a:chExt cx="981" cy="1105"/>
            </a:xfrm>
          </p:grpSpPr>
          <p:pic>
            <p:nvPicPr>
              <p:cNvPr id="141" name="Picture 177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2" name="Freeform 178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5595 w 356"/>
                  <a:gd name="T3" fmla="*/ 341 h 368"/>
                  <a:gd name="T4" fmla="*/ 6638 w 356"/>
                  <a:gd name="T5" fmla="*/ 7113 h 368"/>
                  <a:gd name="T6" fmla="*/ 1463 w 356"/>
                  <a:gd name="T7" fmla="*/ 8895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132" name="Group 179"/>
            <p:cNvGrpSpPr>
              <a:grpSpLocks/>
            </p:cNvGrpSpPr>
            <p:nvPr/>
          </p:nvGrpSpPr>
          <p:grpSpPr bwMode="auto">
            <a:xfrm>
              <a:off x="6300788" y="1284288"/>
              <a:ext cx="620712" cy="512762"/>
              <a:chOff x="-44" y="1473"/>
              <a:chExt cx="981" cy="1105"/>
            </a:xfrm>
          </p:grpSpPr>
          <p:pic>
            <p:nvPicPr>
              <p:cNvPr id="139" name="Picture 180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0" name="Freeform 181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5595 w 356"/>
                  <a:gd name="T3" fmla="*/ 341 h 368"/>
                  <a:gd name="T4" fmla="*/ 6638 w 356"/>
                  <a:gd name="T5" fmla="*/ 7113 h 368"/>
                  <a:gd name="T6" fmla="*/ 1463 w 356"/>
                  <a:gd name="T7" fmla="*/ 8895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133" name="Group 182"/>
            <p:cNvGrpSpPr>
              <a:grpSpLocks/>
            </p:cNvGrpSpPr>
            <p:nvPr/>
          </p:nvGrpSpPr>
          <p:grpSpPr bwMode="auto">
            <a:xfrm>
              <a:off x="6910388" y="1360488"/>
              <a:ext cx="620712" cy="512762"/>
              <a:chOff x="-44" y="1473"/>
              <a:chExt cx="981" cy="1105"/>
            </a:xfrm>
          </p:grpSpPr>
          <p:pic>
            <p:nvPicPr>
              <p:cNvPr id="137" name="Picture 183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8" name="Freeform 184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5595 w 356"/>
                  <a:gd name="T3" fmla="*/ 341 h 368"/>
                  <a:gd name="T4" fmla="*/ 6638 w 356"/>
                  <a:gd name="T5" fmla="*/ 7113 h 368"/>
                  <a:gd name="T6" fmla="*/ 1463 w 356"/>
                  <a:gd name="T7" fmla="*/ 8895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134" name="Group 185"/>
            <p:cNvGrpSpPr>
              <a:grpSpLocks/>
            </p:cNvGrpSpPr>
            <p:nvPr/>
          </p:nvGrpSpPr>
          <p:grpSpPr bwMode="auto">
            <a:xfrm flipH="1">
              <a:off x="8369300" y="2362200"/>
              <a:ext cx="620713" cy="512763"/>
              <a:chOff x="-44" y="1473"/>
              <a:chExt cx="981" cy="1105"/>
            </a:xfrm>
          </p:grpSpPr>
          <p:pic>
            <p:nvPicPr>
              <p:cNvPr id="135" name="Picture 186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6" name="Freeform 187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5595 w 356"/>
                  <a:gd name="T3" fmla="*/ 341 h 368"/>
                  <a:gd name="T4" fmla="*/ 6638 w 356"/>
                  <a:gd name="T5" fmla="*/ 7113 h 368"/>
                  <a:gd name="T6" fmla="*/ 1463 w 356"/>
                  <a:gd name="T7" fmla="*/ 8895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</p:grp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FB92B7A-BF34-6746-9A0B-E84F6A66C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4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3" grpId="0" animBg="1"/>
      <p:bldP spid="24581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Espaço Reservado para Rodapé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6151" name="Rectangle 2"/>
          <p:cNvSpPr>
            <a:spLocks noGrp="1" noChangeArrowheads="1"/>
          </p:cNvSpPr>
          <p:nvPr>
            <p:ph type="title"/>
          </p:nvPr>
        </p:nvSpPr>
        <p:spPr>
          <a:xfrm>
            <a:off x="298450" y="228600"/>
            <a:ext cx="8520113" cy="1143000"/>
          </a:xfrm>
        </p:spPr>
        <p:txBody>
          <a:bodyPr/>
          <a:lstStyle/>
          <a:p>
            <a:r>
              <a:rPr lang="pt-BR" sz="3200"/>
              <a:t>Tempo de distribuição do arquivo: P2P</a:t>
            </a:r>
          </a:p>
        </p:txBody>
      </p:sp>
      <p:sp>
        <p:nvSpPr>
          <p:cNvPr id="6152" name="Rectangle 43"/>
          <p:cNvSpPr>
            <a:spLocks noGrp="1" noChangeArrowheads="1"/>
          </p:cNvSpPr>
          <p:nvPr>
            <p:ph type="body" idx="1"/>
          </p:nvPr>
        </p:nvSpPr>
        <p:spPr>
          <a:xfrm>
            <a:off x="385762" y="1152158"/>
            <a:ext cx="4276725" cy="2217773"/>
          </a:xfrm>
        </p:spPr>
        <p:txBody>
          <a:bodyPr/>
          <a:lstStyle/>
          <a:p>
            <a:r>
              <a:rPr lang="pt-BR" sz="2000">
                <a:solidFill>
                  <a:srgbClr val="FF0000"/>
                </a:solidFill>
              </a:rPr>
              <a:t>transmissão do servidor: </a:t>
            </a:r>
            <a:r>
              <a:rPr lang="pt-BR" sz="2000"/>
              <a:t>deve enviar pelo menos uma cópia: </a:t>
            </a:r>
          </a:p>
          <a:p>
            <a:pPr lvl="1"/>
            <a:r>
              <a:rPr lang="pt-BR" sz="1600"/>
              <a:t>tempo para enviar uma cópia: F</a:t>
            </a:r>
            <a:r>
              <a:rPr lang="pt-BR" sz="1600" i="1"/>
              <a:t>/</a:t>
            </a:r>
            <a:r>
              <a:rPr lang="pt-BR" sz="1600" i="1" err="1"/>
              <a:t>u</a:t>
            </a:r>
            <a:r>
              <a:rPr lang="pt-BR" sz="1600" i="1" baseline="-25000" err="1"/>
              <a:t>s</a:t>
            </a:r>
            <a:endParaRPr lang="pt-BR" sz="1600"/>
          </a:p>
          <a:p>
            <a:r>
              <a:rPr lang="pt-BR" sz="2000">
                <a:solidFill>
                  <a:srgbClr val="FF0000"/>
                </a:solidFill>
              </a:rPr>
              <a:t>cliente:</a:t>
            </a:r>
            <a:r>
              <a:rPr lang="pt-BR" sz="2000"/>
              <a:t> cada cliente deve baixar uma cópia do arquivo</a:t>
            </a:r>
          </a:p>
          <a:p>
            <a:pPr lvl="1"/>
            <a:r>
              <a:rPr lang="pt-BR" sz="1600"/>
              <a:t> Tempo de </a:t>
            </a:r>
            <a:r>
              <a:rPr lang="pt-BR" sz="1600" i="1"/>
              <a:t>download</a:t>
            </a:r>
            <a:r>
              <a:rPr lang="pt-BR" sz="1600"/>
              <a:t> para usuário com menor taxa: F/</a:t>
            </a:r>
            <a:r>
              <a:rPr lang="pt-BR" sz="1600" err="1"/>
              <a:t>d</a:t>
            </a:r>
            <a:r>
              <a:rPr lang="pt-BR" sz="1600" baseline="-25000" err="1"/>
              <a:t>min</a:t>
            </a:r>
            <a:endParaRPr lang="pt-BR" sz="1600" i="1"/>
          </a:p>
        </p:txBody>
      </p:sp>
      <p:grpSp>
        <p:nvGrpSpPr>
          <p:cNvPr id="50" name="Grupo 49"/>
          <p:cNvGrpSpPr/>
          <p:nvPr/>
        </p:nvGrpSpPr>
        <p:grpSpPr>
          <a:xfrm>
            <a:off x="4471988" y="1284288"/>
            <a:ext cx="4518025" cy="2036762"/>
            <a:chOff x="4471988" y="1284288"/>
            <a:chExt cx="4518025" cy="2036762"/>
          </a:xfrm>
        </p:grpSpPr>
        <p:sp>
          <p:nvSpPr>
            <p:cNvPr id="51" name="Freeform 4"/>
            <p:cNvSpPr>
              <a:spLocks/>
            </p:cNvSpPr>
            <p:nvPr/>
          </p:nvSpPr>
          <p:spPr bwMode="auto">
            <a:xfrm>
              <a:off x="5600700" y="2111375"/>
              <a:ext cx="2136775" cy="1209675"/>
            </a:xfrm>
            <a:custGeom>
              <a:avLst/>
              <a:gdLst>
                <a:gd name="T0" fmla="*/ 2147483647 w 1292"/>
                <a:gd name="T1" fmla="*/ 2147483647 h 1255"/>
                <a:gd name="T2" fmla="*/ 2147483647 w 1292"/>
                <a:gd name="T3" fmla="*/ 2147483647 h 1255"/>
                <a:gd name="T4" fmla="*/ 2147483647 w 1292"/>
                <a:gd name="T5" fmla="*/ 2147483647 h 1255"/>
                <a:gd name="T6" fmla="*/ 2147483647 w 1292"/>
                <a:gd name="T7" fmla="*/ 2147483647 h 1255"/>
                <a:gd name="T8" fmla="*/ 2147483647 w 1292"/>
                <a:gd name="T9" fmla="*/ 2147483647 h 1255"/>
                <a:gd name="T10" fmla="*/ 2147483647 w 1292"/>
                <a:gd name="T11" fmla="*/ 2147483647 h 1255"/>
                <a:gd name="T12" fmla="*/ 2147483647 w 1292"/>
                <a:gd name="T13" fmla="*/ 2147483647 h 1255"/>
                <a:gd name="T14" fmla="*/ 2147483647 w 1292"/>
                <a:gd name="T15" fmla="*/ 2147483647 h 1255"/>
                <a:gd name="T16" fmla="*/ 2147483647 w 1292"/>
                <a:gd name="T17" fmla="*/ 2147483647 h 1255"/>
                <a:gd name="T18" fmla="*/ 2147483647 w 1292"/>
                <a:gd name="T19" fmla="*/ 2147483647 h 1255"/>
                <a:gd name="T20" fmla="*/ 2147483647 w 1292"/>
                <a:gd name="T21" fmla="*/ 2147483647 h 1255"/>
                <a:gd name="T22" fmla="*/ 2147483647 w 1292"/>
                <a:gd name="T23" fmla="*/ 2147483647 h 12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92"/>
                <a:gd name="T37" fmla="*/ 0 h 1255"/>
                <a:gd name="T38" fmla="*/ 1292 w 1292"/>
                <a:gd name="T39" fmla="*/ 1255 h 125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92" h="1255">
                  <a:moveTo>
                    <a:pt x="239" y="7"/>
                  </a:moveTo>
                  <a:cubicBezTo>
                    <a:pt x="120" y="14"/>
                    <a:pt x="70" y="71"/>
                    <a:pt x="35" y="157"/>
                  </a:cubicBezTo>
                  <a:cubicBezTo>
                    <a:pt x="0" y="243"/>
                    <a:pt x="26" y="411"/>
                    <a:pt x="29" y="523"/>
                  </a:cubicBezTo>
                  <a:cubicBezTo>
                    <a:pt x="32" y="635"/>
                    <a:pt x="17" y="771"/>
                    <a:pt x="53" y="829"/>
                  </a:cubicBezTo>
                  <a:cubicBezTo>
                    <a:pt x="89" y="887"/>
                    <a:pt x="146" y="821"/>
                    <a:pt x="245" y="871"/>
                  </a:cubicBezTo>
                  <a:cubicBezTo>
                    <a:pt x="344" y="921"/>
                    <a:pt x="522" y="1068"/>
                    <a:pt x="647" y="1129"/>
                  </a:cubicBezTo>
                  <a:cubicBezTo>
                    <a:pt x="772" y="1190"/>
                    <a:pt x="903" y="1255"/>
                    <a:pt x="995" y="1237"/>
                  </a:cubicBezTo>
                  <a:cubicBezTo>
                    <a:pt x="1087" y="1219"/>
                    <a:pt x="1153" y="1153"/>
                    <a:pt x="1199" y="1021"/>
                  </a:cubicBezTo>
                  <a:cubicBezTo>
                    <a:pt x="1245" y="889"/>
                    <a:pt x="1270" y="580"/>
                    <a:pt x="1271" y="445"/>
                  </a:cubicBezTo>
                  <a:cubicBezTo>
                    <a:pt x="1272" y="310"/>
                    <a:pt x="1292" y="266"/>
                    <a:pt x="1205" y="211"/>
                  </a:cubicBezTo>
                  <a:cubicBezTo>
                    <a:pt x="1118" y="156"/>
                    <a:pt x="908" y="150"/>
                    <a:pt x="749" y="115"/>
                  </a:cubicBezTo>
                  <a:cubicBezTo>
                    <a:pt x="590" y="80"/>
                    <a:pt x="358" y="0"/>
                    <a:pt x="239" y="7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2" name="Line 14"/>
            <p:cNvSpPr>
              <a:spLocks noChangeShapeType="1"/>
            </p:cNvSpPr>
            <p:nvPr/>
          </p:nvSpPr>
          <p:spPr bwMode="auto">
            <a:xfrm>
              <a:off x="5338763" y="2085975"/>
              <a:ext cx="455612" cy="2143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3" name="Text Box 15"/>
            <p:cNvSpPr txBox="1">
              <a:spLocks noChangeArrowheads="1"/>
            </p:cNvSpPr>
            <p:nvPr/>
          </p:nvSpPr>
          <p:spPr bwMode="auto">
            <a:xfrm>
              <a:off x="5364163" y="1763713"/>
              <a:ext cx="366712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600" i="1"/>
                <a:t>u</a:t>
              </a:r>
              <a:r>
                <a:rPr lang="en-US" sz="1600" i="1" baseline="-25000"/>
                <a:t>s</a:t>
              </a:r>
            </a:p>
          </p:txBody>
        </p:sp>
        <p:sp>
          <p:nvSpPr>
            <p:cNvPr id="54" name="Line 39"/>
            <p:cNvSpPr>
              <a:spLocks noChangeShapeType="1"/>
            </p:cNvSpPr>
            <p:nvPr/>
          </p:nvSpPr>
          <p:spPr bwMode="auto">
            <a:xfrm>
              <a:off x="5089525" y="2713038"/>
              <a:ext cx="5746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5" name="Line 40"/>
            <p:cNvSpPr>
              <a:spLocks noChangeShapeType="1"/>
            </p:cNvSpPr>
            <p:nvPr/>
          </p:nvSpPr>
          <p:spPr bwMode="auto">
            <a:xfrm flipH="1">
              <a:off x="5119688" y="2814638"/>
              <a:ext cx="5667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6" name="Text Box 44"/>
            <p:cNvSpPr txBox="1">
              <a:spLocks noChangeArrowheads="1"/>
            </p:cNvSpPr>
            <p:nvPr/>
          </p:nvSpPr>
          <p:spPr bwMode="auto">
            <a:xfrm>
              <a:off x="6183313" y="2460625"/>
              <a:ext cx="8953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600">
                  <a:solidFill>
                    <a:schemeClr val="bg1"/>
                  </a:solidFill>
                </a:rPr>
                <a:t>network</a:t>
              </a:r>
            </a:p>
          </p:txBody>
        </p:sp>
        <p:sp>
          <p:nvSpPr>
            <p:cNvPr id="57" name="AutoShape 327"/>
            <p:cNvSpPr>
              <a:spLocks noChangeArrowheads="1"/>
            </p:cNvSpPr>
            <p:nvPr/>
          </p:nvSpPr>
          <p:spPr bwMode="auto">
            <a:xfrm>
              <a:off x="4740275" y="1562100"/>
              <a:ext cx="334963" cy="401638"/>
            </a:xfrm>
            <a:prstGeom prst="can">
              <a:avLst>
                <a:gd name="adj" fmla="val 24242"/>
              </a:avLst>
            </a:prstGeom>
            <a:gradFill rotWithShape="1">
              <a:gsLst>
                <a:gs pos="0">
                  <a:srgbClr val="0000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pt-BR" sz="800">
                <a:cs typeface="Arial" pitchFamily="34" charset="0"/>
              </a:endParaRPr>
            </a:p>
          </p:txBody>
        </p:sp>
        <p:sp>
          <p:nvSpPr>
            <p:cNvPr id="58" name="Line 22"/>
            <p:cNvSpPr>
              <a:spLocks noChangeShapeType="1"/>
            </p:cNvSpPr>
            <p:nvPr/>
          </p:nvSpPr>
          <p:spPr bwMode="auto">
            <a:xfrm flipV="1">
              <a:off x="7000875" y="1819275"/>
              <a:ext cx="180975" cy="530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9" name="Line 23"/>
            <p:cNvSpPr>
              <a:spLocks noChangeShapeType="1"/>
            </p:cNvSpPr>
            <p:nvPr/>
          </p:nvSpPr>
          <p:spPr bwMode="auto">
            <a:xfrm flipH="1">
              <a:off x="7078663" y="1825625"/>
              <a:ext cx="187325" cy="5349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0" name="Line 22"/>
            <p:cNvSpPr>
              <a:spLocks noChangeShapeType="1"/>
            </p:cNvSpPr>
            <p:nvPr/>
          </p:nvSpPr>
          <p:spPr bwMode="auto">
            <a:xfrm flipV="1">
              <a:off x="6416675" y="1736725"/>
              <a:ext cx="179388" cy="530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" name="Line 23"/>
            <p:cNvSpPr>
              <a:spLocks noChangeShapeType="1"/>
            </p:cNvSpPr>
            <p:nvPr/>
          </p:nvSpPr>
          <p:spPr bwMode="auto">
            <a:xfrm flipH="1">
              <a:off x="6492875" y="1743075"/>
              <a:ext cx="185738" cy="5349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2" name="Line 138"/>
            <p:cNvSpPr>
              <a:spLocks noChangeShapeType="1"/>
            </p:cNvSpPr>
            <p:nvPr/>
          </p:nvSpPr>
          <p:spPr bwMode="auto">
            <a:xfrm>
              <a:off x="7723188" y="2579688"/>
              <a:ext cx="6588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3" name="Line 139"/>
            <p:cNvSpPr>
              <a:spLocks noChangeShapeType="1"/>
            </p:cNvSpPr>
            <p:nvPr/>
          </p:nvSpPr>
          <p:spPr bwMode="auto">
            <a:xfrm>
              <a:off x="7726363" y="2682875"/>
              <a:ext cx="6604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4" name="Text Box 41"/>
            <p:cNvSpPr txBox="1">
              <a:spLocks noChangeArrowheads="1"/>
            </p:cNvSpPr>
            <p:nvPr/>
          </p:nvSpPr>
          <p:spPr bwMode="auto">
            <a:xfrm>
              <a:off x="7813675" y="2146300"/>
              <a:ext cx="4508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600" i="1"/>
                <a:t>d</a:t>
              </a:r>
              <a:r>
                <a:rPr lang="en-US" sz="1600" i="1" baseline="-25000"/>
                <a:t>i</a:t>
              </a:r>
            </a:p>
          </p:txBody>
        </p:sp>
        <p:sp>
          <p:nvSpPr>
            <p:cNvPr id="65" name="Text Box 41"/>
            <p:cNvSpPr txBox="1">
              <a:spLocks noChangeArrowheads="1"/>
            </p:cNvSpPr>
            <p:nvPr/>
          </p:nvSpPr>
          <p:spPr bwMode="auto">
            <a:xfrm>
              <a:off x="7829550" y="2663825"/>
              <a:ext cx="506413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600" i="1"/>
                <a:t>u</a:t>
              </a:r>
              <a:r>
                <a:rPr lang="en-US" sz="1600" i="1" baseline="-25000"/>
                <a:t>i</a:t>
              </a:r>
            </a:p>
          </p:txBody>
        </p:sp>
        <p:sp>
          <p:nvSpPr>
            <p:cNvPr id="66" name="Text Box 47"/>
            <p:cNvSpPr txBox="1">
              <a:spLocks noChangeArrowheads="1"/>
            </p:cNvSpPr>
            <p:nvPr/>
          </p:nvSpPr>
          <p:spPr bwMode="auto">
            <a:xfrm>
              <a:off x="4498975" y="1616075"/>
              <a:ext cx="790575" cy="30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pitchFamily="82" charset="2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400" i="1"/>
                <a:t>F</a:t>
              </a:r>
              <a:endParaRPr lang="en-US" sz="1400" i="1" baseline="-25000"/>
            </a:p>
          </p:txBody>
        </p:sp>
        <p:grpSp>
          <p:nvGrpSpPr>
            <p:cNvPr id="67" name="Group 143"/>
            <p:cNvGrpSpPr>
              <a:grpSpLocks/>
            </p:cNvGrpSpPr>
            <p:nvPr/>
          </p:nvGrpSpPr>
          <p:grpSpPr bwMode="auto">
            <a:xfrm>
              <a:off x="5114925" y="1690688"/>
              <a:ext cx="292100" cy="517525"/>
              <a:chOff x="4140" y="429"/>
              <a:chExt cx="1425" cy="2396"/>
            </a:xfrm>
          </p:grpSpPr>
          <p:sp>
            <p:nvSpPr>
              <p:cNvPr id="80" name="Freeform 144"/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7 w 354"/>
                  <a:gd name="T1" fmla="*/ 0 h 2742"/>
                  <a:gd name="T2" fmla="*/ 38 w 354"/>
                  <a:gd name="T3" fmla="*/ 55 h 2742"/>
                  <a:gd name="T4" fmla="*/ 37 w 354"/>
                  <a:gd name="T5" fmla="*/ 425 h 2742"/>
                  <a:gd name="T6" fmla="*/ 0 w 354"/>
                  <a:gd name="T7" fmla="*/ 445 h 2742"/>
                  <a:gd name="T8" fmla="*/ 7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" name="Rectangle 145"/>
              <p:cNvSpPr>
                <a:spLocks noChangeArrowheads="1"/>
              </p:cNvSpPr>
              <p:nvPr/>
            </p:nvSpPr>
            <p:spPr bwMode="auto">
              <a:xfrm>
                <a:off x="4210" y="429"/>
                <a:ext cx="1046" cy="2286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2" name="Freeform 146"/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23 w 211"/>
                  <a:gd name="T3" fmla="*/ 36 h 2537"/>
                  <a:gd name="T4" fmla="*/ 2 w 211"/>
                  <a:gd name="T5" fmla="*/ 405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3" name="Freeform 147"/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36 w 328"/>
                  <a:gd name="T3" fmla="*/ 21 h 226"/>
                  <a:gd name="T4" fmla="*/ 36 w 328"/>
                  <a:gd name="T5" fmla="*/ 38 h 226"/>
                  <a:gd name="T6" fmla="*/ 0 w 328"/>
                  <a:gd name="T7" fmla="*/ 16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4" name="Rectangle 148"/>
              <p:cNvSpPr>
                <a:spLocks noChangeArrowheads="1"/>
              </p:cNvSpPr>
              <p:nvPr/>
            </p:nvSpPr>
            <p:spPr bwMode="auto">
              <a:xfrm>
                <a:off x="4210" y="694"/>
                <a:ext cx="596" cy="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85" name="Group 149"/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110" name="AutoShape 150"/>
                <p:cNvSpPr>
                  <a:spLocks noChangeArrowheads="1"/>
                </p:cNvSpPr>
                <p:nvPr/>
              </p:nvSpPr>
              <p:spPr bwMode="auto">
                <a:xfrm>
                  <a:off x="618" y="2571"/>
                  <a:ext cx="725" cy="13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11" name="AutoShape 151"/>
                <p:cNvSpPr>
                  <a:spLocks noChangeArrowheads="1"/>
                </p:cNvSpPr>
                <p:nvPr/>
              </p:nvSpPr>
              <p:spPr bwMode="auto">
                <a:xfrm>
                  <a:off x="637" y="2585"/>
                  <a:ext cx="686" cy="106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86" name="Rectangle 152"/>
              <p:cNvSpPr>
                <a:spLocks noChangeArrowheads="1"/>
              </p:cNvSpPr>
              <p:nvPr/>
            </p:nvSpPr>
            <p:spPr bwMode="auto">
              <a:xfrm>
                <a:off x="4225" y="1017"/>
                <a:ext cx="596" cy="51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87" name="Group 153"/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108" name="AutoShape 154"/>
                <p:cNvSpPr>
                  <a:spLocks noChangeArrowheads="1"/>
                </p:cNvSpPr>
                <p:nvPr/>
              </p:nvSpPr>
              <p:spPr bwMode="auto">
                <a:xfrm>
                  <a:off x="610" y="2569"/>
                  <a:ext cx="725" cy="13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09" name="AutoShape 155"/>
                <p:cNvSpPr>
                  <a:spLocks noChangeArrowheads="1"/>
                </p:cNvSpPr>
                <p:nvPr/>
              </p:nvSpPr>
              <p:spPr bwMode="auto">
                <a:xfrm>
                  <a:off x="630" y="2584"/>
                  <a:ext cx="686" cy="10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88" name="Rectangle 156"/>
              <p:cNvSpPr>
                <a:spLocks noChangeArrowheads="1"/>
              </p:cNvSpPr>
              <p:nvPr/>
            </p:nvSpPr>
            <p:spPr bwMode="auto">
              <a:xfrm>
                <a:off x="4217" y="1355"/>
                <a:ext cx="596" cy="51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" name="Rectangle 157"/>
              <p:cNvSpPr>
                <a:spLocks noChangeArrowheads="1"/>
              </p:cNvSpPr>
              <p:nvPr/>
            </p:nvSpPr>
            <p:spPr bwMode="auto">
              <a:xfrm>
                <a:off x="4225" y="1656"/>
                <a:ext cx="596" cy="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90" name="Group 158"/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106" name="AutoShape 159"/>
                <p:cNvSpPr>
                  <a:spLocks noChangeArrowheads="1"/>
                </p:cNvSpPr>
                <p:nvPr/>
              </p:nvSpPr>
              <p:spPr bwMode="auto">
                <a:xfrm>
                  <a:off x="616" y="2568"/>
                  <a:ext cx="724" cy="14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07" name="AutoShape 160"/>
                <p:cNvSpPr>
                  <a:spLocks noChangeArrowheads="1"/>
                </p:cNvSpPr>
                <p:nvPr/>
              </p:nvSpPr>
              <p:spPr bwMode="auto">
                <a:xfrm>
                  <a:off x="635" y="2582"/>
                  <a:ext cx="685" cy="108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91" name="Freeform 161"/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36 w 328"/>
                  <a:gd name="T3" fmla="*/ 20 h 226"/>
                  <a:gd name="T4" fmla="*/ 36 w 328"/>
                  <a:gd name="T5" fmla="*/ 36 h 226"/>
                  <a:gd name="T6" fmla="*/ 0 w 328"/>
                  <a:gd name="T7" fmla="*/ 15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92" name="Group 162"/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104" name="AutoShape 163"/>
                <p:cNvSpPr>
                  <a:spLocks noChangeArrowheads="1"/>
                </p:cNvSpPr>
                <p:nvPr/>
              </p:nvSpPr>
              <p:spPr bwMode="auto">
                <a:xfrm>
                  <a:off x="611" y="2567"/>
                  <a:ext cx="724" cy="14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05" name="AutoShape 164"/>
                <p:cNvSpPr>
                  <a:spLocks noChangeArrowheads="1"/>
                </p:cNvSpPr>
                <p:nvPr/>
              </p:nvSpPr>
              <p:spPr bwMode="auto">
                <a:xfrm>
                  <a:off x="630" y="2581"/>
                  <a:ext cx="685" cy="11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93" name="Rectangle 165"/>
              <p:cNvSpPr>
                <a:spLocks noChangeArrowheads="1"/>
              </p:cNvSpPr>
              <p:nvPr/>
            </p:nvSpPr>
            <p:spPr bwMode="auto">
              <a:xfrm>
                <a:off x="5247" y="429"/>
                <a:ext cx="70" cy="2286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4" name="Freeform 166"/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32 w 296"/>
                  <a:gd name="T3" fmla="*/ 22 h 256"/>
                  <a:gd name="T4" fmla="*/ 32 w 296"/>
                  <a:gd name="T5" fmla="*/ 41 h 256"/>
                  <a:gd name="T6" fmla="*/ 0 w 296"/>
                  <a:gd name="T7" fmla="*/ 15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5" name="Freeform 167"/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34 w 304"/>
                  <a:gd name="T3" fmla="*/ 27 h 288"/>
                  <a:gd name="T4" fmla="*/ 31 w 304"/>
                  <a:gd name="T5" fmla="*/ 47 h 288"/>
                  <a:gd name="T6" fmla="*/ 2 w 304"/>
                  <a:gd name="T7" fmla="*/ 20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6" name="Oval 168"/>
              <p:cNvSpPr>
                <a:spLocks noChangeArrowheads="1"/>
              </p:cNvSpPr>
              <p:nvPr/>
            </p:nvSpPr>
            <p:spPr bwMode="auto">
              <a:xfrm>
                <a:off x="5519" y="2612"/>
                <a:ext cx="46" cy="96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7" name="Freeform 169"/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18 h 240"/>
                  <a:gd name="T2" fmla="*/ 2 w 306"/>
                  <a:gd name="T3" fmla="*/ 40 h 240"/>
                  <a:gd name="T4" fmla="*/ 34 w 306"/>
                  <a:gd name="T5" fmla="*/ 18 h 240"/>
                  <a:gd name="T6" fmla="*/ 32 w 306"/>
                  <a:gd name="T7" fmla="*/ 0 h 240"/>
                  <a:gd name="T8" fmla="*/ 0 w 306"/>
                  <a:gd name="T9" fmla="*/ 18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8" name="AutoShape 170"/>
              <p:cNvSpPr>
                <a:spLocks noChangeArrowheads="1"/>
              </p:cNvSpPr>
              <p:nvPr/>
            </p:nvSpPr>
            <p:spPr bwMode="auto">
              <a:xfrm>
                <a:off x="4140" y="2678"/>
                <a:ext cx="1200" cy="147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9" name="AutoShape 171"/>
              <p:cNvSpPr>
                <a:spLocks noChangeArrowheads="1"/>
              </p:cNvSpPr>
              <p:nvPr/>
            </p:nvSpPr>
            <p:spPr bwMode="auto">
              <a:xfrm>
                <a:off x="4210" y="2707"/>
                <a:ext cx="1069" cy="8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0" name="Oval 172"/>
              <p:cNvSpPr>
                <a:spLocks noChangeArrowheads="1"/>
              </p:cNvSpPr>
              <p:nvPr/>
            </p:nvSpPr>
            <p:spPr bwMode="auto">
              <a:xfrm>
                <a:off x="4310" y="2384"/>
                <a:ext cx="155" cy="140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1" name="Oval 173"/>
              <p:cNvSpPr>
                <a:spLocks noChangeArrowheads="1"/>
              </p:cNvSpPr>
              <p:nvPr/>
            </p:nvSpPr>
            <p:spPr bwMode="auto">
              <a:xfrm>
                <a:off x="4489" y="2384"/>
                <a:ext cx="155" cy="1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1800">
                  <a:solidFill>
                    <a:srgbClr val="FF0000"/>
                  </a:solidFill>
                  <a:cs typeface="Arial" pitchFamily="34" charset="0"/>
                </a:endParaRPr>
              </a:p>
            </p:txBody>
          </p:sp>
          <p:sp>
            <p:nvSpPr>
              <p:cNvPr id="102" name="Oval 174"/>
              <p:cNvSpPr>
                <a:spLocks noChangeArrowheads="1"/>
              </p:cNvSpPr>
              <p:nvPr/>
            </p:nvSpPr>
            <p:spPr bwMode="auto">
              <a:xfrm>
                <a:off x="4659" y="2384"/>
                <a:ext cx="163" cy="140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" name="Rectangle 175"/>
              <p:cNvSpPr>
                <a:spLocks noChangeArrowheads="1"/>
              </p:cNvSpPr>
              <p:nvPr/>
            </p:nvSpPr>
            <p:spPr bwMode="auto">
              <a:xfrm>
                <a:off x="5062" y="1833"/>
                <a:ext cx="85" cy="764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68" name="Group 176"/>
            <p:cNvGrpSpPr>
              <a:grpSpLocks/>
            </p:cNvGrpSpPr>
            <p:nvPr/>
          </p:nvGrpSpPr>
          <p:grpSpPr bwMode="auto">
            <a:xfrm>
              <a:off x="4471988" y="2492375"/>
              <a:ext cx="620712" cy="512763"/>
              <a:chOff x="-44" y="1473"/>
              <a:chExt cx="981" cy="1105"/>
            </a:xfrm>
          </p:grpSpPr>
          <p:pic>
            <p:nvPicPr>
              <p:cNvPr id="78" name="Picture 177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" name="Freeform 178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5595 w 356"/>
                  <a:gd name="T3" fmla="*/ 341 h 368"/>
                  <a:gd name="T4" fmla="*/ 6638 w 356"/>
                  <a:gd name="T5" fmla="*/ 7113 h 368"/>
                  <a:gd name="T6" fmla="*/ 1463 w 356"/>
                  <a:gd name="T7" fmla="*/ 8895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69" name="Group 179"/>
            <p:cNvGrpSpPr>
              <a:grpSpLocks/>
            </p:cNvGrpSpPr>
            <p:nvPr/>
          </p:nvGrpSpPr>
          <p:grpSpPr bwMode="auto">
            <a:xfrm>
              <a:off x="6300788" y="1284288"/>
              <a:ext cx="620712" cy="512762"/>
              <a:chOff x="-44" y="1473"/>
              <a:chExt cx="981" cy="1105"/>
            </a:xfrm>
          </p:grpSpPr>
          <p:pic>
            <p:nvPicPr>
              <p:cNvPr id="76" name="Picture 180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" name="Freeform 181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5595 w 356"/>
                  <a:gd name="T3" fmla="*/ 341 h 368"/>
                  <a:gd name="T4" fmla="*/ 6638 w 356"/>
                  <a:gd name="T5" fmla="*/ 7113 h 368"/>
                  <a:gd name="T6" fmla="*/ 1463 w 356"/>
                  <a:gd name="T7" fmla="*/ 8895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70" name="Group 182"/>
            <p:cNvGrpSpPr>
              <a:grpSpLocks/>
            </p:cNvGrpSpPr>
            <p:nvPr/>
          </p:nvGrpSpPr>
          <p:grpSpPr bwMode="auto">
            <a:xfrm>
              <a:off x="6910388" y="1360488"/>
              <a:ext cx="620712" cy="512762"/>
              <a:chOff x="-44" y="1473"/>
              <a:chExt cx="981" cy="1105"/>
            </a:xfrm>
          </p:grpSpPr>
          <p:pic>
            <p:nvPicPr>
              <p:cNvPr id="74" name="Picture 183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5" name="Freeform 184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5595 w 356"/>
                  <a:gd name="T3" fmla="*/ 341 h 368"/>
                  <a:gd name="T4" fmla="*/ 6638 w 356"/>
                  <a:gd name="T5" fmla="*/ 7113 h 368"/>
                  <a:gd name="T6" fmla="*/ 1463 w 356"/>
                  <a:gd name="T7" fmla="*/ 8895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71" name="Group 185"/>
            <p:cNvGrpSpPr>
              <a:grpSpLocks/>
            </p:cNvGrpSpPr>
            <p:nvPr/>
          </p:nvGrpSpPr>
          <p:grpSpPr bwMode="auto">
            <a:xfrm flipH="1">
              <a:off x="8369300" y="2362200"/>
              <a:ext cx="620713" cy="512763"/>
              <a:chOff x="-44" y="1473"/>
              <a:chExt cx="981" cy="1105"/>
            </a:xfrm>
          </p:grpSpPr>
          <p:pic>
            <p:nvPicPr>
              <p:cNvPr id="72" name="Picture 186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3" name="Freeform 187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5595 w 356"/>
                  <a:gd name="T3" fmla="*/ 341 h 368"/>
                  <a:gd name="T4" fmla="*/ 6638 w 356"/>
                  <a:gd name="T5" fmla="*/ 7113 h 368"/>
                  <a:gd name="T6" fmla="*/ 1463 w 356"/>
                  <a:gd name="T7" fmla="*/ 8895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</p:grpSp>
      <p:sp>
        <p:nvSpPr>
          <p:cNvPr id="113" name="Rectangle 43"/>
          <p:cNvSpPr txBox="1">
            <a:spLocks noChangeArrowheads="1"/>
          </p:cNvSpPr>
          <p:nvPr/>
        </p:nvSpPr>
        <p:spPr bwMode="auto">
          <a:xfrm>
            <a:off x="373778" y="3307989"/>
            <a:ext cx="7890747" cy="89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0"/>
              <a:buChar char="r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ZapfDingbats" pitchFamily="82" charset="0"/>
              <a:buChar char="m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t-BR" sz="2000">
                <a:solidFill>
                  <a:srgbClr val="FF0000"/>
                </a:solidFill>
              </a:rPr>
              <a:t>clientes:</a:t>
            </a:r>
            <a:r>
              <a:rPr lang="pt-BR" sz="2000"/>
              <a:t> no total devem baixar NF bits</a:t>
            </a:r>
          </a:p>
          <a:p>
            <a:pPr lvl="1"/>
            <a:r>
              <a:rPr lang="pt-BR" sz="1600"/>
              <a:t> Taxa máxima de </a:t>
            </a:r>
            <a:r>
              <a:rPr lang="pt-BR" sz="1600" i="1"/>
              <a:t>upload</a:t>
            </a:r>
            <a:r>
              <a:rPr lang="pt-BR" sz="1600"/>
              <a:t> : </a:t>
            </a:r>
            <a:r>
              <a:rPr lang="en-US" sz="1600"/>
              <a:t>u</a:t>
            </a:r>
            <a:r>
              <a:rPr lang="en-US" sz="1600" baseline="-25000"/>
              <a:t>s</a:t>
            </a:r>
            <a:r>
              <a:rPr lang="en-US" sz="1600"/>
              <a:t> + </a:t>
            </a:r>
            <a:r>
              <a:rPr lang="en-US" sz="2800">
                <a:latin typeface="Symbol" pitchFamily="18" charset="2"/>
              </a:rPr>
              <a:t>S</a:t>
            </a:r>
            <a:r>
              <a:rPr lang="en-US" sz="1600"/>
              <a:t>u</a:t>
            </a:r>
            <a:r>
              <a:rPr lang="en-US" sz="1600" baseline="-25000"/>
              <a:t>i</a:t>
            </a:r>
            <a:endParaRPr lang="pt-BR" sz="1600" i="1"/>
          </a:p>
        </p:txBody>
      </p:sp>
      <p:sp>
        <p:nvSpPr>
          <p:cNvPr id="114" name="Text Box 51"/>
          <p:cNvSpPr txBox="1">
            <a:spLocks noChangeArrowheads="1"/>
          </p:cNvSpPr>
          <p:nvPr/>
        </p:nvSpPr>
        <p:spPr bwMode="auto">
          <a:xfrm>
            <a:off x="411105" y="4464050"/>
            <a:ext cx="29498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lnSpc>
                <a:spcPct val="80000"/>
              </a:lnSpc>
            </a:pPr>
            <a:r>
              <a:rPr lang="pt-BR" i="1" dirty="0"/>
              <a:t>tempo  para distribuir </a:t>
            </a:r>
          </a:p>
          <a:p>
            <a:pPr algn="r">
              <a:lnSpc>
                <a:spcPct val="80000"/>
              </a:lnSpc>
            </a:pPr>
            <a:r>
              <a:rPr lang="pt-BR" i="1" dirty="0" err="1"/>
              <a:t>F</a:t>
            </a:r>
            <a:r>
              <a:rPr lang="pt-BR" i="1" dirty="0"/>
              <a:t> para N clientes </a:t>
            </a:r>
          </a:p>
          <a:p>
            <a:pPr algn="r">
              <a:lnSpc>
                <a:spcPct val="80000"/>
              </a:lnSpc>
            </a:pPr>
            <a:r>
              <a:rPr lang="pt-BR" i="1" dirty="0"/>
              <a:t>usando abordagem P2P</a:t>
            </a:r>
            <a:endParaRPr lang="pt-BR" sz="2800" dirty="0">
              <a:latin typeface="Comic Sans MS" pitchFamily="66" charset="0"/>
            </a:endParaRPr>
          </a:p>
        </p:txBody>
      </p:sp>
      <p:sp>
        <p:nvSpPr>
          <p:cNvPr id="115" name="Rectangle 55"/>
          <p:cNvSpPr>
            <a:spLocks noChangeArrowheads="1"/>
          </p:cNvSpPr>
          <p:nvPr/>
        </p:nvSpPr>
        <p:spPr bwMode="auto">
          <a:xfrm>
            <a:off x="217488" y="4371976"/>
            <a:ext cx="8726487" cy="1066800"/>
          </a:xfrm>
          <a:prstGeom prst="rect">
            <a:avLst/>
          </a:prstGeom>
          <a:noFill/>
          <a:ln w="190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sz="2400">
              <a:latin typeface="Comic Sans MS" pitchFamily="66" charset="0"/>
            </a:endParaRPr>
          </a:p>
        </p:txBody>
      </p:sp>
      <p:sp>
        <p:nvSpPr>
          <p:cNvPr id="116" name="Text Box 31"/>
          <p:cNvSpPr txBox="1">
            <a:spLocks noChangeArrowheads="1"/>
          </p:cNvSpPr>
          <p:nvPr/>
        </p:nvSpPr>
        <p:spPr bwMode="auto">
          <a:xfrm>
            <a:off x="3294642" y="4657725"/>
            <a:ext cx="52954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2800" i="1"/>
              <a:t> </a:t>
            </a:r>
            <a:r>
              <a:rPr lang="en-US" sz="2400" i="1"/>
              <a:t>D</a:t>
            </a:r>
            <a:r>
              <a:rPr lang="en-US" sz="2400" i="1" baseline="-25000"/>
              <a:t>P2P</a:t>
            </a:r>
            <a:r>
              <a:rPr lang="en-US" sz="2400" i="1"/>
              <a:t> &gt; max{F/</a:t>
            </a:r>
            <a:r>
              <a:rPr lang="en-US" sz="2400" i="1" err="1"/>
              <a:t>u</a:t>
            </a:r>
            <a:r>
              <a:rPr lang="en-US" sz="2400" i="1" baseline="-25000" err="1"/>
              <a:t>s,</a:t>
            </a:r>
            <a:r>
              <a:rPr lang="en-US" sz="2400" i="1" err="1"/>
              <a:t>,F</a:t>
            </a:r>
            <a:r>
              <a:rPr lang="en-US" sz="2400" i="1"/>
              <a:t>/</a:t>
            </a:r>
            <a:r>
              <a:rPr lang="en-US" sz="2400" i="1" err="1"/>
              <a:t>d</a:t>
            </a:r>
            <a:r>
              <a:rPr lang="en-US" sz="2400" i="1" baseline="-25000" err="1"/>
              <a:t>min</a:t>
            </a:r>
            <a:r>
              <a:rPr lang="en-US" sz="2400" i="1" baseline="-25000"/>
              <a:t>,</a:t>
            </a:r>
            <a:r>
              <a:rPr lang="en-US" sz="2400" i="1"/>
              <a:t>,NF/(</a:t>
            </a:r>
            <a:r>
              <a:rPr lang="en-US"/>
              <a:t>u</a:t>
            </a:r>
            <a:r>
              <a:rPr lang="en-US" baseline="-25000"/>
              <a:t>s</a:t>
            </a:r>
            <a:r>
              <a:rPr lang="en-US"/>
              <a:t> + </a:t>
            </a:r>
            <a:r>
              <a:rPr lang="en-US" sz="2400">
                <a:latin typeface="Symbol" pitchFamily="18" charset="2"/>
              </a:rPr>
              <a:t>S</a:t>
            </a:r>
            <a:r>
              <a:rPr lang="en-US"/>
              <a:t>u</a:t>
            </a:r>
            <a:r>
              <a:rPr lang="en-US" baseline="-25000"/>
              <a:t>i</a:t>
            </a:r>
            <a:r>
              <a:rPr lang="en-US" sz="2400"/>
              <a:t>)</a:t>
            </a:r>
            <a:r>
              <a:rPr lang="en-US" sz="2400" i="1"/>
              <a:t>}</a:t>
            </a:r>
            <a:r>
              <a:rPr lang="en-US" sz="2400" i="1">
                <a:solidFill>
                  <a:srgbClr val="CC0000"/>
                </a:solidFill>
              </a:rPr>
              <a:t> </a:t>
            </a:r>
            <a:endParaRPr lang="en-US" sz="2800" i="1">
              <a:solidFill>
                <a:srgbClr val="CC0000"/>
              </a:solidFill>
            </a:endParaRPr>
          </a:p>
        </p:txBody>
      </p:sp>
      <p:sp>
        <p:nvSpPr>
          <p:cNvPr id="117" name="Line 33"/>
          <p:cNvSpPr>
            <a:spLocks noChangeShapeType="1"/>
          </p:cNvSpPr>
          <p:nvPr/>
        </p:nvSpPr>
        <p:spPr bwMode="auto">
          <a:xfrm>
            <a:off x="3732213" y="5124450"/>
            <a:ext cx="174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8" name="Line 53"/>
          <p:cNvSpPr>
            <a:spLocks noChangeShapeType="1"/>
          </p:cNvSpPr>
          <p:nvPr/>
        </p:nvSpPr>
        <p:spPr bwMode="auto">
          <a:xfrm flipV="1">
            <a:off x="7424135" y="5137150"/>
            <a:ext cx="573087" cy="949325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9" name="Text Box 54"/>
          <p:cNvSpPr txBox="1">
            <a:spLocks noChangeArrowheads="1"/>
          </p:cNvSpPr>
          <p:nvPr/>
        </p:nvSpPr>
        <p:spPr bwMode="auto">
          <a:xfrm>
            <a:off x="1850659" y="6069013"/>
            <a:ext cx="66912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pt-BR" dirty="0"/>
              <a:t>… assim como este, cada par traz capacidade de serviço</a:t>
            </a:r>
          </a:p>
        </p:txBody>
      </p:sp>
      <p:sp>
        <p:nvSpPr>
          <p:cNvPr id="120" name="Line 53"/>
          <p:cNvSpPr>
            <a:spLocks noChangeShapeType="1"/>
          </p:cNvSpPr>
          <p:nvPr/>
        </p:nvSpPr>
        <p:spPr bwMode="auto">
          <a:xfrm flipV="1">
            <a:off x="6365875" y="5092700"/>
            <a:ext cx="430213" cy="69215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1" name="Text Box 54"/>
          <p:cNvSpPr txBox="1">
            <a:spLocks noChangeArrowheads="1"/>
          </p:cNvSpPr>
          <p:nvPr/>
        </p:nvSpPr>
        <p:spPr bwMode="auto">
          <a:xfrm>
            <a:off x="3965209" y="5756275"/>
            <a:ext cx="34884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pt-BR" dirty="0"/>
              <a:t>cresce linearmente com </a:t>
            </a:r>
            <a:r>
              <a:rPr lang="pt-BR" i="1" dirty="0"/>
              <a:t>N</a:t>
            </a:r>
            <a:r>
              <a:rPr lang="pt-BR" dirty="0"/>
              <a:t> …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B7CC9C6-FF4A-A94E-AFF8-4A2FEABB5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3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9" grpId="0"/>
      <p:bldP spid="120" grpId="0" animBg="1"/>
      <p:bldP spid="121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Cliente-servidor x P2P: Exemplo</a:t>
            </a:r>
          </a:p>
        </p:txBody>
      </p:sp>
      <p:sp>
        <p:nvSpPr>
          <p:cNvPr id="7171" name="Espaço Reservado para Rodapé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431925" y="1939925"/>
          <a:ext cx="6543675" cy="445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0" name="Gráfico" r:id="rId4" imgW="7724851" imgH="5286451" progId="Excel.Chart.8">
                  <p:embed/>
                </p:oleObj>
              </mc:Choice>
              <mc:Fallback>
                <p:oleObj name="Gráfico" r:id="rId4" imgW="7724851" imgH="528645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1925" y="1939925"/>
                        <a:ext cx="6543675" cy="445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461831" y="1292225"/>
            <a:ext cx="8207696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>
                <a:latin typeface="Comic Sans MS" pitchFamily="66" charset="0"/>
              </a:rPr>
              <a:t>Taxa de </a:t>
            </a:r>
            <a:r>
              <a:rPr lang="en-US" i="1">
                <a:latin typeface="Comic Sans MS" pitchFamily="66" charset="0"/>
              </a:rPr>
              <a:t>upload</a:t>
            </a:r>
            <a:r>
              <a:rPr lang="en-US">
                <a:latin typeface="Comic Sans MS" pitchFamily="66" charset="0"/>
              </a:rPr>
              <a:t> do </a:t>
            </a:r>
            <a:r>
              <a:rPr lang="en-US" err="1">
                <a:latin typeface="Comic Sans MS" pitchFamily="66" charset="0"/>
              </a:rPr>
              <a:t>cliente</a:t>
            </a:r>
            <a:r>
              <a:rPr lang="en-US">
                <a:latin typeface="Comic Sans MS" pitchFamily="66" charset="0"/>
              </a:rPr>
              <a:t>= u,  F/u = 1 </a:t>
            </a:r>
            <a:r>
              <a:rPr lang="en-US" err="1">
                <a:latin typeface="Comic Sans MS" pitchFamily="66" charset="0"/>
              </a:rPr>
              <a:t>hora</a:t>
            </a:r>
            <a:r>
              <a:rPr lang="en-US">
                <a:latin typeface="Comic Sans MS" pitchFamily="66" charset="0"/>
              </a:rPr>
              <a:t>,  u</a:t>
            </a:r>
            <a:r>
              <a:rPr lang="en-US" baseline="-25000">
                <a:latin typeface="Comic Sans MS" pitchFamily="66" charset="0"/>
              </a:rPr>
              <a:t>s</a:t>
            </a:r>
            <a:r>
              <a:rPr lang="en-US">
                <a:latin typeface="Comic Sans MS" pitchFamily="66" charset="0"/>
              </a:rPr>
              <a:t> = 10u,  </a:t>
            </a:r>
            <a:r>
              <a:rPr lang="en-US" err="1">
                <a:latin typeface="Comic Sans MS" pitchFamily="66" charset="0"/>
              </a:rPr>
              <a:t>d</a:t>
            </a:r>
            <a:r>
              <a:rPr lang="en-US" baseline="-25000" err="1">
                <a:latin typeface="Comic Sans MS" pitchFamily="66" charset="0"/>
              </a:rPr>
              <a:t>min</a:t>
            </a:r>
            <a:r>
              <a:rPr lang="en-US">
                <a:latin typeface="Comic Sans MS" pitchFamily="66" charset="0"/>
              </a:rPr>
              <a:t> ≥ u</a:t>
            </a:r>
            <a:r>
              <a:rPr lang="en-US" baseline="-25000">
                <a:latin typeface="Comic Sans MS" pitchFamily="66" charset="0"/>
              </a:rPr>
              <a:t>s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D076D24-049B-4042-B840-B4B0237CE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4F6DF-CECA-42E0-B7A6-892A49DF6904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8360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3" name="Espaço Reservado para Rodapé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82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/>
              <a:t>Distribuição de arquivo P2P: </a:t>
            </a:r>
            <a:r>
              <a:rPr lang="pt-BR" sz="3600" dirty="0" err="1"/>
              <a:t>BitTorrent</a:t>
            </a:r>
            <a:r>
              <a:rPr lang="pt-BR" sz="3600" dirty="0"/>
              <a:t> </a:t>
            </a:r>
          </a:p>
        </p:txBody>
      </p:sp>
      <p:sp>
        <p:nvSpPr>
          <p:cNvPr id="8206" name="Text Box 37"/>
          <p:cNvSpPr txBox="1">
            <a:spLocks noChangeArrowheads="1"/>
          </p:cNvSpPr>
          <p:nvPr/>
        </p:nvSpPr>
        <p:spPr bwMode="auto">
          <a:xfrm>
            <a:off x="346075" y="2367029"/>
            <a:ext cx="2744662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1800" i="1" u="sng" dirty="0" err="1">
                <a:solidFill>
                  <a:srgbClr val="FF3300"/>
                </a:solidFill>
                <a:latin typeface="+mj-lt"/>
              </a:rPr>
              <a:t>tracker</a:t>
            </a:r>
            <a:r>
              <a:rPr lang="pt-BR" sz="1800" i="1" u="sng" dirty="0">
                <a:solidFill>
                  <a:srgbClr val="FF3300"/>
                </a:solidFill>
                <a:latin typeface="+mj-lt"/>
              </a:rPr>
              <a:t>:</a:t>
            </a:r>
            <a:r>
              <a:rPr lang="pt-BR" sz="1800" dirty="0">
                <a:latin typeface="+mj-lt"/>
              </a:rPr>
              <a:t> registra pares </a:t>
            </a:r>
          </a:p>
          <a:p>
            <a:pPr eaLnBrk="1" hangingPunct="1"/>
            <a:r>
              <a:rPr lang="pt-BR" sz="1800" dirty="0">
                <a:latin typeface="+mj-lt"/>
              </a:rPr>
              <a:t>participantes de uma </a:t>
            </a:r>
          </a:p>
          <a:p>
            <a:pPr eaLnBrk="1" hangingPunct="1"/>
            <a:r>
              <a:rPr lang="pt-BR" sz="1800" dirty="0">
                <a:latin typeface="+mj-lt"/>
              </a:rPr>
              <a:t>torrente</a:t>
            </a:r>
          </a:p>
        </p:txBody>
      </p:sp>
      <p:sp>
        <p:nvSpPr>
          <p:cNvPr id="8207" name="Text Box 41"/>
          <p:cNvSpPr txBox="1">
            <a:spLocks noChangeArrowheads="1"/>
          </p:cNvSpPr>
          <p:nvPr/>
        </p:nvSpPr>
        <p:spPr bwMode="auto">
          <a:xfrm>
            <a:off x="5583238" y="2626126"/>
            <a:ext cx="3016232" cy="7215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75000"/>
              </a:lnSpc>
            </a:pPr>
            <a:r>
              <a:rPr lang="pt-BR" sz="1800" i="1" u="sng" dirty="0">
                <a:solidFill>
                  <a:srgbClr val="FF3300"/>
                </a:solidFill>
                <a:latin typeface="+mj-lt"/>
              </a:rPr>
              <a:t>torrente:</a:t>
            </a:r>
            <a:r>
              <a:rPr lang="pt-BR" sz="1800" dirty="0">
                <a:latin typeface="+mj-lt"/>
              </a:rPr>
              <a:t> grupo de </a:t>
            </a:r>
          </a:p>
          <a:p>
            <a:pPr marL="342900" indent="-342900">
              <a:lnSpc>
                <a:spcPct val="75000"/>
              </a:lnSpc>
            </a:pPr>
            <a:r>
              <a:rPr lang="pt-BR" sz="1800" dirty="0">
                <a:latin typeface="+mj-lt"/>
              </a:rPr>
              <a:t>pares trocando</a:t>
            </a:r>
          </a:p>
          <a:p>
            <a:pPr marL="342900" indent="-342900">
              <a:lnSpc>
                <a:spcPct val="75000"/>
              </a:lnSpc>
            </a:pPr>
            <a:r>
              <a:rPr lang="pt-BR" sz="1800" dirty="0">
                <a:latin typeface="+mj-lt"/>
              </a:rPr>
              <a:t>blocos de um arquivo</a:t>
            </a:r>
          </a:p>
        </p:txBody>
      </p:sp>
      <p:sp>
        <p:nvSpPr>
          <p:cNvPr id="8209" name="Rectangle 43"/>
          <p:cNvSpPr>
            <a:spLocks noChangeArrowheads="1"/>
          </p:cNvSpPr>
          <p:nvPr/>
        </p:nvSpPr>
        <p:spPr bwMode="auto">
          <a:xfrm>
            <a:off x="614363" y="1412001"/>
            <a:ext cx="8057026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Font typeface="ZapfDingbats" pitchFamily="82" charset="0"/>
              <a:buChar char="r"/>
            </a:pPr>
            <a:r>
              <a:rPr lang="pt-BR" dirty="0">
                <a:latin typeface="+mj-lt"/>
              </a:rPr>
              <a:t>arquivos divididos em blocos de 256kb</a:t>
            </a:r>
          </a:p>
          <a:p>
            <a:pPr marL="342900" indent="-342900">
              <a:buFont typeface="ZapfDingbats" pitchFamily="82" charset="0"/>
              <a:buChar char="r"/>
            </a:pPr>
            <a:r>
              <a:rPr lang="pt-BR" dirty="0">
                <a:latin typeface="+mj-lt"/>
              </a:rPr>
              <a:t>Pares numa torrente enviam/recebem blocos do arquivo</a:t>
            </a:r>
          </a:p>
        </p:txBody>
      </p:sp>
      <p:sp>
        <p:nvSpPr>
          <p:cNvPr id="47" name="Line 21"/>
          <p:cNvSpPr>
            <a:spLocks noChangeShapeType="1"/>
          </p:cNvSpPr>
          <p:nvPr/>
        </p:nvSpPr>
        <p:spPr bwMode="auto">
          <a:xfrm>
            <a:off x="2401888" y="3667125"/>
            <a:ext cx="1587" cy="53657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8" name="Line 25"/>
          <p:cNvSpPr>
            <a:spLocks noChangeShapeType="1"/>
          </p:cNvSpPr>
          <p:nvPr/>
        </p:nvSpPr>
        <p:spPr bwMode="auto">
          <a:xfrm>
            <a:off x="3748088" y="3395663"/>
            <a:ext cx="2551112" cy="1409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9" name="Line 26"/>
          <p:cNvSpPr>
            <a:spLocks noChangeShapeType="1"/>
          </p:cNvSpPr>
          <p:nvPr/>
        </p:nvSpPr>
        <p:spPr bwMode="auto">
          <a:xfrm>
            <a:off x="3544888" y="3546475"/>
            <a:ext cx="247650" cy="181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0" name="Line 27"/>
          <p:cNvSpPr>
            <a:spLocks noChangeShapeType="1"/>
          </p:cNvSpPr>
          <p:nvPr/>
        </p:nvSpPr>
        <p:spPr bwMode="auto">
          <a:xfrm flipH="1" flipV="1">
            <a:off x="5184775" y="3306763"/>
            <a:ext cx="1168400" cy="306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1" name="Line 28"/>
          <p:cNvSpPr>
            <a:spLocks noChangeShapeType="1"/>
          </p:cNvSpPr>
          <p:nvPr/>
        </p:nvSpPr>
        <p:spPr bwMode="auto">
          <a:xfrm flipH="1">
            <a:off x="4368800" y="3843338"/>
            <a:ext cx="2039938" cy="1987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2" name="Line 29"/>
          <p:cNvSpPr>
            <a:spLocks noChangeShapeType="1"/>
          </p:cNvSpPr>
          <p:nvPr/>
        </p:nvSpPr>
        <p:spPr bwMode="auto">
          <a:xfrm flipH="1">
            <a:off x="4456113" y="5808663"/>
            <a:ext cx="739775" cy="163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3" name="Line 30"/>
          <p:cNvSpPr>
            <a:spLocks noChangeShapeType="1"/>
          </p:cNvSpPr>
          <p:nvPr/>
        </p:nvSpPr>
        <p:spPr bwMode="auto">
          <a:xfrm flipH="1">
            <a:off x="3975100" y="3505200"/>
            <a:ext cx="900113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4" name="Line 31"/>
          <p:cNvSpPr>
            <a:spLocks noChangeShapeType="1"/>
          </p:cNvSpPr>
          <p:nvPr/>
        </p:nvSpPr>
        <p:spPr bwMode="auto">
          <a:xfrm flipV="1">
            <a:off x="4140200" y="4891088"/>
            <a:ext cx="2120900" cy="48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5" name="Line 32"/>
          <p:cNvSpPr>
            <a:spLocks noChangeShapeType="1"/>
          </p:cNvSpPr>
          <p:nvPr/>
        </p:nvSpPr>
        <p:spPr bwMode="auto">
          <a:xfrm>
            <a:off x="5140325" y="3449638"/>
            <a:ext cx="1182688" cy="127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6" name="Line 33"/>
          <p:cNvSpPr>
            <a:spLocks noChangeShapeType="1"/>
          </p:cNvSpPr>
          <p:nvPr/>
        </p:nvSpPr>
        <p:spPr bwMode="auto">
          <a:xfrm>
            <a:off x="5583238" y="5830888"/>
            <a:ext cx="376237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7" name="Line 34"/>
          <p:cNvSpPr>
            <a:spLocks noChangeShapeType="1"/>
          </p:cNvSpPr>
          <p:nvPr/>
        </p:nvSpPr>
        <p:spPr bwMode="auto">
          <a:xfrm>
            <a:off x="4468813" y="6126163"/>
            <a:ext cx="1490662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8" name="Line 38"/>
          <p:cNvSpPr>
            <a:spLocks noChangeShapeType="1"/>
          </p:cNvSpPr>
          <p:nvPr/>
        </p:nvSpPr>
        <p:spPr bwMode="auto">
          <a:xfrm flipH="1">
            <a:off x="6134100" y="5065713"/>
            <a:ext cx="263525" cy="93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59" name="Picture 39" descr="Al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4186238"/>
            <a:ext cx="4746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Line 42"/>
          <p:cNvSpPr>
            <a:spLocks noChangeShapeType="1"/>
          </p:cNvSpPr>
          <p:nvPr/>
        </p:nvSpPr>
        <p:spPr bwMode="auto">
          <a:xfrm>
            <a:off x="1617663" y="3024188"/>
            <a:ext cx="476250" cy="2587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61" name="Group 68"/>
          <p:cNvGrpSpPr>
            <a:grpSpLocks/>
          </p:cNvGrpSpPr>
          <p:nvPr/>
        </p:nvGrpSpPr>
        <p:grpSpPr bwMode="auto">
          <a:xfrm>
            <a:off x="2781300" y="3473450"/>
            <a:ext cx="3492500" cy="2163763"/>
            <a:chOff x="1752" y="2166"/>
            <a:chExt cx="2200" cy="1363"/>
          </a:xfrm>
        </p:grpSpPr>
        <p:sp>
          <p:nvSpPr>
            <p:cNvPr id="62" name="Line 22"/>
            <p:cNvSpPr>
              <a:spLocks noChangeShapeType="1"/>
            </p:cNvSpPr>
            <p:nvPr/>
          </p:nvSpPr>
          <p:spPr bwMode="auto">
            <a:xfrm flipV="1">
              <a:off x="1752" y="2166"/>
              <a:ext cx="361" cy="5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" name="Line 23"/>
            <p:cNvSpPr>
              <a:spLocks noChangeShapeType="1"/>
            </p:cNvSpPr>
            <p:nvPr/>
          </p:nvSpPr>
          <p:spPr bwMode="auto">
            <a:xfrm flipV="1">
              <a:off x="1770" y="2352"/>
              <a:ext cx="2182" cy="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4" name="Line 24"/>
            <p:cNvSpPr>
              <a:spLocks noChangeShapeType="1"/>
            </p:cNvSpPr>
            <p:nvPr/>
          </p:nvSpPr>
          <p:spPr bwMode="auto">
            <a:xfrm>
              <a:off x="1786" y="2820"/>
              <a:ext cx="1550" cy="7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" name="Group 71"/>
          <p:cNvGrpSpPr>
            <a:grpSpLocks/>
          </p:cNvGrpSpPr>
          <p:nvPr/>
        </p:nvGrpSpPr>
        <p:grpSpPr bwMode="auto">
          <a:xfrm>
            <a:off x="2184400" y="2982913"/>
            <a:ext cx="379413" cy="604837"/>
            <a:chOff x="4140" y="429"/>
            <a:chExt cx="1425" cy="2396"/>
          </a:xfrm>
        </p:grpSpPr>
        <p:sp>
          <p:nvSpPr>
            <p:cNvPr id="66" name="Freeform 72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7 w 354"/>
                <a:gd name="T1" fmla="*/ 0 h 2742"/>
                <a:gd name="T2" fmla="*/ 38 w 354"/>
                <a:gd name="T3" fmla="*/ 55 h 2742"/>
                <a:gd name="T4" fmla="*/ 37 w 354"/>
                <a:gd name="T5" fmla="*/ 425 h 2742"/>
                <a:gd name="T6" fmla="*/ 0 w 354"/>
                <a:gd name="T7" fmla="*/ 445 h 2742"/>
                <a:gd name="T8" fmla="*/ 7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7" name="Rectangle 73"/>
            <p:cNvSpPr>
              <a:spLocks noChangeArrowheads="1"/>
            </p:cNvSpPr>
            <p:nvPr/>
          </p:nvSpPr>
          <p:spPr bwMode="auto">
            <a:xfrm>
              <a:off x="4206" y="429"/>
              <a:ext cx="1049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8" name="Freeform 74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23 w 211"/>
                <a:gd name="T3" fmla="*/ 36 h 2537"/>
                <a:gd name="T4" fmla="*/ 2 w 211"/>
                <a:gd name="T5" fmla="*/ 405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9" name="Freeform 75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36 w 328"/>
                <a:gd name="T3" fmla="*/ 21 h 226"/>
                <a:gd name="T4" fmla="*/ 36 w 328"/>
                <a:gd name="T5" fmla="*/ 38 h 226"/>
                <a:gd name="T6" fmla="*/ 0 w 328"/>
                <a:gd name="T7" fmla="*/ 1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0" name="Rectangle 76"/>
            <p:cNvSpPr>
              <a:spLocks noChangeArrowheads="1"/>
            </p:cNvSpPr>
            <p:nvPr/>
          </p:nvSpPr>
          <p:spPr bwMode="auto">
            <a:xfrm>
              <a:off x="4212" y="693"/>
              <a:ext cx="596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71" name="Group 77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96" name="AutoShape 78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9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7" name="AutoShape 79"/>
              <p:cNvSpPr>
                <a:spLocks noChangeArrowheads="1"/>
              </p:cNvSpPr>
              <p:nvPr/>
            </p:nvSpPr>
            <p:spPr bwMode="auto">
              <a:xfrm>
                <a:off x="628" y="2586"/>
                <a:ext cx="699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72" name="Rectangle 80"/>
            <p:cNvSpPr>
              <a:spLocks noChangeArrowheads="1"/>
            </p:cNvSpPr>
            <p:nvPr/>
          </p:nvSpPr>
          <p:spPr bwMode="auto">
            <a:xfrm>
              <a:off x="4223" y="1020"/>
              <a:ext cx="596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73" name="Group 81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94" name="AutoShape 82"/>
              <p:cNvSpPr>
                <a:spLocks noChangeArrowheads="1"/>
              </p:cNvSpPr>
              <p:nvPr/>
            </p:nvSpPr>
            <p:spPr bwMode="auto">
              <a:xfrm>
                <a:off x="615" y="2569"/>
                <a:ext cx="722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5" name="AutoShape 83"/>
              <p:cNvSpPr>
                <a:spLocks noChangeArrowheads="1"/>
              </p:cNvSpPr>
              <p:nvPr/>
            </p:nvSpPr>
            <p:spPr bwMode="auto">
              <a:xfrm>
                <a:off x="630" y="2582"/>
                <a:ext cx="692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74" name="Rectangle 84"/>
            <p:cNvSpPr>
              <a:spLocks noChangeArrowheads="1"/>
            </p:cNvSpPr>
            <p:nvPr/>
          </p:nvSpPr>
          <p:spPr bwMode="auto">
            <a:xfrm>
              <a:off x="4218" y="1360"/>
              <a:ext cx="596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5" name="Rectangle 85"/>
            <p:cNvSpPr>
              <a:spLocks noChangeArrowheads="1"/>
            </p:cNvSpPr>
            <p:nvPr/>
          </p:nvSpPr>
          <p:spPr bwMode="auto">
            <a:xfrm>
              <a:off x="4229" y="1655"/>
              <a:ext cx="596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76" name="Group 86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92" name="AutoShape 87"/>
              <p:cNvSpPr>
                <a:spLocks noChangeArrowheads="1"/>
              </p:cNvSpPr>
              <p:nvPr/>
            </p:nvSpPr>
            <p:spPr bwMode="auto">
              <a:xfrm>
                <a:off x="616" y="2582"/>
                <a:ext cx="720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3" name="AutoShape 88"/>
              <p:cNvSpPr>
                <a:spLocks noChangeArrowheads="1"/>
              </p:cNvSpPr>
              <p:nvPr/>
            </p:nvSpPr>
            <p:spPr bwMode="auto">
              <a:xfrm>
                <a:off x="630" y="2588"/>
                <a:ext cx="691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77" name="Freeform 89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36 w 328"/>
                <a:gd name="T3" fmla="*/ 20 h 226"/>
                <a:gd name="T4" fmla="*/ 36 w 328"/>
                <a:gd name="T5" fmla="*/ 36 h 226"/>
                <a:gd name="T6" fmla="*/ 0 w 328"/>
                <a:gd name="T7" fmla="*/ 15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78" name="Group 90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90" name="AutoShape 91"/>
              <p:cNvSpPr>
                <a:spLocks noChangeArrowheads="1"/>
              </p:cNvSpPr>
              <p:nvPr/>
            </p:nvSpPr>
            <p:spPr bwMode="auto">
              <a:xfrm>
                <a:off x="611" y="2569"/>
                <a:ext cx="728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" name="AutoShape 92"/>
              <p:cNvSpPr>
                <a:spLocks noChangeArrowheads="1"/>
              </p:cNvSpPr>
              <p:nvPr/>
            </p:nvSpPr>
            <p:spPr bwMode="auto">
              <a:xfrm>
                <a:off x="618" y="2588"/>
                <a:ext cx="706" cy="10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79" name="Rectangle 93"/>
            <p:cNvSpPr>
              <a:spLocks noChangeArrowheads="1"/>
            </p:cNvSpPr>
            <p:nvPr/>
          </p:nvSpPr>
          <p:spPr bwMode="auto">
            <a:xfrm>
              <a:off x="5249" y="429"/>
              <a:ext cx="72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0" name="Freeform 94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32 w 296"/>
                <a:gd name="T3" fmla="*/ 22 h 256"/>
                <a:gd name="T4" fmla="*/ 32 w 296"/>
                <a:gd name="T5" fmla="*/ 41 h 256"/>
                <a:gd name="T6" fmla="*/ 0 w 296"/>
                <a:gd name="T7" fmla="*/ 15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1" name="Freeform 95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34 w 304"/>
                <a:gd name="T3" fmla="*/ 27 h 288"/>
                <a:gd name="T4" fmla="*/ 31 w 304"/>
                <a:gd name="T5" fmla="*/ 47 h 288"/>
                <a:gd name="T6" fmla="*/ 2 w 304"/>
                <a:gd name="T7" fmla="*/ 2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2" name="Oval 96"/>
            <p:cNvSpPr>
              <a:spLocks noChangeArrowheads="1"/>
            </p:cNvSpPr>
            <p:nvPr/>
          </p:nvSpPr>
          <p:spPr bwMode="auto">
            <a:xfrm>
              <a:off x="5517" y="2611"/>
              <a:ext cx="48" cy="9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3" name="Freeform 97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18 h 240"/>
                <a:gd name="T2" fmla="*/ 2 w 306"/>
                <a:gd name="T3" fmla="*/ 40 h 240"/>
                <a:gd name="T4" fmla="*/ 34 w 306"/>
                <a:gd name="T5" fmla="*/ 18 h 240"/>
                <a:gd name="T6" fmla="*/ 32 w 306"/>
                <a:gd name="T7" fmla="*/ 0 h 240"/>
                <a:gd name="T8" fmla="*/ 0 w 306"/>
                <a:gd name="T9" fmla="*/ 1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4" name="AutoShape 98"/>
            <p:cNvSpPr>
              <a:spLocks noChangeArrowheads="1"/>
            </p:cNvSpPr>
            <p:nvPr/>
          </p:nvSpPr>
          <p:spPr bwMode="auto">
            <a:xfrm>
              <a:off x="4140" y="2680"/>
              <a:ext cx="1198" cy="145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5" name="AutoShape 99"/>
            <p:cNvSpPr>
              <a:spLocks noChangeArrowheads="1"/>
            </p:cNvSpPr>
            <p:nvPr/>
          </p:nvSpPr>
          <p:spPr bwMode="auto">
            <a:xfrm>
              <a:off x="4206" y="2712"/>
              <a:ext cx="1073" cy="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6" name="Oval 100"/>
            <p:cNvSpPr>
              <a:spLocks noChangeArrowheads="1"/>
            </p:cNvSpPr>
            <p:nvPr/>
          </p:nvSpPr>
          <p:spPr bwMode="auto">
            <a:xfrm>
              <a:off x="4307" y="2385"/>
              <a:ext cx="161" cy="13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7" name="Oval 101"/>
            <p:cNvSpPr>
              <a:spLocks noChangeArrowheads="1"/>
            </p:cNvSpPr>
            <p:nvPr/>
          </p:nvSpPr>
          <p:spPr bwMode="auto">
            <a:xfrm>
              <a:off x="4486" y="2385"/>
              <a:ext cx="161" cy="1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sz="1800">
                <a:solidFill>
                  <a:srgbClr val="FF0000"/>
                </a:solidFill>
                <a:cs typeface="Arial" pitchFamily="34" charset="0"/>
              </a:endParaRPr>
            </a:p>
          </p:txBody>
        </p:sp>
        <p:sp>
          <p:nvSpPr>
            <p:cNvPr id="88" name="Oval 102"/>
            <p:cNvSpPr>
              <a:spLocks noChangeArrowheads="1"/>
            </p:cNvSpPr>
            <p:nvPr/>
          </p:nvSpPr>
          <p:spPr bwMode="auto">
            <a:xfrm>
              <a:off x="4665" y="2379"/>
              <a:ext cx="155" cy="14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9" name="Rectangle 103"/>
            <p:cNvSpPr>
              <a:spLocks noChangeArrowheads="1"/>
            </p:cNvSpPr>
            <p:nvPr/>
          </p:nvSpPr>
          <p:spPr bwMode="auto">
            <a:xfrm>
              <a:off x="5064" y="1838"/>
              <a:ext cx="83" cy="761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98" name="Group 104"/>
          <p:cNvGrpSpPr>
            <a:grpSpLocks/>
          </p:cNvGrpSpPr>
          <p:nvPr/>
        </p:nvGrpSpPr>
        <p:grpSpPr bwMode="auto">
          <a:xfrm>
            <a:off x="2078038" y="4222750"/>
            <a:ext cx="685800" cy="588963"/>
            <a:chOff x="-44" y="1473"/>
            <a:chExt cx="981" cy="1105"/>
          </a:xfrm>
        </p:grpSpPr>
        <p:pic>
          <p:nvPicPr>
            <p:cNvPr id="99" name="Picture 105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" name="Freeform 106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5595 w 356"/>
                <a:gd name="T3" fmla="*/ 341 h 368"/>
                <a:gd name="T4" fmla="*/ 6638 w 356"/>
                <a:gd name="T5" fmla="*/ 7113 h 368"/>
                <a:gd name="T6" fmla="*/ 1463 w 356"/>
                <a:gd name="T7" fmla="*/ 889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101" name="Group 107"/>
          <p:cNvGrpSpPr>
            <a:grpSpLocks/>
          </p:cNvGrpSpPr>
          <p:nvPr/>
        </p:nvGrpSpPr>
        <p:grpSpPr bwMode="auto">
          <a:xfrm>
            <a:off x="3448050" y="5235575"/>
            <a:ext cx="728663" cy="620713"/>
            <a:chOff x="-44" y="1473"/>
            <a:chExt cx="981" cy="1105"/>
          </a:xfrm>
        </p:grpSpPr>
        <p:pic>
          <p:nvPicPr>
            <p:cNvPr id="102" name="Picture 108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" name="Freeform 109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5595 w 356"/>
                <a:gd name="T3" fmla="*/ 341 h 368"/>
                <a:gd name="T4" fmla="*/ 6638 w 356"/>
                <a:gd name="T5" fmla="*/ 7113 h 368"/>
                <a:gd name="T6" fmla="*/ 1463 w 356"/>
                <a:gd name="T7" fmla="*/ 889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104" name="Group 110"/>
          <p:cNvGrpSpPr>
            <a:grpSpLocks/>
          </p:cNvGrpSpPr>
          <p:nvPr/>
        </p:nvGrpSpPr>
        <p:grpSpPr bwMode="auto">
          <a:xfrm>
            <a:off x="3730625" y="5813425"/>
            <a:ext cx="728663" cy="620713"/>
            <a:chOff x="-44" y="1473"/>
            <a:chExt cx="981" cy="1105"/>
          </a:xfrm>
        </p:grpSpPr>
        <p:pic>
          <p:nvPicPr>
            <p:cNvPr id="105" name="Picture 111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" name="Freeform 11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5595 w 356"/>
                <a:gd name="T3" fmla="*/ 341 h 368"/>
                <a:gd name="T4" fmla="*/ 6638 w 356"/>
                <a:gd name="T5" fmla="*/ 7113 h 368"/>
                <a:gd name="T6" fmla="*/ 1463 w 356"/>
                <a:gd name="T7" fmla="*/ 889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107" name="Group 113"/>
          <p:cNvGrpSpPr>
            <a:grpSpLocks/>
          </p:cNvGrpSpPr>
          <p:nvPr/>
        </p:nvGrpSpPr>
        <p:grpSpPr bwMode="auto">
          <a:xfrm flipH="1">
            <a:off x="6364288" y="4659313"/>
            <a:ext cx="728662" cy="620712"/>
            <a:chOff x="-44" y="1473"/>
            <a:chExt cx="981" cy="1105"/>
          </a:xfrm>
        </p:grpSpPr>
        <p:pic>
          <p:nvPicPr>
            <p:cNvPr id="108" name="Picture 114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9" name="Freeform 115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5595 w 356"/>
                <a:gd name="T3" fmla="*/ 341 h 368"/>
                <a:gd name="T4" fmla="*/ 6638 w 356"/>
                <a:gd name="T5" fmla="*/ 7113 h 368"/>
                <a:gd name="T6" fmla="*/ 1463 w 356"/>
                <a:gd name="T7" fmla="*/ 889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110" name="Group 116"/>
          <p:cNvGrpSpPr>
            <a:grpSpLocks/>
          </p:cNvGrpSpPr>
          <p:nvPr/>
        </p:nvGrpSpPr>
        <p:grpSpPr bwMode="auto">
          <a:xfrm flipH="1">
            <a:off x="6016625" y="5997575"/>
            <a:ext cx="728663" cy="620713"/>
            <a:chOff x="-44" y="1473"/>
            <a:chExt cx="981" cy="1105"/>
          </a:xfrm>
        </p:grpSpPr>
        <p:pic>
          <p:nvPicPr>
            <p:cNvPr id="111" name="Picture 117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" name="Freeform 11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5595 w 356"/>
                <a:gd name="T3" fmla="*/ 341 h 368"/>
                <a:gd name="T4" fmla="*/ 6638 w 356"/>
                <a:gd name="T5" fmla="*/ 7113 h 368"/>
                <a:gd name="T6" fmla="*/ 1463 w 356"/>
                <a:gd name="T7" fmla="*/ 889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113" name="Group 119"/>
          <p:cNvGrpSpPr>
            <a:grpSpLocks/>
          </p:cNvGrpSpPr>
          <p:nvPr/>
        </p:nvGrpSpPr>
        <p:grpSpPr bwMode="auto">
          <a:xfrm flipH="1">
            <a:off x="6418263" y="3471863"/>
            <a:ext cx="728662" cy="620712"/>
            <a:chOff x="-44" y="1473"/>
            <a:chExt cx="981" cy="1105"/>
          </a:xfrm>
        </p:grpSpPr>
        <p:pic>
          <p:nvPicPr>
            <p:cNvPr id="114" name="Picture 120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5" name="Freeform 12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5595 w 356"/>
                <a:gd name="T3" fmla="*/ 341 h 368"/>
                <a:gd name="T4" fmla="*/ 6638 w 356"/>
                <a:gd name="T5" fmla="*/ 7113 h 368"/>
                <a:gd name="T6" fmla="*/ 1463 w 356"/>
                <a:gd name="T7" fmla="*/ 889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116" name="Group 122"/>
          <p:cNvGrpSpPr>
            <a:grpSpLocks/>
          </p:cNvGrpSpPr>
          <p:nvPr/>
        </p:nvGrpSpPr>
        <p:grpSpPr bwMode="auto">
          <a:xfrm flipH="1">
            <a:off x="4621213" y="2938463"/>
            <a:ext cx="641350" cy="620712"/>
            <a:chOff x="-44" y="1473"/>
            <a:chExt cx="981" cy="1105"/>
          </a:xfrm>
        </p:grpSpPr>
        <p:pic>
          <p:nvPicPr>
            <p:cNvPr id="117" name="Picture 123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8" name="Freeform 124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5595 w 356"/>
                <a:gd name="T3" fmla="*/ 341 h 368"/>
                <a:gd name="T4" fmla="*/ 6638 w 356"/>
                <a:gd name="T5" fmla="*/ 7113 h 368"/>
                <a:gd name="T6" fmla="*/ 1463 w 356"/>
                <a:gd name="T7" fmla="*/ 889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119" name="Group 125"/>
          <p:cNvGrpSpPr>
            <a:grpSpLocks/>
          </p:cNvGrpSpPr>
          <p:nvPr/>
        </p:nvGrpSpPr>
        <p:grpSpPr bwMode="auto">
          <a:xfrm>
            <a:off x="3011488" y="2928938"/>
            <a:ext cx="728662" cy="620712"/>
            <a:chOff x="-44" y="1473"/>
            <a:chExt cx="981" cy="1105"/>
          </a:xfrm>
        </p:grpSpPr>
        <p:pic>
          <p:nvPicPr>
            <p:cNvPr id="120" name="Picture 126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1" name="Freeform 127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5595 w 356"/>
                <a:gd name="T3" fmla="*/ 341 h 368"/>
                <a:gd name="T4" fmla="*/ 6638 w 356"/>
                <a:gd name="T5" fmla="*/ 7113 h 368"/>
                <a:gd name="T6" fmla="*/ 1463 w 356"/>
                <a:gd name="T7" fmla="*/ 889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122" name="Group 129"/>
          <p:cNvGrpSpPr>
            <a:grpSpLocks/>
          </p:cNvGrpSpPr>
          <p:nvPr/>
        </p:nvGrpSpPr>
        <p:grpSpPr bwMode="auto">
          <a:xfrm>
            <a:off x="5111750" y="5541963"/>
            <a:ext cx="490538" cy="412750"/>
            <a:chOff x="-44" y="1473"/>
            <a:chExt cx="981" cy="1105"/>
          </a:xfrm>
        </p:grpSpPr>
        <p:pic>
          <p:nvPicPr>
            <p:cNvPr id="123" name="Picture 130" descr="desktop_computer_stylized_mediu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4" name="Freeform 13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5595 w 356"/>
                <a:gd name="T3" fmla="*/ 341 h 368"/>
                <a:gd name="T4" fmla="*/ 6638 w 356"/>
                <a:gd name="T5" fmla="*/ 7113 h 368"/>
                <a:gd name="T6" fmla="*/ 1463 w 356"/>
                <a:gd name="T7" fmla="*/ 889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sp>
        <p:nvSpPr>
          <p:cNvPr id="125" name="Text Box 35"/>
          <p:cNvSpPr txBox="1">
            <a:spLocks noChangeArrowheads="1"/>
          </p:cNvSpPr>
          <p:nvPr/>
        </p:nvSpPr>
        <p:spPr bwMode="auto">
          <a:xfrm>
            <a:off x="633413" y="4668838"/>
            <a:ext cx="16081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sz="1800" dirty="0"/>
              <a:t>Alice chega…</a:t>
            </a:r>
          </a:p>
        </p:txBody>
      </p:sp>
      <p:sp>
        <p:nvSpPr>
          <p:cNvPr id="126" name="Text Box 35"/>
          <p:cNvSpPr txBox="1">
            <a:spLocks noChangeArrowheads="1"/>
          </p:cNvSpPr>
          <p:nvPr/>
        </p:nvSpPr>
        <p:spPr bwMode="auto">
          <a:xfrm>
            <a:off x="647700" y="4929188"/>
            <a:ext cx="22493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sz="1800" dirty="0"/>
              <a:t>… obtém lista de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sz="1800" dirty="0"/>
              <a:t>parceiros do </a:t>
            </a:r>
            <a:r>
              <a:rPr lang="pt-BR" sz="1800" dirty="0" err="1"/>
              <a:t>tracker</a:t>
            </a:r>
            <a:endParaRPr lang="pt-BR" sz="1800" dirty="0"/>
          </a:p>
        </p:txBody>
      </p:sp>
      <p:sp>
        <p:nvSpPr>
          <p:cNvPr id="127" name="Text Box 35"/>
          <p:cNvSpPr txBox="1">
            <a:spLocks noChangeArrowheads="1"/>
          </p:cNvSpPr>
          <p:nvPr/>
        </p:nvSpPr>
        <p:spPr bwMode="auto">
          <a:xfrm>
            <a:off x="608014" y="5470524"/>
            <a:ext cx="30607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2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sz="1800" dirty="0"/>
              <a:t>… e começa a trocar blocos de arquivos com os parceiros na torrente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389BCE6-F0C7-9348-9BBB-2D9F87B8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1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125" grpId="0"/>
      <p:bldP spid="126" grpId="0"/>
      <p:bldP spid="12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7" name="Espaço Reservado para Rodapé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9229" name="Rectangle 2"/>
          <p:cNvSpPr>
            <a:spLocks noGrp="1" noChangeArrowheads="1"/>
          </p:cNvSpPr>
          <p:nvPr>
            <p:ph type="title"/>
          </p:nvPr>
        </p:nvSpPr>
        <p:spPr>
          <a:xfrm>
            <a:off x="312738" y="175845"/>
            <a:ext cx="7772400" cy="1143000"/>
          </a:xfrm>
        </p:spPr>
        <p:txBody>
          <a:bodyPr/>
          <a:lstStyle/>
          <a:p>
            <a:r>
              <a:rPr lang="pt-BR"/>
              <a:t>Distribuição de arquivo P2P: </a:t>
            </a:r>
            <a:r>
              <a:rPr lang="pt-BR" err="1"/>
              <a:t>BitTorrent</a:t>
            </a:r>
            <a:r>
              <a:rPr lang="pt-BR"/>
              <a:t> </a:t>
            </a:r>
          </a:p>
        </p:txBody>
      </p:sp>
      <p:sp>
        <p:nvSpPr>
          <p:cNvPr id="923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2726" y="1645870"/>
            <a:ext cx="4698999" cy="2423881"/>
          </a:xfrm>
        </p:spPr>
        <p:txBody>
          <a:bodyPr/>
          <a:lstStyle/>
          <a:p>
            <a:r>
              <a:rPr lang="pt-BR" sz="2000"/>
              <a:t>par que se une à torrente: </a:t>
            </a:r>
          </a:p>
          <a:p>
            <a:pPr lvl="1"/>
            <a:r>
              <a:rPr lang="pt-BR" sz="2000"/>
              <a:t>não tem nenhum bloco, mas irá acumulá-los com o tempo</a:t>
            </a:r>
          </a:p>
          <a:p>
            <a:pPr lvl="1"/>
            <a:r>
              <a:rPr lang="pt-BR" sz="2000"/>
              <a:t>registra com o </a:t>
            </a:r>
            <a:r>
              <a:rPr lang="pt-BR" sz="2000" i="1" err="1"/>
              <a:t>tracker</a:t>
            </a:r>
            <a:r>
              <a:rPr lang="pt-BR" sz="2000"/>
              <a:t> para obter lista dos pares, conecta a um subconjunto de pares (“vizinhos”)</a:t>
            </a:r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173434" y="4007216"/>
            <a:ext cx="8120063" cy="205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pitchFamily="82" charset="0"/>
              <a:buChar char="r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ZapfDingbats" pitchFamily="82" charset="0"/>
              <a:buChar char="m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t-BR" sz="2000" dirty="0"/>
              <a:t>enquanto faz o download, par carrega blocos para outros pares</a:t>
            </a:r>
          </a:p>
          <a:p>
            <a:r>
              <a:rPr lang="pt-BR" sz="2000" dirty="0"/>
              <a:t>par pode mudar os parceiros com os quais troca os blocos</a:t>
            </a:r>
          </a:p>
          <a:p>
            <a:r>
              <a:rPr lang="pt-BR" sz="2000" dirty="0"/>
              <a:t>pares podem entrar e sair</a:t>
            </a:r>
          </a:p>
          <a:p>
            <a:r>
              <a:rPr lang="pt-BR" sz="2000" dirty="0"/>
              <a:t>quando o par obtiver todo o arquivo, ele pode (egoisticamente) sair ou permanecer (altruisticamente) na torrente</a:t>
            </a:r>
            <a:endParaRPr lang="pt-BR" sz="2400" dirty="0"/>
          </a:p>
        </p:txBody>
      </p:sp>
      <p:grpSp>
        <p:nvGrpSpPr>
          <p:cNvPr id="42" name="Grupo 41"/>
          <p:cNvGrpSpPr/>
          <p:nvPr/>
        </p:nvGrpSpPr>
        <p:grpSpPr>
          <a:xfrm>
            <a:off x="4911725" y="1544270"/>
            <a:ext cx="3567113" cy="2233613"/>
            <a:chOff x="4911725" y="1368425"/>
            <a:chExt cx="3567113" cy="2233613"/>
          </a:xfrm>
        </p:grpSpPr>
        <p:sp>
          <p:nvSpPr>
            <p:cNvPr id="43" name="Line 25"/>
            <p:cNvSpPr>
              <a:spLocks noChangeShapeType="1"/>
            </p:cNvSpPr>
            <p:nvPr/>
          </p:nvSpPr>
          <p:spPr bwMode="auto">
            <a:xfrm>
              <a:off x="6245225" y="1646238"/>
              <a:ext cx="1736725" cy="8794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4" name="Line 26"/>
            <p:cNvSpPr>
              <a:spLocks noChangeShapeType="1"/>
            </p:cNvSpPr>
            <p:nvPr/>
          </p:nvSpPr>
          <p:spPr bwMode="auto">
            <a:xfrm>
              <a:off x="6107113" y="1739900"/>
              <a:ext cx="168275" cy="11334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" name="Line 27"/>
            <p:cNvSpPr>
              <a:spLocks noChangeShapeType="1"/>
            </p:cNvSpPr>
            <p:nvPr/>
          </p:nvSpPr>
          <p:spPr bwMode="auto">
            <a:xfrm flipH="1" flipV="1">
              <a:off x="7223125" y="1590675"/>
              <a:ext cx="795338" cy="190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6" name="Line 28"/>
            <p:cNvSpPr>
              <a:spLocks noChangeShapeType="1"/>
            </p:cNvSpPr>
            <p:nvPr/>
          </p:nvSpPr>
          <p:spPr bwMode="auto">
            <a:xfrm flipH="1">
              <a:off x="6667500" y="1925638"/>
              <a:ext cx="1389063" cy="12398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7" name="Line 29"/>
            <p:cNvSpPr>
              <a:spLocks noChangeShapeType="1"/>
            </p:cNvSpPr>
            <p:nvPr/>
          </p:nvSpPr>
          <p:spPr bwMode="auto">
            <a:xfrm flipH="1">
              <a:off x="6726238" y="3152775"/>
              <a:ext cx="504825" cy="101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8" name="Line 30"/>
            <p:cNvSpPr>
              <a:spLocks noChangeShapeType="1"/>
            </p:cNvSpPr>
            <p:nvPr/>
          </p:nvSpPr>
          <p:spPr bwMode="auto">
            <a:xfrm flipH="1">
              <a:off x="6399213" y="1714500"/>
              <a:ext cx="612775" cy="1046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9" name="Line 31"/>
            <p:cNvSpPr>
              <a:spLocks noChangeShapeType="1"/>
            </p:cNvSpPr>
            <p:nvPr/>
          </p:nvSpPr>
          <p:spPr bwMode="auto">
            <a:xfrm flipV="1">
              <a:off x="6511925" y="2579688"/>
              <a:ext cx="1443038" cy="301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0" name="Line 32"/>
            <p:cNvSpPr>
              <a:spLocks noChangeShapeType="1"/>
            </p:cNvSpPr>
            <p:nvPr/>
          </p:nvSpPr>
          <p:spPr bwMode="auto">
            <a:xfrm>
              <a:off x="7192963" y="1679575"/>
              <a:ext cx="804862" cy="796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" name="Line 33"/>
            <p:cNvSpPr>
              <a:spLocks noChangeShapeType="1"/>
            </p:cNvSpPr>
            <p:nvPr/>
          </p:nvSpPr>
          <p:spPr bwMode="auto">
            <a:xfrm>
              <a:off x="7494588" y="3165475"/>
              <a:ext cx="255587" cy="136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2" name="Line 34"/>
            <p:cNvSpPr>
              <a:spLocks noChangeShapeType="1"/>
            </p:cNvSpPr>
            <p:nvPr/>
          </p:nvSpPr>
          <p:spPr bwMode="auto">
            <a:xfrm>
              <a:off x="6735763" y="3351213"/>
              <a:ext cx="10144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3" name="Line 38"/>
            <p:cNvSpPr>
              <a:spLocks noChangeShapeType="1"/>
            </p:cNvSpPr>
            <p:nvPr/>
          </p:nvSpPr>
          <p:spPr bwMode="auto">
            <a:xfrm flipH="1">
              <a:off x="7869238" y="2689225"/>
              <a:ext cx="179387" cy="5857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54" name="Picture 39" descr="Alic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725" y="2139950"/>
              <a:ext cx="323850" cy="319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5" name="Group 70"/>
            <p:cNvGrpSpPr>
              <a:grpSpLocks/>
            </p:cNvGrpSpPr>
            <p:nvPr/>
          </p:nvGrpSpPr>
          <p:grpSpPr bwMode="auto">
            <a:xfrm>
              <a:off x="5586413" y="1693863"/>
              <a:ext cx="2378075" cy="1350962"/>
              <a:chOff x="1752" y="2166"/>
              <a:chExt cx="2200" cy="1363"/>
            </a:xfrm>
          </p:grpSpPr>
          <p:sp>
            <p:nvSpPr>
              <p:cNvPr id="116" name="Line 22"/>
              <p:cNvSpPr>
                <a:spLocks noChangeShapeType="1"/>
              </p:cNvSpPr>
              <p:nvPr/>
            </p:nvSpPr>
            <p:spPr bwMode="auto">
              <a:xfrm flipV="1">
                <a:off x="1752" y="2166"/>
                <a:ext cx="361" cy="5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7" name="Line 23"/>
              <p:cNvSpPr>
                <a:spLocks noChangeShapeType="1"/>
              </p:cNvSpPr>
              <p:nvPr/>
            </p:nvSpPr>
            <p:spPr bwMode="auto">
              <a:xfrm flipV="1">
                <a:off x="1770" y="2352"/>
                <a:ext cx="2182" cy="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8" name="Line 24"/>
              <p:cNvSpPr>
                <a:spLocks noChangeShapeType="1"/>
              </p:cNvSpPr>
              <p:nvPr/>
            </p:nvSpPr>
            <p:spPr bwMode="auto">
              <a:xfrm>
                <a:off x="1786" y="2820"/>
                <a:ext cx="1550" cy="7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56" name="Group 74"/>
            <p:cNvGrpSpPr>
              <a:grpSpLocks/>
            </p:cNvGrpSpPr>
            <p:nvPr/>
          </p:nvGrpSpPr>
          <p:grpSpPr bwMode="auto">
            <a:xfrm>
              <a:off x="5245100" y="1374775"/>
              <a:ext cx="292100" cy="517525"/>
              <a:chOff x="4140" y="429"/>
              <a:chExt cx="1425" cy="2396"/>
            </a:xfrm>
          </p:grpSpPr>
          <p:sp>
            <p:nvSpPr>
              <p:cNvPr id="84" name="Freeform 75"/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7 w 354"/>
                  <a:gd name="T1" fmla="*/ 0 h 2742"/>
                  <a:gd name="T2" fmla="*/ 38 w 354"/>
                  <a:gd name="T3" fmla="*/ 55 h 2742"/>
                  <a:gd name="T4" fmla="*/ 37 w 354"/>
                  <a:gd name="T5" fmla="*/ 425 h 2742"/>
                  <a:gd name="T6" fmla="*/ 0 w 354"/>
                  <a:gd name="T7" fmla="*/ 445 h 2742"/>
                  <a:gd name="T8" fmla="*/ 7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5" name="Rectangle 76"/>
              <p:cNvSpPr>
                <a:spLocks noChangeArrowheads="1"/>
              </p:cNvSpPr>
              <p:nvPr/>
            </p:nvSpPr>
            <p:spPr bwMode="auto">
              <a:xfrm>
                <a:off x="4210" y="429"/>
                <a:ext cx="1046" cy="2286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6" name="Freeform 77"/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23 w 211"/>
                  <a:gd name="T3" fmla="*/ 36 h 2537"/>
                  <a:gd name="T4" fmla="*/ 2 w 211"/>
                  <a:gd name="T5" fmla="*/ 405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7" name="Freeform 78"/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36 w 328"/>
                  <a:gd name="T3" fmla="*/ 21 h 226"/>
                  <a:gd name="T4" fmla="*/ 36 w 328"/>
                  <a:gd name="T5" fmla="*/ 38 h 226"/>
                  <a:gd name="T6" fmla="*/ 0 w 328"/>
                  <a:gd name="T7" fmla="*/ 16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" name="Rectangle 79"/>
              <p:cNvSpPr>
                <a:spLocks noChangeArrowheads="1"/>
              </p:cNvSpPr>
              <p:nvPr/>
            </p:nvSpPr>
            <p:spPr bwMode="auto">
              <a:xfrm>
                <a:off x="4210" y="694"/>
                <a:ext cx="596" cy="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89" name="Group 80"/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114" name="AutoShape 81"/>
                <p:cNvSpPr>
                  <a:spLocks noChangeArrowheads="1"/>
                </p:cNvSpPr>
                <p:nvPr/>
              </p:nvSpPr>
              <p:spPr bwMode="auto">
                <a:xfrm>
                  <a:off x="618" y="2571"/>
                  <a:ext cx="725" cy="13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15" name="AutoShape 82"/>
                <p:cNvSpPr>
                  <a:spLocks noChangeArrowheads="1"/>
                </p:cNvSpPr>
                <p:nvPr/>
              </p:nvSpPr>
              <p:spPr bwMode="auto">
                <a:xfrm>
                  <a:off x="637" y="2585"/>
                  <a:ext cx="686" cy="106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90" name="Rectangle 83"/>
              <p:cNvSpPr>
                <a:spLocks noChangeArrowheads="1"/>
              </p:cNvSpPr>
              <p:nvPr/>
            </p:nvSpPr>
            <p:spPr bwMode="auto">
              <a:xfrm>
                <a:off x="4225" y="1017"/>
                <a:ext cx="596" cy="51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91" name="Group 84"/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112" name="AutoShape 85"/>
                <p:cNvSpPr>
                  <a:spLocks noChangeArrowheads="1"/>
                </p:cNvSpPr>
                <p:nvPr/>
              </p:nvSpPr>
              <p:spPr bwMode="auto">
                <a:xfrm>
                  <a:off x="610" y="2569"/>
                  <a:ext cx="725" cy="13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13" name="AutoShape 86"/>
                <p:cNvSpPr>
                  <a:spLocks noChangeArrowheads="1"/>
                </p:cNvSpPr>
                <p:nvPr/>
              </p:nvSpPr>
              <p:spPr bwMode="auto">
                <a:xfrm>
                  <a:off x="630" y="2584"/>
                  <a:ext cx="686" cy="10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92" name="Rectangle 87"/>
              <p:cNvSpPr>
                <a:spLocks noChangeArrowheads="1"/>
              </p:cNvSpPr>
              <p:nvPr/>
            </p:nvSpPr>
            <p:spPr bwMode="auto">
              <a:xfrm>
                <a:off x="4217" y="1355"/>
                <a:ext cx="596" cy="51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3" name="Rectangle 88"/>
              <p:cNvSpPr>
                <a:spLocks noChangeArrowheads="1"/>
              </p:cNvSpPr>
              <p:nvPr/>
            </p:nvSpPr>
            <p:spPr bwMode="auto">
              <a:xfrm>
                <a:off x="4225" y="1656"/>
                <a:ext cx="596" cy="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94" name="Group 89"/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110" name="AutoShape 90"/>
                <p:cNvSpPr>
                  <a:spLocks noChangeArrowheads="1"/>
                </p:cNvSpPr>
                <p:nvPr/>
              </p:nvSpPr>
              <p:spPr bwMode="auto">
                <a:xfrm>
                  <a:off x="616" y="2568"/>
                  <a:ext cx="724" cy="14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11" name="AutoShape 91"/>
                <p:cNvSpPr>
                  <a:spLocks noChangeArrowheads="1"/>
                </p:cNvSpPr>
                <p:nvPr/>
              </p:nvSpPr>
              <p:spPr bwMode="auto">
                <a:xfrm>
                  <a:off x="635" y="2582"/>
                  <a:ext cx="685" cy="108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95" name="Freeform 92"/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36 w 328"/>
                  <a:gd name="T3" fmla="*/ 20 h 226"/>
                  <a:gd name="T4" fmla="*/ 36 w 328"/>
                  <a:gd name="T5" fmla="*/ 36 h 226"/>
                  <a:gd name="T6" fmla="*/ 0 w 328"/>
                  <a:gd name="T7" fmla="*/ 15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96" name="Group 93"/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108" name="AutoShape 94"/>
                <p:cNvSpPr>
                  <a:spLocks noChangeArrowheads="1"/>
                </p:cNvSpPr>
                <p:nvPr/>
              </p:nvSpPr>
              <p:spPr bwMode="auto">
                <a:xfrm>
                  <a:off x="611" y="2567"/>
                  <a:ext cx="724" cy="14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09" name="AutoShape 95"/>
                <p:cNvSpPr>
                  <a:spLocks noChangeArrowheads="1"/>
                </p:cNvSpPr>
                <p:nvPr/>
              </p:nvSpPr>
              <p:spPr bwMode="auto">
                <a:xfrm>
                  <a:off x="630" y="2581"/>
                  <a:ext cx="685" cy="11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97" name="Rectangle 96"/>
              <p:cNvSpPr>
                <a:spLocks noChangeArrowheads="1"/>
              </p:cNvSpPr>
              <p:nvPr/>
            </p:nvSpPr>
            <p:spPr bwMode="auto">
              <a:xfrm>
                <a:off x="5247" y="429"/>
                <a:ext cx="70" cy="2286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8" name="Freeform 97"/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32 w 296"/>
                  <a:gd name="T3" fmla="*/ 22 h 256"/>
                  <a:gd name="T4" fmla="*/ 32 w 296"/>
                  <a:gd name="T5" fmla="*/ 41 h 256"/>
                  <a:gd name="T6" fmla="*/ 0 w 296"/>
                  <a:gd name="T7" fmla="*/ 15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9" name="Freeform 98"/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34 w 304"/>
                  <a:gd name="T3" fmla="*/ 27 h 288"/>
                  <a:gd name="T4" fmla="*/ 31 w 304"/>
                  <a:gd name="T5" fmla="*/ 47 h 288"/>
                  <a:gd name="T6" fmla="*/ 2 w 304"/>
                  <a:gd name="T7" fmla="*/ 20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0" name="Oval 99"/>
              <p:cNvSpPr>
                <a:spLocks noChangeArrowheads="1"/>
              </p:cNvSpPr>
              <p:nvPr/>
            </p:nvSpPr>
            <p:spPr bwMode="auto">
              <a:xfrm>
                <a:off x="5519" y="2612"/>
                <a:ext cx="46" cy="96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1" name="Freeform 100"/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18 h 240"/>
                  <a:gd name="T2" fmla="*/ 2 w 306"/>
                  <a:gd name="T3" fmla="*/ 40 h 240"/>
                  <a:gd name="T4" fmla="*/ 34 w 306"/>
                  <a:gd name="T5" fmla="*/ 18 h 240"/>
                  <a:gd name="T6" fmla="*/ 32 w 306"/>
                  <a:gd name="T7" fmla="*/ 0 h 240"/>
                  <a:gd name="T8" fmla="*/ 0 w 306"/>
                  <a:gd name="T9" fmla="*/ 18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2" name="AutoShape 101"/>
              <p:cNvSpPr>
                <a:spLocks noChangeArrowheads="1"/>
              </p:cNvSpPr>
              <p:nvPr/>
            </p:nvSpPr>
            <p:spPr bwMode="auto">
              <a:xfrm>
                <a:off x="4140" y="2678"/>
                <a:ext cx="1200" cy="147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" name="AutoShape 102"/>
              <p:cNvSpPr>
                <a:spLocks noChangeArrowheads="1"/>
              </p:cNvSpPr>
              <p:nvPr/>
            </p:nvSpPr>
            <p:spPr bwMode="auto">
              <a:xfrm>
                <a:off x="4210" y="2707"/>
                <a:ext cx="1069" cy="8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" name="Oval 103"/>
              <p:cNvSpPr>
                <a:spLocks noChangeArrowheads="1"/>
              </p:cNvSpPr>
              <p:nvPr/>
            </p:nvSpPr>
            <p:spPr bwMode="auto">
              <a:xfrm>
                <a:off x="4310" y="2384"/>
                <a:ext cx="155" cy="140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5" name="Oval 104"/>
              <p:cNvSpPr>
                <a:spLocks noChangeArrowheads="1"/>
              </p:cNvSpPr>
              <p:nvPr/>
            </p:nvSpPr>
            <p:spPr bwMode="auto">
              <a:xfrm>
                <a:off x="4489" y="2384"/>
                <a:ext cx="155" cy="1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sz="1800">
                  <a:solidFill>
                    <a:srgbClr val="FF0000"/>
                  </a:solidFill>
                  <a:cs typeface="Arial" pitchFamily="34" charset="0"/>
                </a:endParaRPr>
              </a:p>
            </p:txBody>
          </p:sp>
          <p:sp>
            <p:nvSpPr>
              <p:cNvPr id="106" name="Oval 105"/>
              <p:cNvSpPr>
                <a:spLocks noChangeArrowheads="1"/>
              </p:cNvSpPr>
              <p:nvPr/>
            </p:nvSpPr>
            <p:spPr bwMode="auto">
              <a:xfrm>
                <a:off x="4659" y="2384"/>
                <a:ext cx="163" cy="140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7" name="Rectangle 106"/>
              <p:cNvSpPr>
                <a:spLocks noChangeArrowheads="1"/>
              </p:cNvSpPr>
              <p:nvPr/>
            </p:nvSpPr>
            <p:spPr bwMode="auto">
              <a:xfrm>
                <a:off x="5062" y="1833"/>
                <a:ext cx="85" cy="764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57" name="Group 107"/>
            <p:cNvGrpSpPr>
              <a:grpSpLocks/>
            </p:cNvGrpSpPr>
            <p:nvPr/>
          </p:nvGrpSpPr>
          <p:grpSpPr bwMode="auto">
            <a:xfrm>
              <a:off x="6311900" y="3176588"/>
              <a:ext cx="434975" cy="349250"/>
              <a:chOff x="-44" y="1473"/>
              <a:chExt cx="981" cy="1105"/>
            </a:xfrm>
          </p:grpSpPr>
          <p:pic>
            <p:nvPicPr>
              <p:cNvPr id="82" name="Picture 108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" name="Freeform 109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5595 w 356"/>
                  <a:gd name="T3" fmla="*/ 341 h 368"/>
                  <a:gd name="T4" fmla="*/ 6638 w 356"/>
                  <a:gd name="T5" fmla="*/ 7113 h 368"/>
                  <a:gd name="T6" fmla="*/ 1463 w 356"/>
                  <a:gd name="T7" fmla="*/ 8895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58" name="Group 110"/>
            <p:cNvGrpSpPr>
              <a:grpSpLocks/>
            </p:cNvGrpSpPr>
            <p:nvPr/>
          </p:nvGrpSpPr>
          <p:grpSpPr bwMode="auto">
            <a:xfrm flipH="1">
              <a:off x="7716838" y="3252788"/>
              <a:ext cx="434975" cy="349250"/>
              <a:chOff x="-44" y="1473"/>
              <a:chExt cx="981" cy="1105"/>
            </a:xfrm>
          </p:grpSpPr>
          <p:pic>
            <p:nvPicPr>
              <p:cNvPr id="80" name="Picture 111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" name="Freeform 112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5595 w 356"/>
                  <a:gd name="T3" fmla="*/ 341 h 368"/>
                  <a:gd name="T4" fmla="*/ 6638 w 356"/>
                  <a:gd name="T5" fmla="*/ 7113 h 368"/>
                  <a:gd name="T6" fmla="*/ 1463 w 356"/>
                  <a:gd name="T7" fmla="*/ 8895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59" name="Group 113"/>
            <p:cNvGrpSpPr>
              <a:grpSpLocks/>
            </p:cNvGrpSpPr>
            <p:nvPr/>
          </p:nvGrpSpPr>
          <p:grpSpPr bwMode="auto">
            <a:xfrm flipH="1">
              <a:off x="7988300" y="2457450"/>
              <a:ext cx="434975" cy="349250"/>
              <a:chOff x="-44" y="1473"/>
              <a:chExt cx="981" cy="1105"/>
            </a:xfrm>
          </p:grpSpPr>
          <p:pic>
            <p:nvPicPr>
              <p:cNvPr id="78" name="Picture 114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" name="Freeform 115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5595 w 356"/>
                  <a:gd name="T3" fmla="*/ 341 h 368"/>
                  <a:gd name="T4" fmla="*/ 6638 w 356"/>
                  <a:gd name="T5" fmla="*/ 7113 h 368"/>
                  <a:gd name="T6" fmla="*/ 1463 w 356"/>
                  <a:gd name="T7" fmla="*/ 8895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60" name="Group 116"/>
            <p:cNvGrpSpPr>
              <a:grpSpLocks/>
            </p:cNvGrpSpPr>
            <p:nvPr/>
          </p:nvGrpSpPr>
          <p:grpSpPr bwMode="auto">
            <a:xfrm flipH="1">
              <a:off x="8043863" y="1706563"/>
              <a:ext cx="434975" cy="349250"/>
              <a:chOff x="-44" y="1473"/>
              <a:chExt cx="981" cy="1105"/>
            </a:xfrm>
          </p:grpSpPr>
          <p:pic>
            <p:nvPicPr>
              <p:cNvPr id="76" name="Picture 117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" name="Freeform 118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5595 w 356"/>
                  <a:gd name="T3" fmla="*/ 341 h 368"/>
                  <a:gd name="T4" fmla="*/ 6638 w 356"/>
                  <a:gd name="T5" fmla="*/ 7113 h 368"/>
                  <a:gd name="T6" fmla="*/ 1463 w 356"/>
                  <a:gd name="T7" fmla="*/ 8895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61" name="Group 119"/>
            <p:cNvGrpSpPr>
              <a:grpSpLocks/>
            </p:cNvGrpSpPr>
            <p:nvPr/>
          </p:nvGrpSpPr>
          <p:grpSpPr bwMode="auto">
            <a:xfrm flipH="1">
              <a:off x="6911975" y="1368425"/>
              <a:ext cx="434975" cy="349250"/>
              <a:chOff x="-44" y="1473"/>
              <a:chExt cx="981" cy="1105"/>
            </a:xfrm>
          </p:grpSpPr>
          <p:pic>
            <p:nvPicPr>
              <p:cNvPr id="74" name="Picture 120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5" name="Freeform 121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5595 w 356"/>
                  <a:gd name="T3" fmla="*/ 341 h 368"/>
                  <a:gd name="T4" fmla="*/ 6638 w 356"/>
                  <a:gd name="T5" fmla="*/ 7113 h 368"/>
                  <a:gd name="T6" fmla="*/ 1463 w 356"/>
                  <a:gd name="T7" fmla="*/ 8895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62" name="Group 123"/>
            <p:cNvGrpSpPr>
              <a:grpSpLocks/>
            </p:cNvGrpSpPr>
            <p:nvPr/>
          </p:nvGrpSpPr>
          <p:grpSpPr bwMode="auto">
            <a:xfrm>
              <a:off x="5824538" y="1411288"/>
              <a:ext cx="434975" cy="349250"/>
              <a:chOff x="-44" y="1473"/>
              <a:chExt cx="981" cy="1105"/>
            </a:xfrm>
          </p:grpSpPr>
          <p:pic>
            <p:nvPicPr>
              <p:cNvPr id="72" name="Picture 124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3" name="Freeform 125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5595 w 356"/>
                  <a:gd name="T3" fmla="*/ 341 h 368"/>
                  <a:gd name="T4" fmla="*/ 6638 w 356"/>
                  <a:gd name="T5" fmla="*/ 7113 h 368"/>
                  <a:gd name="T6" fmla="*/ 1463 w 356"/>
                  <a:gd name="T7" fmla="*/ 8895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63" name="Group 126"/>
            <p:cNvGrpSpPr>
              <a:grpSpLocks/>
            </p:cNvGrpSpPr>
            <p:nvPr/>
          </p:nvGrpSpPr>
          <p:grpSpPr bwMode="auto">
            <a:xfrm>
              <a:off x="5159375" y="2162175"/>
              <a:ext cx="434975" cy="349250"/>
              <a:chOff x="-44" y="1473"/>
              <a:chExt cx="981" cy="1105"/>
            </a:xfrm>
          </p:grpSpPr>
          <p:pic>
            <p:nvPicPr>
              <p:cNvPr id="70" name="Picture 127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" name="Freeform 128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5595 w 356"/>
                  <a:gd name="T3" fmla="*/ 341 h 368"/>
                  <a:gd name="T4" fmla="*/ 6638 w 356"/>
                  <a:gd name="T5" fmla="*/ 7113 h 368"/>
                  <a:gd name="T6" fmla="*/ 1463 w 356"/>
                  <a:gd name="T7" fmla="*/ 8895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64" name="Group 129"/>
            <p:cNvGrpSpPr>
              <a:grpSpLocks/>
            </p:cNvGrpSpPr>
            <p:nvPr/>
          </p:nvGrpSpPr>
          <p:grpSpPr bwMode="auto">
            <a:xfrm>
              <a:off x="6129338" y="2749550"/>
              <a:ext cx="434975" cy="349250"/>
              <a:chOff x="-44" y="1473"/>
              <a:chExt cx="981" cy="1105"/>
            </a:xfrm>
          </p:grpSpPr>
          <p:pic>
            <p:nvPicPr>
              <p:cNvPr id="68" name="Picture 130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9" name="Freeform 131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5595 w 356"/>
                  <a:gd name="T3" fmla="*/ 341 h 368"/>
                  <a:gd name="T4" fmla="*/ 6638 w 356"/>
                  <a:gd name="T5" fmla="*/ 7113 h 368"/>
                  <a:gd name="T6" fmla="*/ 1463 w 356"/>
                  <a:gd name="T7" fmla="*/ 8895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65" name="Group 132"/>
            <p:cNvGrpSpPr>
              <a:grpSpLocks/>
            </p:cNvGrpSpPr>
            <p:nvPr/>
          </p:nvGrpSpPr>
          <p:grpSpPr bwMode="auto">
            <a:xfrm>
              <a:off x="7185025" y="2989263"/>
              <a:ext cx="325438" cy="261937"/>
              <a:chOff x="-44" y="1473"/>
              <a:chExt cx="981" cy="1105"/>
            </a:xfrm>
          </p:grpSpPr>
          <p:pic>
            <p:nvPicPr>
              <p:cNvPr id="66" name="Picture 133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7" name="Freeform 134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5595 w 356"/>
                  <a:gd name="T3" fmla="*/ 341 h 368"/>
                  <a:gd name="T4" fmla="*/ 6638 w 356"/>
                  <a:gd name="T5" fmla="*/ 7113 h 368"/>
                  <a:gd name="T6" fmla="*/ 1463 w 356"/>
                  <a:gd name="T7" fmla="*/ 8895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</p:grp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E2C9EE4-633A-5D47-9EE8-8D708F3BA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34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Comunicação entre Processos</a:t>
            </a:r>
          </a:p>
        </p:txBody>
      </p:sp>
      <p:sp>
        <p:nvSpPr>
          <p:cNvPr id="3686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4013" y="1544638"/>
            <a:ext cx="4375150" cy="4648200"/>
          </a:xfrm>
        </p:spPr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 dirty="0">
                <a:solidFill>
                  <a:srgbClr val="FF0000"/>
                </a:solidFill>
              </a:rPr>
              <a:t>Processo:</a:t>
            </a:r>
            <a:r>
              <a:rPr lang="pt-BR" sz="2400" dirty="0"/>
              <a:t> programa que executa num sistema final</a:t>
            </a:r>
            <a:endParaRPr lang="pt-BR" sz="2000" dirty="0"/>
          </a:p>
          <a:p>
            <a:r>
              <a:rPr lang="pt-BR" sz="2400" dirty="0"/>
              <a:t>processos no mesmo sistema final se comunicam usando </a:t>
            </a:r>
            <a:r>
              <a:rPr lang="pt-BR" sz="2400" dirty="0">
                <a:solidFill>
                  <a:srgbClr val="FF0000"/>
                </a:solidFill>
              </a:rPr>
              <a:t>comunicação entre processos</a:t>
            </a:r>
            <a:r>
              <a:rPr lang="pt-BR" sz="2400" dirty="0">
                <a:solidFill>
                  <a:schemeClr val="accent2"/>
                </a:solidFill>
              </a:rPr>
              <a:t> </a:t>
            </a:r>
            <a:r>
              <a:rPr lang="pt-BR" sz="2400" dirty="0"/>
              <a:t>(definida pelo sistema operacional)</a:t>
            </a:r>
          </a:p>
          <a:p>
            <a:r>
              <a:rPr lang="pt-BR" sz="2400" dirty="0"/>
              <a:t>processos em sistemas finais distintos se comunicam trocando </a:t>
            </a:r>
            <a:r>
              <a:rPr lang="pt-BR" sz="2400" dirty="0">
                <a:solidFill>
                  <a:srgbClr val="FF0000"/>
                </a:solidFill>
              </a:rPr>
              <a:t>mensagens </a:t>
            </a:r>
            <a:r>
              <a:rPr lang="pt-BR" sz="2400" dirty="0"/>
              <a:t>através da rede</a:t>
            </a:r>
          </a:p>
        </p:txBody>
      </p:sp>
      <p:sp>
        <p:nvSpPr>
          <p:cNvPr id="3687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03788" y="1477963"/>
            <a:ext cx="3810000" cy="2535237"/>
          </a:xfrm>
          <a:ln w="25400">
            <a:solidFill>
              <a:srgbClr val="FF0000"/>
            </a:solidFill>
          </a:ln>
        </p:spPr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400">
                <a:solidFill>
                  <a:srgbClr val="FF0000"/>
                </a:solidFill>
              </a:rPr>
              <a:t>Processo cliente:</a:t>
            </a:r>
            <a:r>
              <a:rPr lang="pt-BR" sz="2400"/>
              <a:t> processo que inicia a comunicação</a:t>
            </a:r>
          </a:p>
          <a:p>
            <a:pPr>
              <a:buFont typeface="ZapfDingbats" pitchFamily="82" charset="0"/>
              <a:buNone/>
            </a:pPr>
            <a:r>
              <a:rPr lang="pt-BR" sz="2400">
                <a:solidFill>
                  <a:srgbClr val="FF0000"/>
                </a:solidFill>
              </a:rPr>
              <a:t>Processo servidor:</a:t>
            </a:r>
            <a:r>
              <a:rPr lang="pt-BR" sz="2400"/>
              <a:t> processo que espera ser contatado</a:t>
            </a:r>
          </a:p>
          <a:p>
            <a:pPr>
              <a:buFont typeface="ZapfDingbats" pitchFamily="82" charset="0"/>
              <a:buNone/>
            </a:pPr>
            <a:endParaRPr lang="pt-BR" sz="2000"/>
          </a:p>
          <a:p>
            <a:pPr>
              <a:buFont typeface="ZapfDingbats" pitchFamily="82" charset="0"/>
              <a:buNone/>
            </a:pPr>
            <a:endParaRPr lang="pt-BR" sz="2400"/>
          </a:p>
          <a:p>
            <a:pPr>
              <a:buFont typeface="ZapfDingbats" pitchFamily="82" charset="0"/>
              <a:buNone/>
            </a:pPr>
            <a:endParaRPr lang="pt-BR" sz="2400"/>
          </a:p>
        </p:txBody>
      </p:sp>
      <p:sp>
        <p:nvSpPr>
          <p:cNvPr id="36871" name="Rectangle 5"/>
          <p:cNvSpPr>
            <a:spLocks noChangeArrowheads="1"/>
          </p:cNvSpPr>
          <p:nvPr/>
        </p:nvSpPr>
        <p:spPr bwMode="auto">
          <a:xfrm>
            <a:off x="4691063" y="4238625"/>
            <a:ext cx="3989387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0"/>
              <a:buChar char="r"/>
            </a:pPr>
            <a:r>
              <a:rPr lang="pt-BR" sz="2400">
                <a:latin typeface="Comic Sans MS" pitchFamily="66" charset="0"/>
              </a:rPr>
              <a:t>Nota: aplicações com arquiteturas P2P possuem processos clientes e processos servidores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74987DE-B6C0-4B40-8F45-BC62BFCD8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err="1"/>
              <a:t>BitTorrent</a:t>
            </a:r>
            <a:r>
              <a:rPr lang="pt-BR" sz="3200"/>
              <a:t>: pedindo, enviando blocos de arquivos</a:t>
            </a:r>
            <a:endParaRPr lang="pt-BR"/>
          </a:p>
        </p:txBody>
      </p:sp>
      <p:sp>
        <p:nvSpPr>
          <p:cNvPr id="33795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000" u="sng">
                <a:solidFill>
                  <a:srgbClr val="FF0000"/>
                </a:solidFill>
              </a:rPr>
              <a:t>obtendo blocos:</a:t>
            </a:r>
          </a:p>
          <a:p>
            <a:r>
              <a:rPr lang="pt-BR" sz="2000"/>
              <a:t>num determinado instante, pares distintos possuem diferentes subconjuntos de blocos do arquivo</a:t>
            </a:r>
          </a:p>
          <a:p>
            <a:r>
              <a:rPr lang="pt-BR" sz="2000"/>
              <a:t>periodicamente, um par (Alice) pede a cada vizinho a lista de blocos que eles possuem</a:t>
            </a:r>
          </a:p>
          <a:p>
            <a:r>
              <a:rPr lang="pt-BR" sz="2000"/>
              <a:t>Alice envia pedidos para os pedaços que ainda não tem</a:t>
            </a:r>
          </a:p>
          <a:p>
            <a:pPr lvl="1"/>
            <a:r>
              <a:rPr lang="pt-BR" sz="1600"/>
              <a:t>Primeiro os mais raros</a:t>
            </a:r>
          </a:p>
        </p:txBody>
      </p:sp>
      <p:sp>
        <p:nvSpPr>
          <p:cNvPr id="33796" name="Espaço Reservado para Conteúdo 6"/>
          <p:cNvSpPr>
            <a:spLocks noGrp="1"/>
          </p:cNvSpPr>
          <p:nvPr>
            <p:ph sz="half" idx="2"/>
          </p:nvPr>
        </p:nvSpPr>
        <p:spPr>
          <a:xfrm>
            <a:off x="4495800" y="1466850"/>
            <a:ext cx="4167188" cy="4648200"/>
          </a:xfrm>
        </p:spPr>
        <p:txBody>
          <a:bodyPr/>
          <a:lstStyle/>
          <a:p>
            <a:pPr>
              <a:buFont typeface="ZapfDingbats" pitchFamily="82" charset="0"/>
              <a:buNone/>
            </a:pPr>
            <a:r>
              <a:rPr lang="pt-BR" sz="2000" u="sng">
                <a:solidFill>
                  <a:srgbClr val="FF0000"/>
                </a:solidFill>
              </a:rPr>
              <a:t>Enviando blocos: toma lá, dá cá!</a:t>
            </a:r>
          </a:p>
          <a:p>
            <a:r>
              <a:rPr lang="pt-BR" sz="2000"/>
              <a:t>Alice envia blocos para os quatro vizinhos que estejam lhe enviando blocos </a:t>
            </a:r>
            <a:r>
              <a:rPr lang="pt-BR" sz="2000" i="1"/>
              <a:t>na taxa mais elevada</a:t>
            </a:r>
          </a:p>
          <a:p>
            <a:pPr lvl="1"/>
            <a:r>
              <a:rPr lang="pt-BR" sz="1600"/>
              <a:t>outros pares foram sufocados por Alice</a:t>
            </a:r>
          </a:p>
          <a:p>
            <a:pPr lvl="1"/>
            <a:r>
              <a:rPr lang="pt-BR" sz="1600"/>
              <a:t>Reavalia os 4 mais a cada 10 </a:t>
            </a:r>
            <a:r>
              <a:rPr lang="pt-BR" sz="1600" err="1"/>
              <a:t>segs</a:t>
            </a:r>
            <a:endParaRPr lang="pt-BR" sz="1600"/>
          </a:p>
          <a:p>
            <a:r>
              <a:rPr lang="pt-BR" sz="2000"/>
              <a:t>a cada 30 </a:t>
            </a:r>
            <a:r>
              <a:rPr lang="pt-BR" sz="2000" err="1"/>
              <a:t>segs</a:t>
            </a:r>
            <a:r>
              <a:rPr lang="pt-BR" sz="2000"/>
              <a:t>: seleciona aleatoriamente outro par, começa a enviar blocos</a:t>
            </a:r>
          </a:p>
          <a:p>
            <a:pPr lvl="1"/>
            <a:r>
              <a:rPr lang="pt-BR" sz="1600"/>
              <a:t>“</a:t>
            </a:r>
            <a:r>
              <a:rPr lang="pt-BR" sz="1600" i="1" err="1"/>
              <a:t>optimistically</a:t>
            </a:r>
            <a:r>
              <a:rPr lang="pt-BR" sz="1600" i="1"/>
              <a:t> </a:t>
            </a:r>
            <a:r>
              <a:rPr lang="pt-BR" sz="1600" i="1" err="1"/>
              <a:t>unchoked</a:t>
            </a:r>
            <a:r>
              <a:rPr lang="pt-BR" sz="1600"/>
              <a:t>”</a:t>
            </a:r>
            <a:endParaRPr lang="pt-BR" sz="1800"/>
          </a:p>
          <a:p>
            <a:pPr lvl="1"/>
            <a:r>
              <a:rPr lang="pt-BR" sz="1600"/>
              <a:t>o par recém escolhido pode se unir aos 4 mais</a:t>
            </a:r>
          </a:p>
        </p:txBody>
      </p:sp>
      <p:sp>
        <p:nvSpPr>
          <p:cNvPr id="33797" name="Espaço Reservado para Rodapé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B624322-FE0F-F94C-AB4C-4C2725F39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77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2" name="Espaço Reservado para Rodapé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10254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254000"/>
            <a:ext cx="7772400" cy="1143000"/>
          </a:xfrm>
        </p:spPr>
        <p:txBody>
          <a:bodyPr/>
          <a:lstStyle/>
          <a:p>
            <a:r>
              <a:rPr lang="pt-BR"/>
              <a:t>BitTorrent:  toma lá, dá cá!</a:t>
            </a:r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2909888" y="4518025"/>
          <a:ext cx="617537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85"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9888" y="4518025"/>
                        <a:ext cx="617537" cy="473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827088" y="3641725"/>
          <a:ext cx="617537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86"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3641725"/>
                        <a:ext cx="617537" cy="473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45" name="Object 4"/>
          <p:cNvGraphicFramePr>
            <a:graphicFrameLocks noChangeAspect="1"/>
          </p:cNvGraphicFramePr>
          <p:nvPr/>
        </p:nvGraphicFramePr>
        <p:xfrm>
          <a:off x="2160588" y="3438525"/>
          <a:ext cx="617537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87"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0588" y="3438525"/>
                        <a:ext cx="617537" cy="473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5"/>
          <p:cNvGraphicFramePr>
            <a:graphicFrameLocks noChangeAspect="1"/>
          </p:cNvGraphicFramePr>
          <p:nvPr/>
        </p:nvGraphicFramePr>
        <p:xfrm>
          <a:off x="1538288" y="5241925"/>
          <a:ext cx="617537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88"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8288" y="5241925"/>
                        <a:ext cx="617537" cy="473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6" name="Object 6"/>
          <p:cNvGraphicFramePr>
            <a:graphicFrameLocks noChangeAspect="1"/>
          </p:cNvGraphicFramePr>
          <p:nvPr/>
        </p:nvGraphicFramePr>
        <p:xfrm>
          <a:off x="2262188" y="6118225"/>
          <a:ext cx="617537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89" name="Clip" r:id="rId9" imgW="1305000" imgH="1085760" progId="MS_ClipArt_Gallery.2">
                  <p:embed/>
                </p:oleObj>
              </mc:Choice>
              <mc:Fallback>
                <p:oleObj name="Clip" r:id="rId9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2188" y="6118225"/>
                        <a:ext cx="617537" cy="473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7" name="Object 7"/>
          <p:cNvGraphicFramePr>
            <a:graphicFrameLocks noChangeAspect="1"/>
          </p:cNvGraphicFramePr>
          <p:nvPr/>
        </p:nvGraphicFramePr>
        <p:xfrm>
          <a:off x="4967288" y="3895725"/>
          <a:ext cx="617537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90" name="Clip" r:id="rId10" imgW="1305000" imgH="1085760" progId="MS_ClipArt_Gallery.2">
                  <p:embed/>
                </p:oleObj>
              </mc:Choice>
              <mc:Fallback>
                <p:oleObj name="Clip" r:id="rId10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7288" y="3895725"/>
                        <a:ext cx="617537" cy="473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49" name="Object 8"/>
          <p:cNvGraphicFramePr>
            <a:graphicFrameLocks noChangeAspect="1"/>
          </p:cNvGraphicFramePr>
          <p:nvPr/>
        </p:nvGraphicFramePr>
        <p:xfrm>
          <a:off x="4662488" y="3057525"/>
          <a:ext cx="617537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91" name="Clip" r:id="rId11" imgW="1305000" imgH="1085760" progId="MS_ClipArt_Gallery.2">
                  <p:embed/>
                </p:oleObj>
              </mc:Choice>
              <mc:Fallback>
                <p:oleObj name="Clip" r:id="rId11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2488" y="3057525"/>
                        <a:ext cx="617537" cy="473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9" name="Object 9"/>
          <p:cNvGraphicFramePr>
            <a:graphicFrameLocks noChangeAspect="1"/>
          </p:cNvGraphicFramePr>
          <p:nvPr/>
        </p:nvGraphicFramePr>
        <p:xfrm>
          <a:off x="5729288" y="2714625"/>
          <a:ext cx="617537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92" name="Clip" r:id="rId12" imgW="1305000" imgH="1085760" progId="MS_ClipArt_Gallery.2">
                  <p:embed/>
                </p:oleObj>
              </mc:Choice>
              <mc:Fallback>
                <p:oleObj name="Clip" r:id="rId12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9288" y="2714625"/>
                        <a:ext cx="617537" cy="473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50" name="Object 10"/>
          <p:cNvGraphicFramePr>
            <a:graphicFrameLocks noChangeAspect="1"/>
          </p:cNvGraphicFramePr>
          <p:nvPr/>
        </p:nvGraphicFramePr>
        <p:xfrm>
          <a:off x="6351588" y="3565525"/>
          <a:ext cx="617537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93" name="Clip" r:id="rId13" imgW="1305000" imgH="1085760" progId="MS_ClipArt_Gallery.2">
                  <p:embed/>
                </p:oleObj>
              </mc:Choice>
              <mc:Fallback>
                <p:oleObj name="Clip" r:id="rId13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1588" y="3565525"/>
                        <a:ext cx="617537" cy="473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51" name="Object 11"/>
          <p:cNvGraphicFramePr>
            <a:graphicFrameLocks noChangeAspect="1"/>
          </p:cNvGraphicFramePr>
          <p:nvPr/>
        </p:nvGraphicFramePr>
        <p:xfrm>
          <a:off x="6173788" y="4454525"/>
          <a:ext cx="617537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94" name="Clip" r:id="rId14" imgW="1305000" imgH="1085760" progId="MS_ClipArt_Gallery.2">
                  <p:embed/>
                </p:oleObj>
              </mc:Choice>
              <mc:Fallback>
                <p:oleObj name="Clip" r:id="rId1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3788" y="4454525"/>
                        <a:ext cx="617537" cy="473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55" name="Picture 13" descr="Alic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389313" y="5095875"/>
            <a:ext cx="561975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54" name="Line 14"/>
          <p:cNvSpPr>
            <a:spLocks noChangeShapeType="1"/>
          </p:cNvSpPr>
          <p:nvPr/>
        </p:nvSpPr>
        <p:spPr bwMode="auto">
          <a:xfrm flipH="1" flipV="1">
            <a:off x="2654300" y="3937000"/>
            <a:ext cx="457200" cy="546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lIns="0" tIns="0" rIns="0" bIns="0">
            <a:spAutoFit/>
          </a:bodyPr>
          <a:lstStyle/>
          <a:p>
            <a:endParaRPr lang="pt-BR"/>
          </a:p>
        </p:txBody>
      </p:sp>
      <p:sp>
        <p:nvSpPr>
          <p:cNvPr id="10257" name="Line 15"/>
          <p:cNvSpPr>
            <a:spLocks noChangeShapeType="1"/>
          </p:cNvSpPr>
          <p:nvPr/>
        </p:nvSpPr>
        <p:spPr bwMode="auto">
          <a:xfrm flipH="1" flipV="1">
            <a:off x="1473200" y="4102100"/>
            <a:ext cx="1473200" cy="596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  <p:sp>
        <p:nvSpPr>
          <p:cNvPr id="10258" name="Line 16"/>
          <p:cNvSpPr>
            <a:spLocks noChangeShapeType="1"/>
          </p:cNvSpPr>
          <p:nvPr/>
        </p:nvSpPr>
        <p:spPr bwMode="auto">
          <a:xfrm flipH="1">
            <a:off x="2159000" y="4991100"/>
            <a:ext cx="9652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  <p:sp>
        <p:nvSpPr>
          <p:cNvPr id="10259" name="Line 17"/>
          <p:cNvSpPr>
            <a:spLocks noChangeShapeType="1"/>
          </p:cNvSpPr>
          <p:nvPr/>
        </p:nvSpPr>
        <p:spPr bwMode="auto">
          <a:xfrm flipH="1">
            <a:off x="2628900" y="5041900"/>
            <a:ext cx="596900" cy="1041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  <p:sp>
        <p:nvSpPr>
          <p:cNvPr id="10260" name="Line 18"/>
          <p:cNvSpPr>
            <a:spLocks noChangeShapeType="1"/>
          </p:cNvSpPr>
          <p:nvPr/>
        </p:nvSpPr>
        <p:spPr bwMode="auto">
          <a:xfrm flipV="1">
            <a:off x="5511800" y="3225800"/>
            <a:ext cx="419100" cy="647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  <p:sp>
        <p:nvSpPr>
          <p:cNvPr id="266259" name="Line 19"/>
          <p:cNvSpPr>
            <a:spLocks noChangeShapeType="1"/>
          </p:cNvSpPr>
          <p:nvPr/>
        </p:nvSpPr>
        <p:spPr bwMode="auto">
          <a:xfrm flipH="1" flipV="1">
            <a:off x="5168900" y="3492500"/>
            <a:ext cx="76200" cy="355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  <p:sp>
        <p:nvSpPr>
          <p:cNvPr id="10262" name="Line 20"/>
          <p:cNvSpPr>
            <a:spLocks noChangeShapeType="1"/>
          </p:cNvSpPr>
          <p:nvPr/>
        </p:nvSpPr>
        <p:spPr bwMode="auto">
          <a:xfrm flipV="1">
            <a:off x="5613400" y="3810000"/>
            <a:ext cx="7874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  <p:sp>
        <p:nvSpPr>
          <p:cNvPr id="10263" name="Line 21"/>
          <p:cNvSpPr>
            <a:spLocks noChangeShapeType="1"/>
          </p:cNvSpPr>
          <p:nvPr/>
        </p:nvSpPr>
        <p:spPr bwMode="auto">
          <a:xfrm>
            <a:off x="5613400" y="4279900"/>
            <a:ext cx="596900" cy="317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  <p:pic>
        <p:nvPicPr>
          <p:cNvPr id="10264" name="Picture 22" descr="Bob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979988" y="4524375"/>
            <a:ext cx="676275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3" name="Line 23"/>
          <p:cNvSpPr>
            <a:spLocks noChangeShapeType="1"/>
          </p:cNvSpPr>
          <p:nvPr/>
        </p:nvSpPr>
        <p:spPr bwMode="auto">
          <a:xfrm flipV="1">
            <a:off x="3530600" y="4076700"/>
            <a:ext cx="1435100" cy="4826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  <p:sp>
        <p:nvSpPr>
          <p:cNvPr id="266264" name="Line 24"/>
          <p:cNvSpPr>
            <a:spLocks noChangeShapeType="1"/>
          </p:cNvSpPr>
          <p:nvPr/>
        </p:nvSpPr>
        <p:spPr bwMode="auto">
          <a:xfrm flipH="1">
            <a:off x="3543300" y="4165600"/>
            <a:ext cx="1397000" cy="469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0" tIns="0" rIns="0" bIns="0">
            <a:spAutoFit/>
          </a:bodyPr>
          <a:lstStyle/>
          <a:p>
            <a:endParaRPr lang="pt-BR"/>
          </a:p>
        </p:txBody>
      </p:sp>
      <p:sp>
        <p:nvSpPr>
          <p:cNvPr id="266265" name="Line 25"/>
          <p:cNvSpPr>
            <a:spLocks noChangeShapeType="1"/>
          </p:cNvSpPr>
          <p:nvPr/>
        </p:nvSpPr>
        <p:spPr bwMode="auto">
          <a:xfrm flipV="1">
            <a:off x="3581400" y="4267200"/>
            <a:ext cx="1371600" cy="482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0" tIns="0" rIns="0" bIns="0">
            <a:spAutoFit/>
          </a:bodyPr>
          <a:lstStyle/>
          <a:p>
            <a:endParaRPr lang="pt-BR"/>
          </a:p>
        </p:txBody>
      </p:sp>
      <p:sp>
        <p:nvSpPr>
          <p:cNvPr id="266266" name="Text Box 26"/>
          <p:cNvSpPr txBox="1">
            <a:spLocks noChangeArrowheads="1"/>
          </p:cNvSpPr>
          <p:nvPr/>
        </p:nvSpPr>
        <p:spPr bwMode="auto">
          <a:xfrm>
            <a:off x="841375" y="1320800"/>
            <a:ext cx="4497388" cy="3048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pt-BR" sz="2000" dirty="0">
                <a:latin typeface="+mj-lt"/>
              </a:rPr>
              <a:t>(1) Alice “</a:t>
            </a:r>
            <a:r>
              <a:rPr lang="pt-BR" sz="2000" dirty="0" err="1">
                <a:latin typeface="+mj-lt"/>
              </a:rPr>
              <a:t>optimistically</a:t>
            </a:r>
            <a:r>
              <a:rPr lang="pt-BR" sz="2000" dirty="0">
                <a:latin typeface="+mj-lt"/>
              </a:rPr>
              <a:t> </a:t>
            </a:r>
            <a:r>
              <a:rPr lang="pt-BR" sz="2000" dirty="0" err="1">
                <a:latin typeface="+mj-lt"/>
              </a:rPr>
              <a:t>unchokes</a:t>
            </a:r>
            <a:r>
              <a:rPr lang="pt-BR" sz="2000" dirty="0">
                <a:latin typeface="+mj-lt"/>
              </a:rPr>
              <a:t>” Bob</a:t>
            </a:r>
          </a:p>
        </p:txBody>
      </p:sp>
      <p:sp>
        <p:nvSpPr>
          <p:cNvPr id="266267" name="Text Box 27"/>
          <p:cNvSpPr txBox="1">
            <a:spLocks noChangeArrowheads="1"/>
          </p:cNvSpPr>
          <p:nvPr/>
        </p:nvSpPr>
        <p:spPr bwMode="auto">
          <a:xfrm>
            <a:off x="808038" y="1663700"/>
            <a:ext cx="7383462" cy="6159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pt-BR" sz="2000" dirty="0">
                <a:latin typeface="+mj-lt"/>
              </a:rPr>
              <a:t>(2) Alice se torna um dos quatro melhores provedores de Bob;</a:t>
            </a:r>
          </a:p>
          <a:p>
            <a:pPr eaLnBrk="1" hangingPunct="1"/>
            <a:r>
              <a:rPr lang="pt-BR" sz="2000" dirty="0">
                <a:latin typeface="+mj-lt"/>
              </a:rPr>
              <a:t> Bob age da mesma forma</a:t>
            </a:r>
          </a:p>
        </p:txBody>
      </p:sp>
      <p:sp>
        <p:nvSpPr>
          <p:cNvPr id="266268" name="Text Box 28"/>
          <p:cNvSpPr txBox="1">
            <a:spLocks noChangeArrowheads="1"/>
          </p:cNvSpPr>
          <p:nvPr/>
        </p:nvSpPr>
        <p:spPr bwMode="auto">
          <a:xfrm>
            <a:off x="800100" y="2255838"/>
            <a:ext cx="7307263" cy="3079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pt-BR" sz="2000" dirty="0">
                <a:latin typeface="+mj-lt"/>
              </a:rPr>
              <a:t>(3) Bob se torna um dos quatro melhores provedores de Alice</a:t>
            </a:r>
          </a:p>
        </p:txBody>
      </p:sp>
      <p:sp>
        <p:nvSpPr>
          <p:cNvPr id="266269" name="Text Box 29"/>
          <p:cNvSpPr txBox="1">
            <a:spLocks noChangeArrowheads="1"/>
          </p:cNvSpPr>
          <p:nvPr/>
        </p:nvSpPr>
        <p:spPr bwMode="auto">
          <a:xfrm>
            <a:off x="5202238" y="5114925"/>
            <a:ext cx="3806825" cy="132343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sz="2000">
                <a:solidFill>
                  <a:srgbClr val="FF0000"/>
                </a:solidFill>
                <a:latin typeface="+mn-lt"/>
              </a:rPr>
              <a:t>Com uma taxa de </a:t>
            </a:r>
            <a:r>
              <a:rPr lang="pt-BR" sz="2000" i="1">
                <a:solidFill>
                  <a:srgbClr val="FF0000"/>
                </a:solidFill>
                <a:latin typeface="+mn-lt"/>
              </a:rPr>
              <a:t>upload</a:t>
            </a:r>
            <a:r>
              <a:rPr lang="pt-BR" sz="2000">
                <a:solidFill>
                  <a:srgbClr val="FF0000"/>
                </a:solidFill>
                <a:latin typeface="+mn-lt"/>
              </a:rPr>
              <a:t> mais alta, pode encontrar melhores parceiros de troca e obter o arquivo mais rapidamente!</a:t>
            </a:r>
            <a:endParaRPr lang="pt-BR" sz="2000">
              <a:latin typeface="+mn-lt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4F66BBC-0152-F840-ACDC-DA9751155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4F6DF-CECA-42E0-B7A6-892A49DF6904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3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6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6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66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66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266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66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66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266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66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66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66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4" grpId="0" animBg="1"/>
      <p:bldP spid="266259" grpId="0" animBg="1"/>
      <p:bldP spid="266263" grpId="0" animBg="1"/>
      <p:bldP spid="266263" grpId="1" animBg="1"/>
      <p:bldP spid="266264" grpId="0" animBg="1"/>
      <p:bldP spid="266265" grpId="0" animBg="1"/>
      <p:bldP spid="266266" grpId="0"/>
      <p:bldP spid="266267" grpId="0"/>
      <p:bldP spid="266268" grpId="0"/>
      <p:bldP spid="266269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6" name="Espaço Reservado para Rodapé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2: Camada de Aplicação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43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Estudo de caso P2P: Skype</a:t>
            </a:r>
          </a:p>
        </p:txBody>
      </p:sp>
      <p:sp>
        <p:nvSpPr>
          <p:cNvPr id="143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3781425" cy="4648200"/>
          </a:xfrm>
        </p:spPr>
        <p:txBody>
          <a:bodyPr/>
          <a:lstStyle/>
          <a:p>
            <a:r>
              <a:rPr lang="en-US" sz="2000"/>
              <a:t>inerentemente P2P: comunicação entre pares de usuários.</a:t>
            </a:r>
          </a:p>
          <a:p>
            <a:r>
              <a:rPr lang="en-US" sz="2000"/>
              <a:t>protocolo proprietário da camada de aplicação (inferido através de engenharia reversa)</a:t>
            </a:r>
          </a:p>
          <a:p>
            <a:r>
              <a:rPr lang="en-US" sz="2000"/>
              <a:t>overlay hierárquico com SNs</a:t>
            </a:r>
          </a:p>
          <a:p>
            <a:r>
              <a:rPr lang="en-US" sz="2000"/>
              <a:t>Índice mapeia nomes dos usuários a endereços IP; distribuído através dos SNs</a:t>
            </a:r>
          </a:p>
        </p:txBody>
      </p:sp>
      <p:grpSp>
        <p:nvGrpSpPr>
          <p:cNvPr id="2" name="Group 122"/>
          <p:cNvGrpSpPr>
            <a:grpSpLocks/>
          </p:cNvGrpSpPr>
          <p:nvPr/>
        </p:nvGrpSpPr>
        <p:grpSpPr bwMode="auto">
          <a:xfrm>
            <a:off x="6256338" y="1789113"/>
            <a:ext cx="1635125" cy="1538287"/>
            <a:chOff x="3941" y="1127"/>
            <a:chExt cx="1030" cy="969"/>
          </a:xfrm>
        </p:grpSpPr>
        <p:sp>
          <p:nvSpPr>
            <p:cNvPr id="14425" name="Line 63"/>
            <p:cNvSpPr>
              <a:spLocks noChangeShapeType="1"/>
            </p:cNvSpPr>
            <p:nvPr/>
          </p:nvSpPr>
          <p:spPr bwMode="auto">
            <a:xfrm>
              <a:off x="3941" y="1599"/>
              <a:ext cx="401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426" name="Line 64"/>
            <p:cNvSpPr>
              <a:spLocks noChangeShapeType="1"/>
            </p:cNvSpPr>
            <p:nvPr/>
          </p:nvSpPr>
          <p:spPr bwMode="auto">
            <a:xfrm>
              <a:off x="4063" y="1232"/>
              <a:ext cx="314" cy="6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427" name="Line 65"/>
            <p:cNvSpPr>
              <a:spLocks noChangeShapeType="1"/>
            </p:cNvSpPr>
            <p:nvPr/>
          </p:nvSpPr>
          <p:spPr bwMode="auto">
            <a:xfrm flipH="1">
              <a:off x="4352" y="1127"/>
              <a:ext cx="9" cy="6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428" name="Line 66"/>
            <p:cNvSpPr>
              <a:spLocks noChangeShapeType="1"/>
            </p:cNvSpPr>
            <p:nvPr/>
          </p:nvSpPr>
          <p:spPr bwMode="auto">
            <a:xfrm flipH="1">
              <a:off x="4352" y="1231"/>
              <a:ext cx="375" cy="6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429" name="Line 67"/>
            <p:cNvSpPr>
              <a:spLocks noChangeShapeType="1"/>
            </p:cNvSpPr>
            <p:nvPr/>
          </p:nvSpPr>
          <p:spPr bwMode="auto">
            <a:xfrm flipH="1">
              <a:off x="4369" y="1457"/>
              <a:ext cx="602" cy="4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14430" name="Group 60"/>
            <p:cNvGrpSpPr>
              <a:grpSpLocks/>
            </p:cNvGrpSpPr>
            <p:nvPr/>
          </p:nvGrpSpPr>
          <p:grpSpPr bwMode="auto">
            <a:xfrm>
              <a:off x="4098" y="1653"/>
              <a:ext cx="535" cy="443"/>
              <a:chOff x="3464" y="1275"/>
              <a:chExt cx="395" cy="329"/>
            </a:xfrm>
          </p:grpSpPr>
          <p:pic>
            <p:nvPicPr>
              <p:cNvPr id="14431" name="Picture 61" descr="kw_skyp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64" y="1427"/>
                <a:ext cx="39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4355" name="Object 19"/>
              <p:cNvGraphicFramePr>
                <a:graphicFrameLocks noChangeAspect="1"/>
              </p:cNvGraphicFramePr>
              <p:nvPr/>
            </p:nvGraphicFramePr>
            <p:xfrm>
              <a:off x="3523" y="1275"/>
              <a:ext cx="280" cy="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529" name="Clip" r:id="rId5" imgW="1305000" imgH="1085760" progId="MS_ClipArt_Gallery.2">
                      <p:embed/>
                    </p:oleObj>
                  </mc:Choice>
                  <mc:Fallback>
                    <p:oleObj name="Clip" r:id="rId5" imgW="1305000" imgH="108576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23" y="1275"/>
                            <a:ext cx="280" cy="20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4" name="Group 124"/>
          <p:cNvGrpSpPr>
            <a:grpSpLocks/>
          </p:cNvGrpSpPr>
          <p:nvPr/>
        </p:nvGrpSpPr>
        <p:grpSpPr bwMode="auto">
          <a:xfrm>
            <a:off x="4751388" y="3451225"/>
            <a:ext cx="1557337" cy="2085975"/>
            <a:chOff x="2993" y="2174"/>
            <a:chExt cx="981" cy="1314"/>
          </a:xfrm>
        </p:grpSpPr>
        <p:sp>
          <p:nvSpPr>
            <p:cNvPr id="14408" name="Line 68"/>
            <p:cNvSpPr>
              <a:spLocks noChangeShapeType="1"/>
            </p:cNvSpPr>
            <p:nvPr/>
          </p:nvSpPr>
          <p:spPr bwMode="auto">
            <a:xfrm flipV="1">
              <a:off x="3622" y="2775"/>
              <a:ext cx="61" cy="4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409" name="Line 69"/>
            <p:cNvSpPr>
              <a:spLocks noChangeShapeType="1"/>
            </p:cNvSpPr>
            <p:nvPr/>
          </p:nvSpPr>
          <p:spPr bwMode="auto">
            <a:xfrm>
              <a:off x="3405" y="2181"/>
              <a:ext cx="313" cy="6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410" name="Line 70"/>
            <p:cNvSpPr>
              <a:spLocks noChangeShapeType="1"/>
            </p:cNvSpPr>
            <p:nvPr/>
          </p:nvSpPr>
          <p:spPr bwMode="auto">
            <a:xfrm>
              <a:off x="3265" y="2556"/>
              <a:ext cx="428" cy="2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411" name="Line 71"/>
            <p:cNvSpPr>
              <a:spLocks noChangeShapeType="1"/>
            </p:cNvSpPr>
            <p:nvPr/>
          </p:nvSpPr>
          <p:spPr bwMode="auto">
            <a:xfrm flipV="1">
              <a:off x="3117" y="2784"/>
              <a:ext cx="576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412" name="Line 72"/>
            <p:cNvSpPr>
              <a:spLocks noChangeShapeType="1"/>
            </p:cNvSpPr>
            <p:nvPr/>
          </p:nvSpPr>
          <p:spPr bwMode="auto">
            <a:xfrm flipV="1">
              <a:off x="3238" y="2818"/>
              <a:ext cx="472" cy="4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14413" name="Group 73"/>
            <p:cNvGrpSpPr>
              <a:grpSpLocks/>
            </p:cNvGrpSpPr>
            <p:nvPr/>
          </p:nvGrpSpPr>
          <p:grpSpPr bwMode="auto">
            <a:xfrm>
              <a:off x="3125" y="3091"/>
              <a:ext cx="316" cy="303"/>
              <a:chOff x="3464" y="1275"/>
              <a:chExt cx="395" cy="329"/>
            </a:xfrm>
          </p:grpSpPr>
          <p:pic>
            <p:nvPicPr>
              <p:cNvPr id="14424" name="Picture 74" descr="kw_skyp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64" y="1427"/>
                <a:ext cx="39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4354" name="Object 18"/>
              <p:cNvGraphicFramePr>
                <a:graphicFrameLocks noChangeAspect="1"/>
              </p:cNvGraphicFramePr>
              <p:nvPr/>
            </p:nvGraphicFramePr>
            <p:xfrm>
              <a:off x="3523" y="1275"/>
              <a:ext cx="280" cy="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530" name="Clip" r:id="rId7" imgW="1305000" imgH="1085760" progId="MS_ClipArt_Gallery.2">
                      <p:embed/>
                    </p:oleObj>
                  </mc:Choice>
                  <mc:Fallback>
                    <p:oleObj name="Clip" r:id="rId7" imgW="1305000" imgH="108576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23" y="1275"/>
                            <a:ext cx="280" cy="20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4414" name="Group 76"/>
            <p:cNvGrpSpPr>
              <a:grpSpLocks/>
            </p:cNvGrpSpPr>
            <p:nvPr/>
          </p:nvGrpSpPr>
          <p:grpSpPr bwMode="auto">
            <a:xfrm>
              <a:off x="2993" y="2768"/>
              <a:ext cx="316" cy="303"/>
              <a:chOff x="3464" y="1275"/>
              <a:chExt cx="395" cy="329"/>
            </a:xfrm>
          </p:grpSpPr>
          <p:pic>
            <p:nvPicPr>
              <p:cNvPr id="14423" name="Picture 77" descr="kw_skyp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64" y="1427"/>
                <a:ext cx="39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4353" name="Object 17"/>
              <p:cNvGraphicFramePr>
                <a:graphicFrameLocks noChangeAspect="1"/>
              </p:cNvGraphicFramePr>
              <p:nvPr/>
            </p:nvGraphicFramePr>
            <p:xfrm>
              <a:off x="3523" y="1275"/>
              <a:ext cx="280" cy="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531" name="Clip" r:id="rId8" imgW="1305000" imgH="1085760" progId="MS_ClipArt_Gallery.2">
                      <p:embed/>
                    </p:oleObj>
                  </mc:Choice>
                  <mc:Fallback>
                    <p:oleObj name="Clip" r:id="rId8" imgW="1305000" imgH="108576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23" y="1275"/>
                            <a:ext cx="280" cy="20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4415" name="Group 79"/>
            <p:cNvGrpSpPr>
              <a:grpSpLocks/>
            </p:cNvGrpSpPr>
            <p:nvPr/>
          </p:nvGrpSpPr>
          <p:grpSpPr bwMode="auto">
            <a:xfrm>
              <a:off x="3509" y="3185"/>
              <a:ext cx="316" cy="303"/>
              <a:chOff x="3464" y="1275"/>
              <a:chExt cx="395" cy="329"/>
            </a:xfrm>
          </p:grpSpPr>
          <p:pic>
            <p:nvPicPr>
              <p:cNvPr id="14422" name="Picture 80" descr="kw_skyp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64" y="1427"/>
                <a:ext cx="39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4352" name="Object 16"/>
              <p:cNvGraphicFramePr>
                <a:graphicFrameLocks noChangeAspect="1"/>
              </p:cNvGraphicFramePr>
              <p:nvPr/>
            </p:nvGraphicFramePr>
            <p:xfrm>
              <a:off x="3523" y="1275"/>
              <a:ext cx="280" cy="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532" name="Clip" r:id="rId9" imgW="1305000" imgH="1085760" progId="MS_ClipArt_Gallery.2">
                      <p:embed/>
                    </p:oleObj>
                  </mc:Choice>
                  <mc:Fallback>
                    <p:oleObj name="Clip" r:id="rId9" imgW="1305000" imgH="108576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23" y="1275"/>
                            <a:ext cx="280" cy="20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4416" name="Group 82"/>
            <p:cNvGrpSpPr>
              <a:grpSpLocks/>
            </p:cNvGrpSpPr>
            <p:nvPr/>
          </p:nvGrpSpPr>
          <p:grpSpPr bwMode="auto">
            <a:xfrm>
              <a:off x="3264" y="2174"/>
              <a:ext cx="316" cy="303"/>
              <a:chOff x="3464" y="1275"/>
              <a:chExt cx="395" cy="329"/>
            </a:xfrm>
          </p:grpSpPr>
          <p:pic>
            <p:nvPicPr>
              <p:cNvPr id="14421" name="Picture 83" descr="kw_skyp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64" y="1427"/>
                <a:ext cx="39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4351" name="Object 15"/>
              <p:cNvGraphicFramePr>
                <a:graphicFrameLocks noChangeAspect="1"/>
              </p:cNvGraphicFramePr>
              <p:nvPr/>
            </p:nvGraphicFramePr>
            <p:xfrm>
              <a:off x="3523" y="1275"/>
              <a:ext cx="280" cy="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533" name="Clip" r:id="rId10" imgW="1305000" imgH="1085760" progId="MS_ClipArt_Gallery.2">
                      <p:embed/>
                    </p:oleObj>
                  </mc:Choice>
                  <mc:Fallback>
                    <p:oleObj name="Clip" r:id="rId10" imgW="1305000" imgH="108576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23" y="1275"/>
                            <a:ext cx="280" cy="20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4417" name="Group 85"/>
            <p:cNvGrpSpPr>
              <a:grpSpLocks/>
            </p:cNvGrpSpPr>
            <p:nvPr/>
          </p:nvGrpSpPr>
          <p:grpSpPr bwMode="auto">
            <a:xfrm>
              <a:off x="3019" y="2408"/>
              <a:ext cx="316" cy="303"/>
              <a:chOff x="3464" y="1275"/>
              <a:chExt cx="395" cy="329"/>
            </a:xfrm>
          </p:grpSpPr>
          <p:pic>
            <p:nvPicPr>
              <p:cNvPr id="14420" name="Picture 86" descr="kw_skyp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64" y="1427"/>
                <a:ext cx="39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4350" name="Object 14"/>
              <p:cNvGraphicFramePr>
                <a:graphicFrameLocks noChangeAspect="1"/>
              </p:cNvGraphicFramePr>
              <p:nvPr/>
            </p:nvGraphicFramePr>
            <p:xfrm>
              <a:off x="3523" y="1275"/>
              <a:ext cx="280" cy="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534" name="Clip" r:id="rId11" imgW="1305000" imgH="1085760" progId="MS_ClipArt_Gallery.2">
                      <p:embed/>
                    </p:oleObj>
                  </mc:Choice>
                  <mc:Fallback>
                    <p:oleObj name="Clip" r:id="rId11" imgW="1305000" imgH="108576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23" y="1275"/>
                            <a:ext cx="280" cy="20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4418" name="Group 88"/>
            <p:cNvGrpSpPr>
              <a:grpSpLocks/>
            </p:cNvGrpSpPr>
            <p:nvPr/>
          </p:nvGrpSpPr>
          <p:grpSpPr bwMode="auto">
            <a:xfrm>
              <a:off x="3439" y="2610"/>
              <a:ext cx="535" cy="443"/>
              <a:chOff x="3464" y="1275"/>
              <a:chExt cx="395" cy="329"/>
            </a:xfrm>
          </p:grpSpPr>
          <p:pic>
            <p:nvPicPr>
              <p:cNvPr id="14419" name="Picture 89" descr="kw_skyp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64" y="1427"/>
                <a:ext cx="39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4349" name="Object 13"/>
              <p:cNvGraphicFramePr>
                <a:graphicFrameLocks noChangeAspect="1"/>
              </p:cNvGraphicFramePr>
              <p:nvPr/>
            </p:nvGraphicFramePr>
            <p:xfrm>
              <a:off x="3523" y="1275"/>
              <a:ext cx="280" cy="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535" name="Clip" r:id="rId12" imgW="1305000" imgH="1085760" progId="MS_ClipArt_Gallery.2">
                      <p:embed/>
                    </p:oleObj>
                  </mc:Choice>
                  <mc:Fallback>
                    <p:oleObj name="Clip" r:id="rId12" imgW="1305000" imgH="108576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23" y="1275"/>
                            <a:ext cx="280" cy="20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54067" name="Line 115"/>
          <p:cNvSpPr>
            <a:spLocks noChangeShapeType="1"/>
          </p:cNvSpPr>
          <p:nvPr/>
        </p:nvSpPr>
        <p:spPr bwMode="auto">
          <a:xfrm flipH="1">
            <a:off x="5930900" y="3021013"/>
            <a:ext cx="1011238" cy="134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4068" name="Line 116"/>
          <p:cNvSpPr>
            <a:spLocks noChangeShapeType="1"/>
          </p:cNvSpPr>
          <p:nvPr/>
        </p:nvSpPr>
        <p:spPr bwMode="auto">
          <a:xfrm>
            <a:off x="6983413" y="2868613"/>
            <a:ext cx="692150" cy="1509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4069" name="Line 117"/>
          <p:cNvSpPr>
            <a:spLocks noChangeShapeType="1"/>
          </p:cNvSpPr>
          <p:nvPr/>
        </p:nvSpPr>
        <p:spPr bwMode="auto">
          <a:xfrm flipV="1">
            <a:off x="6013450" y="4335463"/>
            <a:ext cx="170338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11" name="Group 125"/>
          <p:cNvGrpSpPr>
            <a:grpSpLocks/>
          </p:cNvGrpSpPr>
          <p:nvPr/>
        </p:nvGrpSpPr>
        <p:grpSpPr bwMode="auto">
          <a:xfrm>
            <a:off x="7259638" y="3381375"/>
            <a:ext cx="1620837" cy="2074863"/>
            <a:chOff x="4564" y="2130"/>
            <a:chExt cx="1021" cy="1307"/>
          </a:xfrm>
        </p:grpSpPr>
        <p:sp>
          <p:nvSpPr>
            <p:cNvPr id="14391" name="Line 92"/>
            <p:cNvSpPr>
              <a:spLocks noChangeShapeType="1"/>
            </p:cNvSpPr>
            <p:nvPr/>
          </p:nvSpPr>
          <p:spPr bwMode="auto">
            <a:xfrm flipH="1" flipV="1">
              <a:off x="4808" y="2828"/>
              <a:ext cx="53" cy="3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392" name="Line 93"/>
            <p:cNvSpPr>
              <a:spLocks noChangeShapeType="1"/>
            </p:cNvSpPr>
            <p:nvPr/>
          </p:nvSpPr>
          <p:spPr bwMode="auto">
            <a:xfrm flipH="1" flipV="1">
              <a:off x="4843" y="2846"/>
              <a:ext cx="490" cy="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393" name="Line 94"/>
            <p:cNvSpPr>
              <a:spLocks noChangeShapeType="1"/>
            </p:cNvSpPr>
            <p:nvPr/>
          </p:nvSpPr>
          <p:spPr bwMode="auto">
            <a:xfrm flipH="1" flipV="1">
              <a:off x="4818" y="2828"/>
              <a:ext cx="638" cy="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394" name="Line 95"/>
            <p:cNvSpPr>
              <a:spLocks noChangeShapeType="1"/>
            </p:cNvSpPr>
            <p:nvPr/>
          </p:nvSpPr>
          <p:spPr bwMode="auto">
            <a:xfrm flipH="1">
              <a:off x="4818" y="2233"/>
              <a:ext cx="375" cy="6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395" name="Line 96"/>
            <p:cNvSpPr>
              <a:spLocks noChangeShapeType="1"/>
            </p:cNvSpPr>
            <p:nvPr/>
          </p:nvSpPr>
          <p:spPr bwMode="auto">
            <a:xfrm flipH="1">
              <a:off x="4835" y="2459"/>
              <a:ext cx="602" cy="4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14396" name="Group 100"/>
            <p:cNvGrpSpPr>
              <a:grpSpLocks/>
            </p:cNvGrpSpPr>
            <p:nvPr/>
          </p:nvGrpSpPr>
          <p:grpSpPr bwMode="auto">
            <a:xfrm>
              <a:off x="5269" y="2759"/>
              <a:ext cx="316" cy="303"/>
              <a:chOff x="3464" y="1275"/>
              <a:chExt cx="395" cy="329"/>
            </a:xfrm>
          </p:grpSpPr>
          <p:pic>
            <p:nvPicPr>
              <p:cNvPr id="14407" name="Picture 101" descr="kw_skyp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64" y="1427"/>
                <a:ext cx="39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4348" name="Object 12"/>
              <p:cNvGraphicFramePr>
                <a:graphicFrameLocks noChangeAspect="1"/>
              </p:cNvGraphicFramePr>
              <p:nvPr/>
            </p:nvGraphicFramePr>
            <p:xfrm>
              <a:off x="3523" y="1275"/>
              <a:ext cx="280" cy="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536" name="Clip" r:id="rId13" imgW="1305000" imgH="1085760" progId="MS_ClipArt_Gallery.2">
                      <p:embed/>
                    </p:oleObj>
                  </mc:Choice>
                  <mc:Fallback>
                    <p:oleObj name="Clip" r:id="rId13" imgW="1305000" imgH="108576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23" y="1275"/>
                            <a:ext cx="280" cy="20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4397" name="Group 103"/>
            <p:cNvGrpSpPr>
              <a:grpSpLocks/>
            </p:cNvGrpSpPr>
            <p:nvPr/>
          </p:nvGrpSpPr>
          <p:grpSpPr bwMode="auto">
            <a:xfrm>
              <a:off x="5166" y="3081"/>
              <a:ext cx="316" cy="303"/>
              <a:chOff x="3464" y="1275"/>
              <a:chExt cx="395" cy="329"/>
            </a:xfrm>
          </p:grpSpPr>
          <p:pic>
            <p:nvPicPr>
              <p:cNvPr id="14406" name="Picture 104" descr="kw_skyp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64" y="1427"/>
                <a:ext cx="39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4347" name="Object 11"/>
              <p:cNvGraphicFramePr>
                <a:graphicFrameLocks noChangeAspect="1"/>
              </p:cNvGraphicFramePr>
              <p:nvPr/>
            </p:nvGraphicFramePr>
            <p:xfrm>
              <a:off x="3523" y="1275"/>
              <a:ext cx="280" cy="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537" name="Clip" r:id="rId14" imgW="1305000" imgH="1085760" progId="MS_ClipArt_Gallery.2">
                      <p:embed/>
                    </p:oleObj>
                  </mc:Choice>
                  <mc:Fallback>
                    <p:oleObj name="Clip" r:id="rId14" imgW="1305000" imgH="108576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23" y="1275"/>
                            <a:ext cx="280" cy="20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4398" name="Group 106"/>
            <p:cNvGrpSpPr>
              <a:grpSpLocks/>
            </p:cNvGrpSpPr>
            <p:nvPr/>
          </p:nvGrpSpPr>
          <p:grpSpPr bwMode="auto">
            <a:xfrm>
              <a:off x="5262" y="2375"/>
              <a:ext cx="316" cy="303"/>
              <a:chOff x="3464" y="1275"/>
              <a:chExt cx="395" cy="329"/>
            </a:xfrm>
          </p:grpSpPr>
          <p:pic>
            <p:nvPicPr>
              <p:cNvPr id="14405" name="Picture 107" descr="kw_skyp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64" y="1427"/>
                <a:ext cx="39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4346" name="Object 10"/>
              <p:cNvGraphicFramePr>
                <a:graphicFrameLocks noChangeAspect="1"/>
              </p:cNvGraphicFramePr>
              <p:nvPr/>
            </p:nvGraphicFramePr>
            <p:xfrm>
              <a:off x="3523" y="1275"/>
              <a:ext cx="280" cy="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538" name="Clip" r:id="rId15" imgW="1305000" imgH="1085760" progId="MS_ClipArt_Gallery.2">
                      <p:embed/>
                    </p:oleObj>
                  </mc:Choice>
                  <mc:Fallback>
                    <p:oleObj name="Clip" r:id="rId15" imgW="1305000" imgH="108576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23" y="1275"/>
                            <a:ext cx="280" cy="20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4399" name="Group 109"/>
            <p:cNvGrpSpPr>
              <a:grpSpLocks/>
            </p:cNvGrpSpPr>
            <p:nvPr/>
          </p:nvGrpSpPr>
          <p:grpSpPr bwMode="auto">
            <a:xfrm>
              <a:off x="5026" y="2130"/>
              <a:ext cx="316" cy="303"/>
              <a:chOff x="3464" y="1275"/>
              <a:chExt cx="395" cy="329"/>
            </a:xfrm>
          </p:grpSpPr>
          <p:pic>
            <p:nvPicPr>
              <p:cNvPr id="14404" name="Picture 110" descr="kw_skyp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64" y="1427"/>
                <a:ext cx="39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4345" name="Object 9"/>
              <p:cNvGraphicFramePr>
                <a:graphicFrameLocks noChangeAspect="1"/>
              </p:cNvGraphicFramePr>
              <p:nvPr/>
            </p:nvGraphicFramePr>
            <p:xfrm>
              <a:off x="3523" y="1275"/>
              <a:ext cx="280" cy="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539" name="Clip" r:id="rId16" imgW="1305000" imgH="1085760" progId="MS_ClipArt_Gallery.2">
                      <p:embed/>
                    </p:oleObj>
                  </mc:Choice>
                  <mc:Fallback>
                    <p:oleObj name="Clip" r:id="rId16" imgW="1305000" imgH="108576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23" y="1275"/>
                            <a:ext cx="280" cy="20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4400" name="Group 97"/>
            <p:cNvGrpSpPr>
              <a:grpSpLocks/>
            </p:cNvGrpSpPr>
            <p:nvPr/>
          </p:nvGrpSpPr>
          <p:grpSpPr bwMode="auto">
            <a:xfrm>
              <a:off x="4720" y="3134"/>
              <a:ext cx="316" cy="303"/>
              <a:chOff x="3464" y="1275"/>
              <a:chExt cx="395" cy="329"/>
            </a:xfrm>
          </p:grpSpPr>
          <p:pic>
            <p:nvPicPr>
              <p:cNvPr id="14403" name="Picture 98" descr="kw_skyp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64" y="1427"/>
                <a:ext cx="39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4344" name="Object 8"/>
              <p:cNvGraphicFramePr>
                <a:graphicFrameLocks noChangeAspect="1"/>
              </p:cNvGraphicFramePr>
              <p:nvPr/>
            </p:nvGraphicFramePr>
            <p:xfrm>
              <a:off x="3523" y="1275"/>
              <a:ext cx="280" cy="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540" name="Clip" r:id="rId17" imgW="1305000" imgH="1085760" progId="MS_ClipArt_Gallery.2">
                      <p:embed/>
                    </p:oleObj>
                  </mc:Choice>
                  <mc:Fallback>
                    <p:oleObj name="Clip" r:id="rId17" imgW="1305000" imgH="108576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23" y="1275"/>
                            <a:ext cx="280" cy="20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4401" name="Group 112"/>
            <p:cNvGrpSpPr>
              <a:grpSpLocks/>
            </p:cNvGrpSpPr>
            <p:nvPr/>
          </p:nvGrpSpPr>
          <p:grpSpPr bwMode="auto">
            <a:xfrm>
              <a:off x="4564" y="2655"/>
              <a:ext cx="535" cy="443"/>
              <a:chOff x="3464" y="1275"/>
              <a:chExt cx="395" cy="329"/>
            </a:xfrm>
          </p:grpSpPr>
          <p:pic>
            <p:nvPicPr>
              <p:cNvPr id="14402" name="Picture 113" descr="kw_skyp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64" y="1427"/>
                <a:ext cx="39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4343" name="Object 7"/>
              <p:cNvGraphicFramePr>
                <a:graphicFrameLocks noChangeAspect="1"/>
              </p:cNvGraphicFramePr>
              <p:nvPr/>
            </p:nvGraphicFramePr>
            <p:xfrm>
              <a:off x="3523" y="1275"/>
              <a:ext cx="280" cy="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541" name="Clip" r:id="rId18" imgW="1305000" imgH="1085760" progId="MS_ClipArt_Gallery.2">
                      <p:embed/>
                    </p:oleObj>
                  </mc:Choice>
                  <mc:Fallback>
                    <p:oleObj name="Clip" r:id="rId18" imgW="1305000" imgH="108576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23" y="1275"/>
                            <a:ext cx="280" cy="20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8" name="Group 123"/>
          <p:cNvGrpSpPr>
            <a:grpSpLocks/>
          </p:cNvGrpSpPr>
          <p:nvPr/>
        </p:nvGrpSpPr>
        <p:grpSpPr bwMode="auto">
          <a:xfrm>
            <a:off x="5867400" y="1235075"/>
            <a:ext cx="3025775" cy="1425575"/>
            <a:chOff x="3696" y="778"/>
            <a:chExt cx="1906" cy="898"/>
          </a:xfrm>
        </p:grpSpPr>
        <p:grpSp>
          <p:nvGrpSpPr>
            <p:cNvPr id="14379" name="Group 121"/>
            <p:cNvGrpSpPr>
              <a:grpSpLocks/>
            </p:cNvGrpSpPr>
            <p:nvPr/>
          </p:nvGrpSpPr>
          <p:grpSpPr bwMode="auto">
            <a:xfrm>
              <a:off x="3696" y="1085"/>
              <a:ext cx="1416" cy="591"/>
              <a:chOff x="3696" y="1085"/>
              <a:chExt cx="1416" cy="591"/>
            </a:xfrm>
          </p:grpSpPr>
          <p:grpSp>
            <p:nvGrpSpPr>
              <p:cNvPr id="14381" name="Group 44"/>
              <p:cNvGrpSpPr>
                <a:grpSpLocks/>
              </p:cNvGrpSpPr>
              <p:nvPr/>
            </p:nvGrpSpPr>
            <p:grpSpPr bwMode="auto">
              <a:xfrm>
                <a:off x="3696" y="1373"/>
                <a:ext cx="316" cy="303"/>
                <a:chOff x="3464" y="1275"/>
                <a:chExt cx="395" cy="329"/>
              </a:xfrm>
            </p:grpSpPr>
            <p:pic>
              <p:nvPicPr>
                <p:cNvPr id="14390" name="Picture 4" descr="kw_skype_logo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464" y="1427"/>
                  <a:ext cx="395" cy="1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aphicFrame>
              <p:nvGraphicFramePr>
                <p:cNvPr id="14342" name="Object 6"/>
                <p:cNvGraphicFramePr>
                  <a:graphicFrameLocks noChangeAspect="1"/>
                </p:cNvGraphicFramePr>
                <p:nvPr/>
              </p:nvGraphicFramePr>
              <p:xfrm>
                <a:off x="3523" y="1275"/>
                <a:ext cx="280" cy="20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42" name="Clip" r:id="rId19" imgW="1305000" imgH="1085760" progId="MS_ClipArt_Gallery.2">
                        <p:embed/>
                      </p:oleObj>
                    </mc:Choice>
                    <mc:Fallback>
                      <p:oleObj name="Clip" r:id="rId19" imgW="1305000" imgH="1085760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523" y="1275"/>
                              <a:ext cx="280" cy="209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4382" name="Group 48"/>
              <p:cNvGrpSpPr>
                <a:grpSpLocks/>
              </p:cNvGrpSpPr>
              <p:nvPr/>
            </p:nvGrpSpPr>
            <p:grpSpPr bwMode="auto">
              <a:xfrm>
                <a:off x="4219" y="1085"/>
                <a:ext cx="316" cy="303"/>
                <a:chOff x="3464" y="1275"/>
                <a:chExt cx="395" cy="329"/>
              </a:xfrm>
            </p:grpSpPr>
            <p:pic>
              <p:nvPicPr>
                <p:cNvPr id="14389" name="Picture 49" descr="kw_skype_logo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464" y="1427"/>
                  <a:ext cx="395" cy="1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aphicFrame>
              <p:nvGraphicFramePr>
                <p:cNvPr id="14341" name="Object 5"/>
                <p:cNvGraphicFramePr>
                  <a:graphicFrameLocks noChangeAspect="1"/>
                </p:cNvGraphicFramePr>
                <p:nvPr/>
              </p:nvGraphicFramePr>
              <p:xfrm>
                <a:off x="3523" y="1275"/>
                <a:ext cx="280" cy="20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43" name="Clip" r:id="rId20" imgW="1305000" imgH="1085760" progId="MS_ClipArt_Gallery.2">
                        <p:embed/>
                      </p:oleObj>
                    </mc:Choice>
                    <mc:Fallback>
                      <p:oleObj name="Clip" r:id="rId20" imgW="1305000" imgH="1085760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523" y="1275"/>
                              <a:ext cx="280" cy="209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4383" name="Group 51"/>
              <p:cNvGrpSpPr>
                <a:grpSpLocks/>
              </p:cNvGrpSpPr>
              <p:nvPr/>
            </p:nvGrpSpPr>
            <p:grpSpPr bwMode="auto">
              <a:xfrm>
                <a:off x="3888" y="1146"/>
                <a:ext cx="316" cy="303"/>
                <a:chOff x="3464" y="1275"/>
                <a:chExt cx="395" cy="329"/>
              </a:xfrm>
            </p:grpSpPr>
            <p:pic>
              <p:nvPicPr>
                <p:cNvPr id="14388" name="Picture 52" descr="kw_skype_logo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464" y="1427"/>
                  <a:ext cx="395" cy="1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aphicFrame>
              <p:nvGraphicFramePr>
                <p:cNvPr id="14340" name="Object 4"/>
                <p:cNvGraphicFramePr>
                  <a:graphicFrameLocks noChangeAspect="1"/>
                </p:cNvGraphicFramePr>
                <p:nvPr/>
              </p:nvGraphicFramePr>
              <p:xfrm>
                <a:off x="3523" y="1275"/>
                <a:ext cx="280" cy="20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44" name="Clip" r:id="rId21" imgW="1305000" imgH="1085760" progId="MS_ClipArt_Gallery.2">
                        <p:embed/>
                      </p:oleObj>
                    </mc:Choice>
                    <mc:Fallback>
                      <p:oleObj name="Clip" r:id="rId21" imgW="1305000" imgH="1085760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523" y="1275"/>
                              <a:ext cx="280" cy="209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4384" name="Group 54"/>
              <p:cNvGrpSpPr>
                <a:grpSpLocks/>
              </p:cNvGrpSpPr>
              <p:nvPr/>
            </p:nvGrpSpPr>
            <p:grpSpPr bwMode="auto">
              <a:xfrm>
                <a:off x="4796" y="1373"/>
                <a:ext cx="316" cy="303"/>
                <a:chOff x="3464" y="1275"/>
                <a:chExt cx="395" cy="329"/>
              </a:xfrm>
            </p:grpSpPr>
            <p:pic>
              <p:nvPicPr>
                <p:cNvPr id="14387" name="Picture 55" descr="kw_skype_logo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464" y="1427"/>
                  <a:ext cx="395" cy="1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aphicFrame>
              <p:nvGraphicFramePr>
                <p:cNvPr id="14339" name="Object 3"/>
                <p:cNvGraphicFramePr>
                  <a:graphicFrameLocks noChangeAspect="1"/>
                </p:cNvGraphicFramePr>
                <p:nvPr/>
              </p:nvGraphicFramePr>
              <p:xfrm>
                <a:off x="3523" y="1275"/>
                <a:ext cx="280" cy="20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45" name="Clip" r:id="rId22" imgW="1305000" imgH="1085760" progId="MS_ClipArt_Gallery.2">
                        <p:embed/>
                      </p:oleObj>
                    </mc:Choice>
                    <mc:Fallback>
                      <p:oleObj name="Clip" r:id="rId22" imgW="1305000" imgH="1085760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523" y="1275"/>
                              <a:ext cx="280" cy="209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4385" name="Group 57"/>
              <p:cNvGrpSpPr>
                <a:grpSpLocks/>
              </p:cNvGrpSpPr>
              <p:nvPr/>
            </p:nvGrpSpPr>
            <p:grpSpPr bwMode="auto">
              <a:xfrm>
                <a:off x="4560" y="1128"/>
                <a:ext cx="316" cy="303"/>
                <a:chOff x="3464" y="1275"/>
                <a:chExt cx="395" cy="329"/>
              </a:xfrm>
            </p:grpSpPr>
            <p:pic>
              <p:nvPicPr>
                <p:cNvPr id="14386" name="Picture 58" descr="kw_skype_logo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464" y="1427"/>
                  <a:ext cx="395" cy="1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aphicFrame>
              <p:nvGraphicFramePr>
                <p:cNvPr id="14338" name="Object 2"/>
                <p:cNvGraphicFramePr>
                  <a:graphicFrameLocks noChangeAspect="1"/>
                </p:cNvGraphicFramePr>
                <p:nvPr/>
              </p:nvGraphicFramePr>
              <p:xfrm>
                <a:off x="3523" y="1275"/>
                <a:ext cx="280" cy="20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46" name="Clip" r:id="rId23" imgW="1305000" imgH="1085760" progId="MS_ClipArt_Gallery.2">
                        <p:embed/>
                      </p:oleObj>
                    </mc:Choice>
                    <mc:Fallback>
                      <p:oleObj name="Clip" r:id="rId23" imgW="1305000" imgH="1085760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523" y="1275"/>
                              <a:ext cx="280" cy="209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14380" name="Text Box 118"/>
            <p:cNvSpPr txBox="1">
              <a:spLocks noChangeArrowheads="1"/>
            </p:cNvSpPr>
            <p:nvPr/>
          </p:nvSpPr>
          <p:spPr bwMode="auto">
            <a:xfrm>
              <a:off x="4115" y="778"/>
              <a:ext cx="1487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/>
              <a:r>
                <a:rPr lang="en-US" sz="2000"/>
                <a:t>Skype clients (SC)</a:t>
              </a:r>
            </a:p>
          </p:txBody>
        </p:sp>
      </p:grpSp>
      <p:sp>
        <p:nvSpPr>
          <p:cNvPr id="254071" name="Text Box 119"/>
          <p:cNvSpPr txBox="1">
            <a:spLocks noChangeArrowheads="1"/>
          </p:cNvSpPr>
          <p:nvPr/>
        </p:nvSpPr>
        <p:spPr bwMode="auto">
          <a:xfrm>
            <a:off x="7242175" y="2746375"/>
            <a:ext cx="1522413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2000"/>
              <a:t>Supernode </a:t>
            </a:r>
          </a:p>
          <a:p>
            <a:pPr marL="342900" indent="-342900"/>
            <a:r>
              <a:rPr lang="en-US" sz="2000"/>
              <a:t>(SN)</a:t>
            </a:r>
          </a:p>
        </p:txBody>
      </p:sp>
      <p:grpSp>
        <p:nvGrpSpPr>
          <p:cNvPr id="25" name="Group 127"/>
          <p:cNvGrpSpPr>
            <a:grpSpLocks/>
          </p:cNvGrpSpPr>
          <p:nvPr/>
        </p:nvGrpSpPr>
        <p:grpSpPr bwMode="auto">
          <a:xfrm>
            <a:off x="4189413" y="1677988"/>
            <a:ext cx="1574800" cy="1476375"/>
            <a:chOff x="2639" y="1057"/>
            <a:chExt cx="992" cy="930"/>
          </a:xfrm>
        </p:grpSpPr>
        <p:grpSp>
          <p:nvGrpSpPr>
            <p:cNvPr id="14369" name="Group 6"/>
            <p:cNvGrpSpPr>
              <a:grpSpLocks/>
            </p:cNvGrpSpPr>
            <p:nvPr/>
          </p:nvGrpSpPr>
          <p:grpSpPr bwMode="auto">
            <a:xfrm>
              <a:off x="2974" y="1057"/>
              <a:ext cx="269" cy="547"/>
              <a:chOff x="4180" y="783"/>
              <a:chExt cx="150" cy="307"/>
            </a:xfrm>
          </p:grpSpPr>
          <p:sp>
            <p:nvSpPr>
              <p:cNvPr id="14371" name="AutoShape 7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372" name="Rectangle 8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373" name="Rectangle 9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374" name="AutoShape 10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375" name="Line 11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376" name="Line 12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377" name="Rectangle 13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378" name="Rectangle 14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4370" name="Text Box 120"/>
            <p:cNvSpPr txBox="1">
              <a:spLocks noChangeArrowheads="1"/>
            </p:cNvSpPr>
            <p:nvPr/>
          </p:nvSpPr>
          <p:spPr bwMode="auto">
            <a:xfrm>
              <a:off x="2639" y="1603"/>
              <a:ext cx="992" cy="38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lnSpc>
                  <a:spcPct val="75000"/>
                </a:lnSpc>
              </a:pPr>
              <a:r>
                <a:rPr lang="en-US" sz="2000"/>
                <a:t>Skype </a:t>
              </a:r>
            </a:p>
            <a:p>
              <a:pPr marL="342900" indent="-342900">
                <a:lnSpc>
                  <a:spcPct val="75000"/>
                </a:lnSpc>
              </a:pPr>
              <a:r>
                <a:rPr lang="en-US" sz="2000"/>
                <a:t>login server</a:t>
              </a:r>
            </a:p>
          </p:txBody>
        </p:sp>
      </p:grp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1B18737-D1B2-9244-8109-EE9BE4B76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6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067" grpId="0" animBg="1"/>
      <p:bldP spid="254068" grpId="0" animBg="1"/>
      <p:bldP spid="254069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9" name="Espaço Reservado para Rodapé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/>
              <a:t>2: </a:t>
            </a:r>
            <a:r>
              <a:rPr lang="en-US" dirty="0" err="1"/>
              <a:t>Camada</a:t>
            </a:r>
            <a:r>
              <a:rPr lang="en-US" dirty="0"/>
              <a:t> de </a:t>
            </a:r>
            <a:r>
              <a:rPr lang="en-US" dirty="0" err="1"/>
              <a:t>Aplicação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53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Pares como intermediários (</a:t>
            </a:r>
            <a:r>
              <a:rPr lang="pt-BR" i="1"/>
              <a:t>relays</a:t>
            </a:r>
            <a:r>
              <a:rPr lang="pt-BR"/>
              <a:t>)</a:t>
            </a:r>
          </a:p>
        </p:txBody>
      </p:sp>
      <p:sp>
        <p:nvSpPr>
          <p:cNvPr id="153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3997325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2400"/>
              <a:t>Problema quando tanto Alice como Bob estão atrás de “NATs”.</a:t>
            </a:r>
          </a:p>
          <a:p>
            <a:pPr lvl="1">
              <a:lnSpc>
                <a:spcPct val="90000"/>
              </a:lnSpc>
            </a:pPr>
            <a:r>
              <a:rPr lang="pt-BR" sz="2000"/>
              <a:t>O NAT impede que um par externo inicie uma chamada com um par interno</a:t>
            </a:r>
          </a:p>
          <a:p>
            <a:pPr>
              <a:lnSpc>
                <a:spcPct val="90000"/>
              </a:lnSpc>
            </a:pPr>
            <a:r>
              <a:rPr lang="pt-BR" sz="2400"/>
              <a:t>Solução:</a:t>
            </a:r>
          </a:p>
          <a:p>
            <a:pPr lvl="1">
              <a:lnSpc>
                <a:spcPct val="90000"/>
              </a:lnSpc>
            </a:pPr>
            <a:r>
              <a:rPr lang="pt-BR" sz="1600"/>
              <a:t>Intermediário é escolhido, usando os SNs de Alice e de Bob.</a:t>
            </a:r>
          </a:p>
          <a:p>
            <a:pPr lvl="1">
              <a:lnSpc>
                <a:spcPct val="90000"/>
              </a:lnSpc>
            </a:pPr>
            <a:r>
              <a:rPr lang="pt-BR" sz="1600"/>
              <a:t>Cada par inicia sessão com o intermediário</a:t>
            </a:r>
          </a:p>
          <a:p>
            <a:pPr lvl="1">
              <a:lnSpc>
                <a:spcPct val="90000"/>
              </a:lnSpc>
            </a:pPr>
            <a:r>
              <a:rPr lang="pt-BR" sz="1600"/>
              <a:t>Pares podem se comunicar através de NATs através do intermediário</a:t>
            </a:r>
          </a:p>
        </p:txBody>
      </p:sp>
      <p:grpSp>
        <p:nvGrpSpPr>
          <p:cNvPr id="15383" name="Group 4"/>
          <p:cNvGrpSpPr>
            <a:grpSpLocks/>
          </p:cNvGrpSpPr>
          <p:nvPr/>
        </p:nvGrpSpPr>
        <p:grpSpPr bwMode="auto">
          <a:xfrm>
            <a:off x="4751388" y="1722438"/>
            <a:ext cx="4129087" cy="3814762"/>
            <a:chOff x="2993" y="1085"/>
            <a:chExt cx="2601" cy="2403"/>
          </a:xfrm>
        </p:grpSpPr>
        <p:sp>
          <p:nvSpPr>
            <p:cNvPr id="15384" name="Line 5"/>
            <p:cNvSpPr>
              <a:spLocks noChangeShapeType="1"/>
            </p:cNvSpPr>
            <p:nvPr/>
          </p:nvSpPr>
          <p:spPr bwMode="auto">
            <a:xfrm>
              <a:off x="3941" y="1599"/>
              <a:ext cx="401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385" name="Line 6"/>
            <p:cNvSpPr>
              <a:spLocks noChangeShapeType="1"/>
            </p:cNvSpPr>
            <p:nvPr/>
          </p:nvSpPr>
          <p:spPr bwMode="auto">
            <a:xfrm>
              <a:off x="4063" y="1232"/>
              <a:ext cx="314" cy="6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386" name="Line 7"/>
            <p:cNvSpPr>
              <a:spLocks noChangeShapeType="1"/>
            </p:cNvSpPr>
            <p:nvPr/>
          </p:nvSpPr>
          <p:spPr bwMode="auto">
            <a:xfrm flipH="1">
              <a:off x="4352" y="1127"/>
              <a:ext cx="9" cy="6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387" name="Line 8"/>
            <p:cNvSpPr>
              <a:spLocks noChangeShapeType="1"/>
            </p:cNvSpPr>
            <p:nvPr/>
          </p:nvSpPr>
          <p:spPr bwMode="auto">
            <a:xfrm flipH="1">
              <a:off x="4369" y="1457"/>
              <a:ext cx="602" cy="4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15388" name="Group 9"/>
            <p:cNvGrpSpPr>
              <a:grpSpLocks/>
            </p:cNvGrpSpPr>
            <p:nvPr/>
          </p:nvGrpSpPr>
          <p:grpSpPr bwMode="auto">
            <a:xfrm>
              <a:off x="4098" y="1653"/>
              <a:ext cx="535" cy="443"/>
              <a:chOff x="3464" y="1275"/>
              <a:chExt cx="395" cy="329"/>
            </a:xfrm>
          </p:grpSpPr>
          <p:pic>
            <p:nvPicPr>
              <p:cNvPr id="15439" name="Picture 10" descr="kw_skyp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64" y="1427"/>
                <a:ext cx="39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5378" name="Object 18"/>
              <p:cNvGraphicFramePr>
                <a:graphicFrameLocks noChangeAspect="1"/>
              </p:cNvGraphicFramePr>
              <p:nvPr/>
            </p:nvGraphicFramePr>
            <p:xfrm>
              <a:off x="3523" y="1275"/>
              <a:ext cx="280" cy="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507" name="Clip" r:id="rId5" imgW="1305000" imgH="1085760" progId="MS_ClipArt_Gallery.2">
                      <p:embed/>
                    </p:oleObj>
                  </mc:Choice>
                  <mc:Fallback>
                    <p:oleObj name="Clip" r:id="rId5" imgW="1305000" imgH="108576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23" y="1275"/>
                            <a:ext cx="280" cy="20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5389" name="Line 12"/>
            <p:cNvSpPr>
              <a:spLocks noChangeShapeType="1"/>
            </p:cNvSpPr>
            <p:nvPr/>
          </p:nvSpPr>
          <p:spPr bwMode="auto">
            <a:xfrm flipV="1">
              <a:off x="3622" y="2775"/>
              <a:ext cx="61" cy="4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390" name="Line 13"/>
            <p:cNvSpPr>
              <a:spLocks noChangeShapeType="1"/>
            </p:cNvSpPr>
            <p:nvPr/>
          </p:nvSpPr>
          <p:spPr bwMode="auto">
            <a:xfrm>
              <a:off x="3405" y="2181"/>
              <a:ext cx="313" cy="6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391" name="Line 14"/>
            <p:cNvSpPr>
              <a:spLocks noChangeShapeType="1"/>
            </p:cNvSpPr>
            <p:nvPr/>
          </p:nvSpPr>
          <p:spPr bwMode="auto">
            <a:xfrm>
              <a:off x="3265" y="2556"/>
              <a:ext cx="428" cy="2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392" name="Line 15"/>
            <p:cNvSpPr>
              <a:spLocks noChangeShapeType="1"/>
            </p:cNvSpPr>
            <p:nvPr/>
          </p:nvSpPr>
          <p:spPr bwMode="auto">
            <a:xfrm flipV="1">
              <a:off x="3117" y="2784"/>
              <a:ext cx="576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393" name="Line 16"/>
            <p:cNvSpPr>
              <a:spLocks noChangeShapeType="1"/>
            </p:cNvSpPr>
            <p:nvPr/>
          </p:nvSpPr>
          <p:spPr bwMode="auto">
            <a:xfrm flipV="1">
              <a:off x="3238" y="2818"/>
              <a:ext cx="472" cy="4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15394" name="Group 17"/>
            <p:cNvGrpSpPr>
              <a:grpSpLocks/>
            </p:cNvGrpSpPr>
            <p:nvPr/>
          </p:nvGrpSpPr>
          <p:grpSpPr bwMode="auto">
            <a:xfrm>
              <a:off x="3125" y="3091"/>
              <a:ext cx="316" cy="303"/>
              <a:chOff x="3464" y="1275"/>
              <a:chExt cx="395" cy="329"/>
            </a:xfrm>
          </p:grpSpPr>
          <p:pic>
            <p:nvPicPr>
              <p:cNvPr id="15438" name="Picture 18" descr="kw_skyp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64" y="1427"/>
                <a:ext cx="39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5377" name="Object 17"/>
              <p:cNvGraphicFramePr>
                <a:graphicFrameLocks noChangeAspect="1"/>
              </p:cNvGraphicFramePr>
              <p:nvPr/>
            </p:nvGraphicFramePr>
            <p:xfrm>
              <a:off x="3523" y="1275"/>
              <a:ext cx="280" cy="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508" name="Clip" r:id="rId7" imgW="1305000" imgH="1085760" progId="MS_ClipArt_Gallery.2">
                      <p:embed/>
                    </p:oleObj>
                  </mc:Choice>
                  <mc:Fallback>
                    <p:oleObj name="Clip" r:id="rId7" imgW="1305000" imgH="108576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23" y="1275"/>
                            <a:ext cx="280" cy="20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5395" name="Group 20"/>
            <p:cNvGrpSpPr>
              <a:grpSpLocks/>
            </p:cNvGrpSpPr>
            <p:nvPr/>
          </p:nvGrpSpPr>
          <p:grpSpPr bwMode="auto">
            <a:xfrm>
              <a:off x="2993" y="2768"/>
              <a:ext cx="316" cy="303"/>
              <a:chOff x="3464" y="1275"/>
              <a:chExt cx="395" cy="329"/>
            </a:xfrm>
          </p:grpSpPr>
          <p:pic>
            <p:nvPicPr>
              <p:cNvPr id="15437" name="Picture 21" descr="kw_skyp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64" y="1427"/>
                <a:ext cx="39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5376" name="Object 16"/>
              <p:cNvGraphicFramePr>
                <a:graphicFrameLocks noChangeAspect="1"/>
              </p:cNvGraphicFramePr>
              <p:nvPr/>
            </p:nvGraphicFramePr>
            <p:xfrm>
              <a:off x="3523" y="1275"/>
              <a:ext cx="280" cy="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509" name="Clip" r:id="rId8" imgW="1305000" imgH="1085760" progId="MS_ClipArt_Gallery.2">
                      <p:embed/>
                    </p:oleObj>
                  </mc:Choice>
                  <mc:Fallback>
                    <p:oleObj name="Clip" r:id="rId8" imgW="1305000" imgH="108576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23" y="1275"/>
                            <a:ext cx="280" cy="20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5396" name="Group 23"/>
            <p:cNvGrpSpPr>
              <a:grpSpLocks/>
            </p:cNvGrpSpPr>
            <p:nvPr/>
          </p:nvGrpSpPr>
          <p:grpSpPr bwMode="auto">
            <a:xfrm>
              <a:off x="3509" y="3185"/>
              <a:ext cx="316" cy="303"/>
              <a:chOff x="3464" y="1275"/>
              <a:chExt cx="395" cy="329"/>
            </a:xfrm>
          </p:grpSpPr>
          <p:pic>
            <p:nvPicPr>
              <p:cNvPr id="15436" name="Picture 24" descr="kw_skyp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64" y="1427"/>
                <a:ext cx="39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5375" name="Object 15"/>
              <p:cNvGraphicFramePr>
                <a:graphicFrameLocks noChangeAspect="1"/>
              </p:cNvGraphicFramePr>
              <p:nvPr/>
            </p:nvGraphicFramePr>
            <p:xfrm>
              <a:off x="3523" y="1275"/>
              <a:ext cx="280" cy="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510" name="Clip" r:id="rId9" imgW="1305000" imgH="1085760" progId="MS_ClipArt_Gallery.2">
                      <p:embed/>
                    </p:oleObj>
                  </mc:Choice>
                  <mc:Fallback>
                    <p:oleObj name="Clip" r:id="rId9" imgW="1305000" imgH="108576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23" y="1275"/>
                            <a:ext cx="280" cy="20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5397" name="Group 26"/>
            <p:cNvGrpSpPr>
              <a:grpSpLocks/>
            </p:cNvGrpSpPr>
            <p:nvPr/>
          </p:nvGrpSpPr>
          <p:grpSpPr bwMode="auto">
            <a:xfrm>
              <a:off x="3264" y="2174"/>
              <a:ext cx="316" cy="303"/>
              <a:chOff x="3464" y="1275"/>
              <a:chExt cx="395" cy="329"/>
            </a:xfrm>
          </p:grpSpPr>
          <p:pic>
            <p:nvPicPr>
              <p:cNvPr id="15435" name="Picture 27" descr="kw_skyp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64" y="1427"/>
                <a:ext cx="39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5374" name="Object 14"/>
              <p:cNvGraphicFramePr>
                <a:graphicFrameLocks noChangeAspect="1"/>
              </p:cNvGraphicFramePr>
              <p:nvPr/>
            </p:nvGraphicFramePr>
            <p:xfrm>
              <a:off x="3523" y="1275"/>
              <a:ext cx="280" cy="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511" name="Clip" r:id="rId10" imgW="1305000" imgH="1085760" progId="MS_ClipArt_Gallery.2">
                      <p:embed/>
                    </p:oleObj>
                  </mc:Choice>
                  <mc:Fallback>
                    <p:oleObj name="Clip" r:id="rId10" imgW="1305000" imgH="108576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23" y="1275"/>
                            <a:ext cx="280" cy="20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5398" name="Group 29"/>
            <p:cNvGrpSpPr>
              <a:grpSpLocks/>
            </p:cNvGrpSpPr>
            <p:nvPr/>
          </p:nvGrpSpPr>
          <p:grpSpPr bwMode="auto">
            <a:xfrm>
              <a:off x="3019" y="2408"/>
              <a:ext cx="316" cy="303"/>
              <a:chOff x="3464" y="1275"/>
              <a:chExt cx="395" cy="329"/>
            </a:xfrm>
          </p:grpSpPr>
          <p:pic>
            <p:nvPicPr>
              <p:cNvPr id="15434" name="Picture 30" descr="kw_skyp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64" y="1427"/>
                <a:ext cx="39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5373" name="Object 13"/>
              <p:cNvGraphicFramePr>
                <a:graphicFrameLocks noChangeAspect="1"/>
              </p:cNvGraphicFramePr>
              <p:nvPr/>
            </p:nvGraphicFramePr>
            <p:xfrm>
              <a:off x="3523" y="1275"/>
              <a:ext cx="280" cy="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512" name="Clip" r:id="rId11" imgW="1305000" imgH="1085760" progId="MS_ClipArt_Gallery.2">
                      <p:embed/>
                    </p:oleObj>
                  </mc:Choice>
                  <mc:Fallback>
                    <p:oleObj name="Clip" r:id="rId11" imgW="1305000" imgH="108576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23" y="1275"/>
                            <a:ext cx="280" cy="20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5399" name="Group 32"/>
            <p:cNvGrpSpPr>
              <a:grpSpLocks/>
            </p:cNvGrpSpPr>
            <p:nvPr/>
          </p:nvGrpSpPr>
          <p:grpSpPr bwMode="auto">
            <a:xfrm>
              <a:off x="3439" y="2610"/>
              <a:ext cx="535" cy="443"/>
              <a:chOff x="3464" y="1275"/>
              <a:chExt cx="395" cy="329"/>
            </a:xfrm>
          </p:grpSpPr>
          <p:pic>
            <p:nvPicPr>
              <p:cNvPr id="15433" name="Picture 33" descr="kw_skyp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64" y="1427"/>
                <a:ext cx="39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5372" name="Object 12"/>
              <p:cNvGraphicFramePr>
                <a:graphicFrameLocks noChangeAspect="1"/>
              </p:cNvGraphicFramePr>
              <p:nvPr/>
            </p:nvGraphicFramePr>
            <p:xfrm>
              <a:off x="3523" y="1275"/>
              <a:ext cx="280" cy="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513" name="Clip" r:id="rId12" imgW="1305000" imgH="1085760" progId="MS_ClipArt_Gallery.2">
                      <p:embed/>
                    </p:oleObj>
                  </mc:Choice>
                  <mc:Fallback>
                    <p:oleObj name="Clip" r:id="rId12" imgW="1305000" imgH="108576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23" y="1275"/>
                            <a:ext cx="280" cy="20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5400" name="Line 35"/>
            <p:cNvSpPr>
              <a:spLocks noChangeShapeType="1"/>
            </p:cNvSpPr>
            <p:nvPr/>
          </p:nvSpPr>
          <p:spPr bwMode="auto">
            <a:xfrm flipH="1">
              <a:off x="3736" y="1903"/>
              <a:ext cx="637" cy="8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401" name="Line 36"/>
            <p:cNvSpPr>
              <a:spLocks noChangeShapeType="1"/>
            </p:cNvSpPr>
            <p:nvPr/>
          </p:nvSpPr>
          <p:spPr bwMode="auto">
            <a:xfrm>
              <a:off x="4399" y="1807"/>
              <a:ext cx="436" cy="9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402" name="Line 37"/>
            <p:cNvSpPr>
              <a:spLocks noChangeShapeType="1"/>
            </p:cNvSpPr>
            <p:nvPr/>
          </p:nvSpPr>
          <p:spPr bwMode="auto">
            <a:xfrm flipV="1">
              <a:off x="3788" y="2731"/>
              <a:ext cx="1073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403" name="Line 38"/>
            <p:cNvSpPr>
              <a:spLocks noChangeShapeType="1"/>
            </p:cNvSpPr>
            <p:nvPr/>
          </p:nvSpPr>
          <p:spPr bwMode="auto">
            <a:xfrm flipH="1" flipV="1">
              <a:off x="4817" y="2828"/>
              <a:ext cx="53" cy="3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404" name="Line 39"/>
            <p:cNvSpPr>
              <a:spLocks noChangeShapeType="1"/>
            </p:cNvSpPr>
            <p:nvPr/>
          </p:nvSpPr>
          <p:spPr bwMode="auto">
            <a:xfrm flipH="1" flipV="1">
              <a:off x="4852" y="2846"/>
              <a:ext cx="490" cy="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405" name="Line 40"/>
            <p:cNvSpPr>
              <a:spLocks noChangeShapeType="1"/>
            </p:cNvSpPr>
            <p:nvPr/>
          </p:nvSpPr>
          <p:spPr bwMode="auto">
            <a:xfrm flipH="1" flipV="1">
              <a:off x="4827" y="2828"/>
              <a:ext cx="638" cy="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406" name="Line 41"/>
            <p:cNvSpPr>
              <a:spLocks noChangeShapeType="1"/>
            </p:cNvSpPr>
            <p:nvPr/>
          </p:nvSpPr>
          <p:spPr bwMode="auto">
            <a:xfrm flipH="1">
              <a:off x="4827" y="2233"/>
              <a:ext cx="375" cy="6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407" name="Line 42"/>
            <p:cNvSpPr>
              <a:spLocks noChangeShapeType="1"/>
            </p:cNvSpPr>
            <p:nvPr/>
          </p:nvSpPr>
          <p:spPr bwMode="auto">
            <a:xfrm flipH="1">
              <a:off x="4844" y="2459"/>
              <a:ext cx="602" cy="4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15408" name="Group 43"/>
            <p:cNvGrpSpPr>
              <a:grpSpLocks/>
            </p:cNvGrpSpPr>
            <p:nvPr/>
          </p:nvGrpSpPr>
          <p:grpSpPr bwMode="auto">
            <a:xfrm>
              <a:off x="5278" y="2759"/>
              <a:ext cx="316" cy="303"/>
              <a:chOff x="3464" y="1275"/>
              <a:chExt cx="395" cy="329"/>
            </a:xfrm>
          </p:grpSpPr>
          <p:pic>
            <p:nvPicPr>
              <p:cNvPr id="15432" name="Picture 44" descr="kw_skyp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64" y="1427"/>
                <a:ext cx="39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5371" name="Object 11"/>
              <p:cNvGraphicFramePr>
                <a:graphicFrameLocks noChangeAspect="1"/>
              </p:cNvGraphicFramePr>
              <p:nvPr/>
            </p:nvGraphicFramePr>
            <p:xfrm>
              <a:off x="3523" y="1275"/>
              <a:ext cx="280" cy="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514" name="Clip" r:id="rId13" imgW="1305000" imgH="1085760" progId="MS_ClipArt_Gallery.2">
                      <p:embed/>
                    </p:oleObj>
                  </mc:Choice>
                  <mc:Fallback>
                    <p:oleObj name="Clip" r:id="rId13" imgW="1305000" imgH="108576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23" y="1275"/>
                            <a:ext cx="280" cy="20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5409" name="Group 46"/>
            <p:cNvGrpSpPr>
              <a:grpSpLocks/>
            </p:cNvGrpSpPr>
            <p:nvPr/>
          </p:nvGrpSpPr>
          <p:grpSpPr bwMode="auto">
            <a:xfrm>
              <a:off x="5175" y="3081"/>
              <a:ext cx="316" cy="303"/>
              <a:chOff x="3464" y="1275"/>
              <a:chExt cx="395" cy="329"/>
            </a:xfrm>
          </p:grpSpPr>
          <p:pic>
            <p:nvPicPr>
              <p:cNvPr id="15431" name="Picture 47" descr="kw_skyp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64" y="1427"/>
                <a:ext cx="39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5370" name="Object 10"/>
              <p:cNvGraphicFramePr>
                <a:graphicFrameLocks noChangeAspect="1"/>
              </p:cNvGraphicFramePr>
              <p:nvPr/>
            </p:nvGraphicFramePr>
            <p:xfrm>
              <a:off x="3523" y="1275"/>
              <a:ext cx="280" cy="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515" name="Clip" r:id="rId14" imgW="1305000" imgH="1085760" progId="MS_ClipArt_Gallery.2">
                      <p:embed/>
                    </p:oleObj>
                  </mc:Choice>
                  <mc:Fallback>
                    <p:oleObj name="Clip" r:id="rId14" imgW="1305000" imgH="108576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23" y="1275"/>
                            <a:ext cx="280" cy="20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5410" name="Group 49"/>
            <p:cNvGrpSpPr>
              <a:grpSpLocks/>
            </p:cNvGrpSpPr>
            <p:nvPr/>
          </p:nvGrpSpPr>
          <p:grpSpPr bwMode="auto">
            <a:xfrm>
              <a:off x="5271" y="2375"/>
              <a:ext cx="316" cy="303"/>
              <a:chOff x="3464" y="1275"/>
              <a:chExt cx="395" cy="329"/>
            </a:xfrm>
          </p:grpSpPr>
          <p:pic>
            <p:nvPicPr>
              <p:cNvPr id="15430" name="Picture 50" descr="kw_skyp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64" y="1427"/>
                <a:ext cx="39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5369" name="Object 9"/>
              <p:cNvGraphicFramePr>
                <a:graphicFrameLocks noChangeAspect="1"/>
              </p:cNvGraphicFramePr>
              <p:nvPr/>
            </p:nvGraphicFramePr>
            <p:xfrm>
              <a:off x="3523" y="1275"/>
              <a:ext cx="280" cy="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516" name="Clip" r:id="rId15" imgW="1305000" imgH="1085760" progId="MS_ClipArt_Gallery.2">
                      <p:embed/>
                    </p:oleObj>
                  </mc:Choice>
                  <mc:Fallback>
                    <p:oleObj name="Clip" r:id="rId15" imgW="1305000" imgH="108576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23" y="1275"/>
                            <a:ext cx="280" cy="20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5411" name="Group 52"/>
            <p:cNvGrpSpPr>
              <a:grpSpLocks/>
            </p:cNvGrpSpPr>
            <p:nvPr/>
          </p:nvGrpSpPr>
          <p:grpSpPr bwMode="auto">
            <a:xfrm>
              <a:off x="5035" y="2130"/>
              <a:ext cx="316" cy="303"/>
              <a:chOff x="3464" y="1275"/>
              <a:chExt cx="395" cy="329"/>
            </a:xfrm>
          </p:grpSpPr>
          <p:pic>
            <p:nvPicPr>
              <p:cNvPr id="15429" name="Picture 53" descr="kw_skyp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64" y="1427"/>
                <a:ext cx="39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5368" name="Object 8"/>
              <p:cNvGraphicFramePr>
                <a:graphicFrameLocks noChangeAspect="1"/>
              </p:cNvGraphicFramePr>
              <p:nvPr/>
            </p:nvGraphicFramePr>
            <p:xfrm>
              <a:off x="3523" y="1275"/>
              <a:ext cx="280" cy="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517" name="Clip" r:id="rId16" imgW="1305000" imgH="1085760" progId="MS_ClipArt_Gallery.2">
                      <p:embed/>
                    </p:oleObj>
                  </mc:Choice>
                  <mc:Fallback>
                    <p:oleObj name="Clip" r:id="rId16" imgW="1305000" imgH="108576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23" y="1275"/>
                            <a:ext cx="280" cy="20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5412" name="Group 55"/>
            <p:cNvGrpSpPr>
              <a:grpSpLocks/>
            </p:cNvGrpSpPr>
            <p:nvPr/>
          </p:nvGrpSpPr>
          <p:grpSpPr bwMode="auto">
            <a:xfrm>
              <a:off x="4729" y="3134"/>
              <a:ext cx="316" cy="303"/>
              <a:chOff x="3464" y="1275"/>
              <a:chExt cx="395" cy="329"/>
            </a:xfrm>
          </p:grpSpPr>
          <p:pic>
            <p:nvPicPr>
              <p:cNvPr id="15428" name="Picture 56" descr="kw_skyp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64" y="1427"/>
                <a:ext cx="39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5367" name="Object 7"/>
              <p:cNvGraphicFramePr>
                <a:graphicFrameLocks noChangeAspect="1"/>
              </p:cNvGraphicFramePr>
              <p:nvPr/>
            </p:nvGraphicFramePr>
            <p:xfrm>
              <a:off x="3523" y="1275"/>
              <a:ext cx="280" cy="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518" name="Clip" r:id="rId17" imgW="1305000" imgH="1085760" progId="MS_ClipArt_Gallery.2">
                      <p:embed/>
                    </p:oleObj>
                  </mc:Choice>
                  <mc:Fallback>
                    <p:oleObj name="Clip" r:id="rId17" imgW="1305000" imgH="108576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23" y="1275"/>
                            <a:ext cx="280" cy="20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5413" name="Group 58"/>
            <p:cNvGrpSpPr>
              <a:grpSpLocks/>
            </p:cNvGrpSpPr>
            <p:nvPr/>
          </p:nvGrpSpPr>
          <p:grpSpPr bwMode="auto">
            <a:xfrm>
              <a:off x="4573" y="2655"/>
              <a:ext cx="535" cy="443"/>
              <a:chOff x="3464" y="1275"/>
              <a:chExt cx="395" cy="329"/>
            </a:xfrm>
          </p:grpSpPr>
          <p:pic>
            <p:nvPicPr>
              <p:cNvPr id="15427" name="Picture 59" descr="kw_skyp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64" y="1427"/>
                <a:ext cx="39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5366" name="Object 6"/>
              <p:cNvGraphicFramePr>
                <a:graphicFrameLocks noChangeAspect="1"/>
              </p:cNvGraphicFramePr>
              <p:nvPr/>
            </p:nvGraphicFramePr>
            <p:xfrm>
              <a:off x="3523" y="1275"/>
              <a:ext cx="280" cy="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519" name="Clip" r:id="rId18" imgW="1305000" imgH="1085760" progId="MS_ClipArt_Gallery.2">
                      <p:embed/>
                    </p:oleObj>
                  </mc:Choice>
                  <mc:Fallback>
                    <p:oleObj name="Clip" r:id="rId18" imgW="1305000" imgH="108576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23" y="1275"/>
                            <a:ext cx="280" cy="20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5414" name="Group 61"/>
            <p:cNvGrpSpPr>
              <a:grpSpLocks/>
            </p:cNvGrpSpPr>
            <p:nvPr/>
          </p:nvGrpSpPr>
          <p:grpSpPr bwMode="auto">
            <a:xfrm>
              <a:off x="3696" y="1373"/>
              <a:ext cx="316" cy="303"/>
              <a:chOff x="3464" y="1275"/>
              <a:chExt cx="395" cy="329"/>
            </a:xfrm>
          </p:grpSpPr>
          <p:pic>
            <p:nvPicPr>
              <p:cNvPr id="15426" name="Picture 62" descr="kw_skyp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64" y="1427"/>
                <a:ext cx="39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5365" name="Object 5"/>
              <p:cNvGraphicFramePr>
                <a:graphicFrameLocks noChangeAspect="1"/>
              </p:cNvGraphicFramePr>
              <p:nvPr/>
            </p:nvGraphicFramePr>
            <p:xfrm>
              <a:off x="3523" y="1275"/>
              <a:ext cx="280" cy="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520" name="Clip" r:id="rId19" imgW="1305000" imgH="1085760" progId="MS_ClipArt_Gallery.2">
                      <p:embed/>
                    </p:oleObj>
                  </mc:Choice>
                  <mc:Fallback>
                    <p:oleObj name="Clip" r:id="rId19" imgW="1305000" imgH="108576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23" y="1275"/>
                            <a:ext cx="280" cy="20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5415" name="Group 64"/>
            <p:cNvGrpSpPr>
              <a:grpSpLocks/>
            </p:cNvGrpSpPr>
            <p:nvPr/>
          </p:nvGrpSpPr>
          <p:grpSpPr bwMode="auto">
            <a:xfrm>
              <a:off x="4219" y="1085"/>
              <a:ext cx="316" cy="303"/>
              <a:chOff x="3464" y="1275"/>
              <a:chExt cx="395" cy="329"/>
            </a:xfrm>
          </p:grpSpPr>
          <p:pic>
            <p:nvPicPr>
              <p:cNvPr id="15425" name="Picture 65" descr="kw_skyp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64" y="1427"/>
                <a:ext cx="39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5364" name="Object 4"/>
              <p:cNvGraphicFramePr>
                <a:graphicFrameLocks noChangeAspect="1"/>
              </p:cNvGraphicFramePr>
              <p:nvPr/>
            </p:nvGraphicFramePr>
            <p:xfrm>
              <a:off x="3523" y="1275"/>
              <a:ext cx="280" cy="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521" name="Clip" r:id="rId20" imgW="1305000" imgH="1085760" progId="MS_ClipArt_Gallery.2">
                      <p:embed/>
                    </p:oleObj>
                  </mc:Choice>
                  <mc:Fallback>
                    <p:oleObj name="Clip" r:id="rId20" imgW="1305000" imgH="108576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23" y="1275"/>
                            <a:ext cx="280" cy="20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5416" name="Group 67"/>
            <p:cNvGrpSpPr>
              <a:grpSpLocks/>
            </p:cNvGrpSpPr>
            <p:nvPr/>
          </p:nvGrpSpPr>
          <p:grpSpPr bwMode="auto">
            <a:xfrm>
              <a:off x="3888" y="1146"/>
              <a:ext cx="316" cy="303"/>
              <a:chOff x="3464" y="1275"/>
              <a:chExt cx="395" cy="329"/>
            </a:xfrm>
          </p:grpSpPr>
          <p:pic>
            <p:nvPicPr>
              <p:cNvPr id="15424" name="Picture 68" descr="kw_skyp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64" y="1427"/>
                <a:ext cx="39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5363" name="Object 3"/>
              <p:cNvGraphicFramePr>
                <a:graphicFrameLocks noChangeAspect="1"/>
              </p:cNvGraphicFramePr>
              <p:nvPr/>
            </p:nvGraphicFramePr>
            <p:xfrm>
              <a:off x="3523" y="1275"/>
              <a:ext cx="280" cy="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522" name="Clip" r:id="rId21" imgW="1305000" imgH="1085760" progId="MS_ClipArt_Gallery.2">
                      <p:embed/>
                    </p:oleObj>
                  </mc:Choice>
                  <mc:Fallback>
                    <p:oleObj name="Clip" r:id="rId21" imgW="1305000" imgH="108576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23" y="1275"/>
                            <a:ext cx="280" cy="20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5417" name="Group 70"/>
            <p:cNvGrpSpPr>
              <a:grpSpLocks/>
            </p:cNvGrpSpPr>
            <p:nvPr/>
          </p:nvGrpSpPr>
          <p:grpSpPr bwMode="auto">
            <a:xfrm>
              <a:off x="4796" y="1373"/>
              <a:ext cx="316" cy="303"/>
              <a:chOff x="3464" y="1275"/>
              <a:chExt cx="395" cy="329"/>
            </a:xfrm>
          </p:grpSpPr>
          <p:pic>
            <p:nvPicPr>
              <p:cNvPr id="15423" name="Picture 71" descr="kw_skyp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64" y="1427"/>
                <a:ext cx="39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5362" name="Object 2"/>
              <p:cNvGraphicFramePr>
                <a:graphicFrameLocks noChangeAspect="1"/>
              </p:cNvGraphicFramePr>
              <p:nvPr/>
            </p:nvGraphicFramePr>
            <p:xfrm>
              <a:off x="3523" y="1275"/>
              <a:ext cx="280" cy="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523" name="Clip" r:id="rId22" imgW="1305000" imgH="1085760" progId="MS_ClipArt_Gallery.2">
                      <p:embed/>
                    </p:oleObj>
                  </mc:Choice>
                  <mc:Fallback>
                    <p:oleObj name="Clip" r:id="rId22" imgW="1305000" imgH="108576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23" y="1275"/>
                            <a:ext cx="280" cy="20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5418" name="Freeform 73"/>
            <p:cNvSpPr>
              <a:spLocks/>
            </p:cNvSpPr>
            <p:nvPr/>
          </p:nvSpPr>
          <p:spPr bwMode="auto">
            <a:xfrm>
              <a:off x="3693" y="1228"/>
              <a:ext cx="1597" cy="2008"/>
            </a:xfrm>
            <a:custGeom>
              <a:avLst/>
              <a:gdLst>
                <a:gd name="T0" fmla="*/ 737 w 1597"/>
                <a:gd name="T1" fmla="*/ 0 h 2008"/>
                <a:gd name="T2" fmla="*/ 1474 w 1597"/>
                <a:gd name="T3" fmla="*/ 983 h 2008"/>
                <a:gd name="T4" fmla="*/ 0 w 1597"/>
                <a:gd name="T5" fmla="*/ 2008 h 2008"/>
                <a:gd name="T6" fmla="*/ 0 60000 65536"/>
                <a:gd name="T7" fmla="*/ 0 60000 65536"/>
                <a:gd name="T8" fmla="*/ 0 60000 65536"/>
                <a:gd name="T9" fmla="*/ 0 w 1597"/>
                <a:gd name="T10" fmla="*/ 0 h 2008"/>
                <a:gd name="T11" fmla="*/ 1597 w 1597"/>
                <a:gd name="T12" fmla="*/ 2008 h 20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97" h="2008">
                  <a:moveTo>
                    <a:pt x="737" y="0"/>
                  </a:moveTo>
                  <a:cubicBezTo>
                    <a:pt x="1167" y="324"/>
                    <a:pt x="1597" y="648"/>
                    <a:pt x="1474" y="983"/>
                  </a:cubicBezTo>
                  <a:cubicBezTo>
                    <a:pt x="1351" y="1318"/>
                    <a:pt x="675" y="1663"/>
                    <a:pt x="0" y="2008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419" name="Freeform 74"/>
            <p:cNvSpPr>
              <a:spLocks/>
            </p:cNvSpPr>
            <p:nvPr/>
          </p:nvSpPr>
          <p:spPr bwMode="auto">
            <a:xfrm>
              <a:off x="3685" y="1203"/>
              <a:ext cx="1615" cy="2075"/>
            </a:xfrm>
            <a:custGeom>
              <a:avLst/>
              <a:gdLst>
                <a:gd name="T0" fmla="*/ 745 w 1615"/>
                <a:gd name="T1" fmla="*/ 0 h 2075"/>
                <a:gd name="T2" fmla="*/ 1491 w 1615"/>
                <a:gd name="T3" fmla="*/ 1016 h 2075"/>
                <a:gd name="T4" fmla="*/ 0 w 1615"/>
                <a:gd name="T5" fmla="*/ 2075 h 2075"/>
                <a:gd name="T6" fmla="*/ 0 60000 65536"/>
                <a:gd name="T7" fmla="*/ 0 60000 65536"/>
                <a:gd name="T8" fmla="*/ 0 60000 65536"/>
                <a:gd name="T9" fmla="*/ 0 w 1615"/>
                <a:gd name="T10" fmla="*/ 0 h 2075"/>
                <a:gd name="T11" fmla="*/ 1615 w 1615"/>
                <a:gd name="T12" fmla="*/ 2075 h 20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15" h="2075">
                  <a:moveTo>
                    <a:pt x="745" y="0"/>
                  </a:moveTo>
                  <a:cubicBezTo>
                    <a:pt x="1180" y="335"/>
                    <a:pt x="1615" y="670"/>
                    <a:pt x="1491" y="1016"/>
                  </a:cubicBezTo>
                  <a:cubicBezTo>
                    <a:pt x="1367" y="1362"/>
                    <a:pt x="250" y="1899"/>
                    <a:pt x="0" y="2075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420" name="Freeform 75"/>
            <p:cNvSpPr>
              <a:spLocks/>
            </p:cNvSpPr>
            <p:nvPr/>
          </p:nvSpPr>
          <p:spPr bwMode="auto">
            <a:xfrm>
              <a:off x="3693" y="1203"/>
              <a:ext cx="1600" cy="2058"/>
            </a:xfrm>
            <a:custGeom>
              <a:avLst/>
              <a:gdLst>
                <a:gd name="T0" fmla="*/ 754 w 1600"/>
                <a:gd name="T1" fmla="*/ 0 h 2058"/>
                <a:gd name="T2" fmla="*/ 1474 w 1600"/>
                <a:gd name="T3" fmla="*/ 982 h 2058"/>
                <a:gd name="T4" fmla="*/ 0 w 1600"/>
                <a:gd name="T5" fmla="*/ 2058 h 2058"/>
                <a:gd name="T6" fmla="*/ 0 60000 65536"/>
                <a:gd name="T7" fmla="*/ 0 60000 65536"/>
                <a:gd name="T8" fmla="*/ 0 60000 65536"/>
                <a:gd name="T9" fmla="*/ 0 w 1600"/>
                <a:gd name="T10" fmla="*/ 0 h 2058"/>
                <a:gd name="T11" fmla="*/ 1600 w 1600"/>
                <a:gd name="T12" fmla="*/ 2058 h 20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00" h="2058">
                  <a:moveTo>
                    <a:pt x="754" y="0"/>
                  </a:moveTo>
                  <a:cubicBezTo>
                    <a:pt x="1177" y="319"/>
                    <a:pt x="1600" y="639"/>
                    <a:pt x="1474" y="982"/>
                  </a:cubicBezTo>
                  <a:cubicBezTo>
                    <a:pt x="1348" y="1325"/>
                    <a:pt x="674" y="1691"/>
                    <a:pt x="0" y="2058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421" name="Line 76"/>
            <p:cNvSpPr>
              <a:spLocks noChangeShapeType="1"/>
            </p:cNvSpPr>
            <p:nvPr/>
          </p:nvSpPr>
          <p:spPr bwMode="auto">
            <a:xfrm flipH="1">
              <a:off x="3736" y="1516"/>
              <a:ext cx="127" cy="1169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422" name="Freeform 77"/>
            <p:cNvSpPr>
              <a:spLocks/>
            </p:cNvSpPr>
            <p:nvPr/>
          </p:nvSpPr>
          <p:spPr bwMode="auto">
            <a:xfrm>
              <a:off x="3719" y="1203"/>
              <a:ext cx="1577" cy="2067"/>
            </a:xfrm>
            <a:custGeom>
              <a:avLst/>
              <a:gdLst>
                <a:gd name="T0" fmla="*/ 720 w 1577"/>
                <a:gd name="T1" fmla="*/ 0 h 2067"/>
                <a:gd name="T2" fmla="*/ 1457 w 1577"/>
                <a:gd name="T3" fmla="*/ 999 h 2067"/>
                <a:gd name="T4" fmla="*/ 0 w 1577"/>
                <a:gd name="T5" fmla="*/ 2067 h 2067"/>
                <a:gd name="T6" fmla="*/ 0 60000 65536"/>
                <a:gd name="T7" fmla="*/ 0 60000 65536"/>
                <a:gd name="T8" fmla="*/ 0 60000 65536"/>
                <a:gd name="T9" fmla="*/ 0 w 1577"/>
                <a:gd name="T10" fmla="*/ 0 h 2067"/>
                <a:gd name="T11" fmla="*/ 1577 w 1577"/>
                <a:gd name="T12" fmla="*/ 2067 h 20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77" h="2067">
                  <a:moveTo>
                    <a:pt x="720" y="0"/>
                  </a:moveTo>
                  <a:cubicBezTo>
                    <a:pt x="1148" y="327"/>
                    <a:pt x="1577" y="655"/>
                    <a:pt x="1457" y="999"/>
                  </a:cubicBezTo>
                  <a:cubicBezTo>
                    <a:pt x="1337" y="1343"/>
                    <a:pt x="249" y="1892"/>
                    <a:pt x="0" y="2067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864382D-E54D-8C49-BC9D-4A39AF1C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4566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2: Camada de Aplicação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3072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Capítulo 2: Roteiro</a:t>
            </a:r>
          </a:p>
        </p:txBody>
      </p:sp>
      <p:sp>
        <p:nvSpPr>
          <p:cNvPr id="30725" name="Rectangle 102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t-BR" sz="2400"/>
              <a:t>2.1 Princípios de aplicações de rede</a:t>
            </a:r>
          </a:p>
          <a:p>
            <a:r>
              <a:rPr lang="pt-BR" sz="2400"/>
              <a:t>2.2 A Web e o HTTP</a:t>
            </a:r>
          </a:p>
          <a:p>
            <a:r>
              <a:rPr lang="pt-BR" sz="2400"/>
              <a:t>2.3 Correio Eletrônico na Internet</a:t>
            </a:r>
          </a:p>
          <a:p>
            <a:r>
              <a:rPr lang="pt-BR" sz="2400"/>
              <a:t>2.4 DNS: o serviço de diretório da Internet</a:t>
            </a:r>
          </a:p>
          <a:p>
            <a:endParaRPr lang="pt-BR" sz="2400"/>
          </a:p>
        </p:txBody>
      </p:sp>
      <p:sp>
        <p:nvSpPr>
          <p:cNvPr id="30726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600200"/>
            <a:ext cx="4054475" cy="4648200"/>
          </a:xfrm>
        </p:spPr>
        <p:txBody>
          <a:bodyPr/>
          <a:lstStyle/>
          <a:p>
            <a:r>
              <a:rPr lang="pt-BR" sz="2400" dirty="0"/>
              <a:t>2.5 Aplicações P2P</a:t>
            </a:r>
          </a:p>
          <a:p>
            <a:r>
              <a:rPr lang="pt-BR" sz="2400" dirty="0">
                <a:solidFill>
                  <a:srgbClr val="FF0000"/>
                </a:solidFill>
              </a:rPr>
              <a:t>2.6 Fluxos (</a:t>
            </a:r>
            <a:r>
              <a:rPr lang="pt-BR" sz="2400" i="1" dirty="0" err="1">
                <a:solidFill>
                  <a:srgbClr val="FF0000"/>
                </a:solidFill>
              </a:rPr>
              <a:t>streams</a:t>
            </a:r>
            <a:r>
              <a:rPr lang="pt-BR" sz="2400" dirty="0">
                <a:solidFill>
                  <a:srgbClr val="FF0000"/>
                </a:solidFill>
              </a:rPr>
              <a:t>) de vídeo e Redes de Distribuição de Conteúdo (</a:t>
            </a:r>
            <a:r>
              <a:rPr lang="pt-BR" sz="2400" dirty="0" err="1">
                <a:solidFill>
                  <a:srgbClr val="FF0000"/>
                </a:solidFill>
              </a:rPr>
              <a:t>CDNs</a:t>
            </a:r>
            <a:r>
              <a:rPr lang="pt-BR" sz="2400" dirty="0">
                <a:solidFill>
                  <a:srgbClr val="FF0000"/>
                </a:solidFill>
              </a:rPr>
              <a:t>)</a:t>
            </a:r>
          </a:p>
          <a:p>
            <a:r>
              <a:rPr lang="pt-BR" sz="2400" dirty="0"/>
              <a:t>2.7 Programação de </a:t>
            </a:r>
            <a:r>
              <a:rPr lang="pt-BR" sz="2400" i="1" dirty="0"/>
              <a:t>sockets</a:t>
            </a:r>
            <a:r>
              <a:rPr lang="pt-BR" sz="2400" dirty="0"/>
              <a:t> com UDP e TCP</a:t>
            </a:r>
          </a:p>
          <a:p>
            <a:endParaRPr lang="pt-BR" sz="2400" dirty="0"/>
          </a:p>
          <a:p>
            <a:pPr>
              <a:buFont typeface="ZapfDingbats" pitchFamily="82" charset="0"/>
              <a:buNone/>
            </a:pPr>
            <a:endParaRPr lang="pt-BR" sz="2400" dirty="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5AE5181-1AC9-654E-98E0-189F12548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6347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5" name="Picture 5">
            <a:extLst>
              <a:ext uri="{FF2B5EF4-FFF2-40B4-BE49-F238E27FC236}">
                <a16:creationId xmlns:a16="http://schemas.microsoft.com/office/drawing/2014/main" id="{E638D5E9-A44B-B843-B323-DD46D166E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4164013"/>
            <a:ext cx="2671762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6" name="Rectangle 7">
            <a:extLst>
              <a:ext uri="{FF2B5EF4-FFF2-40B4-BE49-F238E27FC236}">
                <a16:creationId xmlns:a16="http://schemas.microsoft.com/office/drawing/2014/main" id="{159E7188-B37E-8441-8CC3-B8B5FC3084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6030485" y="6400800"/>
            <a:ext cx="2423380" cy="300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pt-BR" sz="1200" dirty="0">
                <a:latin typeface="Tahoma" panose="020B0604030504040204" pitchFamily="34" charset="0"/>
              </a:rPr>
              <a:t>2: </a:t>
            </a:r>
            <a:r>
              <a:rPr lang="en-US" altLang="pt-BR" sz="1200" dirty="0" err="1">
                <a:latin typeface="Tahoma" panose="020B0604030504040204" pitchFamily="34" charset="0"/>
              </a:rPr>
              <a:t>Camada</a:t>
            </a:r>
            <a:r>
              <a:rPr lang="en-US" altLang="pt-BR" sz="1200" dirty="0">
                <a:latin typeface="Tahoma" panose="020B0604030504040204" pitchFamily="34" charset="0"/>
              </a:rPr>
              <a:t> de </a:t>
            </a:r>
            <a:r>
              <a:rPr lang="en-US" altLang="pt-BR" sz="1200" dirty="0" err="1">
                <a:latin typeface="Tahoma" panose="020B0604030504040204" pitchFamily="34" charset="0"/>
              </a:rPr>
              <a:t>Aplicação</a:t>
            </a:r>
            <a:endParaRPr lang="en-US" altLang="pt-BR" sz="1200" dirty="0">
              <a:latin typeface="Tahoma" panose="020B0604030504040204" pitchFamily="34" charset="0"/>
            </a:endParaRPr>
          </a:p>
        </p:txBody>
      </p:sp>
      <p:sp>
        <p:nvSpPr>
          <p:cNvPr id="195588" name="Rectangle 2">
            <a:extLst>
              <a:ext uri="{FF2B5EF4-FFF2-40B4-BE49-F238E27FC236}">
                <a16:creationId xmlns:a16="http://schemas.microsoft.com/office/drawing/2014/main" id="{21E26EE1-6EDC-8041-AB35-662CEA2EA8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1162" y="0"/>
            <a:ext cx="8061325" cy="1143000"/>
          </a:xfrm>
        </p:spPr>
        <p:txBody>
          <a:bodyPr/>
          <a:lstStyle/>
          <a:p>
            <a:r>
              <a:rPr lang="pt-BR" altLang="pt-BR" sz="4000" i="1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Streaming</a:t>
            </a:r>
            <a:r>
              <a:rPr lang="pt-BR" altLang="pt-BR" sz="40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de vídeo e </a:t>
            </a:r>
            <a:r>
              <a:rPr lang="pt-BR" altLang="pt-BR" sz="40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CDNs</a:t>
            </a:r>
            <a:r>
              <a:rPr lang="pt-BR" altLang="pt-BR" sz="40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: contexto</a:t>
            </a:r>
          </a:p>
        </p:txBody>
      </p:sp>
      <p:pic>
        <p:nvPicPr>
          <p:cNvPr id="195589" name="Picture 50" descr="underline_base">
            <a:extLst>
              <a:ext uri="{FF2B5EF4-FFF2-40B4-BE49-F238E27FC236}">
                <a16:creationId xmlns:a16="http://schemas.microsoft.com/office/drawing/2014/main" id="{513478AC-DD4E-994B-AAAF-13496FBD204E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817563"/>
            <a:ext cx="7537450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0" name="Picture 2">
            <a:extLst>
              <a:ext uri="{FF2B5EF4-FFF2-40B4-BE49-F238E27FC236}">
                <a16:creationId xmlns:a16="http://schemas.microsoft.com/office/drawing/2014/main" id="{137A8C43-0E3B-854A-AE0A-E6546FCC13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1974850"/>
            <a:ext cx="1779587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1" name="Picture 3">
            <a:extLst>
              <a:ext uri="{FF2B5EF4-FFF2-40B4-BE49-F238E27FC236}">
                <a16:creationId xmlns:a16="http://schemas.microsoft.com/office/drawing/2014/main" id="{7ADA65AB-2606-0C41-BA9B-42AC4BCFFD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5" y="3038475"/>
            <a:ext cx="1227138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2" name="Picture 4">
            <a:extLst>
              <a:ext uri="{FF2B5EF4-FFF2-40B4-BE49-F238E27FC236}">
                <a16:creationId xmlns:a16="http://schemas.microsoft.com/office/drawing/2014/main" id="{4F6D54B3-18E4-124B-AFE0-B77CCE86FF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225" y="3870325"/>
            <a:ext cx="12112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Rectangle 43">
            <a:extLst>
              <a:ext uri="{FF2B5EF4-FFF2-40B4-BE49-F238E27FC236}">
                <a16:creationId xmlns:a16="http://schemas.microsoft.com/office/drawing/2014/main" id="{24CAD399-5FFC-D74F-B470-D46FA8E9B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1" y="2039816"/>
            <a:ext cx="6577011" cy="482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1038" indent="-223838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>
              <a:buClr>
                <a:srgbClr val="000099"/>
              </a:buClr>
              <a:buSzPct val="100000"/>
              <a:buFont typeface="Arial" panose="020B0604020202020204" pitchFamily="34" charset="0"/>
              <a:buChar char="•"/>
            </a:pPr>
            <a:r>
              <a:rPr lang="pt-BR" altLang="pt-BR" dirty="0" err="1"/>
              <a:t>Netflix</a:t>
            </a:r>
            <a:r>
              <a:rPr lang="pt-BR" altLang="pt-BR" dirty="0"/>
              <a:t>, </a:t>
            </a:r>
            <a:r>
              <a:rPr lang="pt-BR" altLang="pt-BR" dirty="0" err="1"/>
              <a:t>YouTube</a:t>
            </a:r>
            <a:r>
              <a:rPr lang="pt-BR" altLang="pt-BR" dirty="0"/>
              <a:t>: 37%, 16% do tráfego </a:t>
            </a:r>
            <a:r>
              <a:rPr lang="pt-BR" altLang="pt-BR" i="1" dirty="0" err="1"/>
              <a:t>downstream</a:t>
            </a:r>
            <a:r>
              <a:rPr lang="pt-BR" altLang="pt-BR" dirty="0"/>
              <a:t> residencial dos </a:t>
            </a:r>
            <a:r>
              <a:rPr lang="pt-BR" altLang="pt-BR" dirty="0" err="1"/>
              <a:t>ISPs</a:t>
            </a:r>
            <a:endParaRPr lang="pt-BR" altLang="pt-BR" dirty="0"/>
          </a:p>
          <a:p>
            <a:pPr lvl="1">
              <a:buClr>
                <a:srgbClr val="000099"/>
              </a:buClr>
              <a:buSzPct val="100000"/>
              <a:buFont typeface="Arial" panose="020B0604020202020204" pitchFamily="34" charset="0"/>
              <a:buChar char="•"/>
            </a:pPr>
            <a:r>
              <a:rPr lang="pt-BR" altLang="pt-BR" dirty="0"/>
              <a:t>~1B usuários do </a:t>
            </a:r>
            <a:r>
              <a:rPr lang="pt-BR" altLang="pt-BR" dirty="0" err="1"/>
              <a:t>YouTube</a:t>
            </a:r>
            <a:r>
              <a:rPr lang="pt-BR" altLang="pt-BR" dirty="0"/>
              <a:t>, ~75M usuários do </a:t>
            </a:r>
            <a:r>
              <a:rPr lang="pt-BR" altLang="pt-BR" dirty="0" err="1"/>
              <a:t>Netflix</a:t>
            </a:r>
            <a:endParaRPr lang="pt-BR" altLang="pt-BR" dirty="0"/>
          </a:p>
          <a:p>
            <a:pPr>
              <a:buClr>
                <a:srgbClr val="000099"/>
              </a:buClr>
              <a:buSzPct val="100000"/>
              <a:buFont typeface="Wingdings" pitchFamily="2" charset="2"/>
              <a:buChar char="§"/>
            </a:pPr>
            <a:r>
              <a:rPr lang="pt-BR" altLang="pt-BR" sz="2400" dirty="0"/>
              <a:t>desafio:  escala – como alcançar ~1B usuários?</a:t>
            </a:r>
            <a:endParaRPr lang="pt-BR" altLang="pt-BR" dirty="0"/>
          </a:p>
          <a:p>
            <a:pPr lvl="1">
              <a:buClr>
                <a:srgbClr val="000099"/>
              </a:buClr>
              <a:buSzPct val="100000"/>
              <a:buFont typeface="Arial" panose="020B0604020202020204" pitchFamily="34" charset="0"/>
              <a:buChar char="•"/>
            </a:pPr>
            <a:r>
              <a:rPr lang="pt-BR" altLang="pt-BR" dirty="0"/>
              <a:t>um único </a:t>
            </a:r>
            <a:r>
              <a:rPr lang="pt-BR" altLang="pt-BR" dirty="0" err="1"/>
              <a:t>mega-vídeo</a:t>
            </a:r>
            <a:r>
              <a:rPr lang="pt-BR" altLang="pt-BR" dirty="0"/>
              <a:t> server não daria conta (por quê?)</a:t>
            </a:r>
          </a:p>
          <a:p>
            <a:pPr>
              <a:buClr>
                <a:srgbClr val="000099"/>
              </a:buClr>
              <a:buSzPct val="100000"/>
              <a:buFont typeface="Wingdings" pitchFamily="2" charset="2"/>
              <a:buChar char="§"/>
            </a:pPr>
            <a:r>
              <a:rPr lang="pt-BR" altLang="pt-BR" sz="2400" dirty="0"/>
              <a:t>desafio: heterogeneidade</a:t>
            </a:r>
          </a:p>
          <a:p>
            <a:pPr lvl="1">
              <a:buClr>
                <a:srgbClr val="000099"/>
              </a:buClr>
              <a:buSzPct val="100000"/>
              <a:buFont typeface="Wingdings" pitchFamily="2" charset="2"/>
              <a:buChar char="§"/>
            </a:pPr>
            <a:r>
              <a:rPr lang="pt-BR" altLang="pt-BR" dirty="0"/>
              <a:t>usuários diferentes têm diferentes características (ex.: cabeado </a:t>
            </a:r>
            <a:r>
              <a:rPr lang="pt-BR" altLang="pt-BR" dirty="0" err="1"/>
              <a:t>x</a:t>
            </a:r>
            <a:r>
              <a:rPr lang="pt-BR" altLang="pt-BR" dirty="0"/>
              <a:t> móvel; boa </a:t>
            </a:r>
            <a:r>
              <a:rPr lang="pt-BR" altLang="pt-BR" dirty="0" err="1"/>
              <a:t>x</a:t>
            </a:r>
            <a:r>
              <a:rPr lang="pt-BR" altLang="pt-BR" dirty="0"/>
              <a:t> ruim largura de banda)</a:t>
            </a:r>
          </a:p>
          <a:p>
            <a:pPr>
              <a:buClr>
                <a:srgbClr val="000099"/>
              </a:buClr>
              <a:buSzPct val="100000"/>
              <a:buFont typeface="Wingdings" pitchFamily="2" charset="2"/>
              <a:buChar char="§"/>
            </a:pPr>
            <a:r>
              <a:rPr lang="pt-BR" altLang="pt-BR" sz="2400" i="1" dirty="0">
                <a:solidFill>
                  <a:srgbClr val="CC0000"/>
                </a:solidFill>
              </a:rPr>
              <a:t>solução: </a:t>
            </a:r>
            <a:r>
              <a:rPr lang="pt-BR" altLang="pt-BR" sz="2400" dirty="0"/>
              <a:t>infraestrutura</a:t>
            </a:r>
            <a:r>
              <a:rPr lang="pt-BR" altLang="pt-BR" sz="2400" i="1" dirty="0">
                <a:solidFill>
                  <a:srgbClr val="CC0000"/>
                </a:solidFill>
              </a:rPr>
              <a:t> </a:t>
            </a:r>
            <a:r>
              <a:rPr lang="pt-BR" altLang="pt-BR" sz="2400" dirty="0"/>
              <a:t>distribuída de camada de aplicação</a:t>
            </a:r>
          </a:p>
        </p:txBody>
      </p:sp>
      <p:sp>
        <p:nvSpPr>
          <p:cNvPr id="195594" name="Rectangle 43">
            <a:extLst>
              <a:ext uri="{FF2B5EF4-FFF2-40B4-BE49-F238E27FC236}">
                <a16:creationId xmlns:a16="http://schemas.microsoft.com/office/drawing/2014/main" id="{C9DC9355-2DA3-8F42-B57B-F72E47396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513" y="1211263"/>
            <a:ext cx="8054974" cy="482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>
                <a:srgbClr val="000099"/>
              </a:buClr>
              <a:buSzPct val="100000"/>
              <a:buFont typeface="Wingdings" pitchFamily="2" charset="2"/>
              <a:buChar char="§"/>
            </a:pPr>
            <a:r>
              <a:rPr lang="pt-BR" altLang="pt-BR" sz="2400" dirty="0"/>
              <a:t>Tráfego de vídeo: maior consumidor de largura de banda da Internet</a:t>
            </a:r>
          </a:p>
        </p:txBody>
      </p:sp>
      <p:pic>
        <p:nvPicPr>
          <p:cNvPr id="195595" name="Picture 6">
            <a:extLst>
              <a:ext uri="{FF2B5EF4-FFF2-40B4-BE49-F238E27FC236}">
                <a16:creationId xmlns:a16="http://schemas.microsoft.com/office/drawing/2014/main" id="{DAB68268-51D6-C643-BC2B-18C47164DB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175" y="5300663"/>
            <a:ext cx="1501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59B8008-5BD1-3F45-ABC7-E9B4C5562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7112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3">
            <a:extLst>
              <a:ext uri="{FF2B5EF4-FFF2-40B4-BE49-F238E27FC236}">
                <a16:creationId xmlns:a16="http://schemas.microsoft.com/office/drawing/2014/main" id="{D25D2BEB-A699-7F47-BD69-18E5C72731E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83947" y="1179025"/>
            <a:ext cx="4495101" cy="4908550"/>
          </a:xfrm>
        </p:spPr>
        <p:txBody>
          <a:bodyPr/>
          <a:lstStyle/>
          <a:p>
            <a:r>
              <a:rPr lang="pt-BR" altLang="pt-BR" sz="24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vídeo: sequência de imagens apresentadas a uma taxa constante</a:t>
            </a:r>
          </a:p>
          <a:p>
            <a:pPr lvl="1"/>
            <a:r>
              <a:rPr lang="pt-BR" altLang="pt-BR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e.g., 24 imagens/</a:t>
            </a:r>
            <a:r>
              <a:rPr lang="pt-BR" altLang="pt-BR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seg</a:t>
            </a:r>
            <a:endParaRPr lang="pt-BR" altLang="pt-BR" dirty="0"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r>
              <a:rPr lang="pt-BR" altLang="pt-BR" sz="24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Imagem digital : matriz de pixels</a:t>
            </a:r>
          </a:p>
          <a:p>
            <a:pPr lvl="1"/>
            <a:r>
              <a:rPr lang="pt-BR" altLang="pt-BR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cada pixel representado por bits</a:t>
            </a:r>
          </a:p>
          <a:p>
            <a:r>
              <a:rPr lang="pt-BR" altLang="pt-BR" sz="24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codificação: usa redundância </a:t>
            </a:r>
            <a:r>
              <a:rPr lang="pt-BR" altLang="pt-BR" sz="2400" i="1" dirty="0">
                <a:solidFill>
                  <a:srgbClr val="CC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dentro</a:t>
            </a:r>
            <a:r>
              <a:rPr lang="pt-BR" altLang="pt-BR" sz="24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e </a:t>
            </a:r>
            <a:r>
              <a:rPr lang="pt-BR" altLang="pt-BR" sz="2400" i="1" dirty="0">
                <a:solidFill>
                  <a:srgbClr val="CC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entre</a:t>
            </a:r>
            <a:r>
              <a:rPr lang="pt-BR" altLang="pt-BR" sz="2400" dirty="0">
                <a:solidFill>
                  <a:srgbClr val="CC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pt-BR" altLang="pt-BR" sz="24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imagens para diminuir # bits usados para codificar a imagem</a:t>
            </a:r>
          </a:p>
          <a:p>
            <a:pPr lvl="1"/>
            <a:r>
              <a:rPr lang="pt-BR" altLang="pt-BR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espacial (dentro da imagem)</a:t>
            </a:r>
          </a:p>
          <a:p>
            <a:pPr lvl="1"/>
            <a:r>
              <a:rPr lang="pt-BR" altLang="pt-BR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temporal (de uma imagem para a próxima)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5B2B6DF-1532-884F-A022-7EC288B909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06363"/>
            <a:ext cx="4975225" cy="1143000"/>
          </a:xfrm>
        </p:spPr>
        <p:txBody>
          <a:bodyPr/>
          <a:lstStyle/>
          <a:p>
            <a:pPr>
              <a:defRPr/>
            </a:pPr>
            <a:r>
              <a:rPr lang="pt-BR">
                <a:latin typeface="Gill Sans MT" charset="0"/>
                <a:cs typeface="+mj-cs"/>
              </a:rPr>
              <a:t>Multimídia: vídeo</a:t>
            </a:r>
          </a:p>
        </p:txBody>
      </p:sp>
      <p:pic>
        <p:nvPicPr>
          <p:cNvPr id="197635" name="Picture 23" descr="underline_base">
            <a:extLst>
              <a:ext uri="{FF2B5EF4-FFF2-40B4-BE49-F238E27FC236}">
                <a16:creationId xmlns:a16="http://schemas.microsoft.com/office/drawing/2014/main" id="{DC981C95-6E8E-3142-873F-4826BE6C3B5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974725"/>
            <a:ext cx="41132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7" name="Rectangle 7">
            <a:extLst>
              <a:ext uri="{FF2B5EF4-FFF2-40B4-BE49-F238E27FC236}">
                <a16:creationId xmlns:a16="http://schemas.microsoft.com/office/drawing/2014/main" id="{E0EAF97E-EA41-9B47-8569-26E6163736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6494585" y="6454775"/>
            <a:ext cx="1977903" cy="300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pt-BR" sz="1200" dirty="0">
                <a:latin typeface="Tahoma" panose="020B0604030504040204" pitchFamily="34" charset="0"/>
              </a:rPr>
              <a:t>2: </a:t>
            </a:r>
            <a:r>
              <a:rPr lang="en-US" altLang="pt-BR" sz="1200" dirty="0" err="1">
                <a:latin typeface="Tahoma" panose="020B0604030504040204" pitchFamily="34" charset="0"/>
              </a:rPr>
              <a:t>Camada</a:t>
            </a:r>
            <a:r>
              <a:rPr lang="en-US" altLang="pt-BR" sz="1200" dirty="0">
                <a:latin typeface="Tahoma" panose="020B0604030504040204" pitchFamily="34" charset="0"/>
              </a:rPr>
              <a:t> de </a:t>
            </a:r>
            <a:r>
              <a:rPr lang="en-US" altLang="pt-BR" sz="1200" dirty="0" err="1">
                <a:latin typeface="Tahoma" panose="020B0604030504040204" pitchFamily="34" charset="0"/>
              </a:rPr>
              <a:t>Aplicação</a:t>
            </a:r>
            <a:endParaRPr lang="en-US" altLang="pt-BR" sz="1200" dirty="0">
              <a:latin typeface="Tahoma" panose="020B060403050404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6DA1D2-068B-E94C-9977-B02BF9588CEC}"/>
              </a:ext>
            </a:extLst>
          </p:cNvPr>
          <p:cNvGrpSpPr>
            <a:grpSpLocks/>
          </p:cNvGrpSpPr>
          <p:nvPr/>
        </p:nvGrpSpPr>
        <p:grpSpPr bwMode="auto">
          <a:xfrm>
            <a:off x="4666882" y="295275"/>
            <a:ext cx="4416425" cy="5732026"/>
            <a:chOff x="4338638" y="295275"/>
            <a:chExt cx="4417210" cy="5732026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378E1A1B-2882-2E4D-BB73-6D7128769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7975" y="1749425"/>
              <a:ext cx="1642963" cy="1860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up 15">
              <a:extLst>
                <a:ext uri="{FF2B5EF4-FFF2-40B4-BE49-F238E27FC236}">
                  <a16:creationId xmlns:a16="http://schemas.microsoft.com/office/drawing/2014/main" id="{0ACECD76-C5F6-5746-921B-A485DCD8C5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45113" y="295275"/>
              <a:ext cx="3275012" cy="1730347"/>
              <a:chOff x="5345311" y="524250"/>
              <a:chExt cx="3274238" cy="1730214"/>
            </a:xfrm>
          </p:grpSpPr>
          <p:sp>
            <p:nvSpPr>
              <p:cNvPr id="27" name="TextBox 5">
                <a:extLst>
                  <a:ext uri="{FF2B5EF4-FFF2-40B4-BE49-F238E27FC236}">
                    <a16:creationId xmlns:a16="http://schemas.microsoft.com/office/drawing/2014/main" id="{0D50C504-1DEB-C145-BF16-AAECEA22B6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45311" y="1789936"/>
                <a:ext cx="1856071" cy="369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pt-BR" sz="1800">
                    <a:solidFill>
                      <a:srgbClr val="CC0000"/>
                    </a:solidFill>
                    <a:latin typeface="Arial Narrow" panose="020B0604020202020204" pitchFamily="34" charset="0"/>
                  </a:rPr>
                  <a:t>……………………..</a:t>
                </a:r>
              </a:p>
            </p:txBody>
          </p:sp>
          <p:sp>
            <p:nvSpPr>
              <p:cNvPr id="28" name="TextBox 8">
                <a:extLst>
                  <a:ext uri="{FF2B5EF4-FFF2-40B4-BE49-F238E27FC236}">
                    <a16:creationId xmlns:a16="http://schemas.microsoft.com/office/drawing/2014/main" id="{A4386CED-CC48-9E4B-9EE1-99F4353229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08125" y="524250"/>
                <a:ext cx="2811424" cy="13848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pt-BR" altLang="pt-BR" sz="1400" i="1" dirty="0">
                    <a:solidFill>
                      <a:srgbClr val="CC0000"/>
                    </a:solidFill>
                    <a:cs typeface="Arial" panose="020B0604020202020204" pitchFamily="34" charset="0"/>
                  </a:rPr>
                  <a:t>exemplo  de codificação espacial: </a:t>
                </a:r>
                <a:r>
                  <a:rPr lang="pt-BR" altLang="pt-BR" sz="1400" dirty="0">
                    <a:cs typeface="Arial" panose="020B0604020202020204" pitchFamily="34" charset="0"/>
                  </a:rPr>
                  <a:t>ao invés de enviar N valores com a mesma cor (roxo), envia apenas dois valores: valor da cor (roxo)  e número (N) de valores repetidos (N)</a:t>
                </a:r>
              </a:p>
            </p:txBody>
          </p:sp>
          <p:sp>
            <p:nvSpPr>
              <p:cNvPr id="29" name="TextBox 13">
                <a:extLst>
                  <a:ext uri="{FF2B5EF4-FFF2-40B4-BE49-F238E27FC236}">
                    <a16:creationId xmlns:a16="http://schemas.microsoft.com/office/drawing/2014/main" id="{1B3C76C9-73C9-954D-81A4-B0BE2BE58A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54771" y="1885160"/>
                <a:ext cx="1803448" cy="369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pt-BR" sz="1800">
                    <a:solidFill>
                      <a:srgbClr val="CC0000"/>
                    </a:solidFill>
                    <a:latin typeface="Arial Narrow" panose="020B0604020202020204" pitchFamily="34" charset="0"/>
                  </a:rPr>
                  <a:t>……………….…….</a:t>
                </a:r>
              </a:p>
            </p:txBody>
          </p:sp>
          <p:cxnSp>
            <p:nvCxnSpPr>
              <p:cNvPr id="30" name="Straight Connector 10">
                <a:extLst>
                  <a:ext uri="{FF2B5EF4-FFF2-40B4-BE49-F238E27FC236}">
                    <a16:creationId xmlns:a16="http://schemas.microsoft.com/office/drawing/2014/main" id="{8FC60119-861F-944A-BF3C-3BD5C463D0B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5565603" y="756253"/>
                <a:ext cx="313958" cy="1155782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2" name="TextBox 17">
              <a:extLst>
                <a:ext uri="{FF2B5EF4-FFF2-40B4-BE49-F238E27FC236}">
                  <a16:creationId xmlns:a16="http://schemas.microsoft.com/office/drawing/2014/main" id="{A96BB125-48E1-4343-8CAA-330D3F291D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3721" y="3654665"/>
              <a:ext cx="10184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pt-BR" altLang="pt-BR" sz="1800" dirty="0">
                  <a:solidFill>
                    <a:srgbClr val="CC0000"/>
                  </a:solidFill>
                  <a:cs typeface="Arial" panose="020B0604020202020204" pitchFamily="34" charset="0"/>
                </a:rPr>
                <a:t>quadro</a:t>
              </a:r>
              <a:r>
                <a:rPr lang="pt-BR" altLang="pt-BR" sz="1800" i="1" dirty="0">
                  <a:solidFill>
                    <a:srgbClr val="CC0000"/>
                  </a:solidFill>
                  <a:cs typeface="Arial" panose="020B0604020202020204" pitchFamily="34" charset="0"/>
                </a:rPr>
                <a:t> </a:t>
              </a:r>
              <a:r>
                <a:rPr lang="pt-BR" altLang="pt-BR" sz="1800" i="1" dirty="0" err="1">
                  <a:solidFill>
                    <a:srgbClr val="CC0000"/>
                  </a:solidFill>
                  <a:cs typeface="Arial" panose="020B0604020202020204" pitchFamily="34" charset="0"/>
                </a:rPr>
                <a:t>i</a:t>
              </a:r>
              <a:endParaRPr lang="pt-BR" altLang="pt-BR" sz="1800" i="1" dirty="0">
                <a:solidFill>
                  <a:srgbClr val="CC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372A4BE3-CF98-6147-B88B-CB61900D25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51858" y="5611091"/>
              <a:ext cx="128134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pt-BR" altLang="pt-BR" sz="1800" dirty="0">
                  <a:solidFill>
                    <a:srgbClr val="CC0000"/>
                  </a:solidFill>
                  <a:cs typeface="Arial" panose="020B0604020202020204" pitchFamily="34" charset="0"/>
                </a:rPr>
                <a:t>quadro</a:t>
              </a:r>
              <a:r>
                <a:rPr lang="pt-BR" altLang="pt-BR" sz="1800" i="1" dirty="0">
                  <a:solidFill>
                    <a:srgbClr val="CC0000"/>
                  </a:solidFill>
                  <a:cs typeface="Arial" panose="020B0604020202020204" pitchFamily="34" charset="0"/>
                </a:rPr>
                <a:t> i+1</a:t>
              </a:r>
            </a:p>
          </p:txBody>
        </p:sp>
        <p:sp>
          <p:nvSpPr>
            <p:cNvPr id="24" name="TextBox 26">
              <a:extLst>
                <a:ext uri="{FF2B5EF4-FFF2-40B4-BE49-F238E27FC236}">
                  <a16:creationId xmlns:a16="http://schemas.microsoft.com/office/drawing/2014/main" id="{48B7915A-F0DA-9846-9498-78BE905B1F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8638" y="4857750"/>
              <a:ext cx="2278062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pt-BR" altLang="pt-BR" sz="1400" i="1" dirty="0">
                  <a:solidFill>
                    <a:srgbClr val="CC0000"/>
                  </a:solidFill>
                  <a:cs typeface="Arial" panose="020B0604020202020204" pitchFamily="34" charset="0"/>
                </a:rPr>
                <a:t>exemplo de codificação temporal: </a:t>
              </a:r>
              <a:r>
                <a:rPr lang="pt-BR" altLang="pt-BR" sz="1400" dirty="0">
                  <a:cs typeface="Arial" panose="020B0604020202020204" pitchFamily="34" charset="0"/>
                </a:rPr>
                <a:t>ao invés de enviar o quadro completo i+1, envia apenas as diferenças do quadro </a:t>
              </a:r>
              <a:r>
                <a:rPr lang="pt-BR" altLang="pt-BR" sz="1400" dirty="0" err="1">
                  <a:cs typeface="Arial" panose="020B0604020202020204" pitchFamily="34" charset="0"/>
                </a:rPr>
                <a:t>i</a:t>
              </a:r>
              <a:endParaRPr lang="pt-BR" altLang="pt-BR" sz="1400" dirty="0">
                <a:cs typeface="Arial" panose="020B0604020202020204" pitchFamily="34" charset="0"/>
              </a:endParaRPr>
            </a:p>
          </p:txBody>
        </p:sp>
        <p:cxnSp>
          <p:nvCxnSpPr>
            <p:cNvPr id="25" name="Straight Connector 28">
              <a:extLst>
                <a:ext uri="{FF2B5EF4-FFF2-40B4-BE49-F238E27FC236}">
                  <a16:creationId xmlns:a16="http://schemas.microsoft.com/office/drawing/2014/main" id="{E5C05D61-B281-4D4D-AF12-8DB643FD4F8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972518" y="4021445"/>
              <a:ext cx="1013060" cy="1783949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E43856C1-6DE1-2D40-92AB-E4F2418BD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2885" y="3806720"/>
              <a:ext cx="1642963" cy="1860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B4D0A16-32AC-454F-9A94-4C6FA51BF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6832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8AEA575A-B295-7D47-88FA-AD94B00939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06363"/>
            <a:ext cx="4975225" cy="1143000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latin typeface="Gill Sans MT" charset="0"/>
              </a:rPr>
              <a:t>Multimídia</a:t>
            </a:r>
            <a:r>
              <a:rPr lang="en-US" dirty="0">
                <a:latin typeface="Gill Sans MT" charset="0"/>
              </a:rPr>
              <a:t>: </a:t>
            </a:r>
            <a:r>
              <a:rPr lang="en-US" dirty="0" err="1">
                <a:latin typeface="Gill Sans MT" charset="0"/>
              </a:rPr>
              <a:t>vídeo</a:t>
            </a:r>
            <a:endParaRPr lang="en-US" dirty="0">
              <a:latin typeface="Gill Sans MT" charset="0"/>
              <a:cs typeface="+mj-cs"/>
            </a:endParaRPr>
          </a:p>
        </p:txBody>
      </p:sp>
      <p:pic>
        <p:nvPicPr>
          <p:cNvPr id="199682" name="Picture 23" descr="underline_base">
            <a:extLst>
              <a:ext uri="{FF2B5EF4-FFF2-40B4-BE49-F238E27FC236}">
                <a16:creationId xmlns:a16="http://schemas.microsoft.com/office/drawing/2014/main" id="{012A2968-CD16-414E-8EBC-599E82060E5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974725"/>
            <a:ext cx="41132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4">
            <a:extLst>
              <a:ext uri="{FF2B5EF4-FFF2-40B4-BE49-F238E27FC236}">
                <a16:creationId xmlns:a16="http://schemas.microsoft.com/office/drawing/2014/main" id="{E49D6F40-F0C5-3145-A4B2-00512DCCE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0" y="1228725"/>
            <a:ext cx="4368432" cy="490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65000"/>
              <a:buFont typeface="Wingdings" charset="0"/>
              <a:buChar char="v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>
              <a:buSzPct val="100000"/>
              <a:buFont typeface="Wingdings" charset="2"/>
              <a:buChar char="§"/>
              <a:defRPr/>
            </a:pPr>
            <a:r>
              <a:rPr lang="pt-BR" sz="2400" dirty="0">
                <a:solidFill>
                  <a:srgbClr val="CC0000"/>
                </a:solidFill>
                <a:latin typeface="Gill Sans MT"/>
                <a:cs typeface="Gill Sans MT"/>
              </a:rPr>
              <a:t>CBR (</a:t>
            </a:r>
            <a:r>
              <a:rPr lang="pt-BR" sz="2400" i="1" dirty="0" err="1">
                <a:solidFill>
                  <a:srgbClr val="CC0000"/>
                </a:solidFill>
                <a:latin typeface="Gill Sans MT"/>
                <a:cs typeface="Gill Sans MT"/>
              </a:rPr>
              <a:t>constant</a:t>
            </a:r>
            <a:r>
              <a:rPr lang="pt-BR" sz="2400" i="1" dirty="0">
                <a:solidFill>
                  <a:srgbClr val="CC0000"/>
                </a:solidFill>
                <a:latin typeface="Gill Sans MT"/>
                <a:cs typeface="Gill Sans MT"/>
              </a:rPr>
              <a:t> bit rate</a:t>
            </a:r>
            <a:r>
              <a:rPr lang="pt-BR" sz="2400" dirty="0">
                <a:solidFill>
                  <a:srgbClr val="CC0000"/>
                </a:solidFill>
                <a:latin typeface="Gill Sans MT"/>
                <a:cs typeface="Gill Sans MT"/>
              </a:rPr>
              <a:t>): </a:t>
            </a:r>
            <a:r>
              <a:rPr lang="pt-BR" sz="2400" dirty="0">
                <a:solidFill>
                  <a:srgbClr val="000000"/>
                </a:solidFill>
                <a:latin typeface="Gill Sans MT"/>
                <a:cs typeface="Gill Sans MT"/>
              </a:rPr>
              <a:t>codificação de vídeo a taxa constante</a:t>
            </a:r>
          </a:p>
          <a:p>
            <a:pPr>
              <a:buSzPct val="100000"/>
              <a:buFont typeface="Wingdings" charset="2"/>
              <a:buChar char="§"/>
              <a:defRPr/>
            </a:pPr>
            <a:r>
              <a:rPr lang="pt-BR" sz="2400" dirty="0">
                <a:solidFill>
                  <a:srgbClr val="CC0000"/>
                </a:solidFill>
                <a:latin typeface="Gill Sans MT"/>
                <a:cs typeface="Gill Sans MT"/>
              </a:rPr>
              <a:t>VBR (</a:t>
            </a:r>
            <a:r>
              <a:rPr lang="pt-BR" sz="2400" i="1" dirty="0" err="1">
                <a:solidFill>
                  <a:srgbClr val="CC0000"/>
                </a:solidFill>
                <a:latin typeface="Gill Sans MT"/>
                <a:cs typeface="Gill Sans MT"/>
              </a:rPr>
              <a:t>variable</a:t>
            </a:r>
            <a:r>
              <a:rPr lang="pt-BR" sz="2400" i="1" dirty="0">
                <a:solidFill>
                  <a:srgbClr val="CC0000"/>
                </a:solidFill>
                <a:latin typeface="Gill Sans MT"/>
                <a:cs typeface="Gill Sans MT"/>
              </a:rPr>
              <a:t> bit rate</a:t>
            </a:r>
            <a:r>
              <a:rPr lang="pt-BR" sz="2400" dirty="0">
                <a:solidFill>
                  <a:srgbClr val="CC0000"/>
                </a:solidFill>
                <a:latin typeface="Gill Sans MT"/>
                <a:cs typeface="Gill Sans MT"/>
              </a:rPr>
              <a:t>): </a:t>
            </a:r>
            <a:r>
              <a:rPr lang="pt-BR" sz="2400" dirty="0">
                <a:solidFill>
                  <a:srgbClr val="000000"/>
                </a:solidFill>
                <a:latin typeface="Gill Sans MT"/>
                <a:cs typeface="Gill Sans MT"/>
              </a:rPr>
              <a:t>taxa de codificação de </a:t>
            </a:r>
            <a:r>
              <a:rPr lang="pt-BR" sz="2400" dirty="0" err="1">
                <a:solidFill>
                  <a:srgbClr val="000000"/>
                </a:solidFill>
                <a:latin typeface="Gill Sans MT"/>
                <a:cs typeface="Gill Sans MT"/>
              </a:rPr>
              <a:t>video</a:t>
            </a:r>
            <a:r>
              <a:rPr lang="pt-BR" sz="2400" dirty="0">
                <a:solidFill>
                  <a:srgbClr val="000000"/>
                </a:solidFill>
                <a:latin typeface="Gill Sans MT"/>
                <a:cs typeface="Gill Sans MT"/>
              </a:rPr>
              <a:t> muda com a necessidade/redundância espacial ou temporal.</a:t>
            </a:r>
          </a:p>
          <a:p>
            <a:pPr>
              <a:buSzPct val="100000"/>
              <a:buFont typeface="Wingdings" charset="2"/>
              <a:buChar char="§"/>
              <a:defRPr/>
            </a:pPr>
            <a:r>
              <a:rPr lang="pt-BR" sz="2400" dirty="0">
                <a:solidFill>
                  <a:srgbClr val="CC0000"/>
                </a:solidFill>
                <a:latin typeface="Gill Sans MT"/>
                <a:cs typeface="Gill Sans MT"/>
              </a:rPr>
              <a:t>exemplos:</a:t>
            </a:r>
          </a:p>
          <a:p>
            <a:pPr lvl="1">
              <a:lnSpc>
                <a:spcPct val="100000"/>
              </a:lnSpc>
              <a:buSzPct val="100000"/>
              <a:buFont typeface="Arial"/>
              <a:buChar char="•"/>
              <a:defRPr/>
            </a:pPr>
            <a:r>
              <a:rPr lang="pt-BR" dirty="0">
                <a:latin typeface="Gill Sans MT"/>
                <a:cs typeface="Gill Sans MT"/>
              </a:rPr>
              <a:t>MPEG 1 (CD-ROM) 1,5 Mbps</a:t>
            </a:r>
          </a:p>
          <a:p>
            <a:pPr lvl="1">
              <a:lnSpc>
                <a:spcPct val="100000"/>
              </a:lnSpc>
              <a:buSzPct val="100000"/>
              <a:buFont typeface="Arial"/>
              <a:buChar char="•"/>
              <a:defRPr/>
            </a:pPr>
            <a:r>
              <a:rPr lang="pt-BR" dirty="0">
                <a:latin typeface="Gill Sans MT"/>
                <a:cs typeface="Gill Sans MT"/>
              </a:rPr>
              <a:t>MPEG2 (DVD) 3-6 Mbps</a:t>
            </a:r>
          </a:p>
          <a:p>
            <a:pPr lvl="1">
              <a:lnSpc>
                <a:spcPct val="100000"/>
              </a:lnSpc>
              <a:buSzPct val="100000"/>
              <a:buFont typeface="Arial"/>
              <a:buChar char="•"/>
              <a:defRPr/>
            </a:pPr>
            <a:r>
              <a:rPr lang="pt-BR" dirty="0">
                <a:latin typeface="Gill Sans MT"/>
                <a:cs typeface="Gill Sans MT"/>
              </a:rPr>
              <a:t>MPEG4 (frequentemente usado na Internet, &lt; 1 Mbps)</a:t>
            </a:r>
          </a:p>
        </p:txBody>
      </p:sp>
      <p:sp>
        <p:nvSpPr>
          <p:cNvPr id="199685" name="Rectangle 7">
            <a:extLst>
              <a:ext uri="{FF2B5EF4-FFF2-40B4-BE49-F238E27FC236}">
                <a16:creationId xmlns:a16="http://schemas.microsoft.com/office/drawing/2014/main" id="{6528F0AB-B4E2-B745-9498-754092EEB1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6288749" y="6454775"/>
            <a:ext cx="2183739" cy="300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pt-BR" sz="1200" dirty="0">
                <a:latin typeface="Tahoma" panose="020B0604030504040204" pitchFamily="34" charset="0"/>
              </a:rPr>
              <a:t>2: </a:t>
            </a:r>
            <a:r>
              <a:rPr lang="en-US" altLang="pt-BR" sz="1200" dirty="0" err="1">
                <a:latin typeface="Tahoma" panose="020B0604030504040204" pitchFamily="34" charset="0"/>
              </a:rPr>
              <a:t>Camada</a:t>
            </a:r>
            <a:r>
              <a:rPr lang="en-US" altLang="pt-BR" sz="1200" dirty="0">
                <a:latin typeface="Tahoma" panose="020B0604030504040204" pitchFamily="34" charset="0"/>
              </a:rPr>
              <a:t> de </a:t>
            </a:r>
            <a:r>
              <a:rPr lang="en-US" altLang="pt-BR" sz="1200" dirty="0" err="1">
                <a:latin typeface="Tahoma" panose="020B0604030504040204" pitchFamily="34" charset="0"/>
              </a:rPr>
              <a:t>Aplicação</a:t>
            </a:r>
            <a:endParaRPr lang="en-US" altLang="pt-BR" sz="1200" dirty="0">
              <a:latin typeface="Tahoma" panose="020B0604030504040204" pitchFamily="34" charset="0"/>
            </a:endParaRPr>
          </a:p>
        </p:txBody>
      </p:sp>
      <p:grpSp>
        <p:nvGrpSpPr>
          <p:cNvPr id="20" name="Group 18">
            <a:extLst>
              <a:ext uri="{FF2B5EF4-FFF2-40B4-BE49-F238E27FC236}">
                <a16:creationId xmlns:a16="http://schemas.microsoft.com/office/drawing/2014/main" id="{24CC16E1-EDBE-2545-95B2-CFC717F1BAC8}"/>
              </a:ext>
            </a:extLst>
          </p:cNvPr>
          <p:cNvGrpSpPr>
            <a:grpSpLocks/>
          </p:cNvGrpSpPr>
          <p:nvPr/>
        </p:nvGrpSpPr>
        <p:grpSpPr bwMode="auto">
          <a:xfrm>
            <a:off x="4655159" y="295275"/>
            <a:ext cx="4416425" cy="5732026"/>
            <a:chOff x="4338638" y="295275"/>
            <a:chExt cx="4417210" cy="5732026"/>
          </a:xfrm>
        </p:grpSpPr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E8B2A576-EF6B-4142-ACF6-E997FECC1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7975" y="1749425"/>
              <a:ext cx="1642963" cy="1860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oup 15">
              <a:extLst>
                <a:ext uri="{FF2B5EF4-FFF2-40B4-BE49-F238E27FC236}">
                  <a16:creationId xmlns:a16="http://schemas.microsoft.com/office/drawing/2014/main" id="{93131864-DDF4-7748-93A1-BFF9E1A3CA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45113" y="295275"/>
              <a:ext cx="3275012" cy="1730347"/>
              <a:chOff x="5345311" y="524250"/>
              <a:chExt cx="3274238" cy="1730214"/>
            </a:xfrm>
          </p:grpSpPr>
          <p:sp>
            <p:nvSpPr>
              <p:cNvPr id="28" name="TextBox 5">
                <a:extLst>
                  <a:ext uri="{FF2B5EF4-FFF2-40B4-BE49-F238E27FC236}">
                    <a16:creationId xmlns:a16="http://schemas.microsoft.com/office/drawing/2014/main" id="{BC65F079-71B6-DB4E-AB39-8939C480AA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45311" y="1789936"/>
                <a:ext cx="1856071" cy="369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pt-BR" sz="1800">
                    <a:solidFill>
                      <a:srgbClr val="CC0000"/>
                    </a:solidFill>
                    <a:latin typeface="Arial Narrow" panose="020B0604020202020204" pitchFamily="34" charset="0"/>
                  </a:rPr>
                  <a:t>……………………..</a:t>
                </a:r>
              </a:p>
            </p:txBody>
          </p:sp>
          <p:sp>
            <p:nvSpPr>
              <p:cNvPr id="29" name="TextBox 8">
                <a:extLst>
                  <a:ext uri="{FF2B5EF4-FFF2-40B4-BE49-F238E27FC236}">
                    <a16:creationId xmlns:a16="http://schemas.microsoft.com/office/drawing/2014/main" id="{2A7F8519-514A-E241-ADC9-7E088FD6F4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08125" y="524250"/>
                <a:ext cx="2811424" cy="13848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pt-BR" altLang="pt-BR" sz="1400" i="1" dirty="0">
                    <a:solidFill>
                      <a:srgbClr val="CC0000"/>
                    </a:solidFill>
                    <a:cs typeface="Arial" panose="020B0604020202020204" pitchFamily="34" charset="0"/>
                  </a:rPr>
                  <a:t>exemplo  de codificação espacial: </a:t>
                </a:r>
                <a:r>
                  <a:rPr lang="pt-BR" altLang="pt-BR" sz="1400" dirty="0">
                    <a:cs typeface="Arial" panose="020B0604020202020204" pitchFamily="34" charset="0"/>
                  </a:rPr>
                  <a:t>ao invés de enviar N valores com a mesma cor (roxo), envia apenas dois valores: valor da cor (roxo)  e número (N) de valores repetidos (N)</a:t>
                </a:r>
              </a:p>
            </p:txBody>
          </p:sp>
          <p:sp>
            <p:nvSpPr>
              <p:cNvPr id="30" name="TextBox 13">
                <a:extLst>
                  <a:ext uri="{FF2B5EF4-FFF2-40B4-BE49-F238E27FC236}">
                    <a16:creationId xmlns:a16="http://schemas.microsoft.com/office/drawing/2014/main" id="{A880A09C-F196-FB45-AE33-9D561F0F3F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54771" y="1885160"/>
                <a:ext cx="1803448" cy="369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2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pt-BR" sz="1800">
                    <a:solidFill>
                      <a:srgbClr val="CC0000"/>
                    </a:solidFill>
                    <a:latin typeface="Arial Narrow" panose="020B0604020202020204" pitchFamily="34" charset="0"/>
                  </a:rPr>
                  <a:t>……………….…….</a:t>
                </a:r>
              </a:p>
            </p:txBody>
          </p:sp>
          <p:cxnSp>
            <p:nvCxnSpPr>
              <p:cNvPr id="31" name="Straight Connector 10">
                <a:extLst>
                  <a:ext uri="{FF2B5EF4-FFF2-40B4-BE49-F238E27FC236}">
                    <a16:creationId xmlns:a16="http://schemas.microsoft.com/office/drawing/2014/main" id="{E816739A-1B58-044D-B2DB-2F2915926DF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5565603" y="756253"/>
                <a:ext cx="313958" cy="1155782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3" name="TextBox 17">
              <a:extLst>
                <a:ext uri="{FF2B5EF4-FFF2-40B4-BE49-F238E27FC236}">
                  <a16:creationId xmlns:a16="http://schemas.microsoft.com/office/drawing/2014/main" id="{1E7BC0EF-9757-8740-8B2A-F17165926E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3721" y="3654665"/>
              <a:ext cx="10184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pt-BR" altLang="pt-BR" sz="1800" dirty="0">
                  <a:solidFill>
                    <a:srgbClr val="CC0000"/>
                  </a:solidFill>
                  <a:cs typeface="Arial" panose="020B0604020202020204" pitchFamily="34" charset="0"/>
                </a:rPr>
                <a:t>quadro</a:t>
              </a:r>
              <a:r>
                <a:rPr lang="pt-BR" altLang="pt-BR" sz="1800" i="1" dirty="0">
                  <a:solidFill>
                    <a:srgbClr val="CC0000"/>
                  </a:solidFill>
                  <a:cs typeface="Arial" panose="020B0604020202020204" pitchFamily="34" charset="0"/>
                </a:rPr>
                <a:t> </a:t>
              </a:r>
              <a:r>
                <a:rPr lang="pt-BR" altLang="pt-BR" sz="1800" i="1" dirty="0" err="1">
                  <a:solidFill>
                    <a:srgbClr val="CC0000"/>
                  </a:solidFill>
                  <a:cs typeface="Arial" panose="020B0604020202020204" pitchFamily="34" charset="0"/>
                </a:rPr>
                <a:t>i</a:t>
              </a:r>
              <a:endParaRPr lang="pt-BR" altLang="pt-BR" sz="1800" i="1" dirty="0">
                <a:solidFill>
                  <a:srgbClr val="CC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34C65FE-4CED-8A46-B836-1232099F2A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51858" y="5611091"/>
              <a:ext cx="128134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pt-BR" altLang="pt-BR" sz="1800" dirty="0">
                  <a:solidFill>
                    <a:srgbClr val="CC0000"/>
                  </a:solidFill>
                  <a:cs typeface="Arial" panose="020B0604020202020204" pitchFamily="34" charset="0"/>
                </a:rPr>
                <a:t>quadro</a:t>
              </a:r>
              <a:r>
                <a:rPr lang="pt-BR" altLang="pt-BR" sz="1800" i="1" dirty="0">
                  <a:solidFill>
                    <a:srgbClr val="CC0000"/>
                  </a:solidFill>
                  <a:cs typeface="Arial" panose="020B0604020202020204" pitchFamily="34" charset="0"/>
                </a:rPr>
                <a:t> i+1</a:t>
              </a:r>
            </a:p>
          </p:txBody>
        </p:sp>
        <p:sp>
          <p:nvSpPr>
            <p:cNvPr id="25" name="TextBox 26">
              <a:extLst>
                <a:ext uri="{FF2B5EF4-FFF2-40B4-BE49-F238E27FC236}">
                  <a16:creationId xmlns:a16="http://schemas.microsoft.com/office/drawing/2014/main" id="{C55F6853-C4DC-B246-BB97-BD3A7D2D1C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8638" y="4857750"/>
              <a:ext cx="2278062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pt-BR" altLang="pt-BR" sz="1400" i="1" dirty="0">
                  <a:solidFill>
                    <a:srgbClr val="CC0000"/>
                  </a:solidFill>
                  <a:cs typeface="Arial" panose="020B0604020202020204" pitchFamily="34" charset="0"/>
                </a:rPr>
                <a:t>exemplo de codificação temporal: </a:t>
              </a:r>
              <a:r>
                <a:rPr lang="pt-BR" altLang="pt-BR" sz="1400" dirty="0">
                  <a:cs typeface="Arial" panose="020B0604020202020204" pitchFamily="34" charset="0"/>
                </a:rPr>
                <a:t>ao invés de enviar o quadro completo i+1, envia apenas as diferenças do quadro </a:t>
              </a:r>
              <a:r>
                <a:rPr lang="pt-BR" altLang="pt-BR" sz="1400" dirty="0" err="1">
                  <a:cs typeface="Arial" panose="020B0604020202020204" pitchFamily="34" charset="0"/>
                </a:rPr>
                <a:t>i</a:t>
              </a:r>
              <a:endParaRPr lang="pt-BR" altLang="pt-BR" sz="1400" dirty="0">
                <a:cs typeface="Arial" panose="020B0604020202020204" pitchFamily="34" charset="0"/>
              </a:endParaRPr>
            </a:p>
          </p:txBody>
        </p:sp>
        <p:cxnSp>
          <p:nvCxnSpPr>
            <p:cNvPr id="26" name="Straight Connector 28">
              <a:extLst>
                <a:ext uri="{FF2B5EF4-FFF2-40B4-BE49-F238E27FC236}">
                  <a16:creationId xmlns:a16="http://schemas.microsoft.com/office/drawing/2014/main" id="{6EAE1433-A52E-5343-BF53-E2C78CDA9A6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972518" y="4021445"/>
              <a:ext cx="1013060" cy="1783949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CEFE6428-862C-9B49-8432-339DBD681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2885" y="3806720"/>
              <a:ext cx="1642963" cy="1860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8AC78FF-3833-9940-8553-3270196E6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EEE-90FD-4CA0-A901-9D9CCFCFE775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6658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729" name="Group 2">
            <a:extLst>
              <a:ext uri="{FF2B5EF4-FFF2-40B4-BE49-F238E27FC236}">
                <a16:creationId xmlns:a16="http://schemas.microsoft.com/office/drawing/2014/main" id="{6F67F763-06EA-524E-B6B5-35B25C10AD24}"/>
              </a:ext>
            </a:extLst>
          </p:cNvPr>
          <p:cNvGrpSpPr>
            <a:grpSpLocks/>
          </p:cNvGrpSpPr>
          <p:nvPr/>
        </p:nvGrpSpPr>
        <p:grpSpPr bwMode="auto">
          <a:xfrm>
            <a:off x="5640388" y="2125663"/>
            <a:ext cx="2109787" cy="1582737"/>
            <a:chOff x="1842724" y="2867233"/>
            <a:chExt cx="5649912" cy="3416300"/>
          </a:xfrm>
        </p:grpSpPr>
        <p:sp>
          <p:nvSpPr>
            <p:cNvPr id="201784" name="AutoShape 99">
              <a:extLst>
                <a:ext uri="{FF2B5EF4-FFF2-40B4-BE49-F238E27FC236}">
                  <a16:creationId xmlns:a16="http://schemas.microsoft.com/office/drawing/2014/main" id="{1BB1AFBA-B912-0742-B0C0-2FD21E69DA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2724" y="2867233"/>
              <a:ext cx="5649912" cy="768350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201785" name="Rectangle 87">
              <a:extLst>
                <a:ext uri="{FF2B5EF4-FFF2-40B4-BE49-F238E27FC236}">
                  <a16:creationId xmlns:a16="http://schemas.microsoft.com/office/drawing/2014/main" id="{81FC3A0A-BF44-5449-B957-FB9897E6A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699" y="3621296"/>
              <a:ext cx="4781550" cy="266223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2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pt-BR" altLang="pt-BR"/>
            </a:p>
          </p:txBody>
        </p:sp>
      </p:grpSp>
      <p:grpSp>
        <p:nvGrpSpPr>
          <p:cNvPr id="201730" name="Group 249">
            <a:extLst>
              <a:ext uri="{FF2B5EF4-FFF2-40B4-BE49-F238E27FC236}">
                <a16:creationId xmlns:a16="http://schemas.microsoft.com/office/drawing/2014/main" id="{B43DE54D-7C4E-8D46-848D-72DCB05DC7AF}"/>
              </a:ext>
            </a:extLst>
          </p:cNvPr>
          <p:cNvGrpSpPr>
            <a:grpSpLocks/>
          </p:cNvGrpSpPr>
          <p:nvPr/>
        </p:nvGrpSpPr>
        <p:grpSpPr bwMode="auto">
          <a:xfrm>
            <a:off x="1900238" y="2686050"/>
            <a:ext cx="427037" cy="785813"/>
            <a:chOff x="4140" y="429"/>
            <a:chExt cx="1425" cy="2396"/>
          </a:xfrm>
        </p:grpSpPr>
        <p:sp>
          <p:nvSpPr>
            <p:cNvPr id="201752" name="Freeform 250">
              <a:extLst>
                <a:ext uri="{FF2B5EF4-FFF2-40B4-BE49-F238E27FC236}">
                  <a16:creationId xmlns:a16="http://schemas.microsoft.com/office/drawing/2014/main" id="{FA715467-070B-574E-BA37-A87FA603B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17 w 354"/>
                <a:gd name="T1" fmla="*/ 0 h 2742"/>
                <a:gd name="T2" fmla="*/ 93 w 354"/>
                <a:gd name="T3" fmla="*/ 114 h 2742"/>
                <a:gd name="T4" fmla="*/ 91 w 354"/>
                <a:gd name="T5" fmla="*/ 881 h 2742"/>
                <a:gd name="T6" fmla="*/ 0 w 354"/>
                <a:gd name="T7" fmla="*/ 921 h 2742"/>
                <a:gd name="T8" fmla="*/ 17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2" name="Rectangle 251">
              <a:extLst>
                <a:ext uri="{FF2B5EF4-FFF2-40B4-BE49-F238E27FC236}">
                  <a16:creationId xmlns:a16="http://schemas.microsoft.com/office/drawing/2014/main" id="{70873C61-9035-6B4D-B273-2186DC48F3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4" y="429"/>
              <a:ext cx="1049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01754" name="Freeform 252">
              <a:extLst>
                <a:ext uri="{FF2B5EF4-FFF2-40B4-BE49-F238E27FC236}">
                  <a16:creationId xmlns:a16="http://schemas.microsoft.com/office/drawing/2014/main" id="{AC9C1AB9-3891-6640-85A1-BE7C88FB9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56 w 211"/>
                <a:gd name="T3" fmla="*/ 73 h 2537"/>
                <a:gd name="T4" fmla="*/ 2 w 211"/>
                <a:gd name="T5" fmla="*/ 839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1755" name="Freeform 253">
              <a:extLst>
                <a:ext uri="{FF2B5EF4-FFF2-40B4-BE49-F238E27FC236}">
                  <a16:creationId xmlns:a16="http://schemas.microsoft.com/office/drawing/2014/main" id="{DB317872-E994-544A-8B9D-640F8CDC2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87 w 328"/>
                <a:gd name="T3" fmla="*/ 43 h 226"/>
                <a:gd name="T4" fmla="*/ 87 w 328"/>
                <a:gd name="T5" fmla="*/ 77 h 226"/>
                <a:gd name="T6" fmla="*/ 0 w 328"/>
                <a:gd name="T7" fmla="*/ 34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5" name="Rectangle 254">
              <a:extLst>
                <a:ext uri="{FF2B5EF4-FFF2-40B4-BE49-F238E27FC236}">
                  <a16:creationId xmlns:a16="http://schemas.microsoft.com/office/drawing/2014/main" id="{F23941D6-8498-B94F-B776-5BE751E928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695"/>
              <a:ext cx="593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201757" name="Group 255">
              <a:extLst>
                <a:ext uri="{FF2B5EF4-FFF2-40B4-BE49-F238E27FC236}">
                  <a16:creationId xmlns:a16="http://schemas.microsoft.com/office/drawing/2014/main" id="{8C0BD5B0-FBF2-8846-B87B-0A48DB8F1D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91" name="AutoShape 256">
                <a:extLst>
                  <a:ext uri="{FF2B5EF4-FFF2-40B4-BE49-F238E27FC236}">
                    <a16:creationId xmlns:a16="http://schemas.microsoft.com/office/drawing/2014/main" id="{B9F9A4FC-3E8F-F642-A8BC-CA368F851F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" y="2566"/>
                <a:ext cx="727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92" name="AutoShape 257">
                <a:extLst>
                  <a:ext uri="{FF2B5EF4-FFF2-40B4-BE49-F238E27FC236}">
                    <a16:creationId xmlns:a16="http://schemas.microsoft.com/office/drawing/2014/main" id="{365665C9-B64F-D448-92C1-058306D997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" y="2580"/>
                <a:ext cx="694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167" name="Rectangle 258">
              <a:extLst>
                <a:ext uri="{FF2B5EF4-FFF2-40B4-BE49-F238E27FC236}">
                  <a16:creationId xmlns:a16="http://schemas.microsoft.com/office/drawing/2014/main" id="{B80A498D-7C92-D542-9175-9AAF1E07AD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5" y="1020"/>
              <a:ext cx="593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201759" name="Group 259">
              <a:extLst>
                <a:ext uri="{FF2B5EF4-FFF2-40B4-BE49-F238E27FC236}">
                  <a16:creationId xmlns:a16="http://schemas.microsoft.com/office/drawing/2014/main" id="{F44C2FC2-D6AF-3F48-BFFA-64730D1149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89" name="AutoShape 260">
                <a:extLst>
                  <a:ext uri="{FF2B5EF4-FFF2-40B4-BE49-F238E27FC236}">
                    <a16:creationId xmlns:a16="http://schemas.microsoft.com/office/drawing/2014/main" id="{02BDBFF6-80C2-0D4E-AEB3-D1A648C427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2569"/>
                <a:ext cx="721" cy="136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90" name="AutoShape 261">
                <a:extLst>
                  <a:ext uri="{FF2B5EF4-FFF2-40B4-BE49-F238E27FC236}">
                    <a16:creationId xmlns:a16="http://schemas.microsoft.com/office/drawing/2014/main" id="{3C592E39-16CF-794E-B753-33CBB422DF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87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169" name="Rectangle 262">
              <a:extLst>
                <a:ext uri="{FF2B5EF4-FFF2-40B4-BE49-F238E27FC236}">
                  <a16:creationId xmlns:a16="http://schemas.microsoft.com/office/drawing/2014/main" id="{7DD7EC7E-F2C9-1B45-95EA-D9B17A1B7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9" y="1358"/>
              <a:ext cx="593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70" name="Rectangle 263">
              <a:extLst>
                <a:ext uri="{FF2B5EF4-FFF2-40B4-BE49-F238E27FC236}">
                  <a16:creationId xmlns:a16="http://schemas.microsoft.com/office/drawing/2014/main" id="{92055542-54DD-DA41-AAF5-50382058D4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5" y="1654"/>
              <a:ext cx="599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201762" name="Group 264">
              <a:extLst>
                <a:ext uri="{FF2B5EF4-FFF2-40B4-BE49-F238E27FC236}">
                  <a16:creationId xmlns:a16="http://schemas.microsoft.com/office/drawing/2014/main" id="{D68BA435-AE85-DA4D-A3D6-CE0C82BCE7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87" name="AutoShape 265">
                <a:extLst>
                  <a:ext uri="{FF2B5EF4-FFF2-40B4-BE49-F238E27FC236}">
                    <a16:creationId xmlns:a16="http://schemas.microsoft.com/office/drawing/2014/main" id="{323009D4-EBF8-5B4C-9430-81B1FCAE96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2570"/>
                <a:ext cx="719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88" name="AutoShape 266">
                <a:extLst>
                  <a:ext uri="{FF2B5EF4-FFF2-40B4-BE49-F238E27FC236}">
                    <a16:creationId xmlns:a16="http://schemas.microsoft.com/office/drawing/2014/main" id="{08A1400A-C817-3647-A0DD-6009FECF38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" y="2588"/>
                <a:ext cx="693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201763" name="Freeform 267">
              <a:extLst>
                <a:ext uri="{FF2B5EF4-FFF2-40B4-BE49-F238E27FC236}">
                  <a16:creationId xmlns:a16="http://schemas.microsoft.com/office/drawing/2014/main" id="{97813203-0677-4544-A96F-F999B62C2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87 w 328"/>
                <a:gd name="T3" fmla="*/ 42 h 226"/>
                <a:gd name="T4" fmla="*/ 87 w 328"/>
                <a:gd name="T5" fmla="*/ 75 h 226"/>
                <a:gd name="T6" fmla="*/ 0 w 328"/>
                <a:gd name="T7" fmla="*/ 32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01764" name="Group 268">
              <a:extLst>
                <a:ext uri="{FF2B5EF4-FFF2-40B4-BE49-F238E27FC236}">
                  <a16:creationId xmlns:a16="http://schemas.microsoft.com/office/drawing/2014/main" id="{C33E9199-3238-0A48-AB70-BA1EC9F28A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85" name="AutoShape 269">
                <a:extLst>
                  <a:ext uri="{FF2B5EF4-FFF2-40B4-BE49-F238E27FC236}">
                    <a16:creationId xmlns:a16="http://schemas.microsoft.com/office/drawing/2014/main" id="{494551AC-3651-5A4F-A9C9-96C5D5FB1C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" y="2570"/>
                <a:ext cx="726" cy="136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86" name="AutoShape 270">
                <a:extLst>
                  <a:ext uri="{FF2B5EF4-FFF2-40B4-BE49-F238E27FC236}">
                    <a16:creationId xmlns:a16="http://schemas.microsoft.com/office/drawing/2014/main" id="{67FA89AE-41B1-0B4E-A038-54656B7D48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" y="2585"/>
                <a:ext cx="693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ZapfDingbats" charset="0"/>
                  <a:buNone/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174" name="Rectangle 271">
              <a:extLst>
                <a:ext uri="{FF2B5EF4-FFF2-40B4-BE49-F238E27FC236}">
                  <a16:creationId xmlns:a16="http://schemas.microsoft.com/office/drawing/2014/main" id="{C2777469-7B69-A94A-A8B7-7E3E1274B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2" y="429"/>
              <a:ext cx="64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01766" name="Freeform 272">
              <a:extLst>
                <a:ext uri="{FF2B5EF4-FFF2-40B4-BE49-F238E27FC236}">
                  <a16:creationId xmlns:a16="http://schemas.microsoft.com/office/drawing/2014/main" id="{86D1A9F3-5633-AA48-A4E0-0874A2370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77 w 296"/>
                <a:gd name="T3" fmla="*/ 47 h 256"/>
                <a:gd name="T4" fmla="*/ 78 w 296"/>
                <a:gd name="T5" fmla="*/ 85 h 256"/>
                <a:gd name="T6" fmla="*/ 0 w 296"/>
                <a:gd name="T7" fmla="*/ 32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1767" name="Freeform 273">
              <a:extLst>
                <a:ext uri="{FF2B5EF4-FFF2-40B4-BE49-F238E27FC236}">
                  <a16:creationId xmlns:a16="http://schemas.microsoft.com/office/drawing/2014/main" id="{3A33AF16-7A62-7149-ADFA-9B0DDA517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81 w 304"/>
                <a:gd name="T3" fmla="*/ 55 h 288"/>
                <a:gd name="T4" fmla="*/ 76 w 304"/>
                <a:gd name="T5" fmla="*/ 97 h 288"/>
                <a:gd name="T6" fmla="*/ 2 w 304"/>
                <a:gd name="T7" fmla="*/ 42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7" name="Oval 274">
              <a:extLst>
                <a:ext uri="{FF2B5EF4-FFF2-40B4-BE49-F238E27FC236}">
                  <a16:creationId xmlns:a16="http://schemas.microsoft.com/office/drawing/2014/main" id="{FA03D0FD-53A4-D14B-8B4A-058CAC461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7" y="2612"/>
              <a:ext cx="48" cy="97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01769" name="Freeform 275">
              <a:extLst>
                <a:ext uri="{FF2B5EF4-FFF2-40B4-BE49-F238E27FC236}">
                  <a16:creationId xmlns:a16="http://schemas.microsoft.com/office/drawing/2014/main" id="{33C135C3-4C86-0040-A092-37CF31A70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36 h 240"/>
                <a:gd name="T2" fmla="*/ 2 w 306"/>
                <a:gd name="T3" fmla="*/ 81 h 240"/>
                <a:gd name="T4" fmla="*/ 81 w 306"/>
                <a:gd name="T5" fmla="*/ 37 h 240"/>
                <a:gd name="T6" fmla="*/ 78 w 306"/>
                <a:gd name="T7" fmla="*/ 0 h 240"/>
                <a:gd name="T8" fmla="*/ 0 w 306"/>
                <a:gd name="T9" fmla="*/ 36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9" name="AutoShape 276">
              <a:extLst>
                <a:ext uri="{FF2B5EF4-FFF2-40B4-BE49-F238E27FC236}">
                  <a16:creationId xmlns:a16="http://schemas.microsoft.com/office/drawing/2014/main" id="{E431C9F0-18C9-9441-AEBE-76C4333788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80"/>
              <a:ext cx="1203" cy="145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80" name="AutoShape 277">
              <a:extLst>
                <a:ext uri="{FF2B5EF4-FFF2-40B4-BE49-F238E27FC236}">
                  <a16:creationId xmlns:a16="http://schemas.microsoft.com/office/drawing/2014/main" id="{89F87EC3-7836-0D4A-9C1E-306867CEC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4" y="2709"/>
              <a:ext cx="1075" cy="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81" name="Oval 278">
              <a:extLst>
                <a:ext uri="{FF2B5EF4-FFF2-40B4-BE49-F238E27FC236}">
                  <a16:creationId xmlns:a16="http://schemas.microsoft.com/office/drawing/2014/main" id="{ED8CFF04-6DBF-A246-8A1A-6A672F1AEC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" y="2380"/>
              <a:ext cx="159" cy="14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82" name="Oval 279">
              <a:extLst>
                <a:ext uri="{FF2B5EF4-FFF2-40B4-BE49-F238E27FC236}">
                  <a16:creationId xmlns:a16="http://schemas.microsoft.com/office/drawing/2014/main" id="{E9CDF587-C743-B34D-9137-B4E74795B7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4" y="2385"/>
              <a:ext cx="164" cy="1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Font typeface="ZapfDingbats" charset="0"/>
                <a:buNone/>
                <a:defRPr/>
              </a:pPr>
              <a:endParaRPr lang="en-US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83" name="Oval 280">
              <a:extLst>
                <a:ext uri="{FF2B5EF4-FFF2-40B4-BE49-F238E27FC236}">
                  <a16:creationId xmlns:a16="http://schemas.microsoft.com/office/drawing/2014/main" id="{6E6B57F9-EBD9-8344-A535-ACA7B27E5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4" y="2380"/>
              <a:ext cx="154" cy="140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84" name="Rectangle 281">
              <a:extLst>
                <a:ext uri="{FF2B5EF4-FFF2-40B4-BE49-F238E27FC236}">
                  <a16:creationId xmlns:a16="http://schemas.microsoft.com/office/drawing/2014/main" id="{4D60A54C-1513-5141-A041-2628F65AF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1838"/>
              <a:ext cx="85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201731" name="Rectangle 2">
            <a:extLst>
              <a:ext uri="{FF2B5EF4-FFF2-40B4-BE49-F238E27FC236}">
                <a16:creationId xmlns:a16="http://schemas.microsoft.com/office/drawing/2014/main" id="{820FC246-BF89-1140-8317-A4AB85CD1A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17475"/>
            <a:ext cx="7772400" cy="1143000"/>
          </a:xfrm>
        </p:spPr>
        <p:txBody>
          <a:bodyPr/>
          <a:lstStyle/>
          <a:p>
            <a:r>
              <a:rPr lang="pt-BR" altLang="pt-BR" i="1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Streaming</a:t>
            </a:r>
            <a:r>
              <a:rPr lang="pt-BR" altLang="pt-BR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de vídeo armazenado</a:t>
            </a:r>
            <a:r>
              <a:rPr lang="en-US" altLang="pt-BR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: </a:t>
            </a:r>
          </a:p>
        </p:txBody>
      </p:sp>
      <p:grpSp>
        <p:nvGrpSpPr>
          <p:cNvPr id="201732" name="Group 134">
            <a:extLst>
              <a:ext uri="{FF2B5EF4-FFF2-40B4-BE49-F238E27FC236}">
                <a16:creationId xmlns:a16="http://schemas.microsoft.com/office/drawing/2014/main" id="{A592A711-3F17-624C-99F7-18EC97CF1CAD}"/>
              </a:ext>
            </a:extLst>
          </p:cNvPr>
          <p:cNvGrpSpPr>
            <a:grpSpLocks/>
          </p:cNvGrpSpPr>
          <p:nvPr/>
        </p:nvGrpSpPr>
        <p:grpSpPr bwMode="auto">
          <a:xfrm>
            <a:off x="1473200" y="2317750"/>
            <a:ext cx="1281113" cy="363538"/>
            <a:chOff x="3621" y="3265"/>
            <a:chExt cx="1776" cy="744"/>
          </a:xfrm>
        </p:grpSpPr>
        <p:pic>
          <p:nvPicPr>
            <p:cNvPr id="201748" name="Picture 135" descr="reellogo">
              <a:extLst>
                <a:ext uri="{FF2B5EF4-FFF2-40B4-BE49-F238E27FC236}">
                  <a16:creationId xmlns:a16="http://schemas.microsoft.com/office/drawing/2014/main" id="{C3904699-ED31-1A47-8151-56661A9E54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1" y="3265"/>
              <a:ext cx="1776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344" name="Freeform 136">
              <a:extLst>
                <a:ext uri="{FF2B5EF4-FFF2-40B4-BE49-F238E27FC236}">
                  <a16:creationId xmlns:a16="http://schemas.microsoft.com/office/drawing/2014/main" id="{9C2C143A-4723-F54B-A043-D778920C4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" y="3288"/>
              <a:ext cx="1402" cy="439"/>
            </a:xfrm>
            <a:custGeom>
              <a:avLst/>
              <a:gdLst>
                <a:gd name="T0" fmla="*/ 0 w 1401"/>
                <a:gd name="T1" fmla="*/ 6 h 438"/>
                <a:gd name="T2" fmla="*/ 27 w 1401"/>
                <a:gd name="T3" fmla="*/ 385 h 438"/>
                <a:gd name="T4" fmla="*/ 114 w 1401"/>
                <a:gd name="T5" fmla="*/ 382 h 438"/>
                <a:gd name="T6" fmla="*/ 132 w 1401"/>
                <a:gd name="T7" fmla="*/ 358 h 438"/>
                <a:gd name="T8" fmla="*/ 210 w 1401"/>
                <a:gd name="T9" fmla="*/ 403 h 438"/>
                <a:gd name="T10" fmla="*/ 450 w 1401"/>
                <a:gd name="T11" fmla="*/ 385 h 438"/>
                <a:gd name="T12" fmla="*/ 486 w 1401"/>
                <a:gd name="T13" fmla="*/ 394 h 438"/>
                <a:gd name="T14" fmla="*/ 690 w 1401"/>
                <a:gd name="T15" fmla="*/ 418 h 438"/>
                <a:gd name="T16" fmla="*/ 1075 w 1401"/>
                <a:gd name="T17" fmla="*/ 439 h 438"/>
                <a:gd name="T18" fmla="*/ 1402 w 1401"/>
                <a:gd name="T19" fmla="*/ 421 h 438"/>
                <a:gd name="T20" fmla="*/ 1393 w 1401"/>
                <a:gd name="T21" fmla="*/ 165 h 438"/>
                <a:gd name="T22" fmla="*/ 291 w 1401"/>
                <a:gd name="T23" fmla="*/ 0 h 438"/>
                <a:gd name="T24" fmla="*/ 0 w 1401"/>
                <a:gd name="T25" fmla="*/ 6 h 4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01" h="438">
                  <a:moveTo>
                    <a:pt x="0" y="6"/>
                  </a:moveTo>
                  <a:lnTo>
                    <a:pt x="27" y="384"/>
                  </a:lnTo>
                  <a:lnTo>
                    <a:pt x="114" y="381"/>
                  </a:lnTo>
                  <a:lnTo>
                    <a:pt x="132" y="357"/>
                  </a:lnTo>
                  <a:lnTo>
                    <a:pt x="210" y="402"/>
                  </a:lnTo>
                  <a:lnTo>
                    <a:pt x="450" y="384"/>
                  </a:lnTo>
                  <a:lnTo>
                    <a:pt x="486" y="393"/>
                  </a:lnTo>
                  <a:lnTo>
                    <a:pt x="690" y="417"/>
                  </a:lnTo>
                  <a:lnTo>
                    <a:pt x="1074" y="438"/>
                  </a:lnTo>
                  <a:lnTo>
                    <a:pt x="1401" y="420"/>
                  </a:lnTo>
                  <a:lnTo>
                    <a:pt x="1392" y="165"/>
                  </a:lnTo>
                  <a:lnTo>
                    <a:pt x="291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2345" name="Freeform 137">
              <a:extLst>
                <a:ext uri="{FF2B5EF4-FFF2-40B4-BE49-F238E27FC236}">
                  <a16:creationId xmlns:a16="http://schemas.microsoft.com/office/drawing/2014/main" id="{DBCF63BC-ECB3-DE4A-938F-64346826B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2" y="3860"/>
              <a:ext cx="999" cy="120"/>
            </a:xfrm>
            <a:custGeom>
              <a:avLst/>
              <a:gdLst>
                <a:gd name="T0" fmla="*/ 0 w 999"/>
                <a:gd name="T1" fmla="*/ 6 h 123"/>
                <a:gd name="T2" fmla="*/ 717 w 999"/>
                <a:gd name="T3" fmla="*/ 12 h 123"/>
                <a:gd name="T4" fmla="*/ 744 w 999"/>
                <a:gd name="T5" fmla="*/ 35 h 123"/>
                <a:gd name="T6" fmla="*/ 801 w 999"/>
                <a:gd name="T7" fmla="*/ 41 h 123"/>
                <a:gd name="T8" fmla="*/ 876 w 999"/>
                <a:gd name="T9" fmla="*/ 6 h 123"/>
                <a:gd name="T10" fmla="*/ 933 w 999"/>
                <a:gd name="T11" fmla="*/ 0 h 123"/>
                <a:gd name="T12" fmla="*/ 981 w 999"/>
                <a:gd name="T13" fmla="*/ 15 h 123"/>
                <a:gd name="T14" fmla="*/ 999 w 999"/>
                <a:gd name="T15" fmla="*/ 50 h 123"/>
                <a:gd name="T16" fmla="*/ 987 w 999"/>
                <a:gd name="T17" fmla="*/ 120 h 123"/>
                <a:gd name="T18" fmla="*/ 18 w 999"/>
                <a:gd name="T19" fmla="*/ 117 h 123"/>
                <a:gd name="T20" fmla="*/ 0 w 999"/>
                <a:gd name="T21" fmla="*/ 6 h 1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99" h="123">
                  <a:moveTo>
                    <a:pt x="0" y="6"/>
                  </a:moveTo>
                  <a:lnTo>
                    <a:pt x="717" y="12"/>
                  </a:lnTo>
                  <a:lnTo>
                    <a:pt x="744" y="36"/>
                  </a:lnTo>
                  <a:lnTo>
                    <a:pt x="801" y="42"/>
                  </a:lnTo>
                  <a:lnTo>
                    <a:pt x="876" y="6"/>
                  </a:lnTo>
                  <a:lnTo>
                    <a:pt x="933" y="0"/>
                  </a:lnTo>
                  <a:lnTo>
                    <a:pt x="981" y="15"/>
                  </a:lnTo>
                  <a:lnTo>
                    <a:pt x="999" y="51"/>
                  </a:lnTo>
                  <a:lnTo>
                    <a:pt x="987" y="123"/>
                  </a:lnTo>
                  <a:lnTo>
                    <a:pt x="18" y="12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201751" name="Picture 138" descr="video1">
              <a:extLst>
                <a:ext uri="{FF2B5EF4-FFF2-40B4-BE49-F238E27FC236}">
                  <a16:creationId xmlns:a16="http://schemas.microsoft.com/office/drawing/2014/main" id="{A52F698A-6940-A243-89DE-AEDB20066D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" y="3400"/>
              <a:ext cx="889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1733" name="Picture 20" descr="underline_base">
            <a:extLst>
              <a:ext uri="{FF2B5EF4-FFF2-40B4-BE49-F238E27FC236}">
                <a16:creationId xmlns:a16="http://schemas.microsoft.com/office/drawing/2014/main" id="{EE1DAF44-C779-8544-AE4D-7296DD4880C5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946150"/>
            <a:ext cx="54848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1734" name="Group 349">
            <a:extLst>
              <a:ext uri="{FF2B5EF4-FFF2-40B4-BE49-F238E27FC236}">
                <a16:creationId xmlns:a16="http://schemas.microsoft.com/office/drawing/2014/main" id="{0EF72EAC-8D30-5F49-ABCB-A64885367F31}"/>
              </a:ext>
            </a:extLst>
          </p:cNvPr>
          <p:cNvGrpSpPr>
            <a:grpSpLocks/>
          </p:cNvGrpSpPr>
          <p:nvPr/>
        </p:nvGrpSpPr>
        <p:grpSpPr bwMode="auto">
          <a:xfrm>
            <a:off x="6399213" y="2905125"/>
            <a:ext cx="677862" cy="663575"/>
            <a:chOff x="4437" y="1472"/>
            <a:chExt cx="427" cy="418"/>
          </a:xfrm>
        </p:grpSpPr>
        <p:sp>
          <p:nvSpPr>
            <p:cNvPr id="222558" name="Rectangle 350">
              <a:extLst>
                <a:ext uri="{FF2B5EF4-FFF2-40B4-BE49-F238E27FC236}">
                  <a16:creationId xmlns:a16="http://schemas.microsoft.com/office/drawing/2014/main" id="{B46A286D-2CEA-2B4A-ADB3-C411C5A06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3" y="1475"/>
              <a:ext cx="421" cy="361"/>
            </a:xfrm>
            <a:prstGeom prst="rect">
              <a:avLst/>
            </a:prstGeom>
            <a:gradFill rotWithShape="0">
              <a:gsLst>
                <a:gs pos="0">
                  <a:srgbClr val="99CCFF">
                    <a:gamma/>
                    <a:shade val="46275"/>
                    <a:invGamma/>
                  </a:srgbClr>
                </a:gs>
                <a:gs pos="50000">
                  <a:srgbClr val="99CCFF"/>
                </a:gs>
                <a:gs pos="100000">
                  <a:srgbClr val="99CC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9050">
              <a:solidFill>
                <a:srgbClr val="5F5F5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222559" name="Rectangle 351">
              <a:extLst>
                <a:ext uri="{FF2B5EF4-FFF2-40B4-BE49-F238E27FC236}">
                  <a16:creationId xmlns:a16="http://schemas.microsoft.com/office/drawing/2014/main" id="{05DC55BD-2C77-D649-B458-308A18EEC8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" y="1837"/>
              <a:ext cx="179" cy="23"/>
            </a:xfrm>
            <a:prstGeom prst="rect">
              <a:avLst/>
            </a:prstGeom>
            <a:solidFill>
              <a:srgbClr val="5F5F5F"/>
            </a:solidFill>
            <a:ln w="19050">
              <a:solidFill>
                <a:srgbClr val="5F5F5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222560" name="Rectangle 352">
              <a:extLst>
                <a:ext uri="{FF2B5EF4-FFF2-40B4-BE49-F238E27FC236}">
                  <a16:creationId xmlns:a16="http://schemas.microsoft.com/office/drawing/2014/main" id="{2845C912-4CBB-0045-A6C7-05F95D06CC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2" y="1866"/>
              <a:ext cx="414" cy="24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222561" name="Rectangle 353">
              <a:extLst>
                <a:ext uri="{FF2B5EF4-FFF2-40B4-BE49-F238E27FC236}">
                  <a16:creationId xmlns:a16="http://schemas.microsoft.com/office/drawing/2014/main" id="{3817AD37-3DF8-1247-94F3-52B674F16F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7" y="1472"/>
              <a:ext cx="423" cy="35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ZapfDingbats" charset="0"/>
                <a:buNone/>
                <a:defRPr/>
              </a:pPr>
              <a:endParaRPr lang="en-US">
                <a:latin typeface="Arial"/>
                <a:ea typeface="ＭＳ Ｐゴシック" charset="0"/>
                <a:cs typeface="Arial"/>
              </a:endParaRPr>
            </a:p>
          </p:txBody>
        </p:sp>
      </p:grpSp>
      <p:sp>
        <p:nvSpPr>
          <p:cNvPr id="201735" name="TextBox 1">
            <a:extLst>
              <a:ext uri="{FF2B5EF4-FFF2-40B4-BE49-F238E27FC236}">
                <a16:creationId xmlns:a16="http://schemas.microsoft.com/office/drawing/2014/main" id="{08597765-30D0-0C4E-885E-53F6599E0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3" y="1497013"/>
            <a:ext cx="28552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pt-BR" altLang="pt-BR" sz="2800" dirty="0"/>
              <a:t>cenário simples</a:t>
            </a:r>
            <a:r>
              <a:rPr lang="pt-BR" altLang="pt-BR" dirty="0"/>
              <a:t>:</a:t>
            </a:r>
          </a:p>
        </p:txBody>
      </p:sp>
      <p:sp>
        <p:nvSpPr>
          <p:cNvPr id="201736" name="Freeform 1287">
            <a:extLst>
              <a:ext uri="{FF2B5EF4-FFF2-40B4-BE49-F238E27FC236}">
                <a16:creationId xmlns:a16="http://schemas.microsoft.com/office/drawing/2014/main" id="{6681DF75-52D1-F842-B0B2-2565538262A6}"/>
              </a:ext>
            </a:extLst>
          </p:cNvPr>
          <p:cNvSpPr>
            <a:spLocks/>
          </p:cNvSpPr>
          <p:nvPr/>
        </p:nvSpPr>
        <p:spPr bwMode="auto">
          <a:xfrm>
            <a:off x="2908300" y="2346325"/>
            <a:ext cx="2320925" cy="1228725"/>
          </a:xfrm>
          <a:custGeom>
            <a:avLst/>
            <a:gdLst>
              <a:gd name="T0" fmla="*/ 2147483647 w 1036"/>
              <a:gd name="T1" fmla="*/ 2147483647 h 675"/>
              <a:gd name="T2" fmla="*/ 2147483647 w 1036"/>
              <a:gd name="T3" fmla="*/ 2147483647 h 675"/>
              <a:gd name="T4" fmla="*/ 2147483647 w 1036"/>
              <a:gd name="T5" fmla="*/ 2147483647 h 675"/>
              <a:gd name="T6" fmla="*/ 2147483647 w 1036"/>
              <a:gd name="T7" fmla="*/ 2147483647 h 675"/>
              <a:gd name="T8" fmla="*/ 2147483647 w 1036"/>
              <a:gd name="T9" fmla="*/ 2147483647 h 675"/>
              <a:gd name="T10" fmla="*/ 2147483647 w 1036"/>
              <a:gd name="T11" fmla="*/ 2147483647 h 675"/>
              <a:gd name="T12" fmla="*/ 2147483647 w 1036"/>
              <a:gd name="T13" fmla="*/ 2147483647 h 675"/>
              <a:gd name="T14" fmla="*/ 2147483647 w 1036"/>
              <a:gd name="T15" fmla="*/ 2147483647 h 675"/>
              <a:gd name="T16" fmla="*/ 2147483647 w 1036"/>
              <a:gd name="T17" fmla="*/ 2147483647 h 675"/>
              <a:gd name="T18" fmla="*/ 2147483647 w 1036"/>
              <a:gd name="T19" fmla="*/ 2147483647 h 675"/>
              <a:gd name="T20" fmla="*/ 2147483647 w 1036"/>
              <a:gd name="T21" fmla="*/ 2147483647 h 675"/>
              <a:gd name="T22" fmla="*/ 2147483647 w 1036"/>
              <a:gd name="T23" fmla="*/ 2147483647 h 675"/>
              <a:gd name="T24" fmla="*/ 2147483647 w 1036"/>
              <a:gd name="T25" fmla="*/ 2147483647 h 675"/>
              <a:gd name="T26" fmla="*/ 2147483647 w 1036"/>
              <a:gd name="T27" fmla="*/ 2147483647 h 675"/>
              <a:gd name="T28" fmla="*/ 2147483647 w 1036"/>
              <a:gd name="T29" fmla="*/ 2147483647 h 675"/>
              <a:gd name="T30" fmla="*/ 2147483647 w 1036"/>
              <a:gd name="T31" fmla="*/ 2147483647 h 675"/>
              <a:gd name="T32" fmla="*/ 2147483647 w 1036"/>
              <a:gd name="T33" fmla="*/ 2147483647 h 675"/>
              <a:gd name="T34" fmla="*/ 2147483647 w 1036"/>
              <a:gd name="T35" fmla="*/ 2147483647 h 6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36" h="675">
                <a:moveTo>
                  <a:pt x="648" y="11"/>
                </a:moveTo>
                <a:cubicBezTo>
                  <a:pt x="584" y="19"/>
                  <a:pt x="464" y="33"/>
                  <a:pt x="390" y="53"/>
                </a:cubicBezTo>
                <a:cubicBezTo>
                  <a:pt x="316" y="73"/>
                  <a:pt x="246" y="100"/>
                  <a:pt x="206" y="129"/>
                </a:cubicBezTo>
                <a:cubicBezTo>
                  <a:pt x="166" y="158"/>
                  <a:pt x="183" y="201"/>
                  <a:pt x="152" y="229"/>
                </a:cubicBezTo>
                <a:cubicBezTo>
                  <a:pt x="121" y="257"/>
                  <a:pt x="44" y="259"/>
                  <a:pt x="22" y="297"/>
                </a:cubicBezTo>
                <a:cubicBezTo>
                  <a:pt x="0" y="335"/>
                  <a:pt x="0" y="427"/>
                  <a:pt x="18" y="459"/>
                </a:cubicBezTo>
                <a:cubicBezTo>
                  <a:pt x="36" y="491"/>
                  <a:pt x="59" y="484"/>
                  <a:pt x="132" y="489"/>
                </a:cubicBezTo>
                <a:cubicBezTo>
                  <a:pt x="205" y="494"/>
                  <a:pt x="380" y="478"/>
                  <a:pt x="458" y="489"/>
                </a:cubicBezTo>
                <a:cubicBezTo>
                  <a:pt x="536" y="500"/>
                  <a:pt x="549" y="527"/>
                  <a:pt x="598" y="555"/>
                </a:cubicBezTo>
                <a:cubicBezTo>
                  <a:pt x="647" y="583"/>
                  <a:pt x="707" y="639"/>
                  <a:pt x="752" y="657"/>
                </a:cubicBezTo>
                <a:cubicBezTo>
                  <a:pt x="797" y="675"/>
                  <a:pt x="837" y="670"/>
                  <a:pt x="870" y="661"/>
                </a:cubicBezTo>
                <a:cubicBezTo>
                  <a:pt x="903" y="652"/>
                  <a:pt x="932" y="639"/>
                  <a:pt x="952" y="603"/>
                </a:cubicBezTo>
                <a:cubicBezTo>
                  <a:pt x="972" y="567"/>
                  <a:pt x="981" y="497"/>
                  <a:pt x="992" y="445"/>
                </a:cubicBezTo>
                <a:cubicBezTo>
                  <a:pt x="1003" y="393"/>
                  <a:pt x="1013" y="347"/>
                  <a:pt x="1018" y="291"/>
                </a:cubicBezTo>
                <a:cubicBezTo>
                  <a:pt x="1023" y="235"/>
                  <a:pt x="1036" y="153"/>
                  <a:pt x="1022" y="107"/>
                </a:cubicBezTo>
                <a:cubicBezTo>
                  <a:pt x="1008" y="61"/>
                  <a:pt x="975" y="34"/>
                  <a:pt x="934" y="17"/>
                </a:cubicBezTo>
                <a:cubicBezTo>
                  <a:pt x="893" y="0"/>
                  <a:pt x="824" y="4"/>
                  <a:pt x="776" y="3"/>
                </a:cubicBezTo>
                <a:cubicBezTo>
                  <a:pt x="728" y="2"/>
                  <a:pt x="712" y="3"/>
                  <a:pt x="648" y="11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cxnSp>
        <p:nvCxnSpPr>
          <p:cNvPr id="201737" name="Straight Connector 45">
            <a:extLst>
              <a:ext uri="{FF2B5EF4-FFF2-40B4-BE49-F238E27FC236}">
                <a16:creationId xmlns:a16="http://schemas.microsoft.com/office/drawing/2014/main" id="{E22C2926-58F8-7044-B88B-08BB12133C4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49525" y="2911475"/>
            <a:ext cx="1241425" cy="0"/>
          </a:xfrm>
          <a:prstGeom prst="line">
            <a:avLst/>
          </a:prstGeom>
          <a:noFill/>
          <a:ln w="3175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1738" name="Straight Connector 46">
            <a:extLst>
              <a:ext uri="{FF2B5EF4-FFF2-40B4-BE49-F238E27FC236}">
                <a16:creationId xmlns:a16="http://schemas.microsoft.com/office/drawing/2014/main" id="{45B226F9-16A9-D247-A058-5518C96C9BF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60888" y="2941638"/>
            <a:ext cx="1531937" cy="0"/>
          </a:xfrm>
          <a:prstGeom prst="line">
            <a:avLst/>
          </a:prstGeom>
          <a:noFill/>
          <a:ln w="3175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1739" name="TextBox 64">
            <a:extLst>
              <a:ext uri="{FF2B5EF4-FFF2-40B4-BE49-F238E27FC236}">
                <a16:creationId xmlns:a16="http://schemas.microsoft.com/office/drawing/2014/main" id="{014BB404-E999-8141-B525-AD68799C3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053" y="3611563"/>
            <a:ext cx="22493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pt-BR" altLang="pt-BR" sz="1800" dirty="0">
                <a:solidFill>
                  <a:srgbClr val="000000"/>
                </a:solidFill>
                <a:cs typeface="Arial" panose="020B0604020202020204" pitchFamily="34" charset="0"/>
              </a:rPr>
              <a:t>servidor de vídeo</a:t>
            </a:r>
          </a:p>
          <a:p>
            <a:pPr algn="ctr"/>
            <a:r>
              <a:rPr lang="pt-BR" altLang="pt-BR" sz="1800" dirty="0">
                <a:solidFill>
                  <a:srgbClr val="000000"/>
                </a:solidFill>
                <a:cs typeface="Arial" panose="020B0604020202020204" pitchFamily="34" charset="0"/>
              </a:rPr>
              <a:t>(vídeo armazenado)</a:t>
            </a:r>
            <a:endParaRPr lang="pt-BR" altLang="pt-BR" sz="1800" i="1" dirty="0">
              <a:solidFill>
                <a:srgbClr val="CC0000"/>
              </a:solidFill>
              <a:cs typeface="Arial" panose="020B0604020202020204" pitchFamily="34" charset="0"/>
            </a:endParaRPr>
          </a:p>
        </p:txBody>
      </p:sp>
      <p:sp>
        <p:nvSpPr>
          <p:cNvPr id="201740" name="TextBox 64">
            <a:extLst>
              <a:ext uri="{FF2B5EF4-FFF2-40B4-BE49-F238E27FC236}">
                <a16:creationId xmlns:a16="http://schemas.microsoft.com/office/drawing/2014/main" id="{1E86EE4B-7EF1-FE47-9CC7-82DD23EEE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5075" y="3719513"/>
            <a:ext cx="8515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pt-BR" altLang="pt-BR" sz="1800" dirty="0">
                <a:solidFill>
                  <a:srgbClr val="000000"/>
                </a:solidFill>
                <a:cs typeface="Arial" panose="020B0604020202020204" pitchFamily="34" charset="0"/>
              </a:rPr>
              <a:t>cliente</a:t>
            </a:r>
            <a:endParaRPr lang="pt-BR" altLang="pt-BR" sz="1800" i="1" dirty="0">
              <a:solidFill>
                <a:srgbClr val="CC0000"/>
              </a:solidFill>
              <a:cs typeface="Arial" panose="020B0604020202020204" pitchFamily="34" charset="0"/>
            </a:endParaRPr>
          </a:p>
        </p:txBody>
      </p:sp>
      <p:sp>
        <p:nvSpPr>
          <p:cNvPr id="201741" name="TextBox 64">
            <a:extLst>
              <a:ext uri="{FF2B5EF4-FFF2-40B4-BE49-F238E27FC236}">
                <a16:creationId xmlns:a16="http://schemas.microsoft.com/office/drawing/2014/main" id="{5EA5F36C-0F6A-2A4B-B276-104B2AF65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2350" y="3175000"/>
            <a:ext cx="9191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pt-BR" sz="1600">
                <a:solidFill>
                  <a:srgbClr val="000000"/>
                </a:solidFill>
                <a:cs typeface="Arial" panose="020B0604020202020204" pitchFamily="34" charset="0"/>
              </a:rPr>
              <a:t>Internet</a:t>
            </a:r>
            <a:endParaRPr lang="en-US" altLang="pt-BR" sz="1800" i="1">
              <a:solidFill>
                <a:srgbClr val="CC0000"/>
              </a:solidFill>
              <a:cs typeface="Arial" panose="020B0604020202020204" pitchFamily="34" charset="0"/>
            </a:endParaRPr>
          </a:p>
        </p:txBody>
      </p:sp>
      <p:sp>
        <p:nvSpPr>
          <p:cNvPr id="201742" name="Rectangle 7">
            <a:extLst>
              <a:ext uri="{FF2B5EF4-FFF2-40B4-BE49-F238E27FC236}">
                <a16:creationId xmlns:a16="http://schemas.microsoft.com/office/drawing/2014/main" id="{AF578379-07B2-DA49-A12B-EC14844268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6407151" y="6454775"/>
            <a:ext cx="2065338" cy="300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pt-BR" sz="1200">
                <a:latin typeface="Tahoma" panose="020B0604030504040204" pitchFamily="34" charset="0"/>
              </a:rPr>
              <a:t>2: Camada de Aplicação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4B45082-9A66-834B-AA9A-D277A0B77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5896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>
            <a:extLst>
              <a:ext uri="{FF2B5EF4-FFF2-40B4-BE49-F238E27FC236}">
                <a16:creationId xmlns:a16="http://schemas.microsoft.com/office/drawing/2014/main" id="{08D9CBF9-E747-7045-B429-7992387C66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950" y="228600"/>
            <a:ext cx="8172450" cy="871538"/>
          </a:xfrm>
        </p:spPr>
        <p:txBody>
          <a:bodyPr/>
          <a:lstStyle/>
          <a:p>
            <a:r>
              <a:rPr lang="en-US" altLang="pt-BR" i="1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Streaming</a:t>
            </a:r>
            <a:r>
              <a:rPr lang="en-US" altLang="pt-BR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pt-BR" altLang="pt-BR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multimídia</a:t>
            </a:r>
            <a:r>
              <a:rPr lang="en-US" altLang="pt-BR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: DASH</a:t>
            </a:r>
          </a:p>
        </p:txBody>
      </p:sp>
      <p:sp>
        <p:nvSpPr>
          <p:cNvPr id="203778" name="Rectangle 3">
            <a:extLst>
              <a:ext uri="{FF2B5EF4-FFF2-40B4-BE49-F238E27FC236}">
                <a16:creationId xmlns:a16="http://schemas.microsoft.com/office/drawing/2014/main" id="{60B8F626-16EB-D34D-994A-E3357363A3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0074" y="1381125"/>
            <a:ext cx="8172450" cy="5053013"/>
          </a:xfrm>
        </p:spPr>
        <p:txBody>
          <a:bodyPr/>
          <a:lstStyle/>
          <a:p>
            <a:r>
              <a:rPr lang="pt-BR" altLang="pt-BR" i="1" dirty="0">
                <a:solidFill>
                  <a:srgbClr val="CC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DASH: </a:t>
            </a:r>
            <a:r>
              <a:rPr lang="pt-BR" altLang="pt-BR" i="1" dirty="0" err="1">
                <a:solidFill>
                  <a:srgbClr val="CC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D</a:t>
            </a:r>
            <a:r>
              <a:rPr lang="pt-BR" altLang="pt-BR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ynamic</a:t>
            </a:r>
            <a:r>
              <a:rPr lang="pt-BR" altLang="pt-BR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, </a:t>
            </a:r>
            <a:r>
              <a:rPr lang="pt-BR" altLang="pt-BR" i="1" dirty="0" err="1">
                <a:solidFill>
                  <a:srgbClr val="CC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A</a:t>
            </a:r>
            <a:r>
              <a:rPr lang="pt-BR" altLang="pt-BR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daptive</a:t>
            </a:r>
            <a:r>
              <a:rPr lang="pt-BR" altLang="pt-BR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pt-BR" altLang="pt-BR" i="1" dirty="0">
                <a:solidFill>
                  <a:srgbClr val="CC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S</a:t>
            </a:r>
            <a:r>
              <a:rPr lang="pt-BR" altLang="pt-BR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treaming over </a:t>
            </a:r>
            <a:r>
              <a:rPr lang="pt-BR" altLang="pt-BR" i="1" dirty="0">
                <a:solidFill>
                  <a:srgbClr val="CC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H</a:t>
            </a:r>
            <a:r>
              <a:rPr lang="pt-BR" altLang="pt-BR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TTP</a:t>
            </a:r>
          </a:p>
          <a:p>
            <a:r>
              <a:rPr lang="pt-BR" altLang="pt-BR" i="1" dirty="0">
                <a:solidFill>
                  <a:srgbClr val="000099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servidor:</a:t>
            </a:r>
          </a:p>
          <a:p>
            <a:pPr lvl="1"/>
            <a:r>
              <a:rPr lang="pt-BR" altLang="pt-BR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divide o arquivo de vídeo em diversos pedaços (</a:t>
            </a:r>
            <a:r>
              <a:rPr lang="pt-BR" altLang="pt-BR" i="1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chunks</a:t>
            </a:r>
            <a:r>
              <a:rPr lang="pt-BR" altLang="pt-BR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)</a:t>
            </a:r>
          </a:p>
          <a:p>
            <a:pPr lvl="1"/>
            <a:r>
              <a:rPr lang="pt-BR" altLang="pt-BR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cada pedaço é armazenado codificado em diferentes taxas</a:t>
            </a:r>
          </a:p>
          <a:p>
            <a:pPr lvl="1"/>
            <a:r>
              <a:rPr lang="pt-BR" altLang="pt-BR" i="1" dirty="0">
                <a:solidFill>
                  <a:srgbClr val="000099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arquivo de manifesto: </a:t>
            </a:r>
            <a:r>
              <a:rPr lang="pt-BR" altLang="pt-BR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provê </a:t>
            </a:r>
            <a:r>
              <a:rPr lang="pt-BR" altLang="pt-BR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URLs</a:t>
            </a:r>
            <a:r>
              <a:rPr lang="pt-BR" altLang="pt-BR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para os diferentes pedaços</a:t>
            </a:r>
          </a:p>
          <a:p>
            <a:r>
              <a:rPr lang="pt-BR" altLang="pt-BR" i="1" dirty="0">
                <a:solidFill>
                  <a:srgbClr val="000099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cliente:</a:t>
            </a:r>
          </a:p>
          <a:p>
            <a:pPr lvl="1"/>
            <a:r>
              <a:rPr lang="pt-BR" altLang="pt-BR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mede periodicamente a banda entre servidor e cliente</a:t>
            </a:r>
          </a:p>
          <a:p>
            <a:pPr lvl="1"/>
            <a:r>
              <a:rPr lang="pt-BR" altLang="pt-BR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consulta manifesto, solicita um pedaço por vez</a:t>
            </a:r>
          </a:p>
          <a:p>
            <a:pPr lvl="2"/>
            <a:r>
              <a:rPr lang="pt-BR" altLang="pt-BR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escolhe a taxa máxima suportada pela largura de banda atual</a:t>
            </a:r>
          </a:p>
          <a:p>
            <a:pPr lvl="2"/>
            <a:r>
              <a:rPr lang="pt-BR" altLang="pt-BR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pode escolher diferentes taxas de codificação em instantes diferentes (dependendo a banda disponível no momento)</a:t>
            </a:r>
            <a:endParaRPr lang="pt-BR" altLang="pt-BR" sz="1600" dirty="0"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</p:txBody>
      </p:sp>
      <p:pic>
        <p:nvPicPr>
          <p:cNvPr id="203779" name="Picture 17" descr="underline_base">
            <a:extLst>
              <a:ext uri="{FF2B5EF4-FFF2-40B4-BE49-F238E27FC236}">
                <a16:creationId xmlns:a16="http://schemas.microsoft.com/office/drawing/2014/main" id="{59310690-2451-7347-934F-E4E1C83663D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957263"/>
            <a:ext cx="68564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Rectangle 7">
            <a:extLst>
              <a:ext uri="{FF2B5EF4-FFF2-40B4-BE49-F238E27FC236}">
                <a16:creationId xmlns:a16="http://schemas.microsoft.com/office/drawing/2014/main" id="{B563AA58-62A1-BD43-A178-3621685E8F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6529755" y="6454775"/>
            <a:ext cx="1942734" cy="300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2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pt-BR" sz="1200" dirty="0">
                <a:latin typeface="Tahoma" panose="020B0604030504040204" pitchFamily="34" charset="0"/>
              </a:rPr>
              <a:t>2: </a:t>
            </a:r>
            <a:r>
              <a:rPr lang="en-US" altLang="pt-BR" sz="1200" dirty="0" err="1">
                <a:latin typeface="Tahoma" panose="020B0604030504040204" pitchFamily="34" charset="0"/>
              </a:rPr>
              <a:t>Camada</a:t>
            </a:r>
            <a:r>
              <a:rPr lang="en-US" altLang="pt-BR" sz="1200" dirty="0">
                <a:latin typeface="Tahoma" panose="020B0604030504040204" pitchFamily="34" charset="0"/>
              </a:rPr>
              <a:t> de </a:t>
            </a:r>
            <a:r>
              <a:rPr lang="en-US" altLang="pt-BR" sz="1200" dirty="0" err="1">
                <a:latin typeface="Tahoma" panose="020B0604030504040204" pitchFamily="34" charset="0"/>
              </a:rPr>
              <a:t>Aplicação</a:t>
            </a:r>
            <a:endParaRPr lang="en-US" altLang="pt-BR" sz="1200" dirty="0">
              <a:latin typeface="Tahoma" panose="020B0604030504040204" pitchFamily="34" charset="0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A15ACDA-BC94-5A4A-BBE8-458F856A5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06677-C860-4408-991F-9B1D0580ABBC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90935"/>
      </p:ext>
    </p:extLst>
  </p:cSld>
  <p:clrMapOvr>
    <a:masterClrMapping/>
  </p:clrMapOvr>
</p:sld>
</file>

<file path=ppt/theme/theme1.xml><?xml version="1.0" encoding="utf-8"?>
<a:theme xmlns:a="http://schemas.openxmlformats.org/drawingml/2006/main" name="Estrutura padrão">
  <a:themeElements>
    <a:clrScheme name="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16880</TotalTime>
  <Words>10429</Words>
  <Application>Microsoft Macintosh PowerPoint</Application>
  <PresentationFormat>Apresentação na tela (4:3)</PresentationFormat>
  <Paragraphs>1939</Paragraphs>
  <Slides>119</Slides>
  <Notes>105</Notes>
  <HiddenSlides>0</HiddenSlides>
  <MMClips>0</MMClips>
  <ScaleCrop>false</ScaleCrop>
  <HeadingPairs>
    <vt:vector size="8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119</vt:i4>
      </vt:variant>
    </vt:vector>
  </HeadingPairs>
  <TitlesOfParts>
    <vt:vector size="132" baseType="lpstr">
      <vt:lpstr>Arial</vt:lpstr>
      <vt:lpstr>Arial Narrow</vt:lpstr>
      <vt:lpstr>Comic Sans MS</vt:lpstr>
      <vt:lpstr>Courier New</vt:lpstr>
      <vt:lpstr>Gill Sans MT</vt:lpstr>
      <vt:lpstr>Symbol</vt:lpstr>
      <vt:lpstr>Tahoma</vt:lpstr>
      <vt:lpstr>Times New Roman</vt:lpstr>
      <vt:lpstr>Wingdings</vt:lpstr>
      <vt:lpstr>ZapfDingbats</vt:lpstr>
      <vt:lpstr>Estrutura padrão</vt:lpstr>
      <vt:lpstr>Clip</vt:lpstr>
      <vt:lpstr>Gráfico</vt:lpstr>
      <vt:lpstr>Capítulo 2: Camada de Aplicação</vt:lpstr>
      <vt:lpstr>Capítulo 2: Roteiro</vt:lpstr>
      <vt:lpstr>Capítulo 2: Camada de Aplicação</vt:lpstr>
      <vt:lpstr>Algumas aplicações de rede</vt:lpstr>
      <vt:lpstr>Criando uma aplicação de rede </vt:lpstr>
      <vt:lpstr>Arquiteturas das aplicações de rede</vt:lpstr>
      <vt:lpstr>Arquitetura cliente-servidor</vt:lpstr>
      <vt:lpstr>Arquitetura P2P</vt:lpstr>
      <vt:lpstr>Comunicação entre Processos</vt:lpstr>
      <vt:lpstr>Sockets</vt:lpstr>
      <vt:lpstr>Endereçamento de processos</vt:lpstr>
      <vt:lpstr>Os protocolos da camada de aplicação definem</vt:lpstr>
      <vt:lpstr>De que serviços uma aplicação necessita?</vt:lpstr>
      <vt:lpstr>Requisitos de aplicações de rede selecionadas</vt:lpstr>
      <vt:lpstr>Serviços providos pelos protocolos de transporte da Internet </vt:lpstr>
      <vt:lpstr>Apls Internet: seus protocolos e seus protocolos de transporte</vt:lpstr>
      <vt:lpstr>Tornando o TCP seguro</vt:lpstr>
      <vt:lpstr>Capítulo 2: Roteiro</vt:lpstr>
      <vt:lpstr>A Web e o HTTP</vt:lpstr>
      <vt:lpstr>Protocolo HTTP </vt:lpstr>
      <vt:lpstr>Mais sobre o protocolo HTTP </vt:lpstr>
      <vt:lpstr>Conexões HTTP</vt:lpstr>
      <vt:lpstr>Exemplo de HTTP não persistente</vt:lpstr>
      <vt:lpstr>Exemplo de HTTP não persistente (cont.)</vt:lpstr>
      <vt:lpstr>Modelagem do tempo de resposta</vt:lpstr>
      <vt:lpstr>HTTP persistente</vt:lpstr>
      <vt:lpstr>Mensagem de requisição HTTP</vt:lpstr>
      <vt:lpstr>Mensagem de requisição HTTP: formato geral</vt:lpstr>
      <vt:lpstr>Enviando conteúdo de formulário</vt:lpstr>
      <vt:lpstr>Tipos de métodos</vt:lpstr>
      <vt:lpstr>Mensagem de resposta HTTP</vt:lpstr>
      <vt:lpstr>códigos de status da resposta HTTP</vt:lpstr>
      <vt:lpstr>Experimente você com HTTP (do lado cliente)</vt:lpstr>
      <vt:lpstr>Cookies: manutenção do “estado” da conexão</vt:lpstr>
      <vt:lpstr>Cookies: manutenção do “estado” (cont.)</vt:lpstr>
      <vt:lpstr>Cookies (continuação)</vt:lpstr>
      <vt:lpstr>Cache Web (servidor proxy)</vt:lpstr>
      <vt:lpstr>Mais sobre Caches Web</vt:lpstr>
      <vt:lpstr>Exemplo de cache (1)</vt:lpstr>
      <vt:lpstr>Exemplo de cache (2)</vt:lpstr>
      <vt:lpstr>Exemplo de cache (3)</vt:lpstr>
      <vt:lpstr>GET condicional</vt:lpstr>
      <vt:lpstr>HTTP/2</vt:lpstr>
      <vt:lpstr>HTTP/2: Diferenças do HTTP 1.1</vt:lpstr>
      <vt:lpstr>HTTP/2: Transporte Binário</vt:lpstr>
      <vt:lpstr>HTTP/2: Quadros</vt:lpstr>
      <vt:lpstr>HTTP/2: Multiplexação</vt:lpstr>
      <vt:lpstr>Capítulo 2: Roteiro</vt:lpstr>
      <vt:lpstr>Correio Eletrônico</vt:lpstr>
      <vt:lpstr>Correio Eletrônico: servidores de correio</vt:lpstr>
      <vt:lpstr>Correio Eletrônico:  SMTP [RFC 2821]</vt:lpstr>
      <vt:lpstr>Gerência da Porta 25</vt:lpstr>
      <vt:lpstr>Cenário: Alice envia uma msg para Bob</vt:lpstr>
      <vt:lpstr>Interação SMTP típica</vt:lpstr>
      <vt:lpstr>Experimente uma interação SMTP:</vt:lpstr>
      <vt:lpstr>SMTP: últimas palavras</vt:lpstr>
      <vt:lpstr>Formato de uma mensagem</vt:lpstr>
      <vt:lpstr>Formato de uma mensagem: extensões para multimídia</vt:lpstr>
      <vt:lpstr>Tipos MIME  Content-Type: tipo/subtipo; parâmetros</vt:lpstr>
      <vt:lpstr>Tipo Multipart</vt:lpstr>
      <vt:lpstr>Protocolos de acesso ao correio</vt:lpstr>
      <vt:lpstr>Protocolo POP3</vt:lpstr>
      <vt:lpstr>POP3 (mais) e IMAP</vt:lpstr>
      <vt:lpstr>Capítulo 2: Roteiro</vt:lpstr>
      <vt:lpstr>DNS: Domain Name System</vt:lpstr>
      <vt:lpstr>DNS (cont.)</vt:lpstr>
      <vt:lpstr>Base de Dados Hierárquica e Distribuída</vt:lpstr>
      <vt:lpstr>DNS: Servidores raiz</vt:lpstr>
      <vt:lpstr>DNS: Servidores raiz</vt:lpstr>
      <vt:lpstr>Servidores TLD e Oficiais</vt:lpstr>
      <vt:lpstr>Apresentação do PowerPoint</vt:lpstr>
      <vt:lpstr>Apresentação do PowerPoint</vt:lpstr>
      <vt:lpstr>Servidor DNS Local</vt:lpstr>
      <vt:lpstr>Exemplo de resolução de nome pelo DNS</vt:lpstr>
      <vt:lpstr>Apresentação do PowerPoint</vt:lpstr>
      <vt:lpstr>DNS: uso de cache, atualização de dados</vt:lpstr>
      <vt:lpstr>Registros DNS</vt:lpstr>
      <vt:lpstr>DNS: protocolo e mensagens</vt:lpstr>
      <vt:lpstr>DNS: protocolo e mensagens</vt:lpstr>
      <vt:lpstr>Inserindo registros no DNS</vt:lpstr>
      <vt:lpstr>Ataques ao DNS</vt:lpstr>
      <vt:lpstr>Capítulo 2: Roteiro</vt:lpstr>
      <vt:lpstr>Arquitetura P2P pura</vt:lpstr>
      <vt:lpstr>Distribuição de Arquivo: C/S x P2P</vt:lpstr>
      <vt:lpstr>Tempo de distribuição do arquivo: C/S</vt:lpstr>
      <vt:lpstr>Tempo de distribuição do arquivo: P2P</vt:lpstr>
      <vt:lpstr>Cliente-servidor x P2P: Exemplo</vt:lpstr>
      <vt:lpstr>Distribuição de arquivo P2P: BitTorrent </vt:lpstr>
      <vt:lpstr>Distribuição de arquivo P2P: BitTorrent </vt:lpstr>
      <vt:lpstr>BitTorrent: pedindo, enviando blocos de arquivos</vt:lpstr>
      <vt:lpstr>BitTorrent:  toma lá, dá cá!</vt:lpstr>
      <vt:lpstr>Estudo de caso P2P: Skype</vt:lpstr>
      <vt:lpstr>Pares como intermediários (relays)</vt:lpstr>
      <vt:lpstr>Capítulo 2: Roteiro</vt:lpstr>
      <vt:lpstr>Streaming de vídeo e CDNs: contexto</vt:lpstr>
      <vt:lpstr>Multimídia: vídeo</vt:lpstr>
      <vt:lpstr>Multimídia: vídeo</vt:lpstr>
      <vt:lpstr>Streaming de vídeo armazenado: </vt:lpstr>
      <vt:lpstr>Streaming multimídia: DASH</vt:lpstr>
      <vt:lpstr>Streaming multimídia: DASH</vt:lpstr>
      <vt:lpstr>Redes de Distribuição de Conteúdo (CDNs)</vt:lpstr>
      <vt:lpstr>Redes de Distribuição de Conteúdo (CDNs)</vt:lpstr>
      <vt:lpstr>Apresentação do PowerPoint</vt:lpstr>
      <vt:lpstr>Apresentação do PowerPoint</vt:lpstr>
      <vt:lpstr>acesso a conteúdo CDN: detalhes</vt:lpstr>
      <vt:lpstr>Caso de estudo: Netflix</vt:lpstr>
      <vt:lpstr>Capítulo 2: Roteiro</vt:lpstr>
      <vt:lpstr>Programação com sockets</vt:lpstr>
      <vt:lpstr>Programação com sockets </vt:lpstr>
      <vt:lpstr>Programação com sockets usando UDP</vt:lpstr>
      <vt:lpstr>Interações cliente/servidor usando o UDP</vt:lpstr>
      <vt:lpstr>Exemplo: cliente Python (UDP)</vt:lpstr>
      <vt:lpstr>Exemplo: servidor UDP</vt:lpstr>
      <vt:lpstr>Programação com sockets usando TCP</vt:lpstr>
      <vt:lpstr>Interações cliente/servidor usando o TCP</vt:lpstr>
      <vt:lpstr>Exemplo: cliente TCP</vt:lpstr>
      <vt:lpstr>Exemplo: servidor TCP</vt:lpstr>
      <vt:lpstr>Capítulo 2: Resumo</vt:lpstr>
      <vt:lpstr>Capítulo 2: Resumo</vt:lpstr>
    </vt:vector>
  </TitlesOfParts>
  <Company>University of Massachusetts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 I: Introduction</dc:title>
  <dc:creator>Don Towsley</dc:creator>
  <cp:lastModifiedBy>Jose Augusto Suruagy Monteiro</cp:lastModifiedBy>
  <cp:revision>264</cp:revision>
  <dcterms:created xsi:type="dcterms:W3CDTF">1999-10-08T19:08:27Z</dcterms:created>
  <dcterms:modified xsi:type="dcterms:W3CDTF">2019-09-18T20:32:20Z</dcterms:modified>
</cp:coreProperties>
</file>