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4"/>
  </p:notesMasterIdLst>
  <p:sldIdLst>
    <p:sldId id="402" r:id="rId2"/>
    <p:sldId id="300" r:id="rId3"/>
    <p:sldId id="256" r:id="rId4"/>
    <p:sldId id="318" r:id="rId5"/>
    <p:sldId id="258" r:id="rId6"/>
    <p:sldId id="319" r:id="rId7"/>
    <p:sldId id="257" r:id="rId8"/>
    <p:sldId id="320" r:id="rId9"/>
    <p:sldId id="322" r:id="rId10"/>
    <p:sldId id="302" r:id="rId11"/>
    <p:sldId id="336" r:id="rId12"/>
    <p:sldId id="301" r:id="rId13"/>
    <p:sldId id="260" r:id="rId14"/>
    <p:sldId id="261" r:id="rId15"/>
    <p:sldId id="262" r:id="rId16"/>
    <p:sldId id="277" r:id="rId17"/>
    <p:sldId id="403" r:id="rId18"/>
    <p:sldId id="341" r:id="rId19"/>
    <p:sldId id="324" r:id="rId20"/>
    <p:sldId id="263" r:id="rId21"/>
    <p:sldId id="264" r:id="rId22"/>
    <p:sldId id="305" r:id="rId23"/>
    <p:sldId id="265" r:id="rId24"/>
    <p:sldId id="266" r:id="rId25"/>
    <p:sldId id="306" r:id="rId26"/>
    <p:sldId id="307" r:id="rId27"/>
    <p:sldId id="267" r:id="rId28"/>
    <p:sldId id="269" r:id="rId29"/>
    <p:sldId id="308" r:id="rId30"/>
    <p:sldId id="309" r:id="rId31"/>
    <p:sldId id="268" r:id="rId32"/>
    <p:sldId id="270" r:id="rId33"/>
    <p:sldId id="271" r:id="rId34"/>
    <p:sldId id="310" r:id="rId35"/>
    <p:sldId id="311" r:id="rId36"/>
    <p:sldId id="312" r:id="rId37"/>
    <p:sldId id="325" r:id="rId38"/>
    <p:sldId id="326" r:id="rId39"/>
    <p:sldId id="327" r:id="rId40"/>
    <p:sldId id="328" r:id="rId41"/>
    <p:sldId id="329" r:id="rId42"/>
    <p:sldId id="274" r:id="rId43"/>
    <p:sldId id="342" r:id="rId44"/>
    <p:sldId id="278" r:id="rId45"/>
    <p:sldId id="279" r:id="rId46"/>
    <p:sldId id="280" r:id="rId47"/>
    <p:sldId id="343" r:id="rId48"/>
    <p:sldId id="281" r:id="rId49"/>
    <p:sldId id="282" r:id="rId50"/>
    <p:sldId id="283" r:id="rId51"/>
    <p:sldId id="413" r:id="rId52"/>
    <p:sldId id="316" r:id="rId53"/>
    <p:sldId id="284" r:id="rId54"/>
    <p:sldId id="294" r:id="rId55"/>
    <p:sldId id="285" r:id="rId56"/>
    <p:sldId id="286" r:id="rId57"/>
    <p:sldId id="287" r:id="rId58"/>
    <p:sldId id="288" r:id="rId59"/>
    <p:sldId id="295" r:id="rId60"/>
    <p:sldId id="289" r:id="rId61"/>
    <p:sldId id="290" r:id="rId62"/>
    <p:sldId id="317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404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77" r:id="rId90"/>
    <p:sldId id="378" r:id="rId91"/>
    <p:sldId id="400" r:id="rId92"/>
    <p:sldId id="401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5" autoAdjust="0"/>
    <p:restoredTop sz="94777" autoAdjust="0"/>
  </p:normalViewPr>
  <p:slideViewPr>
    <p:cSldViewPr snapToGrid="0">
      <p:cViewPr varScale="1">
        <p:scale>
          <a:sx n="135" d="100"/>
          <a:sy n="135" d="100"/>
        </p:scale>
        <p:origin x="-1782" y="-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18.xml"/><Relationship Id="rId1" Type="http://schemas.openxmlformats.org/officeDocument/2006/relationships/slide" Target="slides/slide2.xml"/><Relationship Id="rId6" Type="http://schemas.openxmlformats.org/officeDocument/2006/relationships/slide" Target="slides/slide79.xml"/><Relationship Id="rId5" Type="http://schemas.openxmlformats.org/officeDocument/2006/relationships/slide" Target="slides/slide63.xml"/><Relationship Id="rId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6D747AC-B273-4377-818C-AD2CD35476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3E4BF-3DAC-41B7-92F1-4A8F8BC1271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ECC16-529E-48A9-AD1C-2A927CF12C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27C2-5D66-40A0-890E-5C6A0A82326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10085-5685-45B7-9907-5762EC66513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0EFCF-2DDB-4BA6-BA76-C9B44B24D93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6D539-2977-4DA7-BE0B-AA8B0BBA327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DD4CB-E2AE-4F7D-A55D-D3D4D8C4C7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9B1A7-D973-46ED-91B9-02777C34132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B9B43-A9C5-49D1-97EA-FC5A07A96BE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F3CB7-DF5A-4745-8C9C-73ABD3472FF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E779-CEAD-4DAC-8CC8-080F069EBEE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C8F16-4807-45AD-B5F7-4FD0BFE0373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E64A1-EAE0-439A-A0B5-0188C1D6C7E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37C83-89C9-4A94-A1BA-75541CBA9EF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C2A32-64EB-4355-A3F4-DC5A1ABE877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ED7F9-6937-41D4-BCBA-C36113EF572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4E877-413D-41EE-9C11-E29BA36AF8B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F62DF-A4DF-4E77-A71A-772FA280BB3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2D8EF-35D5-4A03-8875-9CBB221B902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BAC1F-5529-4830-95F8-B3CC73829AF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3962-6B1F-4114-81E2-69209D9B44B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2748E-4DD7-4548-BB66-D9DDAF9FC1B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17A81-1B22-4029-B2DA-06A25EC38B3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79DE8-0D8D-473E-AEAC-FE0FC93AEA8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C88D3-6ED6-4C28-A7B2-A267CA57FBB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617AB-8B9C-4855-BDD1-8F15360D9BF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EC9A4-3AB2-45D1-9A63-FB4415A5135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AE105-D289-47FC-8390-E29DB9317D6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A8462-A134-48F5-95C4-3741FE4B06B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840D9-5458-4A55-8575-90C106F4A7E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FC2D8-42F9-404E-AF84-48829FE97E0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9FFA7-6D94-4508-8C6D-04814D345A3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B7BAB-8917-4BC9-90FD-EA480CB2CC1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A3060-1D82-442E-9B5F-9523626939B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9D2EA-43C2-462B-98E6-1FC71E31DD3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D7BF1-D34D-4423-B65C-5E982B724D6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A48CE-0393-491B-BC23-72DD9596AC8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66A17-A16F-4A2E-AAA8-E44E9BB3213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8E93E-6EB9-4B19-A870-1991B154F7F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7549-B896-4BC1-AC3A-6EB07F93260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3D6AC-E1ED-4E84-B375-50F4106DD66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B1AEC-4698-4FFE-BC9B-B2211BE2CB9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320DD-D8F7-4D9D-8DD3-9719B78F4F4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525E9-21F1-4AAE-A4FF-8C5A475396C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C5BD4-3F45-4E3E-AB42-41F6F9EC25F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AF9B3-59D6-4C65-8921-1021C0779B5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4CECD-DBE0-41B0-864F-8B8F545FC22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80BF3-46CF-45E0-8D8C-7BE5176DF2B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68798-9B8D-4458-A24C-C9E63E382D8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C635A-1393-49D0-8755-F45DC73181C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698A2-F755-4633-9450-F81B562E1CC4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43C13-6C5A-4C17-BD40-30B5E458AE6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1F196-A59F-4BEA-B052-464F0AAC00A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E9293-354F-4F40-88FD-E6ADA1BBB18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6889-07F0-426C-BA19-7E6F73BD1B3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28299-4BFD-4FAD-BC09-F8374936362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E130E-F81A-4D13-8ADC-B9405ED8B3C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ECF5-1805-4DA4-B3C2-5B8B61D55BE9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EDD2B-8A82-443D-B632-4C1B477D8F7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A2D0C-55DD-4B83-9E02-656C642ECC6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09172-F887-44E3-AA49-7FB9AD8E7303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026AC-A49E-41C1-819A-EA7AE13D0E4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C4BD4-7D54-4D7E-8BA0-B56D983D65B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20FB-13FB-40FF-8E4D-F038FF93EA31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C5E6-2BF2-44DA-B704-291BC8D31DC5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089E4-221B-4825-A9E2-A712FFB57D0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AC7B1-382B-4C93-A52A-C619B5930AD3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6A8CE-72C3-440F-B981-8D9E4EAA62F3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935D-DAEC-4151-9CD3-3DA07FEC7F79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4F8F-B590-4316-80F6-4829DD7B506C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7E8C3-5A89-4330-8C39-7C4B1A9989F8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01F99-218D-4541-8AAB-2EE351EB25E1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10E8B-548A-4D3C-8431-AF647D2BD6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0A797-2D97-4ADD-812E-46A247487282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5C4B5-4574-4AC4-B85A-160D39987DE5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61A9B-E00B-427B-850C-53BCD4A91A94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A8B0B-DD83-4E15-B194-5EBF2C9B6B57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A4308-D8A3-4CA7-B599-A14CFC6148F0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58A-1CFA-482C-BCD1-DEA886F6B021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545C5-6133-4FBC-82E6-4AE3BB2F8EC3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1C2AC-C5EC-425B-BFD9-1E80CFA54EA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3E914-BF44-4E5F-B4D9-CAF5F661149E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253FF-B6FB-433A-A9FC-8B073AD315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ABC3-6071-4935-AF64-4D80F98EBC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0C83-7141-405C-86B9-704DAB6ABB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C94F-0BC6-4B36-AEA6-5DB18E1C9C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2074-4BF0-42B9-8ADF-069788F5B1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8156-41D4-4B22-A133-0D2E3EC59D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B06A-5F82-4809-B30D-985BAB9B0E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6677-C860-4408-991F-9B1D0580A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D6EA-248E-49B3-A306-B6D8A05F0C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2EEE-90FD-4CA0-A901-9D9CCFCFE7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11F5-A0C8-4BFE-922A-34CAF23B41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F6DF-CECA-42E0-B7A6-892A49DF69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1FD7-8559-4024-AD8F-D160B4C40F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7780-7FA1-47E1-9123-8C96A55CDA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DB2A-FB7D-4660-8267-70BB08F05E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2: Camada de Aplicação</a:t>
            </a: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C62902CF-7FE4-4CA7-AEEB-40E5E2AABE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ruagy@cin.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6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2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1.wmf"/><Relationship Id="rId18" Type="http://schemas.openxmlformats.org/officeDocument/2006/relationships/oleObject" Target="../embeddings/oleObject73.bin"/><Relationship Id="rId3" Type="http://schemas.openxmlformats.org/officeDocument/2006/relationships/notesSlide" Target="../notesSlides/notesSlide76.xml"/><Relationship Id="rId21" Type="http://schemas.openxmlformats.org/officeDocument/2006/relationships/oleObject" Target="../embeddings/oleObject76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7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1.xls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1.wmf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2.bin"/><Relationship Id="rId3" Type="http://schemas.openxmlformats.org/officeDocument/2006/relationships/notesSlide" Target="../notesSlides/notesSlide85.xml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7.bin"/><Relationship Id="rId10" Type="http://schemas.openxmlformats.org/officeDocument/2006/relationships/oleObject" Target="../embeddings/oleObject94.bin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5.bin"/><Relationship Id="rId18" Type="http://schemas.openxmlformats.org/officeDocument/2006/relationships/oleObject" Target="../embeddings/oleObject120.bin"/><Relationship Id="rId3" Type="http://schemas.openxmlformats.org/officeDocument/2006/relationships/notesSlide" Target="../notesSlides/notesSlide86.xml"/><Relationship Id="rId21" Type="http://schemas.openxmlformats.org/officeDocument/2006/relationships/oleObject" Target="../embeddings/oleObject123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7.bin"/><Relationship Id="rId10" Type="http://schemas.openxmlformats.org/officeDocument/2006/relationships/oleObject" Target="../embeddings/oleObject112.bin"/><Relationship Id="rId19" Type="http://schemas.openxmlformats.org/officeDocument/2006/relationships/oleObject" Target="../embeddings/oleObject121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4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2: Camada de Aplicação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suruagy@cin.ufpe.br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Baseado nos slides de </a:t>
            </a:r>
            <a:r>
              <a:rPr lang="pt-BR" dirty="0" err="1" smtClean="0"/>
              <a:t>Kurose</a:t>
            </a:r>
            <a:r>
              <a:rPr lang="pt-BR" dirty="0" smtClean="0"/>
              <a:t> e Ross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5ABC3-6071-4935-AF64-4D80F98EBC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3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Sockets</a:t>
            </a:r>
          </a:p>
        </p:txBody>
      </p:sp>
      <p:sp>
        <p:nvSpPr>
          <p:cNvPr id="41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/>
              <a:t>Os processos enviam/ recebem mensagens para/dos seus </a:t>
            </a:r>
            <a:r>
              <a:rPr lang="pt-BR" sz="2400" i="1" dirty="0" smtClean="0">
                <a:solidFill>
                  <a:srgbClr val="FF0000"/>
                </a:solidFill>
              </a:rPr>
              <a:t>sockets</a:t>
            </a:r>
          </a:p>
          <a:p>
            <a:pPr>
              <a:lnSpc>
                <a:spcPct val="80000"/>
              </a:lnSpc>
            </a:pPr>
            <a:r>
              <a:rPr lang="pt-BR" sz="2400" i="1" dirty="0" smtClean="0"/>
              <a:t>Um socket</a:t>
            </a:r>
            <a:r>
              <a:rPr lang="pt-BR" sz="2400" dirty="0" smtClean="0"/>
              <a:t> é análogo a uma porta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Processo transmissor envia a mensagem através da porta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O processo transmissor assume a existência da </a:t>
            </a:r>
            <a:r>
              <a:rPr lang="pt-BR" sz="1800" dirty="0" err="1" smtClean="0"/>
              <a:t>infra-estrutura</a:t>
            </a:r>
            <a:r>
              <a:rPr lang="pt-BR" sz="1800" dirty="0" smtClean="0"/>
              <a:t> de transporte no outro lado da porta que faz com que a mensagem chegue ao </a:t>
            </a:r>
            <a:r>
              <a:rPr lang="pt-BR" sz="1800" i="1" dirty="0" smtClean="0"/>
              <a:t>socket </a:t>
            </a:r>
            <a:r>
              <a:rPr lang="pt-BR" sz="1800" dirty="0" smtClean="0"/>
              <a:t>do processo receptor</a:t>
            </a:r>
          </a:p>
        </p:txBody>
      </p:sp>
      <p:sp>
        <p:nvSpPr>
          <p:cNvPr id="3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10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99A27-150E-4C26-B311-5B1BA31A271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" name="Freeform 66"/>
          <p:cNvSpPr>
            <a:spLocks/>
          </p:cNvSpPr>
          <p:nvPr/>
        </p:nvSpPr>
        <p:spPr bwMode="auto">
          <a:xfrm>
            <a:off x="6948488" y="375126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3633788" y="504825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4071938" y="518001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Internet</a:t>
            </a:r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>
            <a:off x="3392488" y="5591175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7413625" y="4816475"/>
            <a:ext cx="1141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CC0000"/>
                </a:solidFill>
              </a:rPr>
              <a:t>controlado</a:t>
            </a:r>
            <a:endParaRPr lang="en-US" sz="1600" dirty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CC0000"/>
                </a:solidFill>
              </a:rPr>
              <a:t>pelo</a:t>
            </a:r>
            <a:r>
              <a:rPr lang="en-US" sz="1600" dirty="0" smtClean="0">
                <a:solidFill>
                  <a:srgbClr val="CC0000"/>
                </a:solidFill>
              </a:rPr>
              <a:t> SO</a:t>
            </a:r>
            <a:endParaRPr lang="en-US" sz="1600" dirty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7391400" y="3916363"/>
            <a:ext cx="16305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CC0000"/>
                </a:solidFill>
              </a:rPr>
              <a:t>Controlado</a:t>
            </a:r>
            <a:r>
              <a:rPr lang="en-US" sz="1600" dirty="0" smtClean="0">
                <a:solidFill>
                  <a:srgbClr val="CC0000"/>
                </a:solidFill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</a:rPr>
              <a:t>pelo</a:t>
            </a:r>
            <a:endParaRPr lang="en-US" sz="16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CC0000"/>
                </a:solidFill>
              </a:rPr>
              <a:t>desenvolvedor</a:t>
            </a:r>
            <a:endParaRPr lang="en-US" sz="16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da </a:t>
            </a:r>
            <a:r>
              <a:rPr lang="en-US" sz="1600" dirty="0" err="1" smtClean="0">
                <a:solidFill>
                  <a:srgbClr val="CC0000"/>
                </a:solidFill>
              </a:rPr>
              <a:t>aplicação</a:t>
            </a: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208088" y="381476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2011363" y="37703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1973263" y="38242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1982788" y="45847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939925" y="456723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transporte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1990725" y="49053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1976438" y="5214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1976438" y="55006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1974850" y="3814763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latin typeface="Tahoma" pitchFamily="34" charset="0"/>
              </a:rPr>
              <a:t>aplicação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1930400" y="5472113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física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1949450" y="5186363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969696"/>
                </a:solidFill>
                <a:latin typeface="Tahoma" pitchFamily="34" charset="0"/>
              </a:rPr>
              <a:t>enlace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1939925" y="48910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rede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processo</a:t>
            </a:r>
            <a:endParaRPr lang="en-US" sz="1600" dirty="0"/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355850" y="4449763"/>
            <a:ext cx="546100" cy="225425"/>
            <a:chOff x="1287" y="2524"/>
            <a:chExt cx="260" cy="100"/>
          </a:xfrm>
        </p:grpSpPr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5673725" y="374173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5635625" y="37957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5645150" y="45561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5602288" y="453866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transporte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5653088" y="48768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5638800" y="51863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>
            <a:off x="5638800" y="54721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5637213" y="37861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latin typeface="Tahoma" pitchFamily="34" charset="0"/>
              </a:rPr>
              <a:t>aplicação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5592763" y="544353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física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5611813" y="51577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969696"/>
                </a:solidFill>
                <a:latin typeface="Tahoma" pitchFamily="34" charset="0"/>
              </a:rPr>
              <a:t>enlace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5602288" y="486251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969696"/>
                </a:solidFill>
                <a:latin typeface="Tahoma" pitchFamily="34" charset="0"/>
              </a:rPr>
              <a:t>rede</a:t>
            </a:r>
            <a:endParaRPr lang="en-US" sz="14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75" name="Oval 78"/>
          <p:cNvSpPr>
            <a:spLocks noChangeArrowheads="1"/>
          </p:cNvSpPr>
          <p:nvPr/>
        </p:nvSpPr>
        <p:spPr bwMode="auto">
          <a:xfrm>
            <a:off x="5770563" y="406082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processo</a:t>
            </a:r>
            <a:endParaRPr lang="en-US" sz="1600" dirty="0"/>
          </a:p>
        </p:txBody>
      </p:sp>
      <p:grpSp>
        <p:nvGrpSpPr>
          <p:cNvPr id="76" name="Group 79"/>
          <p:cNvGrpSpPr>
            <a:grpSpLocks/>
          </p:cNvGrpSpPr>
          <p:nvPr/>
        </p:nvGrpSpPr>
        <p:grpSpPr bwMode="auto">
          <a:xfrm>
            <a:off x="6018213" y="4421188"/>
            <a:ext cx="546100" cy="225425"/>
            <a:chOff x="1287" y="2524"/>
            <a:chExt cx="260" cy="100"/>
          </a:xfrm>
        </p:grpSpPr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" name="Line 88"/>
          <p:cNvSpPr>
            <a:spLocks noChangeShapeType="1"/>
          </p:cNvSpPr>
          <p:nvPr/>
        </p:nvSpPr>
        <p:spPr bwMode="auto">
          <a:xfrm flipH="1">
            <a:off x="6827838" y="419258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Line 89"/>
          <p:cNvSpPr>
            <a:spLocks noChangeShapeType="1"/>
          </p:cNvSpPr>
          <p:nvPr/>
        </p:nvSpPr>
        <p:spPr bwMode="auto">
          <a:xfrm>
            <a:off x="7053263" y="461803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 flipH="1">
            <a:off x="7077075" y="511810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3990975" y="3873500"/>
            <a:ext cx="91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socket</a:t>
            </a:r>
          </a:p>
        </p:txBody>
      </p:sp>
      <p:sp>
        <p:nvSpPr>
          <p:cNvPr id="85" name="Line 92"/>
          <p:cNvSpPr>
            <a:spLocks noChangeShapeType="1"/>
          </p:cNvSpPr>
          <p:nvPr/>
        </p:nvSpPr>
        <p:spPr bwMode="auto">
          <a:xfrm flipV="1">
            <a:off x="2994025" y="4073525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Line 93"/>
          <p:cNvSpPr>
            <a:spLocks noChangeShapeType="1"/>
          </p:cNvSpPr>
          <p:nvPr/>
        </p:nvSpPr>
        <p:spPr bwMode="auto">
          <a:xfrm flipH="1" flipV="1">
            <a:off x="4929188" y="4062413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87" name="Group 96"/>
          <p:cNvGrpSpPr>
            <a:grpSpLocks/>
          </p:cNvGrpSpPr>
          <p:nvPr/>
        </p:nvGrpSpPr>
        <p:grpSpPr bwMode="auto">
          <a:xfrm>
            <a:off x="784225" y="5127625"/>
            <a:ext cx="719138" cy="773113"/>
            <a:chOff x="-44" y="1473"/>
            <a:chExt cx="981" cy="1105"/>
          </a:xfrm>
        </p:grpSpPr>
        <p:pic>
          <p:nvPicPr>
            <p:cNvPr id="88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0" name="Group 99"/>
          <p:cNvGrpSpPr>
            <a:grpSpLocks/>
          </p:cNvGrpSpPr>
          <p:nvPr/>
        </p:nvGrpSpPr>
        <p:grpSpPr bwMode="auto">
          <a:xfrm flipH="1">
            <a:off x="7480300" y="5322888"/>
            <a:ext cx="719138" cy="773112"/>
            <a:chOff x="-44" y="1473"/>
            <a:chExt cx="981" cy="1105"/>
          </a:xfrm>
        </p:grpSpPr>
        <p:pic>
          <p:nvPicPr>
            <p:cNvPr id="91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3891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A4F5F-82AA-4A94-9C77-EE6DCA3C3F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Endereçamento de processos</a:t>
            </a:r>
            <a:endParaRPr lang="pt-BR" sz="4400" smtClean="0"/>
          </a:p>
        </p:txBody>
      </p:sp>
      <p:sp>
        <p:nvSpPr>
          <p:cNvPr id="3891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Para que um processo receba mensagens, ele deve possuir um </a:t>
            </a:r>
            <a:r>
              <a:rPr lang="pt-BR" sz="2000" smtClean="0">
                <a:solidFill>
                  <a:srgbClr val="FF0000"/>
                </a:solidFill>
              </a:rPr>
              <a:t>identificador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Cada hospedeiro possui um </a:t>
            </a:r>
            <a:r>
              <a:rPr lang="pt-BR" sz="2000" smtClean="0">
                <a:solidFill>
                  <a:srgbClr val="FF0000"/>
                </a:solidFill>
              </a:rPr>
              <a:t>endereço IP</a:t>
            </a:r>
            <a:r>
              <a:rPr lang="pt-BR" sz="2000" smtClean="0"/>
              <a:t> único de 32 bits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P:</a:t>
            </a:r>
            <a:r>
              <a:rPr lang="pt-BR" sz="2000" smtClean="0"/>
              <a:t> o endereço IP do hospedeiro no qual o processo está sendo executado é suficiente para identificar o processo?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Resposta:</a:t>
            </a:r>
            <a:r>
              <a:rPr lang="pt-BR" sz="2000" smtClean="0"/>
              <a:t> Não, muitos processos podem estar executando no mesmo hospedeiro </a:t>
            </a:r>
          </a:p>
        </p:txBody>
      </p:sp>
      <p:sp>
        <p:nvSpPr>
          <p:cNvPr id="38918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3835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O identificador inclui tanto o </a:t>
            </a:r>
            <a:r>
              <a:rPr lang="pt-BR" sz="2000" dirty="0" smtClean="0">
                <a:solidFill>
                  <a:srgbClr val="FF0000"/>
                </a:solidFill>
              </a:rPr>
              <a:t>endereço IP </a:t>
            </a:r>
            <a:r>
              <a:rPr lang="pt-BR" sz="2000" dirty="0" smtClean="0"/>
              <a:t>quanto os </a:t>
            </a:r>
            <a:r>
              <a:rPr lang="pt-BR" sz="2000" dirty="0" smtClean="0">
                <a:solidFill>
                  <a:srgbClr val="FF0000"/>
                </a:solidFill>
              </a:rPr>
              <a:t>números das portas </a:t>
            </a:r>
            <a:r>
              <a:rPr lang="pt-BR" sz="2000" dirty="0" smtClean="0"/>
              <a:t>associadas com o processo no hospedeiro . 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Exemplo de números de portas: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Servidor HTTP: 80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Servidor de Correio: 25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Para enviar uma </a:t>
            </a:r>
            <a:r>
              <a:rPr lang="pt-BR" sz="2000" dirty="0" err="1" smtClean="0"/>
              <a:t>msg</a:t>
            </a:r>
            <a:r>
              <a:rPr lang="pt-BR" sz="2000" dirty="0" smtClean="0"/>
              <a:t> HTTP para o servidor Web gaia.cs.umass.edu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>
                <a:solidFill>
                  <a:srgbClr val="FF0000"/>
                </a:solidFill>
              </a:rPr>
              <a:t>Endereço IP: </a:t>
            </a:r>
            <a:r>
              <a:rPr lang="pt-BR" sz="1600" dirty="0" smtClean="0"/>
              <a:t>128.119.245.12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>
                <a:solidFill>
                  <a:srgbClr val="FF0000"/>
                </a:solidFill>
              </a:rPr>
              <a:t>Número da porta: </a:t>
            </a:r>
            <a:r>
              <a:rPr lang="pt-BR" sz="1600" dirty="0" smtClean="0"/>
              <a:t>80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Mais sobre isto posteriormente.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993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6D111-7A17-416B-9828-951E0E36B5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Os protocolos da camada de aplicação definem</a:t>
            </a:r>
          </a:p>
        </p:txBody>
      </p:sp>
      <p:sp>
        <p:nvSpPr>
          <p:cNvPr id="3994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4852988"/>
          </a:xfrm>
        </p:spPr>
        <p:txBody>
          <a:bodyPr/>
          <a:lstStyle/>
          <a:p>
            <a:r>
              <a:rPr lang="pt-BR" sz="2200" dirty="0" smtClean="0">
                <a:solidFill>
                  <a:srgbClr val="FF0000"/>
                </a:solidFill>
              </a:rPr>
              <a:t>Tipos de mensagens trocadas:</a:t>
            </a:r>
          </a:p>
          <a:p>
            <a:pPr lvl="1"/>
            <a:r>
              <a:rPr lang="pt-BR" sz="1800" dirty="0" smtClean="0"/>
              <a:t>ex. mensagens de requisição e resposta</a:t>
            </a:r>
          </a:p>
          <a:p>
            <a:r>
              <a:rPr lang="pt-BR" sz="2200" dirty="0" smtClean="0">
                <a:solidFill>
                  <a:srgbClr val="FF0000"/>
                </a:solidFill>
              </a:rPr>
              <a:t>Sintaxe das mensagens:</a:t>
            </a:r>
          </a:p>
          <a:p>
            <a:pPr lvl="1"/>
            <a:r>
              <a:rPr lang="pt-BR" sz="1800" dirty="0" smtClean="0"/>
              <a:t>campos presentes nas mensagens e como são identificados</a:t>
            </a:r>
          </a:p>
          <a:p>
            <a:r>
              <a:rPr lang="pt-BR" sz="2200" dirty="0" smtClean="0">
                <a:solidFill>
                  <a:srgbClr val="FF0000"/>
                </a:solidFill>
              </a:rPr>
              <a:t>Semântica das </a:t>
            </a:r>
            <a:r>
              <a:rPr lang="pt-BR" sz="2200" dirty="0" err="1" smtClean="0">
                <a:solidFill>
                  <a:srgbClr val="FF0000"/>
                </a:solidFill>
              </a:rPr>
              <a:t>msgs</a:t>
            </a:r>
            <a:r>
              <a:rPr lang="pt-BR" sz="22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pt-BR" sz="1800" dirty="0" smtClean="0"/>
              <a:t> significado da informação nos campos</a:t>
            </a:r>
          </a:p>
          <a:p>
            <a:r>
              <a:rPr lang="pt-BR" sz="2200" dirty="0" smtClean="0">
                <a:solidFill>
                  <a:srgbClr val="FF0000"/>
                </a:solidFill>
              </a:rPr>
              <a:t>Regras</a:t>
            </a:r>
            <a:r>
              <a:rPr lang="pt-BR" sz="2200" dirty="0" smtClean="0"/>
              <a:t> para quando os processos enviam e respondem às mensagens</a:t>
            </a:r>
          </a:p>
        </p:txBody>
      </p:sp>
      <p:sp>
        <p:nvSpPr>
          <p:cNvPr id="39942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Protocolos abertos:</a:t>
            </a:r>
          </a:p>
          <a:p>
            <a:r>
              <a:rPr lang="pt-BR" sz="2400" dirty="0" smtClean="0"/>
              <a:t>definidos em </a:t>
            </a:r>
            <a:r>
              <a:rPr lang="pt-BR" sz="2400" dirty="0" err="1" smtClean="0"/>
              <a:t>RFCs</a:t>
            </a:r>
            <a:endParaRPr lang="pt-BR" sz="2400" dirty="0" smtClean="0"/>
          </a:p>
          <a:p>
            <a:r>
              <a:rPr lang="pt-BR" sz="2400" dirty="0" smtClean="0"/>
              <a:t>Permitem a interoperação</a:t>
            </a:r>
          </a:p>
          <a:p>
            <a:r>
              <a:rPr lang="pt-BR" sz="2400" dirty="0" err="1" smtClean="0"/>
              <a:t>ex</a:t>
            </a:r>
            <a:r>
              <a:rPr lang="pt-BR" sz="2400" dirty="0" smtClean="0"/>
              <a:t>, HTTP e SMTP</a:t>
            </a:r>
          </a:p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Protocolos proprietários:</a:t>
            </a:r>
            <a:endParaRPr lang="pt-BR" sz="2400" dirty="0" smtClean="0"/>
          </a:p>
          <a:p>
            <a:r>
              <a:rPr lang="pt-BR" sz="2400" dirty="0" smtClean="0"/>
              <a:t>Ex.,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096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C671C2-55D3-4C69-9006-4C9063A8CCC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pt-BR" sz="3200" smtClean="0"/>
              <a:t>De que serviços uma aplicação necessita?</a:t>
            </a:r>
            <a:endParaRPr lang="pt-BR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3886200" cy="22288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Transferência confiável de dados (sensibilidade a perdas)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algumas </a:t>
            </a:r>
            <a:r>
              <a:rPr lang="pt-BR" sz="1800" dirty="0" err="1" smtClean="0"/>
              <a:t>apls</a:t>
            </a:r>
            <a:r>
              <a:rPr lang="pt-BR" sz="1800" dirty="0" smtClean="0"/>
              <a:t> </a:t>
            </a:r>
            <a:r>
              <a:rPr lang="pt-BR" sz="1800" dirty="0"/>
              <a:t>(p.ex., </a:t>
            </a:r>
            <a:r>
              <a:rPr lang="pt-BR" sz="1800" dirty="0" err="1"/>
              <a:t>transf</a:t>
            </a:r>
            <a:r>
              <a:rPr lang="pt-BR" sz="1800" dirty="0"/>
              <a:t>. de arquivos, </a:t>
            </a:r>
            <a:r>
              <a:rPr lang="pt-BR" sz="1800" dirty="0" smtClean="0"/>
              <a:t>transações web) </a:t>
            </a:r>
            <a:r>
              <a:rPr lang="pt-BR" sz="1800" dirty="0"/>
              <a:t>requerem </a:t>
            </a:r>
            <a:r>
              <a:rPr lang="pt-BR" sz="1800" dirty="0" smtClean="0"/>
              <a:t>uma transferência </a:t>
            </a:r>
            <a:r>
              <a:rPr lang="pt-BR" sz="1800" dirty="0"/>
              <a:t>100% </a:t>
            </a:r>
            <a:r>
              <a:rPr lang="pt-BR" sz="1800" dirty="0" smtClean="0"/>
              <a:t>confiável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outras (</a:t>
            </a:r>
            <a:r>
              <a:rPr lang="pt-BR" sz="1800" dirty="0"/>
              <a:t>p.ex</a:t>
            </a:r>
            <a:r>
              <a:rPr lang="pt-BR" sz="1800" dirty="0" smtClean="0"/>
              <a:t>. áudio) podem tolerar algumas perdas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236199"/>
            <a:ext cx="3810000" cy="18478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Temporização (sensibilidade a atrasos)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algumas </a:t>
            </a:r>
            <a:r>
              <a:rPr lang="pt-BR" sz="1800" dirty="0" err="1" smtClean="0"/>
              <a:t>apls</a:t>
            </a:r>
            <a:r>
              <a:rPr lang="pt-BR" sz="1800" dirty="0" smtClean="0"/>
              <a:t> (p.ex., telefonia Internet, jogos interativos) requerem baixo retardo para serem “viáveis”</a:t>
            </a: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4572000" y="1438275"/>
            <a:ext cx="3886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  <a:latin typeface="Comic Sans MS" pitchFamily="66" charset="0"/>
              </a:rPr>
              <a:t>Vazão (largura 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de </a:t>
            </a:r>
            <a:r>
              <a:rPr lang="pt-BR" sz="2000" dirty="0" smtClean="0">
                <a:solidFill>
                  <a:srgbClr val="FF0000"/>
                </a:solidFill>
                <a:latin typeface="Comic Sans MS" pitchFamily="66" charset="0"/>
              </a:rPr>
              <a:t>banda)</a:t>
            </a:r>
            <a:endParaRPr lang="pt-BR" sz="20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algumas </a:t>
            </a:r>
            <a:r>
              <a:rPr lang="pt-BR" sz="1800" dirty="0" err="1">
                <a:latin typeface="Comic Sans MS" pitchFamily="66" charset="0"/>
              </a:rPr>
              <a:t>apls</a:t>
            </a:r>
            <a:r>
              <a:rPr lang="pt-BR" sz="1800" dirty="0">
                <a:latin typeface="Comic Sans MS" pitchFamily="66" charset="0"/>
              </a:rPr>
              <a:t> (p.ex., multimídia) requerem quantia mínima de </a:t>
            </a:r>
            <a:r>
              <a:rPr lang="pt-BR" sz="1800" dirty="0" smtClean="0">
                <a:latin typeface="Comic Sans MS" pitchFamily="66" charset="0"/>
              </a:rPr>
              <a:t>vazão para </a:t>
            </a:r>
            <a:r>
              <a:rPr lang="pt-BR" sz="1800" dirty="0">
                <a:latin typeface="Comic Sans MS" pitchFamily="66" charset="0"/>
              </a:rPr>
              <a:t>serem “viáveis”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outras </a:t>
            </a:r>
            <a:r>
              <a:rPr lang="pt-BR" sz="1800" dirty="0" err="1">
                <a:latin typeface="Comic Sans MS" pitchFamily="66" charset="0"/>
              </a:rPr>
              <a:t>apls</a:t>
            </a:r>
            <a:r>
              <a:rPr lang="pt-BR" sz="1800" dirty="0">
                <a:latin typeface="Comic Sans MS" pitchFamily="66" charset="0"/>
              </a:rPr>
              <a:t> (“</a:t>
            </a:r>
            <a:r>
              <a:rPr lang="pt-BR" sz="1800" dirty="0" err="1">
                <a:latin typeface="Comic Sans MS" pitchFamily="66" charset="0"/>
              </a:rPr>
              <a:t>apls</a:t>
            </a:r>
            <a:r>
              <a:rPr lang="pt-BR" sz="1800" dirty="0">
                <a:latin typeface="Comic Sans MS" pitchFamily="66" charset="0"/>
              </a:rPr>
              <a:t> elásticas”) conseguem usar </a:t>
            </a:r>
            <a:r>
              <a:rPr lang="pt-BR" sz="1800" dirty="0" err="1">
                <a:latin typeface="Comic Sans MS" pitchFamily="66" charset="0"/>
              </a:rPr>
              <a:t>qq</a:t>
            </a:r>
            <a:r>
              <a:rPr lang="pt-BR" sz="1800" dirty="0">
                <a:latin typeface="Comic Sans MS" pitchFamily="66" charset="0"/>
              </a:rPr>
              <a:t> quantia de banda </a:t>
            </a:r>
            <a:r>
              <a:rPr lang="pt-BR" sz="1800" dirty="0" smtClean="0">
                <a:latin typeface="Comic Sans MS" pitchFamily="66" charset="0"/>
              </a:rPr>
              <a:t>disponível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18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Segurança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Criptografia, integridade dos dados, ...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198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35752-3565-4696-9216-E6CB24508EB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pt-BR" sz="2800" dirty="0" smtClean="0"/>
              <a:t>Requisitos de aplicações de rede selecionadas</a:t>
            </a:r>
            <a:endParaRPr lang="pt-BR" dirty="0" smtClean="0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-2533" y="1763713"/>
            <a:ext cx="284892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b="1" dirty="0">
                <a:latin typeface="Arial" charset="0"/>
              </a:rPr>
              <a:t>Aplicação</a:t>
            </a:r>
            <a:endParaRPr lang="pt-BR" sz="2000" dirty="0">
              <a:latin typeface="Arial" charset="0"/>
            </a:endParaRPr>
          </a:p>
          <a:p>
            <a:pPr algn="r" eaLnBrk="0" hangingPunct="0"/>
            <a:endParaRPr lang="pt-BR" sz="2000" dirty="0">
              <a:latin typeface="Arial" charset="0"/>
            </a:endParaRPr>
          </a:p>
          <a:p>
            <a:pPr algn="r" eaLnBrk="0" hangingPunct="0"/>
            <a:r>
              <a:rPr lang="pt-BR" sz="2000" dirty="0">
                <a:latin typeface="Arial" charset="0"/>
              </a:rPr>
              <a:t>transferência de </a:t>
            </a:r>
            <a:r>
              <a:rPr lang="pt-BR" sz="2000" dirty="0" err="1">
                <a:latin typeface="Arial" charset="0"/>
              </a:rPr>
              <a:t>arqs</a:t>
            </a:r>
            <a:endParaRPr lang="pt-BR" sz="2000" dirty="0">
              <a:latin typeface="Arial" charset="0"/>
            </a:endParaRPr>
          </a:p>
          <a:p>
            <a:pPr algn="r" eaLnBrk="0" hangingPunct="0"/>
            <a:r>
              <a:rPr lang="pt-BR" sz="2000" dirty="0">
                <a:latin typeface="Arial" charset="0"/>
              </a:rPr>
              <a:t>correio</a:t>
            </a:r>
          </a:p>
          <a:p>
            <a:pPr algn="r" eaLnBrk="0" hangingPunct="0"/>
            <a:r>
              <a:rPr lang="pt-BR" sz="2000" dirty="0">
                <a:latin typeface="Arial" charset="0"/>
              </a:rPr>
              <a:t>documentos Web</a:t>
            </a:r>
          </a:p>
          <a:p>
            <a:pPr algn="r" eaLnBrk="0" hangingPunct="0"/>
            <a:r>
              <a:rPr lang="pt-BR" sz="2000" dirty="0">
                <a:latin typeface="Arial" charset="0"/>
              </a:rPr>
              <a:t>áudio/vídeo em</a:t>
            </a:r>
          </a:p>
          <a:p>
            <a:pPr algn="r" eaLnBrk="0" hangingPunct="0"/>
            <a:r>
              <a:rPr lang="pt-BR" sz="2000" dirty="0">
                <a:latin typeface="Arial" charset="0"/>
              </a:rPr>
              <a:t>tempo </a:t>
            </a:r>
            <a:r>
              <a:rPr lang="pt-BR" sz="2000" dirty="0" smtClean="0">
                <a:latin typeface="Arial" charset="0"/>
              </a:rPr>
              <a:t>real</a:t>
            </a:r>
            <a:endParaRPr lang="pt-BR" sz="2000" dirty="0">
              <a:latin typeface="Arial" charset="0"/>
            </a:endParaRPr>
          </a:p>
          <a:p>
            <a:pPr algn="r" eaLnBrk="0" hangingPunct="0"/>
            <a:r>
              <a:rPr lang="pt-BR" sz="2000" dirty="0">
                <a:latin typeface="Arial" charset="0"/>
              </a:rPr>
              <a:t>áudio/vídeo gravado</a:t>
            </a:r>
          </a:p>
          <a:p>
            <a:pPr algn="r" eaLnBrk="0" hangingPunct="0"/>
            <a:r>
              <a:rPr lang="pt-BR" sz="2000" dirty="0">
                <a:latin typeface="Arial" charset="0"/>
              </a:rPr>
              <a:t>jogos interativos</a:t>
            </a:r>
          </a:p>
          <a:p>
            <a:pPr algn="r" eaLnBrk="0" hangingPunct="0"/>
            <a:r>
              <a:rPr lang="pt-BR" sz="2000" dirty="0">
                <a:latin typeface="Arial" charset="0"/>
              </a:rPr>
              <a:t>mensagem instantânea</a:t>
            </a:r>
            <a:endParaRPr lang="pt-BR" sz="2400" dirty="0"/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887931" y="1763713"/>
            <a:ext cx="15231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 dirty="0">
                <a:latin typeface="Arial" charset="0"/>
              </a:rPr>
              <a:t>Perdas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sem perdas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sem perdas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sem perdas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tolerante</a:t>
            </a: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tolerante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tolerante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sem perdas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4421379" y="1428750"/>
            <a:ext cx="26266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000" b="1" dirty="0">
                <a:latin typeface="Arial" charset="0"/>
              </a:rPr>
              <a:t>Largura de Banda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 smtClean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elástica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elástica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elástica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áudio: </a:t>
            </a:r>
            <a:r>
              <a:rPr lang="pt-BR" sz="2000" dirty="0" smtClean="0">
                <a:latin typeface="Arial" charset="0"/>
              </a:rPr>
              <a:t>5kbps-1Mbps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vídeo:10kbps-5Mbps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Igual acima</a:t>
            </a:r>
          </a:p>
          <a:p>
            <a:pPr eaLnBrk="0" hangingPunct="0"/>
            <a:r>
              <a:rPr lang="pt-BR" sz="2000" dirty="0" smtClean="0">
                <a:latin typeface="Arial" charset="0"/>
              </a:rPr>
              <a:t>Alguns kbps-10Mbps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elástica</a:t>
            </a:r>
            <a:endParaRPr lang="pt-BR" sz="2000" dirty="0">
              <a:latin typeface="Arial" charset="0"/>
            </a:endParaRP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6918660" y="1455738"/>
            <a:ext cx="21240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 b="1" dirty="0">
                <a:latin typeface="Arial" charset="0"/>
              </a:rPr>
              <a:t>Sensibilidade ao </a:t>
            </a:r>
            <a:r>
              <a:rPr lang="pt-BR" sz="1800" b="1" dirty="0">
                <a:latin typeface="Arial" charset="0"/>
              </a:rPr>
              <a:t>atraso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não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não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não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sim, 100’s </a:t>
            </a:r>
            <a:r>
              <a:rPr lang="pt-BR" sz="2000" dirty="0" err="1">
                <a:latin typeface="Arial" charset="0"/>
              </a:rPr>
              <a:t>mseg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sim</a:t>
            </a:r>
            <a:r>
              <a:rPr lang="pt-BR" sz="2000" dirty="0">
                <a:latin typeface="Arial" charset="0"/>
              </a:rPr>
              <a:t>, alguns </a:t>
            </a:r>
            <a:r>
              <a:rPr lang="pt-BR" sz="2000" dirty="0" err="1">
                <a:latin typeface="Arial" charset="0"/>
              </a:rPr>
              <a:t>segs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sim, </a:t>
            </a:r>
            <a:r>
              <a:rPr lang="pt-BR" sz="2000" dirty="0" smtClean="0">
                <a:latin typeface="Arial" charset="0"/>
              </a:rPr>
              <a:t>100’s </a:t>
            </a:r>
            <a:r>
              <a:rPr lang="pt-BR" sz="2000" dirty="0" err="1" smtClean="0">
                <a:latin typeface="Arial" charset="0"/>
              </a:rPr>
              <a:t>mseg</a:t>
            </a:r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sim e não</a:t>
            </a:r>
          </a:p>
        </p:txBody>
      </p:sp>
      <p:sp>
        <p:nvSpPr>
          <p:cNvPr id="41993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4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9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0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895350" y="3933806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2: </a:t>
            </a:r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430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02C36-56B4-42BA-9EA1-636FF5262C3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smtClean="0"/>
              <a:t>Serviços providos pelos protocolos de transporte da Internet 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Serviço TCP: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chemeClr val="accent2"/>
                </a:solidFill>
              </a:rPr>
              <a:t>transporte confiável  </a:t>
            </a:r>
            <a:r>
              <a:rPr lang="pt-BR" sz="2000" dirty="0" smtClean="0"/>
              <a:t>entre processos remetente e receptor</a:t>
            </a:r>
            <a:endParaRPr lang="pt-BR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chemeClr val="accent2"/>
                </a:solidFill>
              </a:rPr>
              <a:t>controle de fluxo:</a:t>
            </a:r>
            <a:r>
              <a:rPr lang="pt-BR" sz="2000" dirty="0" smtClean="0"/>
              <a:t> remetente não vai “afogar” receptor</a:t>
            </a:r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chemeClr val="accent2"/>
                </a:solidFill>
              </a:rPr>
              <a:t>controle de congestionamento:</a:t>
            </a:r>
            <a:r>
              <a:rPr lang="pt-BR" sz="2000" dirty="0" smtClean="0"/>
              <a:t> estrangular remetente quando a rede estiver carregada</a:t>
            </a:r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chemeClr val="accent2"/>
                </a:solidFill>
              </a:rPr>
              <a:t>não provê:</a:t>
            </a:r>
            <a:r>
              <a:rPr lang="pt-BR" sz="2000" dirty="0" smtClean="0"/>
              <a:t> garantias temporais ou de banda mínima</a:t>
            </a:r>
          </a:p>
          <a:p>
            <a:pPr>
              <a:lnSpc>
                <a:spcPct val="90000"/>
              </a:lnSpc>
            </a:pPr>
            <a:r>
              <a:rPr lang="pt-BR" sz="2000" i="1" dirty="0">
                <a:solidFill>
                  <a:schemeClr val="accent2"/>
                </a:solidFill>
              </a:rPr>
              <a:t>orientado a conexão:</a:t>
            </a:r>
            <a:r>
              <a:rPr lang="pt-BR" sz="2000" dirty="0"/>
              <a:t> apresentação requerida entre cliente e servidor</a:t>
            </a:r>
          </a:p>
          <a:p>
            <a:pPr>
              <a:lnSpc>
                <a:spcPct val="90000"/>
              </a:lnSpc>
            </a:pPr>
            <a:endParaRPr lang="pt-BR" sz="2000" dirty="0" smtClean="0"/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92588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Serviço UDP:</a:t>
            </a:r>
            <a:endParaRPr lang="pt-BR" sz="2400" dirty="0" smtClean="0"/>
          </a:p>
          <a:p>
            <a:r>
              <a:rPr lang="pt-BR" sz="2000" dirty="0" smtClean="0">
                <a:solidFill>
                  <a:schemeClr val="accent2"/>
                </a:solidFill>
              </a:rPr>
              <a:t>transferência de dados não confiável </a:t>
            </a:r>
            <a:r>
              <a:rPr lang="pt-BR" sz="2000" dirty="0" smtClean="0"/>
              <a:t>entre processos remetente e receptor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não provê: </a:t>
            </a:r>
            <a:r>
              <a:rPr lang="pt-BR" sz="2000" dirty="0" smtClean="0"/>
              <a:t>estabelecimento da conexão, confiabilidade, controle de fluxo, controle de congestionamento, garantias temporais ou de banda mínima</a:t>
            </a:r>
            <a:br>
              <a:rPr lang="pt-BR" sz="2000" dirty="0" smtClean="0"/>
            </a:br>
            <a:endParaRPr lang="pt-BR" sz="2000" dirty="0" smtClean="0"/>
          </a:p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P:</a:t>
            </a:r>
            <a:r>
              <a:rPr lang="pt-BR" sz="2000" dirty="0" smtClean="0"/>
              <a:t> Qual é o interesse em ter um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403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8B39F-F1BE-485C-94AA-10377516A5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1025" cy="1143000"/>
          </a:xfrm>
        </p:spPr>
        <p:txBody>
          <a:bodyPr/>
          <a:lstStyle/>
          <a:p>
            <a:pPr algn="ctr"/>
            <a:r>
              <a:rPr lang="pt-BR" sz="2800" smtClean="0"/>
              <a:t>Apls Internet: seus protocolos e seus protocolos de transporte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439738" y="1743075"/>
            <a:ext cx="30337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b="1">
                <a:latin typeface="Arial" charset="0"/>
              </a:rPr>
              <a:t>Aplicação</a:t>
            </a:r>
            <a:endParaRPr lang="pt-BR" sz="2000">
              <a:latin typeface="Arial" charset="0"/>
            </a:endParaRPr>
          </a:p>
          <a:p>
            <a:pPr algn="r" eaLnBrk="0" hangingPunct="0"/>
            <a:endParaRPr lang="pt-BR" sz="2000">
              <a:latin typeface="Arial" charset="0"/>
            </a:endParaRPr>
          </a:p>
          <a:p>
            <a:pPr algn="r" eaLnBrk="0" hangingPunct="0"/>
            <a:r>
              <a:rPr lang="pt-BR" sz="2000">
                <a:latin typeface="Arial" charset="0"/>
              </a:rPr>
              <a:t>correio eletrônico</a:t>
            </a:r>
          </a:p>
          <a:p>
            <a:pPr algn="r" eaLnBrk="0" hangingPunct="0"/>
            <a:r>
              <a:rPr lang="pt-BR" sz="2000">
                <a:latin typeface="Arial" charset="0"/>
              </a:rPr>
              <a:t>acesso terminal remoto</a:t>
            </a:r>
          </a:p>
          <a:p>
            <a:pPr algn="r" eaLnBrk="0" hangingPunct="0"/>
            <a:r>
              <a:rPr lang="pt-BR" sz="2000">
                <a:latin typeface="Arial" charset="0"/>
              </a:rPr>
              <a:t>Web </a:t>
            </a:r>
          </a:p>
          <a:p>
            <a:pPr algn="r" eaLnBrk="0" hangingPunct="0"/>
            <a:r>
              <a:rPr lang="pt-BR" sz="2000">
                <a:latin typeface="Arial" charset="0"/>
              </a:rPr>
              <a:t>transferência de arquivos</a:t>
            </a:r>
          </a:p>
          <a:p>
            <a:pPr algn="r" eaLnBrk="0" hangingPunct="0"/>
            <a:r>
              <a:rPr lang="pt-BR" sz="2000">
                <a:latin typeface="Arial" charset="0"/>
              </a:rPr>
              <a:t>streaming multimídia</a:t>
            </a:r>
          </a:p>
          <a:p>
            <a:pPr algn="r" eaLnBrk="0" hangingPunct="0"/>
            <a:endParaRPr lang="pt-BR" sz="2000">
              <a:latin typeface="Arial" charset="0"/>
            </a:endParaRPr>
          </a:p>
          <a:p>
            <a:pPr algn="r" eaLnBrk="0" hangingPunct="0"/>
            <a:r>
              <a:rPr lang="pt-BR" sz="2000">
                <a:latin typeface="Arial" charset="0"/>
              </a:rPr>
              <a:t>telefonia Internet</a:t>
            </a:r>
          </a:p>
          <a:p>
            <a:pPr algn="r" eaLnBrk="0" hangingPunct="0"/>
            <a:endParaRPr lang="pt-BR" sz="2400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592513" y="1458913"/>
            <a:ext cx="26209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 dirty="0">
                <a:latin typeface="Arial" charset="0"/>
              </a:rPr>
              <a:t>Protocolo da </a:t>
            </a:r>
          </a:p>
          <a:p>
            <a:pPr eaLnBrk="0" hangingPunct="0"/>
            <a:r>
              <a:rPr lang="pt-BR" sz="2000" b="1" dirty="0">
                <a:latin typeface="Arial" charset="0"/>
              </a:rPr>
              <a:t>camada de </a:t>
            </a:r>
            <a:r>
              <a:rPr lang="pt-BR" sz="2000" b="1" dirty="0" err="1">
                <a:latin typeface="Arial" charset="0"/>
              </a:rPr>
              <a:t>apl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SMTP [RFC 2821]</a:t>
            </a:r>
          </a:p>
          <a:p>
            <a:pPr eaLnBrk="0" hangingPunct="0"/>
            <a:r>
              <a:rPr lang="pt-BR" sz="2000" dirty="0" err="1">
                <a:latin typeface="Arial" charset="0"/>
              </a:rPr>
              <a:t>telnet</a:t>
            </a:r>
            <a:r>
              <a:rPr lang="pt-BR" sz="2000" dirty="0">
                <a:latin typeface="Arial" charset="0"/>
              </a:rPr>
              <a:t> [RFC 854]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HTTP [RFC 2616]</a:t>
            </a:r>
          </a:p>
          <a:p>
            <a:pPr eaLnBrk="0" hangingPunct="0"/>
            <a:r>
              <a:rPr lang="pt-BR" sz="2000" dirty="0" smtClean="0">
                <a:latin typeface="Arial" charset="0"/>
              </a:rPr>
              <a:t>FTP [RFC </a:t>
            </a:r>
            <a:r>
              <a:rPr lang="pt-BR" sz="2000" dirty="0">
                <a:latin typeface="Arial" charset="0"/>
              </a:rPr>
              <a:t>959]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HTTP (ex. </a:t>
            </a:r>
            <a:r>
              <a:rPr lang="pt-BR" sz="2000" dirty="0" err="1">
                <a:latin typeface="Arial" charset="0"/>
              </a:rPr>
              <a:t>Youtube</a:t>
            </a:r>
            <a:r>
              <a:rPr lang="pt-BR" sz="2000" dirty="0">
                <a:latin typeface="Arial" charset="0"/>
              </a:rPr>
              <a:t>)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RTP [RFC 1889]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SIP, RTP, proprietário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(ex., Skype)</a:t>
            </a:r>
            <a:endParaRPr lang="pt-BR" sz="2400" dirty="0"/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 b="1" dirty="0">
                <a:latin typeface="Arial" charset="0"/>
              </a:rPr>
              <a:t>Protocolo de </a:t>
            </a:r>
          </a:p>
          <a:p>
            <a:pPr eaLnBrk="0" hangingPunct="0"/>
            <a:r>
              <a:rPr lang="pt-BR" sz="2000" b="1" dirty="0">
                <a:latin typeface="Arial" charset="0"/>
              </a:rPr>
              <a:t>transporte usado</a:t>
            </a:r>
            <a:endParaRPr lang="pt-BR" sz="2000" dirty="0">
              <a:latin typeface="Arial" charset="0"/>
            </a:endParaRP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>
                <a:latin typeface="Arial" charset="0"/>
              </a:rPr>
              <a:t>TCP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TCP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TCP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TCP</a:t>
            </a:r>
          </a:p>
          <a:p>
            <a:pPr eaLnBrk="0" hangingPunct="0"/>
            <a:r>
              <a:rPr lang="pt-BR" sz="2000" dirty="0">
                <a:latin typeface="Arial" charset="0"/>
              </a:rPr>
              <a:t>TCP ou UDP</a:t>
            </a:r>
          </a:p>
          <a:p>
            <a:pPr eaLnBrk="0" hangingPunct="0"/>
            <a:endParaRPr lang="pt-BR" sz="2000" dirty="0">
              <a:latin typeface="Arial" charset="0"/>
            </a:endParaRPr>
          </a:p>
          <a:p>
            <a:pPr eaLnBrk="0" hangingPunct="0"/>
            <a:r>
              <a:rPr lang="pt-BR" sz="2000" dirty="0" smtClean="0">
                <a:latin typeface="Arial" charset="0"/>
              </a:rPr>
              <a:t>TCP ou </a:t>
            </a:r>
            <a:r>
              <a:rPr lang="pt-BR" sz="2000" dirty="0">
                <a:latin typeface="Arial" charset="0"/>
              </a:rPr>
              <a:t>UDP</a:t>
            </a:r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4" name="Line 11"/>
          <p:cNvSpPr>
            <a:spLocks noChangeShapeType="1"/>
          </p:cNvSpPr>
          <p:nvPr/>
        </p:nvSpPr>
        <p:spPr bwMode="auto">
          <a:xfrm flipV="1">
            <a:off x="1162050" y="3646488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5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6" name="Line 13"/>
          <p:cNvSpPr>
            <a:spLocks noChangeShapeType="1"/>
          </p:cNvSpPr>
          <p:nvPr/>
        </p:nvSpPr>
        <p:spPr bwMode="auto">
          <a:xfrm flipV="1">
            <a:off x="1114425" y="4859338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Tornando o TCP seguro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TCP &amp; UDP</a:t>
            </a:r>
          </a:p>
          <a:p>
            <a:r>
              <a:rPr lang="pt-BR" sz="2000" dirty="0" smtClean="0"/>
              <a:t>Sem criptografia</a:t>
            </a:r>
          </a:p>
          <a:p>
            <a:r>
              <a:rPr lang="pt-BR" sz="2000" dirty="0" smtClean="0"/>
              <a:t>Senhas em texto aberto enviadas aos sockets atravessam a Internet em texto aberto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SSL</a:t>
            </a:r>
          </a:p>
          <a:p>
            <a:r>
              <a:rPr lang="pt-BR" sz="2000" dirty="0" smtClean="0"/>
              <a:t>Provê conexão TCP criptografada</a:t>
            </a:r>
          </a:p>
          <a:p>
            <a:r>
              <a:rPr lang="pt-BR" sz="2000" dirty="0" smtClean="0"/>
              <a:t>Integridade dos dados</a:t>
            </a:r>
          </a:p>
          <a:p>
            <a:r>
              <a:rPr lang="pt-BR" sz="2000" dirty="0" smtClean="0"/>
              <a:t>Autenticação do ponto terminal</a:t>
            </a: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SSL está na camada de aplicação</a:t>
            </a:r>
          </a:p>
          <a:p>
            <a:r>
              <a:rPr lang="pt-BR" sz="2400" dirty="0" smtClean="0"/>
              <a:t>Aplicações usam bibliotecas SSL, que “falam” com o TCP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API do socket SSL</a:t>
            </a:r>
          </a:p>
          <a:p>
            <a:r>
              <a:rPr lang="pt-BR" sz="2400" dirty="0" smtClean="0"/>
              <a:t>Senhas em texto aberto enviadas ao socket atravessam a rede criptografadas</a:t>
            </a:r>
          </a:p>
          <a:p>
            <a:r>
              <a:rPr lang="pt-BR" sz="2400" dirty="0" smtClean="0"/>
              <a:t>Vide Capítulo 7</a:t>
            </a: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92EEE-90FD-4CA0-A901-9D9CCFCFE7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/>
              <a:t>2.1 Princípios de aplicações de rede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2.2 A Web e o HTTP</a:t>
            </a:r>
          </a:p>
          <a:p>
            <a:r>
              <a:rPr lang="pt-BR" sz="2400" dirty="0" smtClean="0"/>
              <a:t>2.3 Transferência de arquivo: FTP</a:t>
            </a:r>
          </a:p>
          <a:p>
            <a:r>
              <a:rPr lang="pt-BR" sz="2400" dirty="0" smtClean="0"/>
              <a:t>2.4 Correio Eletrônico na Internet</a:t>
            </a:r>
          </a:p>
          <a:p>
            <a:r>
              <a:rPr lang="pt-BR" sz="2400" dirty="0" smtClean="0"/>
              <a:t>2.5 DNS: o serviço de diretório da Internet</a:t>
            </a:r>
          </a:p>
          <a:p>
            <a:endParaRPr lang="pt-BR" sz="2400" dirty="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/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608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2A317-9F41-4BDC-AB52-08BD2D0BB8D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Web e o HTTP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Primeiro uma revisão...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FF0000"/>
                </a:solidFill>
              </a:rPr>
              <a:t>Páginas Web</a:t>
            </a:r>
            <a:r>
              <a:rPr lang="pt-BR" sz="2400" dirty="0" smtClean="0"/>
              <a:t> consistem de </a:t>
            </a:r>
            <a:r>
              <a:rPr lang="pt-BR" sz="2400" dirty="0" smtClean="0">
                <a:solidFill>
                  <a:srgbClr val="FF0000"/>
                </a:solidFill>
              </a:rPr>
              <a:t>objetos</a:t>
            </a:r>
            <a:endParaRPr lang="pt-BR" sz="2400" dirty="0" smtClean="0"/>
          </a:p>
          <a:p>
            <a:r>
              <a:rPr lang="pt-BR" sz="2400" dirty="0" smtClean="0"/>
              <a:t>um objeto pode ser um arquivo HTML, uma imagem JPEG, um </a:t>
            </a:r>
            <a:r>
              <a:rPr lang="pt-BR" sz="2400" dirty="0" err="1" smtClean="0"/>
              <a:t>applet</a:t>
            </a:r>
            <a:r>
              <a:rPr lang="pt-BR" sz="2400" dirty="0" smtClean="0"/>
              <a:t> Java, um arquivo de áudio,…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Páginas Web</a:t>
            </a:r>
            <a:r>
              <a:rPr lang="pt-BR" sz="2400" dirty="0" smtClean="0"/>
              <a:t> consistem de um </a:t>
            </a:r>
            <a:r>
              <a:rPr lang="pt-BR" sz="2400" dirty="0" smtClean="0">
                <a:solidFill>
                  <a:srgbClr val="FF0000"/>
                </a:solidFill>
              </a:rPr>
              <a:t>arquivo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base HTML </a:t>
            </a:r>
            <a:r>
              <a:rPr lang="pt-BR" sz="2400" dirty="0" smtClean="0"/>
              <a:t>que inclui vários objetos referenciados</a:t>
            </a:r>
          </a:p>
          <a:p>
            <a:r>
              <a:rPr lang="pt-BR" sz="2400" dirty="0" smtClean="0"/>
              <a:t>Cada objeto é endereçável por uma </a:t>
            </a:r>
            <a:r>
              <a:rPr lang="pt-BR" sz="2400" dirty="0" smtClean="0">
                <a:solidFill>
                  <a:srgbClr val="FF0000"/>
                </a:solidFill>
              </a:rPr>
              <a:t>URL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Exemplo de URL:</a:t>
            </a:r>
          </a:p>
          <a:p>
            <a:pPr>
              <a:buFont typeface="ZapfDingbats" pitchFamily="82" charset="0"/>
              <a:buNone/>
            </a:pPr>
            <a:endParaRPr lang="pt-BR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223963" y="5008563"/>
            <a:ext cx="657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latin typeface="Courier New" pitchFamily="49" charset="0"/>
              </a:rPr>
              <a:t>www.someschool.edu/someDept/pic.gif</a:t>
            </a:r>
          </a:p>
        </p:txBody>
      </p:sp>
      <p:sp>
        <p:nvSpPr>
          <p:cNvPr id="46087" name="AutoShape 6"/>
          <p:cNvSpPr>
            <a:spLocks/>
          </p:cNvSpPr>
          <p:nvPr/>
        </p:nvSpPr>
        <p:spPr bwMode="auto">
          <a:xfrm rot="-5400000">
            <a:off x="2863850" y="3938588"/>
            <a:ext cx="90488" cy="3306762"/>
          </a:xfrm>
          <a:prstGeom prst="leftBrace">
            <a:avLst>
              <a:gd name="adj1" fmla="val 304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6088" name="AutoShape 7"/>
          <p:cNvSpPr>
            <a:spLocks/>
          </p:cNvSpPr>
          <p:nvPr/>
        </p:nvSpPr>
        <p:spPr bwMode="auto">
          <a:xfrm rot="-5400000">
            <a:off x="6361113" y="3932237"/>
            <a:ext cx="90488" cy="3306763"/>
          </a:xfrm>
          <a:prstGeom prst="leftBrace">
            <a:avLst>
              <a:gd name="adj1" fmla="val 3045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1500188" y="569595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latin typeface="Comic Sans MS" pitchFamily="66" charset="0"/>
              </a:rPr>
              <a:t>nome do hospedeiro</a:t>
            </a:r>
            <a:endParaRPr lang="pt-BR" sz="2400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089525" y="5684838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latin typeface="Comic Sans MS" pitchFamily="66" charset="0"/>
              </a:rPr>
              <a:t>nome do caminho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2.1 Princípios de aplicações de rede</a:t>
            </a:r>
          </a:p>
          <a:p>
            <a:r>
              <a:rPr lang="pt-BR" sz="2400" dirty="0" smtClean="0"/>
              <a:t>2.2 A Web e o HTTP</a:t>
            </a:r>
          </a:p>
          <a:p>
            <a:r>
              <a:rPr lang="pt-BR" sz="2400" dirty="0" smtClean="0"/>
              <a:t>2.3 Transferência de arquivo: FTP</a:t>
            </a:r>
          </a:p>
          <a:p>
            <a:r>
              <a:rPr lang="pt-BR" sz="2400" dirty="0" smtClean="0"/>
              <a:t>2.4 Correio Eletrônico na Internet</a:t>
            </a:r>
          </a:p>
          <a:p>
            <a:r>
              <a:rPr lang="pt-BR" sz="2400" dirty="0" smtClean="0"/>
              <a:t>2.5 DNS: o serviço de diretório da Internet</a:t>
            </a:r>
          </a:p>
          <a:p>
            <a:endParaRPr lang="pt-BR" sz="2400" dirty="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/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512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C6379-7309-4C91-B128-86160752CA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Protocolo HTTP 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HTTP: </a:t>
            </a:r>
            <a:r>
              <a:rPr lang="pt-BR" sz="2400" i="1" dirty="0" smtClean="0">
                <a:solidFill>
                  <a:srgbClr val="FF0000"/>
                </a:solidFill>
              </a:rPr>
              <a:t>hypertext </a:t>
            </a:r>
            <a:r>
              <a:rPr lang="pt-BR" sz="2400" i="1" dirty="0" err="1" smtClean="0">
                <a:solidFill>
                  <a:srgbClr val="FF0000"/>
                </a:solidFill>
              </a:rPr>
              <a:t>transfer</a:t>
            </a:r>
            <a:r>
              <a:rPr lang="pt-BR" sz="2400" i="1" dirty="0" smtClean="0">
                <a:solidFill>
                  <a:srgbClr val="FF0000"/>
                </a:solidFill>
              </a:rPr>
              <a:t> </a:t>
            </a:r>
            <a:r>
              <a:rPr lang="pt-BR" sz="2400" i="1" dirty="0" err="1" smtClean="0">
                <a:solidFill>
                  <a:srgbClr val="FF0000"/>
                </a:solidFill>
              </a:rPr>
              <a:t>protocol</a:t>
            </a:r>
            <a:endParaRPr lang="pt-BR" sz="2400" i="1" dirty="0" smtClean="0"/>
          </a:p>
          <a:p>
            <a:r>
              <a:rPr lang="pt-BR" sz="2000" dirty="0" smtClean="0"/>
              <a:t>protocolo da camada de aplicação da Web</a:t>
            </a:r>
          </a:p>
          <a:p>
            <a:r>
              <a:rPr lang="pt-BR" sz="2000" dirty="0" smtClean="0"/>
              <a:t>modelo cliente/servidor</a:t>
            </a:r>
          </a:p>
          <a:p>
            <a:pPr lvl="1"/>
            <a:r>
              <a:rPr lang="pt-BR" sz="2000" i="1" dirty="0" smtClean="0">
                <a:solidFill>
                  <a:schemeClr val="accent2"/>
                </a:solidFill>
              </a:rPr>
              <a:t>cliente:</a:t>
            </a:r>
            <a:r>
              <a:rPr lang="pt-BR" sz="2000" dirty="0" smtClean="0"/>
              <a:t> </a:t>
            </a:r>
            <a:r>
              <a:rPr lang="pt-BR" sz="2000" i="1" dirty="0" smtClean="0"/>
              <a:t>browser</a:t>
            </a:r>
            <a:r>
              <a:rPr lang="pt-BR" sz="2000" dirty="0" smtClean="0"/>
              <a:t> que pede, recebe (usando o protocolo HTTP) e “visualiza” objetos Web</a:t>
            </a:r>
          </a:p>
          <a:p>
            <a:pPr lvl="1"/>
            <a:r>
              <a:rPr lang="pt-BR" sz="2000" i="1" dirty="0" smtClean="0">
                <a:solidFill>
                  <a:schemeClr val="accent2"/>
                </a:solidFill>
              </a:rPr>
              <a:t>servidor:</a:t>
            </a:r>
            <a:r>
              <a:rPr lang="pt-BR" sz="2000" dirty="0" smtClean="0"/>
              <a:t> servidor Web envia (usando o protocolo HTTP) objetos em resposta a pedidos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860550"/>
                        <a:ext cx="7524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578350" y="2455863"/>
            <a:ext cx="1558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PC executando</a:t>
            </a:r>
          </a:p>
          <a:p>
            <a:pPr algn="ctr" eaLnBrk="0" hangingPunct="0"/>
            <a:r>
              <a:rPr lang="pt-BR" sz="1600">
                <a:latin typeface="Comic Sans MS" pitchFamily="66" charset="0"/>
              </a:rPr>
              <a:t>Explorer</a:t>
            </a:r>
            <a:endParaRPr lang="pt-BR" sz="24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493000" y="3836988"/>
            <a:ext cx="1382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Servidor </a:t>
            </a:r>
          </a:p>
          <a:p>
            <a:pPr algn="ctr" eaLnBrk="0" hangingPunct="0"/>
            <a:r>
              <a:rPr lang="pt-BR" sz="1600">
                <a:latin typeface="Comic Sans MS" pitchFamily="66" charset="0"/>
              </a:rPr>
              <a:t>executando</a:t>
            </a:r>
          </a:p>
          <a:p>
            <a:pPr algn="ctr" eaLnBrk="0" hangingPunct="0"/>
            <a:r>
              <a:rPr lang="pt-BR" sz="1600">
                <a:latin typeface="Comic Sans MS" pitchFamily="66" charset="0"/>
              </a:rPr>
              <a:t>servidor 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Web Apache</a:t>
            </a:r>
            <a:endParaRPr lang="pt-BR" sz="2400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5140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41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42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43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44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5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6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47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5131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4587592" y="5218113"/>
            <a:ext cx="1996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 dirty="0" err="1" smtClean="0">
                <a:latin typeface="Comic Sans MS" pitchFamily="66" charset="0"/>
              </a:rPr>
              <a:t>iphone</a:t>
            </a:r>
            <a:r>
              <a:rPr lang="pt-BR" sz="1600" dirty="0" smtClean="0">
                <a:latin typeface="Comic Sans MS" pitchFamily="66" charset="0"/>
              </a:rPr>
              <a:t> </a:t>
            </a:r>
            <a:r>
              <a:rPr lang="pt-BR" sz="1600" dirty="0">
                <a:latin typeface="Comic Sans MS" pitchFamily="66" charset="0"/>
              </a:rPr>
              <a:t>executando</a:t>
            </a:r>
          </a:p>
          <a:p>
            <a:pPr algn="ctr" eaLnBrk="0" hangingPunct="0"/>
            <a:r>
              <a:rPr lang="pt-BR" sz="1600" dirty="0">
                <a:latin typeface="Comic Sans MS" pitchFamily="66" charset="0"/>
              </a:rPr>
              <a:t>o</a:t>
            </a:r>
            <a:r>
              <a:rPr lang="pt-BR" sz="1600" dirty="0" smtClean="0">
                <a:latin typeface="Comic Sans MS" pitchFamily="66" charset="0"/>
              </a:rPr>
              <a:t> navegador Safari</a:t>
            </a:r>
            <a:endParaRPr lang="pt-BR" sz="2400" dirty="0"/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 rot="1422049">
            <a:off x="6211888" y="2293938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pedido http</a:t>
            </a:r>
            <a:endParaRPr lang="pt-BR" sz="2400"/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 rot="-1692639">
            <a:off x="5999163" y="3789363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pedido http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 rot="1411598">
            <a:off x="5978525" y="2741613"/>
            <a:ext cx="148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resposta http</a:t>
            </a:r>
            <a:endParaRPr lang="pt-BR" sz="2400"/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 rot="-1737783">
            <a:off x="6157913" y="4122738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resposta http</a:t>
            </a:r>
          </a:p>
        </p:txBody>
      </p:sp>
      <p:pic>
        <p:nvPicPr>
          <p:cNvPr id="28" name="Picture 43" descr="iphone_stylized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710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381AD-1FD9-4A6E-B516-F357F7F8A8A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24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Mais sobre o protocolo HTTP </a:t>
            </a: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19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Usa serviço de transporte TCP:</a:t>
            </a:r>
            <a:endParaRPr lang="pt-BR" sz="2400" smtClean="0"/>
          </a:p>
          <a:p>
            <a:r>
              <a:rPr lang="pt-BR" sz="2000" smtClean="0"/>
              <a:t>cliente inicia conexão TCP (cria </a:t>
            </a:r>
            <a:r>
              <a:rPr lang="pt-BR" sz="2000" i="1" smtClean="0"/>
              <a:t>socket</a:t>
            </a:r>
            <a:r>
              <a:rPr lang="pt-BR" sz="2000" smtClean="0"/>
              <a:t>) ao servidor, porta 80</a:t>
            </a:r>
          </a:p>
          <a:p>
            <a:r>
              <a:rPr lang="pt-BR" sz="2000" smtClean="0"/>
              <a:t>servidor aceita conexão TCP do cliente</a:t>
            </a:r>
          </a:p>
          <a:p>
            <a:r>
              <a:rPr lang="pt-BR" sz="2000" smtClean="0"/>
              <a:t>mensagens HTTP (mensagens do protocolo da camada de apl) trocadas entre </a:t>
            </a:r>
            <a:r>
              <a:rPr lang="pt-BR" sz="2000" i="1" smtClean="0"/>
              <a:t>browser</a:t>
            </a:r>
            <a:r>
              <a:rPr lang="pt-BR" sz="2000" smtClean="0"/>
              <a:t> (cliente HTTP) e servidor Web (servidor HTTP)</a:t>
            </a:r>
          </a:p>
          <a:p>
            <a:r>
              <a:rPr lang="pt-BR" sz="2000" smtClean="0"/>
              <a:t>encerra conexão TCP</a:t>
            </a:r>
          </a:p>
        </p:txBody>
      </p:sp>
      <p:sp>
        <p:nvSpPr>
          <p:cNvPr id="471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2100"/>
            <a:ext cx="3330575" cy="15144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HTTP é “sem estado”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000" smtClean="0"/>
              <a:t>servidor não mantém informação sobre pedidos anteriores do cliente</a:t>
            </a:r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4810125" y="341947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Protocolos que mantêm “estado” são complexos!</a:t>
            </a:r>
            <a:endParaRPr lang="pt-BR" sz="200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história passada (estado) tem que ser guardada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Caso caia servidor/cliente, suas visões do “estado” podem ser inconsistentes, devem ser reconciliadas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7620000" y="3160713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Nota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813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3045BD-7039-4C6D-AD44-B12A37C2FF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Conexões HTTP</a:t>
            </a:r>
          </a:p>
        </p:txBody>
      </p:sp>
      <p:sp>
        <p:nvSpPr>
          <p:cNvPr id="4813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HTTP não persistente</a:t>
            </a:r>
            <a:endParaRPr lang="pt-BR" sz="2400" dirty="0" smtClean="0"/>
          </a:p>
          <a:p>
            <a:r>
              <a:rPr lang="pt-BR" sz="2400" dirty="0" smtClean="0"/>
              <a:t>No máximo um objeto é enviado numa conexão TCP</a:t>
            </a:r>
          </a:p>
          <a:p>
            <a:pPr lvl="1"/>
            <a:r>
              <a:rPr lang="pt-BR" sz="2000" dirty="0" smtClean="0"/>
              <a:t>A conexão é então encerrada</a:t>
            </a:r>
          </a:p>
          <a:p>
            <a:r>
              <a:rPr lang="pt-BR" sz="2400" dirty="0" smtClean="0"/>
              <a:t>Baixar múltiplos objetos requer o uso de múltiplas conexões</a:t>
            </a:r>
          </a:p>
        </p:txBody>
      </p:sp>
      <p:sp>
        <p:nvSpPr>
          <p:cNvPr id="48134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HTTP persistente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400" dirty="0" smtClean="0"/>
              <a:t>Múltiplos objetos podem ser enviados sobre uma única conexão TCP entre cliente e servidor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915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DB8C3-2AD3-49F1-9EF9-349F94352BC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6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pt-BR" sz="3600" smtClean="0"/>
              <a:t>Exemplo de HTTP não persistente</a:t>
            </a:r>
          </a:p>
        </p:txBody>
      </p:sp>
      <p:sp>
        <p:nvSpPr>
          <p:cNvPr id="491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114425"/>
            <a:ext cx="8343900" cy="4667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/>
              <a:t>Supomos que usuário digita a URL </a:t>
            </a:r>
            <a:r>
              <a:rPr lang="pt-BR" sz="2000" dirty="0" smtClean="0">
                <a:latin typeface="Arial" charset="0"/>
              </a:rPr>
              <a:t>www.algumaUniv.br/algumDepartmento/inicial.index</a:t>
            </a:r>
            <a:endParaRPr lang="pt-BR" sz="2400" dirty="0" smtClean="0"/>
          </a:p>
        </p:txBody>
      </p:sp>
      <p:sp>
        <p:nvSpPr>
          <p:cNvPr id="491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810000" cy="19050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1a</a:t>
            </a:r>
            <a:r>
              <a:rPr lang="pt-BR" sz="1800" smtClean="0">
                <a:solidFill>
                  <a:srgbClr val="FF0000"/>
                </a:solidFill>
              </a:rPr>
              <a:t>.</a:t>
            </a:r>
            <a:r>
              <a:rPr lang="pt-BR" sz="1800" smtClean="0"/>
              <a:t> Cliente http inicia conexão TCP a servidor http (processo) a </a:t>
            </a:r>
            <a:r>
              <a:rPr lang="pt-BR" sz="1800" smtClean="0">
                <a:latin typeface="Arial" charset="0"/>
              </a:rPr>
              <a:t>www.algumaUniv.br.</a:t>
            </a:r>
            <a:r>
              <a:rPr lang="pt-BR" sz="1800" smtClean="0"/>
              <a:t> Porta 80 é padrão para servidor http.</a:t>
            </a:r>
          </a:p>
        </p:txBody>
      </p:sp>
      <p:sp>
        <p:nvSpPr>
          <p:cNvPr id="49161" name="Rectangle 5"/>
          <p:cNvSpPr>
            <a:spLocks noChangeArrowheads="1"/>
          </p:cNvSpPr>
          <p:nvPr/>
        </p:nvSpPr>
        <p:spPr bwMode="auto">
          <a:xfrm>
            <a:off x="704850" y="3829050"/>
            <a:ext cx="3465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2.</a:t>
            </a:r>
            <a:r>
              <a:rPr lang="pt-BR" sz="2000">
                <a:latin typeface="Comic Sans MS" pitchFamily="66" charset="0"/>
              </a:rPr>
              <a:t> </a:t>
            </a:r>
            <a:r>
              <a:rPr lang="pt-BR" sz="1800">
                <a:latin typeface="Comic Sans MS" pitchFamily="66" charset="0"/>
              </a:rPr>
              <a:t>cliente http envia </a:t>
            </a:r>
            <a:r>
              <a:rPr lang="pt-BR" sz="1800" i="1">
                <a:solidFill>
                  <a:schemeClr val="accent2"/>
                </a:solidFill>
                <a:latin typeface="Comic Sans MS" pitchFamily="66" charset="0"/>
              </a:rPr>
              <a:t>mensagem de pedido </a:t>
            </a:r>
            <a:r>
              <a:rPr lang="pt-BR" sz="1800">
                <a:latin typeface="Comic Sans MS" pitchFamily="66" charset="0"/>
              </a:rPr>
              <a:t>de http (contendo URL) através do socket da conexão TCP. A mensagem indica que o cliente deseja receber o objeto algumDepartamento</a:t>
            </a:r>
            <a:r>
              <a:rPr lang="en-US" sz="1800">
                <a:latin typeface="Comic Sans MS" pitchFamily="66" charset="0"/>
              </a:rPr>
              <a:t>/</a:t>
            </a:r>
            <a:r>
              <a:rPr lang="pt-BR" sz="1800">
                <a:latin typeface="Comic Sans MS" pitchFamily="66" charset="0"/>
              </a:rPr>
              <a:t>inicial.index </a:t>
            </a:r>
          </a:p>
        </p:txBody>
      </p:sp>
      <p:sp>
        <p:nvSpPr>
          <p:cNvPr id="49162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1b.</a:t>
            </a:r>
            <a:r>
              <a:rPr lang="pt-BR" sz="2000">
                <a:latin typeface="Comic Sans MS" pitchFamily="66" charset="0"/>
              </a:rPr>
              <a:t> </a:t>
            </a:r>
            <a:r>
              <a:rPr lang="pt-BR" sz="1800">
                <a:latin typeface="Comic Sans MS" pitchFamily="66" charset="0"/>
              </a:rPr>
              <a:t>servidor http no hospedeiro </a:t>
            </a:r>
            <a:r>
              <a:rPr lang="pt-BR" sz="1800">
                <a:latin typeface="Arial" charset="0"/>
              </a:rPr>
              <a:t>www.algumaUniv.br </a:t>
            </a:r>
            <a:r>
              <a:rPr lang="pt-BR" sz="1800">
                <a:latin typeface="Comic Sans MS" pitchFamily="66" charset="0"/>
              </a:rPr>
              <a:t>espera por conexão TCP na porta 80.  “aceita” conexão, avisando ao cliente</a:t>
            </a:r>
          </a:p>
        </p:txBody>
      </p:sp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4724400" y="4381500"/>
            <a:ext cx="3948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3.</a:t>
            </a:r>
            <a:r>
              <a:rPr lang="pt-BR" sz="2000">
                <a:latin typeface="Comic Sans MS" pitchFamily="66" charset="0"/>
              </a:rPr>
              <a:t> </a:t>
            </a:r>
            <a:r>
              <a:rPr lang="pt-BR" sz="1800">
                <a:latin typeface="Comic Sans MS" pitchFamily="66" charset="0"/>
              </a:rPr>
              <a:t>servidor http recebe mensagem de pedido, formula </a:t>
            </a:r>
            <a:r>
              <a:rPr lang="pt-BR" sz="1800" i="1">
                <a:solidFill>
                  <a:schemeClr val="accent2"/>
                </a:solidFill>
                <a:latin typeface="Comic Sans MS" pitchFamily="66" charset="0"/>
              </a:rPr>
              <a:t>mensagem de resposta</a:t>
            </a:r>
            <a:r>
              <a:rPr lang="pt-BR" sz="1800">
                <a:latin typeface="Comic Sans MS" pitchFamily="66" charset="0"/>
              </a:rPr>
              <a:t> contendo objeto solicitado e envia a mensagem via socket</a:t>
            </a:r>
          </a:p>
        </p:txBody>
      </p:sp>
      <p:sp>
        <p:nvSpPr>
          <p:cNvPr id="49164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65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66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67" name="Text Box 12"/>
          <p:cNvSpPr txBox="1">
            <a:spLocks noChangeArrowheads="1"/>
          </p:cNvSpPr>
          <p:nvPr/>
        </p:nvSpPr>
        <p:spPr bwMode="auto">
          <a:xfrm>
            <a:off x="60325" y="59420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tempo</a:t>
            </a:r>
            <a:endParaRPr lang="en-US" sz="2400"/>
          </a:p>
        </p:txBody>
      </p:sp>
      <p:sp>
        <p:nvSpPr>
          <p:cNvPr id="4916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69" name="Text Box 15"/>
          <p:cNvSpPr txBox="1">
            <a:spLocks noChangeArrowheads="1"/>
          </p:cNvSpPr>
          <p:nvPr/>
        </p:nvSpPr>
        <p:spPr bwMode="auto">
          <a:xfrm>
            <a:off x="7048500" y="12366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>
                <a:latin typeface="Arial" charset="0"/>
              </a:rPr>
              <a:t>(contém texto, </a:t>
            </a:r>
          </a:p>
          <a:p>
            <a:pPr algn="ctr" eaLnBrk="0" hangingPunct="0"/>
            <a:r>
              <a:rPr lang="pt-BR" sz="1800">
                <a:latin typeface="Arial" charset="0"/>
              </a:rPr>
              <a:t>referências a 10 </a:t>
            </a:r>
          </a:p>
          <a:p>
            <a:pPr algn="ctr" eaLnBrk="0" hangingPunct="0"/>
            <a:r>
              <a:rPr lang="pt-BR" sz="1800">
                <a:latin typeface="Arial" charset="0"/>
              </a:rPr>
              <a:t>imagens jpeg)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017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B42DD-55BF-4030-93A7-7C4AF23EF0E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pt-BR" sz="3600" smtClean="0"/>
              <a:t>Exemplo de HTTP não persistente (cont.)</a:t>
            </a:r>
            <a:endParaRPr lang="pt-BR" smtClean="0"/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339975"/>
            <a:ext cx="3810000" cy="15335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5</a:t>
            </a:r>
            <a:r>
              <a:rPr lang="pt-BR" sz="1800" smtClean="0">
                <a:solidFill>
                  <a:srgbClr val="FF0000"/>
                </a:solidFill>
              </a:rPr>
              <a:t>.</a:t>
            </a:r>
            <a:r>
              <a:rPr lang="pt-BR" sz="1800" smtClean="0"/>
              <a:t> cliente http recebe mensagem de resposta contendo arquivo html, visualiza html.  Analisando arquivo html, encontra 10 objetos jpeg referenciados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762000" y="4322763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6.</a:t>
            </a:r>
            <a:r>
              <a:rPr lang="pt-BR" sz="2000">
                <a:latin typeface="Comic Sans MS" pitchFamily="66" charset="0"/>
              </a:rPr>
              <a:t> </a:t>
            </a:r>
            <a:r>
              <a:rPr lang="pt-BR" sz="1800">
                <a:latin typeface="Comic Sans MS" pitchFamily="66" charset="0"/>
              </a:rPr>
              <a:t>Passos 1 a 5 repetidos para cada um dos 10 objetos jpeg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4724400" y="11239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4.</a:t>
            </a:r>
            <a:r>
              <a:rPr lang="pt-BR" sz="2000">
                <a:latin typeface="Comic Sans MS" pitchFamily="66" charset="0"/>
              </a:rPr>
              <a:t> </a:t>
            </a:r>
            <a:r>
              <a:rPr lang="pt-BR" sz="1800">
                <a:latin typeface="Comic Sans MS" pitchFamily="66" charset="0"/>
              </a:rPr>
              <a:t>servidor http encerra conexão TCP . </a:t>
            </a:r>
          </a:p>
        </p:txBody>
      </p:sp>
      <p:sp>
        <p:nvSpPr>
          <p:cNvPr id="50184" name="Line 2"/>
          <p:cNvSpPr>
            <a:spLocks noChangeShapeType="1"/>
          </p:cNvSpPr>
          <p:nvPr/>
        </p:nvSpPr>
        <p:spPr bwMode="auto">
          <a:xfrm flipH="1">
            <a:off x="528638" y="1873250"/>
            <a:ext cx="14287" cy="32273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68263" y="50038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tempo</a:t>
            </a:r>
            <a:endParaRPr lang="en-US" sz="2400"/>
          </a:p>
        </p:txBody>
      </p:sp>
      <p:sp>
        <p:nvSpPr>
          <p:cNvPr id="50186" name="Line 17"/>
          <p:cNvSpPr>
            <a:spLocks noChangeShapeType="1"/>
          </p:cNvSpPr>
          <p:nvPr/>
        </p:nvSpPr>
        <p:spPr bwMode="auto">
          <a:xfrm flipH="1">
            <a:off x="3536950" y="1543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14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AF12A-8416-4AB0-91FB-60AB90B39F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pt-BR" sz="3600" dirty="0" smtClean="0"/>
              <a:t>Modelagem do tempo de resposta</a:t>
            </a:r>
          </a:p>
        </p:txBody>
      </p:sp>
      <p:sp>
        <p:nvSpPr>
          <p:cNvPr id="615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Definição de RTT </a:t>
            </a:r>
            <a:r>
              <a:rPr lang="pt-BR" sz="2000" i="1" dirty="0" smtClean="0">
                <a:solidFill>
                  <a:srgbClr val="FF0000"/>
                </a:solidFill>
              </a:rPr>
              <a:t>(Round </a:t>
            </a:r>
            <a:r>
              <a:rPr lang="pt-BR" sz="2000" i="1" dirty="0" err="1" smtClean="0">
                <a:solidFill>
                  <a:srgbClr val="FF0000"/>
                </a:solidFill>
              </a:rPr>
              <a:t>Trip</a:t>
            </a:r>
            <a:r>
              <a:rPr lang="pt-BR" sz="2000" i="1" dirty="0" smtClean="0">
                <a:solidFill>
                  <a:srgbClr val="FF0000"/>
                </a:solidFill>
              </a:rPr>
              <a:t> Time</a:t>
            </a:r>
            <a:r>
              <a:rPr lang="pt-BR" sz="2000" dirty="0" smtClean="0">
                <a:solidFill>
                  <a:srgbClr val="FF0000"/>
                </a:solidFill>
              </a:rPr>
              <a:t>)</a:t>
            </a:r>
            <a:r>
              <a:rPr lang="pt-BR" sz="2000" i="1" dirty="0" smtClean="0">
                <a:solidFill>
                  <a:srgbClr val="FF0000"/>
                </a:solidFill>
              </a:rPr>
              <a:t>:</a:t>
            </a:r>
            <a:r>
              <a:rPr lang="pt-BR" sz="2000" dirty="0" smtClean="0"/>
              <a:t> intervalo de tempo entre a ida e a volta de um pequeno pacote entre um cliente e um servidor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Tempo de resposta: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um RTT para iniciar a conexão TCP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um RTT para o pedido HTTP e o retorno dos primeiros bytes da resposta HTTP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tempo de transmissão do arquivo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total = 2RTT+tempo de transmissão do arquivo</a:t>
            </a:r>
            <a:endParaRPr lang="pt-BR" sz="2000" dirty="0" smtClean="0"/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endParaRPr lang="pt-BR" sz="2000" dirty="0" smtClean="0"/>
          </a:p>
        </p:txBody>
      </p:sp>
      <p:grpSp>
        <p:nvGrpSpPr>
          <p:cNvPr id="6151" name="Group 1059"/>
          <p:cNvGrpSpPr>
            <a:grpSpLocks/>
          </p:cNvGrpSpPr>
          <p:nvPr/>
        </p:nvGrpSpPr>
        <p:grpSpPr bwMode="auto">
          <a:xfrm>
            <a:off x="4695825" y="1260475"/>
            <a:ext cx="4467225" cy="4413250"/>
            <a:chOff x="2958" y="794"/>
            <a:chExt cx="2814" cy="2780"/>
          </a:xfrm>
        </p:grpSpPr>
        <p:graphicFrame>
          <p:nvGraphicFramePr>
            <p:cNvPr id="6146" name="Object 1029"/>
            <p:cNvGraphicFramePr>
              <a:graphicFrameLocks noChangeAspect="1"/>
            </p:cNvGraphicFramePr>
            <p:nvPr/>
          </p:nvGraphicFramePr>
          <p:xfrm>
            <a:off x="3657" y="1049"/>
            <a:ext cx="47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1049"/>
                          <a:ext cx="474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2" name="Group 1030"/>
            <p:cNvGrpSpPr>
              <a:grpSpLocks/>
            </p:cNvGrpSpPr>
            <p:nvPr/>
          </p:nvGrpSpPr>
          <p:grpSpPr bwMode="auto">
            <a:xfrm>
              <a:off x="4853" y="794"/>
              <a:ext cx="318" cy="675"/>
              <a:chOff x="4180" y="783"/>
              <a:chExt cx="150" cy="307"/>
            </a:xfrm>
          </p:grpSpPr>
          <p:sp>
            <p:nvSpPr>
              <p:cNvPr id="6173" name="AutoShape 103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174" name="Rectangle 103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175" name="Rectangle 103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176" name="AutoShape 103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177" name="Line 103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78" name="Line 103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79" name="Rectangle 103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180" name="Rectangle 103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sp>
          <p:nvSpPr>
            <p:cNvPr id="6153" name="Line 1039"/>
            <p:cNvSpPr>
              <a:spLocks noChangeShapeType="1"/>
            </p:cNvSpPr>
            <p:nvPr/>
          </p:nvSpPr>
          <p:spPr bwMode="auto">
            <a:xfrm>
              <a:off x="391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4" name="Line 1040"/>
            <p:cNvSpPr>
              <a:spLocks noChangeShapeType="1"/>
            </p:cNvSpPr>
            <p:nvPr/>
          </p:nvSpPr>
          <p:spPr bwMode="auto">
            <a:xfrm>
              <a:off x="498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5" name="Line 1041"/>
            <p:cNvSpPr>
              <a:spLocks noChangeShapeType="1"/>
            </p:cNvSpPr>
            <p:nvPr/>
          </p:nvSpPr>
          <p:spPr bwMode="auto">
            <a:xfrm>
              <a:off x="392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6" name="Line 1042"/>
            <p:cNvSpPr>
              <a:spLocks noChangeShapeType="1"/>
            </p:cNvSpPr>
            <p:nvPr/>
          </p:nvSpPr>
          <p:spPr bwMode="auto">
            <a:xfrm flipH="1">
              <a:off x="391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7" name="Line 1043"/>
            <p:cNvSpPr>
              <a:spLocks noChangeShapeType="1"/>
            </p:cNvSpPr>
            <p:nvPr/>
          </p:nvSpPr>
          <p:spPr bwMode="auto">
            <a:xfrm>
              <a:off x="392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8" name="Line 1044"/>
            <p:cNvSpPr>
              <a:spLocks noChangeShapeType="1"/>
            </p:cNvSpPr>
            <p:nvPr/>
          </p:nvSpPr>
          <p:spPr bwMode="auto">
            <a:xfrm flipH="1">
              <a:off x="393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9" name="AutoShape 1045"/>
            <p:cNvSpPr>
              <a:spLocks/>
            </p:cNvSpPr>
            <p:nvPr/>
          </p:nvSpPr>
          <p:spPr bwMode="auto">
            <a:xfrm>
              <a:off x="503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160" name="Text Box 1046"/>
            <p:cNvSpPr txBox="1">
              <a:spLocks noChangeArrowheads="1"/>
            </p:cNvSpPr>
            <p:nvPr/>
          </p:nvSpPr>
          <p:spPr bwMode="auto">
            <a:xfrm>
              <a:off x="5050" y="2369"/>
              <a:ext cx="72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tempo para </a:t>
              </a:r>
            </a:p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transmitir </a:t>
              </a:r>
            </a:p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o arquivo</a:t>
              </a:r>
              <a:endParaRPr lang="pt-BR" sz="1600"/>
            </a:p>
          </p:txBody>
        </p:sp>
        <p:sp>
          <p:nvSpPr>
            <p:cNvPr id="6161" name="Line 1047"/>
            <p:cNvSpPr>
              <a:spLocks noChangeShapeType="1"/>
            </p:cNvSpPr>
            <p:nvPr/>
          </p:nvSpPr>
          <p:spPr bwMode="auto">
            <a:xfrm>
              <a:off x="367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2" name="Text Box 1048"/>
            <p:cNvSpPr txBox="1">
              <a:spLocks noChangeArrowheads="1"/>
            </p:cNvSpPr>
            <p:nvPr/>
          </p:nvSpPr>
          <p:spPr bwMode="auto">
            <a:xfrm>
              <a:off x="2958" y="1516"/>
              <a:ext cx="9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Inicia a conexão</a:t>
              </a:r>
            </a:p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TCP</a:t>
              </a:r>
              <a:endParaRPr lang="pt-BR" sz="1600"/>
            </a:p>
          </p:txBody>
        </p:sp>
        <p:sp>
          <p:nvSpPr>
            <p:cNvPr id="6163" name="AutoShape 1049"/>
            <p:cNvSpPr>
              <a:spLocks/>
            </p:cNvSpPr>
            <p:nvPr/>
          </p:nvSpPr>
          <p:spPr bwMode="auto">
            <a:xfrm>
              <a:off x="375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164" name="Text Box 1050"/>
            <p:cNvSpPr txBox="1">
              <a:spLocks noChangeArrowheads="1"/>
            </p:cNvSpPr>
            <p:nvPr/>
          </p:nvSpPr>
          <p:spPr bwMode="auto">
            <a:xfrm>
              <a:off x="3451" y="1862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/>
                <a:t>RTT</a:t>
              </a:r>
            </a:p>
          </p:txBody>
        </p:sp>
        <p:sp>
          <p:nvSpPr>
            <p:cNvPr id="6165" name="Line 1051"/>
            <p:cNvSpPr>
              <a:spLocks noChangeShapeType="1"/>
            </p:cNvSpPr>
            <p:nvPr/>
          </p:nvSpPr>
          <p:spPr bwMode="auto">
            <a:xfrm>
              <a:off x="370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6" name="Text Box 1052"/>
            <p:cNvSpPr txBox="1">
              <a:spLocks noChangeArrowheads="1"/>
            </p:cNvSpPr>
            <p:nvPr/>
          </p:nvSpPr>
          <p:spPr bwMode="auto">
            <a:xfrm>
              <a:off x="3228" y="2078"/>
              <a:ext cx="5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solicita</a:t>
              </a:r>
            </a:p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arquivo</a:t>
              </a:r>
              <a:endParaRPr lang="pt-BR" sz="1600"/>
            </a:p>
          </p:txBody>
        </p:sp>
        <p:sp>
          <p:nvSpPr>
            <p:cNvPr id="6167" name="AutoShape 1053"/>
            <p:cNvSpPr>
              <a:spLocks/>
            </p:cNvSpPr>
            <p:nvPr/>
          </p:nvSpPr>
          <p:spPr bwMode="auto">
            <a:xfrm>
              <a:off x="375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168" name="Text Box 1054"/>
            <p:cNvSpPr txBox="1">
              <a:spLocks noChangeArrowheads="1"/>
            </p:cNvSpPr>
            <p:nvPr/>
          </p:nvSpPr>
          <p:spPr bwMode="auto">
            <a:xfrm>
              <a:off x="3463" y="2443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/>
                <a:t>RTT</a:t>
              </a:r>
            </a:p>
          </p:txBody>
        </p:sp>
        <p:sp>
          <p:nvSpPr>
            <p:cNvPr id="6169" name="Line 1055"/>
            <p:cNvSpPr>
              <a:spLocks noChangeShapeType="1"/>
            </p:cNvSpPr>
            <p:nvPr/>
          </p:nvSpPr>
          <p:spPr bwMode="auto">
            <a:xfrm flipH="1">
              <a:off x="370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0" name="Text Box 1056"/>
            <p:cNvSpPr txBox="1">
              <a:spLocks noChangeArrowheads="1"/>
            </p:cNvSpPr>
            <p:nvPr/>
          </p:nvSpPr>
          <p:spPr bwMode="auto">
            <a:xfrm>
              <a:off x="3240" y="2794"/>
              <a:ext cx="5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arquivo</a:t>
              </a:r>
            </a:p>
            <a:p>
              <a:pPr eaLnBrk="0" hangingPunct="0"/>
              <a:r>
                <a:rPr lang="pt-BR" sz="1600">
                  <a:solidFill>
                    <a:srgbClr val="FF0000"/>
                  </a:solidFill>
                </a:rPr>
                <a:t>recebido</a:t>
              </a:r>
              <a:endParaRPr lang="pt-BR" sz="1600"/>
            </a:p>
          </p:txBody>
        </p:sp>
        <p:sp>
          <p:nvSpPr>
            <p:cNvPr id="6171" name="Text Box 1057"/>
            <p:cNvSpPr txBox="1">
              <a:spLocks noChangeArrowheads="1"/>
            </p:cNvSpPr>
            <p:nvPr/>
          </p:nvSpPr>
          <p:spPr bwMode="auto">
            <a:xfrm>
              <a:off x="3774" y="3362"/>
              <a:ext cx="4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/>
                <a:t>tempo</a:t>
              </a:r>
            </a:p>
          </p:txBody>
        </p:sp>
        <p:sp>
          <p:nvSpPr>
            <p:cNvPr id="6172" name="Text Box 1058"/>
            <p:cNvSpPr txBox="1">
              <a:spLocks noChangeArrowheads="1"/>
            </p:cNvSpPr>
            <p:nvPr/>
          </p:nvSpPr>
          <p:spPr bwMode="auto">
            <a:xfrm>
              <a:off x="4831" y="3351"/>
              <a:ext cx="4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/>
                <a:t>tempo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HTTP persistente</a:t>
            </a:r>
            <a:endParaRPr lang="pt-BR" sz="4400" smtClean="0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Problemas com o HTTP não persistente: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requer 2 </a:t>
            </a:r>
            <a:r>
              <a:rPr lang="pt-BR" sz="2000" dirty="0" err="1" smtClean="0"/>
              <a:t>RTTs</a:t>
            </a:r>
            <a:r>
              <a:rPr lang="pt-BR" sz="2000" dirty="0" smtClean="0"/>
              <a:t> para cada objeto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SO aloca recursos do hospedeiro (</a:t>
            </a:r>
            <a:r>
              <a:rPr lang="pt-BR" sz="2000" i="1" dirty="0" smtClean="0"/>
              <a:t>overhead</a:t>
            </a:r>
            <a:r>
              <a:rPr lang="pt-BR" sz="2000" dirty="0" smtClean="0"/>
              <a:t>) para cada conexão TCP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os </a:t>
            </a:r>
            <a:r>
              <a:rPr lang="pt-BR" sz="2000" i="1" dirty="0" smtClean="0"/>
              <a:t>browser</a:t>
            </a:r>
            <a:r>
              <a:rPr lang="pt-BR" sz="2000" dirty="0" smtClean="0"/>
              <a:t> </a:t>
            </a:r>
            <a:r>
              <a:rPr lang="pt-BR" sz="2000" dirty="0" err="1" smtClean="0"/>
              <a:t>freqüentemente</a:t>
            </a:r>
            <a:r>
              <a:rPr lang="pt-BR" sz="2000" dirty="0" smtClean="0"/>
              <a:t> abrem conexões TCP paralelas para recuperar os objetos referenciados</a:t>
            </a:r>
          </a:p>
        </p:txBody>
      </p:sp>
      <p:sp>
        <p:nvSpPr>
          <p:cNvPr id="51204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HTTP persistente 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o servidor deixa a conexão aberta após enviar a resposta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mensagens HTTP seguintes entre o mesmo cliente/servidor são enviadas nesta conexão aberta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o cliente envia os pedidos logo que encontra um objeto referenciado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pode ser necessário apenas um RTT para todos os objetos referenciados</a:t>
            </a:r>
          </a:p>
          <a:p>
            <a:pPr>
              <a:lnSpc>
                <a:spcPct val="90000"/>
              </a:lnSpc>
            </a:pPr>
            <a:endParaRPr lang="pt-BR" sz="2000" dirty="0" smtClean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120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6B68D-5A27-40B7-BCF3-E4DAA52D455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22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68B24-50AA-4441-8523-570B366A35C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Mensagem </a:t>
            </a:r>
            <a:r>
              <a:rPr lang="pt-BR" sz="3600" dirty="0" smtClean="0"/>
              <a:t>de requisição HTTP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61338" cy="4648200"/>
          </a:xfrm>
        </p:spPr>
        <p:txBody>
          <a:bodyPr/>
          <a:lstStyle/>
          <a:p>
            <a:r>
              <a:rPr lang="pt-BR" sz="2400" smtClean="0"/>
              <a:t>Dois tipos de mensagem HTTP: </a:t>
            </a:r>
            <a:r>
              <a:rPr lang="pt-BR" sz="2400" i="1" smtClean="0">
                <a:solidFill>
                  <a:srgbClr val="FF0000"/>
                </a:solidFill>
              </a:rPr>
              <a:t>requisição</a:t>
            </a:r>
            <a:r>
              <a:rPr lang="pt-BR" sz="2400" smtClean="0">
                <a:solidFill>
                  <a:srgbClr val="FF0000"/>
                </a:solidFill>
              </a:rPr>
              <a:t>, </a:t>
            </a:r>
            <a:r>
              <a:rPr lang="pt-BR" sz="2400" i="1" smtClean="0">
                <a:solidFill>
                  <a:srgbClr val="FF0000"/>
                </a:solidFill>
              </a:rPr>
              <a:t>resposta</a:t>
            </a:r>
            <a:endParaRPr lang="pt-BR" sz="2400" i="1" smtClean="0">
              <a:solidFill>
                <a:schemeClr val="accent2"/>
              </a:solidFill>
            </a:endParaRPr>
          </a:p>
          <a:p>
            <a:r>
              <a:rPr lang="pt-BR" sz="2400" smtClean="0">
                <a:solidFill>
                  <a:srgbClr val="FF0000"/>
                </a:solidFill>
              </a:rPr>
              <a:t>mensagem de requisição HTTP:</a:t>
            </a:r>
            <a:endParaRPr lang="pt-BR" sz="2400" smtClean="0"/>
          </a:p>
          <a:p>
            <a:pPr lvl="1"/>
            <a:r>
              <a:rPr lang="pt-BR" sz="2000" smtClean="0"/>
              <a:t>ASCII (formato legível por pessoas)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157163" y="3103563"/>
            <a:ext cx="235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  <a:t>linha da requisição</a:t>
            </a:r>
          </a:p>
          <a:p>
            <a:pPr algn="ctr" eaLnBrk="0" hangingPunct="0"/>
            <a: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  <a:t>(comandos GET, </a:t>
            </a:r>
            <a:b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  <a:t>POST, HEAD)</a:t>
            </a:r>
          </a:p>
        </p:txBody>
      </p:sp>
      <p:sp>
        <p:nvSpPr>
          <p:cNvPr id="52232" name="Line 6"/>
          <p:cNvSpPr>
            <a:spLocks noChangeShapeType="1"/>
          </p:cNvSpPr>
          <p:nvPr/>
        </p:nvSpPr>
        <p:spPr bwMode="auto">
          <a:xfrm>
            <a:off x="2424113" y="3443288"/>
            <a:ext cx="538162" cy="1285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3" name="Freeform 7"/>
          <p:cNvSpPr>
            <a:spLocks/>
          </p:cNvSpPr>
          <p:nvPr/>
        </p:nvSpPr>
        <p:spPr bwMode="auto">
          <a:xfrm>
            <a:off x="2999043" y="3688422"/>
            <a:ext cx="238125" cy="1910994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1533045" y="4256088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  <a:t>linhas de</a:t>
            </a:r>
            <a:b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t-BR" sz="2000" dirty="0">
                <a:solidFill>
                  <a:schemeClr val="accent2"/>
                </a:solidFill>
                <a:latin typeface="Comic Sans MS" pitchFamily="66" charset="0"/>
              </a:rPr>
              <a:t>cabeçalho</a:t>
            </a:r>
            <a:endParaRPr lang="pt-BR" sz="2400" dirty="0"/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 flipV="1">
            <a:off x="2162175" y="5741185"/>
            <a:ext cx="936625" cy="2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449263" y="5208588"/>
            <a:ext cx="217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Carriage return,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line feed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indicam fim</a:t>
            </a:r>
            <a:br>
              <a:rPr lang="pt-BR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de mensagem</a:t>
            </a:r>
            <a:endParaRPr lang="pt-BR" sz="24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18106" y="3339865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Accept: text/</a:t>
            </a:r>
            <a:r>
              <a:rPr lang="en-US" sz="1800" b="1" dirty="0" err="1">
                <a:latin typeface="Courier New" pitchFamily="49" charset="0"/>
              </a:rPr>
              <a:t>html,application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xhtml+xml</a:t>
            </a:r>
            <a:r>
              <a:rPr lang="en-US" sz="1800" b="1" dirty="0">
                <a:latin typeface="Courier New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Accept-Language: </a:t>
            </a:r>
            <a:r>
              <a:rPr lang="en-US" sz="1800" b="1" dirty="0" err="1">
                <a:latin typeface="Courier New" pitchFamily="49" charset="0"/>
              </a:rPr>
              <a:t>en-us,en;q</a:t>
            </a:r>
            <a:r>
              <a:rPr lang="en-US" sz="1800" b="1" dirty="0">
                <a:latin typeface="Courier New" pitchFamily="49" charset="0"/>
              </a:rPr>
              <a:t>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Accept-Encoding: </a:t>
            </a:r>
            <a:r>
              <a:rPr lang="en-US" sz="1800" b="1" dirty="0" err="1">
                <a:latin typeface="Courier New" pitchFamily="49" charset="0"/>
              </a:rPr>
              <a:t>gzip,deflate</a:t>
            </a:r>
            <a:r>
              <a:rPr lang="en-US" sz="1800" b="1" dirty="0">
                <a:latin typeface="Courier New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latin typeface="Courier New" pitchFamily="49" charset="0"/>
              </a:rPr>
              <a:t>\r\n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325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81FC2-D78B-48D8-92AA-CAB180AE4BF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Mensagem de requisição HTTP: formato geral</a:t>
            </a:r>
          </a:p>
        </p:txBody>
      </p:sp>
      <p:pic>
        <p:nvPicPr>
          <p:cNvPr id="53253" name="Picture 4" descr="f02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7238" y="2162175"/>
            <a:ext cx="7324725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427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9093F-1099-4055-ABBB-BD89A474B41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Enviando conteúdo de formulário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Método POST :</a:t>
            </a:r>
            <a:endParaRPr lang="pt-BR" sz="2400" smtClean="0"/>
          </a:p>
          <a:p>
            <a:r>
              <a:rPr lang="pt-BR" sz="2400" smtClean="0"/>
              <a:t>Páginas Web freqüentemente contêm formulário de entrada</a:t>
            </a:r>
          </a:p>
          <a:p>
            <a:r>
              <a:rPr lang="pt-BR" sz="2400" smtClean="0"/>
              <a:t>Conteúdo é enviado para o servidor no corpo da mensagem</a:t>
            </a: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93950"/>
            <a:ext cx="3810000" cy="220662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Método URL:</a:t>
            </a:r>
          </a:p>
          <a:p>
            <a:r>
              <a:rPr lang="pt-BR" sz="2400" smtClean="0"/>
              <a:t>Usa o método GET</a:t>
            </a:r>
          </a:p>
          <a:p>
            <a:r>
              <a:rPr lang="pt-BR" sz="2400" smtClean="0"/>
              <a:t>Conteúdo é enviado para o servidor no campo URL:</a:t>
            </a:r>
          </a:p>
          <a:p>
            <a:pPr>
              <a:buFont typeface="ZapfDingbats" pitchFamily="82" charset="0"/>
              <a:buNone/>
            </a:pPr>
            <a:endParaRPr lang="pt-BR" sz="240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690822" y="5121275"/>
            <a:ext cx="772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Courier New" pitchFamily="49" charset="0"/>
              </a:rPr>
              <a:t>www.somesite.com/animalsearch?key=monkeys&amp;bananas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174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C1914D-37D5-4317-BD3C-806C8A94EA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pt-BR" smtClean="0"/>
              <a:t>Capítulo 2: Camada de Aplicação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Metas do capítulo:</a:t>
            </a:r>
            <a:r>
              <a:rPr lang="pt-BR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aspectos conceituais e de implementação de protocolos de aplicação em redes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modelos de serviço da camada de transporte 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paradigma cliente servidor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paradigma </a:t>
            </a:r>
            <a:r>
              <a:rPr lang="pt-BR" sz="2000" i="1" smtClean="0"/>
              <a:t>peer-to-peer</a:t>
            </a:r>
            <a:endParaRPr lang="pt-BR" sz="2000" smtClean="0"/>
          </a:p>
          <a:p>
            <a:pPr lvl="1">
              <a:lnSpc>
                <a:spcPct val="90000"/>
              </a:lnSpc>
            </a:pPr>
            <a:endParaRPr lang="pt-BR" sz="2000" smtClean="0"/>
          </a:p>
          <a:p>
            <a:pPr lvl="1">
              <a:lnSpc>
                <a:spcPct val="90000"/>
              </a:lnSpc>
              <a:buFont typeface="ZapfDingbats" pitchFamily="82" charset="0"/>
              <a:buNone/>
            </a:pPr>
            <a:endParaRPr lang="pt-BR" sz="200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4322763" cy="4648200"/>
          </a:xfrm>
        </p:spPr>
        <p:txBody>
          <a:bodyPr/>
          <a:lstStyle/>
          <a:p>
            <a:r>
              <a:rPr lang="pt-BR" sz="2400" dirty="0" smtClean="0"/>
              <a:t>aprender sobre protocolos através do estudo de protocolos populares da camada de aplicação: </a:t>
            </a:r>
          </a:p>
          <a:p>
            <a:pPr lvl="1"/>
            <a:r>
              <a:rPr lang="pt-BR" sz="2000" dirty="0" smtClean="0"/>
              <a:t>HTTP</a:t>
            </a:r>
          </a:p>
          <a:p>
            <a:pPr lvl="1"/>
            <a:r>
              <a:rPr lang="pt-BR" sz="2000" dirty="0" smtClean="0"/>
              <a:t>FTP</a:t>
            </a:r>
          </a:p>
          <a:p>
            <a:pPr lvl="1"/>
            <a:r>
              <a:rPr lang="pt-BR" sz="2000" dirty="0" smtClean="0"/>
              <a:t>SMTP/ POP3/ IMAP</a:t>
            </a:r>
          </a:p>
          <a:p>
            <a:pPr lvl="1"/>
            <a:r>
              <a:rPr lang="pt-BR" sz="2000" dirty="0" smtClean="0"/>
              <a:t>DNS 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Criar aplicações de rede</a:t>
            </a:r>
          </a:p>
          <a:p>
            <a:pPr lvl="1"/>
            <a:r>
              <a:rPr lang="pt-BR" sz="2000" dirty="0" smtClean="0">
                <a:solidFill>
                  <a:schemeClr val="bg1">
                    <a:lumMod val="75000"/>
                  </a:schemeClr>
                </a:solidFill>
              </a:rPr>
              <a:t>programação usando a API de </a:t>
            </a:r>
            <a:r>
              <a:rPr lang="pt-BR" sz="2000" i="1" dirty="0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529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A765F-86AF-434A-8118-9BA0E8EEDDB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Tipos de métodos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HTTP/1.0</a:t>
            </a:r>
            <a:endParaRPr lang="pt-BR" sz="2400" smtClean="0"/>
          </a:p>
          <a:p>
            <a:r>
              <a:rPr lang="pt-BR" sz="2400" smtClean="0"/>
              <a:t>GET</a:t>
            </a:r>
          </a:p>
          <a:p>
            <a:r>
              <a:rPr lang="pt-BR" sz="2400" smtClean="0"/>
              <a:t>POST</a:t>
            </a:r>
          </a:p>
          <a:p>
            <a:r>
              <a:rPr lang="pt-BR" sz="2400" smtClean="0"/>
              <a:t>HEAD</a:t>
            </a:r>
          </a:p>
          <a:p>
            <a:pPr lvl="1"/>
            <a:r>
              <a:rPr lang="pt-BR" sz="2000" smtClean="0"/>
              <a:t>Pede para o servidor não enviar o objeto requerido junto com a resposta</a:t>
            </a:r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HTTP/1.1</a:t>
            </a:r>
            <a:endParaRPr lang="pt-BR" sz="2400" smtClean="0"/>
          </a:p>
          <a:p>
            <a:r>
              <a:rPr lang="pt-BR" sz="2400" smtClean="0"/>
              <a:t>GET, POST, HEAD</a:t>
            </a:r>
          </a:p>
          <a:p>
            <a:r>
              <a:rPr lang="pt-BR" sz="2400" smtClean="0"/>
              <a:t>PUT</a:t>
            </a:r>
          </a:p>
          <a:p>
            <a:pPr lvl="1"/>
            <a:r>
              <a:rPr lang="pt-BR" sz="2000" i="1" smtClean="0"/>
              <a:t>Upload</a:t>
            </a:r>
            <a:r>
              <a:rPr lang="pt-BR" sz="2000" smtClean="0"/>
              <a:t> de arquivo contido no corpo da mensagem para o caminho especificado no  campo URL</a:t>
            </a:r>
          </a:p>
          <a:p>
            <a:r>
              <a:rPr lang="pt-BR" sz="2400" smtClean="0"/>
              <a:t>DELETE</a:t>
            </a:r>
          </a:p>
          <a:p>
            <a:pPr lvl="1"/>
            <a:r>
              <a:rPr lang="pt-BR" sz="2000" smtClean="0"/>
              <a:t>Exclui arquivo especificado no campo URL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63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762C2-2E6D-46CB-8083-465F35EF6B9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3238" cy="1143000"/>
          </a:xfrm>
        </p:spPr>
        <p:txBody>
          <a:bodyPr/>
          <a:lstStyle/>
          <a:p>
            <a:r>
              <a:rPr lang="pt-BR" sz="3600" dirty="0"/>
              <a:t>M</a:t>
            </a:r>
            <a:r>
              <a:rPr lang="pt-BR" sz="3600" dirty="0" smtClean="0"/>
              <a:t>ensagem </a:t>
            </a:r>
            <a:r>
              <a:rPr lang="pt-BR" sz="3600" dirty="0"/>
              <a:t>de </a:t>
            </a:r>
            <a:r>
              <a:rPr lang="pt-BR" sz="3600" dirty="0" smtClean="0"/>
              <a:t>resposta HTTP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2547048" y="2220913"/>
            <a:ext cx="680186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 dirty="0">
                <a:latin typeface="Courier New" pitchFamily="49" charset="0"/>
              </a:rPr>
              <a:t>HTTP/1.1 200 </a:t>
            </a:r>
            <a:r>
              <a:rPr lang="pt-BR" sz="1800" b="1" dirty="0" smtClean="0">
                <a:latin typeface="Courier New" pitchFamily="49" charset="0"/>
              </a:rPr>
              <a:t>OK\r\n </a:t>
            </a:r>
            <a:endParaRPr lang="pt-BR" sz="1800" b="1" dirty="0">
              <a:latin typeface="Courier New" pitchFamily="49" charset="0"/>
            </a:endParaRPr>
          </a:p>
          <a:p>
            <a:pPr eaLnBrk="0" hangingPunct="0"/>
            <a:r>
              <a:rPr lang="pt-BR" sz="1800" b="1" dirty="0">
                <a:latin typeface="Courier New" pitchFamily="49" charset="0"/>
              </a:rPr>
              <a:t>Connection close\r\n</a:t>
            </a:r>
          </a:p>
          <a:p>
            <a:pPr eaLnBrk="0" hangingPunct="0"/>
            <a:r>
              <a:rPr lang="pt-BR" sz="1800" b="1" dirty="0">
                <a:latin typeface="Courier New" pitchFamily="49" charset="0"/>
              </a:rPr>
              <a:t>Date: </a:t>
            </a:r>
            <a:r>
              <a:rPr lang="pt-BR" sz="1800" b="1" dirty="0" err="1">
                <a:latin typeface="Courier New" pitchFamily="49" charset="0"/>
              </a:rPr>
              <a:t>Thu</a:t>
            </a:r>
            <a:r>
              <a:rPr lang="pt-BR" sz="1800" b="1" dirty="0">
                <a:latin typeface="Courier New" pitchFamily="49" charset="0"/>
              </a:rPr>
              <a:t>, </a:t>
            </a:r>
            <a:r>
              <a:rPr lang="pt-BR" sz="1800" b="1" dirty="0" smtClean="0">
                <a:latin typeface="Courier New" pitchFamily="49" charset="0"/>
              </a:rPr>
              <a:t>07 </a:t>
            </a:r>
            <a:r>
              <a:rPr lang="pt-BR" sz="1800" b="1" dirty="0" err="1" smtClean="0">
                <a:latin typeface="Courier New" pitchFamily="49" charset="0"/>
              </a:rPr>
              <a:t>Jul</a:t>
            </a:r>
            <a:r>
              <a:rPr lang="pt-BR" sz="1800" b="1" dirty="0" smtClean="0">
                <a:latin typeface="Courier New" pitchFamily="49" charset="0"/>
              </a:rPr>
              <a:t> 2007 12:00:15 </a:t>
            </a:r>
            <a:r>
              <a:rPr lang="pt-BR" sz="1800" b="1" dirty="0">
                <a:latin typeface="Courier New" pitchFamily="49" charset="0"/>
              </a:rPr>
              <a:t>GMT\r\n </a:t>
            </a:r>
          </a:p>
          <a:p>
            <a:pPr eaLnBrk="0" hangingPunct="0"/>
            <a:r>
              <a:rPr lang="pt-BR" sz="1800" b="1" dirty="0">
                <a:latin typeface="Courier New" pitchFamily="49" charset="0"/>
              </a:rPr>
              <a:t>Server: Apache/1.3.0 (Unix</a:t>
            </a:r>
            <a:r>
              <a:rPr lang="pt-BR" sz="1800" b="1" dirty="0" smtClean="0">
                <a:latin typeface="Courier New" pitchFamily="49" charset="0"/>
              </a:rPr>
              <a:t>)\</a:t>
            </a:r>
            <a:r>
              <a:rPr lang="pt-BR" sz="1800" b="1" dirty="0">
                <a:latin typeface="Courier New" pitchFamily="49" charset="0"/>
              </a:rPr>
              <a:t>r\n </a:t>
            </a:r>
          </a:p>
          <a:p>
            <a:pPr eaLnBrk="0" hangingPunct="0"/>
            <a:r>
              <a:rPr lang="pt-BR" sz="1800" b="1" dirty="0" err="1">
                <a:latin typeface="Courier New" pitchFamily="49" charset="0"/>
              </a:rPr>
              <a:t>Last-Modified</a:t>
            </a:r>
            <a:r>
              <a:rPr lang="pt-BR" sz="1800" b="1" dirty="0">
                <a:latin typeface="Courier New" pitchFamily="49" charset="0"/>
              </a:rPr>
              <a:t>: </a:t>
            </a:r>
            <a:r>
              <a:rPr lang="pt-BR" sz="1800" b="1" dirty="0" smtClean="0">
                <a:latin typeface="Courier New" pitchFamily="49" charset="0"/>
              </a:rPr>
              <a:t>Sun, 6 May 2007 09:23:24 GMT\r\n </a:t>
            </a:r>
            <a:endParaRPr lang="pt-BR" sz="1800" b="1" dirty="0">
              <a:latin typeface="Courier New" pitchFamily="49" charset="0"/>
            </a:endParaRPr>
          </a:p>
          <a:p>
            <a:pPr eaLnBrk="0" hangingPunct="0"/>
            <a:r>
              <a:rPr lang="pt-BR" sz="1800" b="1" dirty="0" err="1">
                <a:latin typeface="Courier New" pitchFamily="49" charset="0"/>
              </a:rPr>
              <a:t>Content-Length</a:t>
            </a:r>
            <a:r>
              <a:rPr lang="pt-BR" sz="1800" b="1" dirty="0">
                <a:latin typeface="Courier New" pitchFamily="49" charset="0"/>
              </a:rPr>
              <a:t>: </a:t>
            </a:r>
            <a:r>
              <a:rPr lang="pt-BR" sz="1800" b="1" dirty="0" smtClean="0">
                <a:latin typeface="Courier New" pitchFamily="49" charset="0"/>
              </a:rPr>
              <a:t>6821\r\n</a:t>
            </a:r>
            <a:endParaRPr lang="pt-BR" sz="1800" b="1" dirty="0">
              <a:latin typeface="Courier New" pitchFamily="49" charset="0"/>
            </a:endParaRPr>
          </a:p>
          <a:p>
            <a:pPr eaLnBrk="0" hangingPunct="0"/>
            <a:r>
              <a:rPr lang="pt-BR" sz="1800" b="1" dirty="0" err="1">
                <a:latin typeface="Courier New" pitchFamily="49" charset="0"/>
              </a:rPr>
              <a:t>Content-Type</a:t>
            </a:r>
            <a:r>
              <a:rPr lang="pt-BR" sz="1800" b="1" dirty="0">
                <a:latin typeface="Courier New" pitchFamily="49" charset="0"/>
              </a:rPr>
              <a:t>: </a:t>
            </a:r>
            <a:r>
              <a:rPr lang="pt-BR" sz="1800" b="1" dirty="0" err="1" smtClean="0">
                <a:latin typeface="Courier New" pitchFamily="49" charset="0"/>
              </a:rPr>
              <a:t>text</a:t>
            </a:r>
            <a:r>
              <a:rPr lang="pt-BR" sz="1800" b="1" dirty="0" smtClean="0">
                <a:latin typeface="Courier New" pitchFamily="49" charset="0"/>
              </a:rPr>
              <a:t>/</a:t>
            </a:r>
            <a:r>
              <a:rPr lang="pt-BR" sz="1800" b="1" dirty="0" err="1" smtClean="0">
                <a:latin typeface="Courier New" pitchFamily="49" charset="0"/>
              </a:rPr>
              <a:t>html</a:t>
            </a:r>
            <a:r>
              <a:rPr lang="pt-BR" sz="1800" b="1" dirty="0" smtClean="0">
                <a:latin typeface="Courier New" pitchFamily="49" charset="0"/>
              </a:rPr>
              <a:t>\r\n</a:t>
            </a:r>
            <a:endParaRPr lang="pt-BR" sz="1800" b="1" dirty="0">
              <a:latin typeface="Courier New" pitchFamily="49" charset="0"/>
            </a:endParaRPr>
          </a:p>
          <a:p>
            <a:pPr eaLnBrk="0" hangingPunct="0"/>
            <a:r>
              <a:rPr lang="pt-BR" sz="1800" b="1" dirty="0" smtClean="0">
                <a:latin typeface="Courier New" pitchFamily="49" charset="0"/>
              </a:rPr>
              <a:t>\r\n</a:t>
            </a:r>
            <a:endParaRPr lang="pt-BR" sz="1800" b="1" dirty="0">
              <a:latin typeface="Courier New" pitchFamily="49" charset="0"/>
            </a:endParaRPr>
          </a:p>
          <a:p>
            <a:pPr eaLnBrk="0" hangingPunct="0"/>
            <a:r>
              <a:rPr lang="pt-BR" sz="1800" b="1" dirty="0">
                <a:latin typeface="Courier New" pitchFamily="49" charset="0"/>
              </a:rPr>
              <a:t>dados </a:t>
            </a:r>
            <a:r>
              <a:rPr lang="pt-BR" sz="1800" b="1" dirty="0" err="1">
                <a:latin typeface="Courier New" pitchFamily="49" charset="0"/>
              </a:rPr>
              <a:t>dados</a:t>
            </a:r>
            <a:r>
              <a:rPr lang="pt-BR" sz="1800" b="1" dirty="0">
                <a:latin typeface="Courier New" pitchFamily="49" charset="0"/>
              </a:rPr>
              <a:t> </a:t>
            </a:r>
            <a:r>
              <a:rPr lang="pt-BR" sz="1800" b="1" dirty="0" err="1">
                <a:latin typeface="Courier New" pitchFamily="49" charset="0"/>
              </a:rPr>
              <a:t>dados</a:t>
            </a:r>
            <a:r>
              <a:rPr lang="pt-BR" sz="1800" b="1" dirty="0">
                <a:latin typeface="Courier New" pitchFamily="49" charset="0"/>
              </a:rPr>
              <a:t> </a:t>
            </a:r>
            <a:r>
              <a:rPr lang="pt-BR" sz="1800" b="1" dirty="0" err="1">
                <a:latin typeface="Courier New" pitchFamily="49" charset="0"/>
              </a:rPr>
              <a:t>dados</a:t>
            </a:r>
            <a:r>
              <a:rPr lang="pt-BR" sz="1800" b="1" dirty="0">
                <a:latin typeface="Courier New" pitchFamily="49" charset="0"/>
              </a:rPr>
              <a:t> ...</a:t>
            </a:r>
            <a:r>
              <a:rPr lang="pt-BR" sz="2000" b="1" dirty="0">
                <a:latin typeface="Courier New" pitchFamily="49" charset="0"/>
              </a:rPr>
              <a:t> 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3434" y="1663700"/>
            <a:ext cx="2195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linha de status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(protocolo,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código de status,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frase de status)</a:t>
            </a:r>
            <a:endParaRPr lang="pt-BR" sz="2400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1689359" y="2170113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8" name="Freeform 7"/>
          <p:cNvSpPr>
            <a:spLocks/>
          </p:cNvSpPr>
          <p:nvPr/>
        </p:nvSpPr>
        <p:spPr bwMode="auto">
          <a:xfrm>
            <a:off x="2489459" y="2577636"/>
            <a:ext cx="257175" cy="191135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1065472" y="3273425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linhas de</a:t>
            </a:r>
            <a:br>
              <a:rPr lang="pt-BR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cabeçalho</a:t>
            </a:r>
            <a:endParaRPr lang="pt-BR" sz="2400"/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 flipV="1">
            <a:off x="1584584" y="4792663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78047" y="4772025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dados, p.ex.,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arquivo html</a:t>
            </a:r>
            <a:br>
              <a:rPr lang="pt-BR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solicitado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734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A452A-7514-408B-8BD6-BBF77036741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códigos de status da resposta HTTP</a:t>
            </a:r>
            <a:endParaRPr lang="pt-BR" sz="3600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2009775"/>
            <a:ext cx="79343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200 OK</a:t>
            </a:r>
            <a:endParaRPr lang="pt-BR" sz="2400" dirty="0" smtClean="0"/>
          </a:p>
          <a:p>
            <a:pPr lvl="1"/>
            <a:r>
              <a:rPr lang="pt-BR" sz="2000" dirty="0" smtClean="0"/>
              <a:t>sucesso, objeto pedido segue mais adiante nesta mensagem</a:t>
            </a:r>
          </a:p>
          <a:p>
            <a:pPr>
              <a:buFont typeface="ZapfDingbats" pitchFamily="82" charset="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301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Moved</a:t>
            </a: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Permanently</a:t>
            </a:r>
            <a:endParaRPr lang="pt-BR" sz="2400" dirty="0" smtClean="0"/>
          </a:p>
          <a:p>
            <a:pPr lvl="1"/>
            <a:r>
              <a:rPr lang="pt-BR" sz="2000" dirty="0" smtClean="0"/>
              <a:t>objeto pedido mudou de lugar, nova localização especificado mais adiante nesta mensagem (</a:t>
            </a:r>
            <a:r>
              <a:rPr lang="pt-BR" sz="2000" dirty="0" err="1" smtClean="0"/>
              <a:t>Location</a:t>
            </a:r>
            <a:r>
              <a:rPr lang="pt-BR" sz="2000" dirty="0" smtClean="0"/>
              <a:t>:)</a:t>
            </a:r>
          </a:p>
          <a:p>
            <a:pPr>
              <a:buFont typeface="ZapfDingbats" pitchFamily="82" charset="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400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Bad</a:t>
            </a: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Request</a:t>
            </a:r>
            <a:endParaRPr lang="pt-BR" sz="2400" dirty="0" smtClean="0"/>
          </a:p>
          <a:p>
            <a:pPr lvl="1"/>
            <a:r>
              <a:rPr lang="pt-BR" sz="2000" dirty="0" smtClean="0"/>
              <a:t>mensagem de pedido não entendida pelo servidor</a:t>
            </a:r>
          </a:p>
          <a:p>
            <a:pPr>
              <a:buFont typeface="ZapfDingbats" pitchFamily="82" charset="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404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Not</a:t>
            </a: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Found</a:t>
            </a:r>
            <a:endParaRPr lang="pt-BR" sz="2400" dirty="0" smtClean="0"/>
          </a:p>
          <a:p>
            <a:pPr lvl="1"/>
            <a:r>
              <a:rPr lang="pt-BR" sz="2000" dirty="0" smtClean="0"/>
              <a:t>documento pedido não se encontra neste servidor</a:t>
            </a:r>
          </a:p>
          <a:p>
            <a:pPr>
              <a:buFont typeface="ZapfDingbats" pitchFamily="82" charset="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505 HTTP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Version</a:t>
            </a: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Not</a:t>
            </a:r>
            <a:r>
              <a:rPr lang="pt-BR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Courier New" pitchFamily="49" charset="0"/>
              </a:rPr>
              <a:t>Supported</a:t>
            </a:r>
            <a:endParaRPr lang="pt-BR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/>
            <a:r>
              <a:rPr lang="pt-BR" sz="2000" dirty="0" smtClean="0"/>
              <a:t>versão de </a:t>
            </a:r>
            <a:r>
              <a:rPr lang="pt-BR" sz="2000" dirty="0" err="1" smtClean="0"/>
              <a:t>http</a:t>
            </a:r>
            <a:r>
              <a:rPr lang="pt-BR" sz="2000" dirty="0" smtClean="0"/>
              <a:t> do pedido não usada por este servidor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523875" y="1262063"/>
            <a:ext cx="7686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 dirty="0">
                <a:latin typeface="Comic Sans MS" pitchFamily="66" charset="0"/>
              </a:rPr>
              <a:t>Na primeira linha da mensagem de resposta servidor-&gt;cliente. Alguns códigos típicos: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837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154D5-56FE-4CE8-8C14-BCCB22EE736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28600"/>
            <a:ext cx="8597900" cy="1143000"/>
          </a:xfrm>
        </p:spPr>
        <p:txBody>
          <a:bodyPr/>
          <a:lstStyle/>
          <a:p>
            <a:r>
              <a:rPr lang="pt-BR" sz="3200" smtClean="0"/>
              <a:t>Experimente você com HTTP (do lado cliente)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 smtClean="0"/>
              <a:t>1. Use cliente </a:t>
            </a:r>
            <a:r>
              <a:rPr lang="pt-BR" sz="2000" dirty="0" err="1" smtClean="0"/>
              <a:t>telnet</a:t>
            </a:r>
            <a:r>
              <a:rPr lang="pt-BR" sz="2000" dirty="0" smtClean="0"/>
              <a:t> para seu servidor WWW favorito:</a:t>
            </a:r>
          </a:p>
          <a:p>
            <a:pPr lvl="2">
              <a:buFontTx/>
              <a:buNone/>
            </a:pPr>
            <a:endParaRPr lang="pt-BR" sz="1800" dirty="0" smtClean="0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981450" y="1981167"/>
            <a:ext cx="5267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dirty="0">
                <a:latin typeface="Comic Sans MS" pitchFamily="66" charset="0"/>
              </a:rPr>
              <a:t>Abre conexão TCP para a porta 80</a:t>
            </a:r>
          </a:p>
          <a:p>
            <a:pPr eaLnBrk="0" hangingPunct="0"/>
            <a:r>
              <a:rPr lang="pt-BR" sz="1800" dirty="0">
                <a:latin typeface="Comic Sans MS" pitchFamily="66" charset="0"/>
              </a:rPr>
              <a:t>(porta padrão do servidor </a:t>
            </a:r>
            <a:r>
              <a:rPr lang="pt-BR" sz="1800" dirty="0" err="1">
                <a:latin typeface="Comic Sans MS" pitchFamily="66" charset="0"/>
              </a:rPr>
              <a:t>http</a:t>
            </a:r>
            <a:r>
              <a:rPr lang="pt-BR" sz="1800" dirty="0">
                <a:latin typeface="Comic Sans MS" pitchFamily="66" charset="0"/>
              </a:rPr>
              <a:t>) a www.ic.uff.br.</a:t>
            </a:r>
          </a:p>
          <a:p>
            <a:pPr eaLnBrk="0" hangingPunct="0"/>
            <a:r>
              <a:rPr lang="pt-BR" sz="1800" dirty="0">
                <a:latin typeface="Comic Sans MS" pitchFamily="66" charset="0"/>
              </a:rPr>
              <a:t>Qualquer coisa digitada é enviada para a</a:t>
            </a:r>
          </a:p>
          <a:p>
            <a:pPr eaLnBrk="0" hangingPunct="0"/>
            <a:r>
              <a:rPr lang="pt-BR" sz="1800" dirty="0">
                <a:latin typeface="Comic Sans MS" pitchFamily="66" charset="0"/>
              </a:rPr>
              <a:t>porta 80 do www.ic.uff.br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677230" y="1974996"/>
            <a:ext cx="3217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 dirty="0" err="1">
                <a:solidFill>
                  <a:srgbClr val="FF0000"/>
                </a:solidFill>
                <a:latin typeface="Courier New" pitchFamily="49" charset="0"/>
              </a:rPr>
              <a:t>telnet</a:t>
            </a:r>
            <a:r>
              <a:rPr lang="pt-BR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Courier New" pitchFamily="49" charset="0"/>
              </a:rPr>
              <a:t>cis.poly.edu </a:t>
            </a:r>
            <a:r>
              <a:rPr lang="pt-BR" sz="1800" b="1" dirty="0">
                <a:solidFill>
                  <a:srgbClr val="FF0000"/>
                </a:solidFill>
                <a:latin typeface="Courier New" pitchFamily="49" charset="0"/>
              </a:rPr>
              <a:t>80</a:t>
            </a:r>
            <a:endParaRPr lang="pt-BR" sz="2800" dirty="0">
              <a:latin typeface="Arial" charset="0"/>
            </a:endParaRP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361950" y="3384696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>
                <a:latin typeface="Comic Sans MS" pitchFamily="66" charset="0"/>
              </a:rPr>
              <a:t>2. Digite um pedido GET HTTP:</a:t>
            </a:r>
          </a:p>
          <a:p>
            <a:pPr marL="1143000" lvl="2" indent="-228600" eaLnBrk="0" hangingPunct="0">
              <a:spcBef>
                <a:spcPct val="20000"/>
              </a:spcBef>
            </a:pPr>
            <a:endParaRPr lang="pt-BR" sz="1800" dirty="0">
              <a:latin typeface="Comic Sans MS" pitchFamily="66" charset="0"/>
            </a:endParaRP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1382424" y="3852797"/>
            <a:ext cx="2653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FF0000"/>
                </a:solidFill>
                <a:latin typeface="Courier New" pitchFamily="49" charset="0"/>
              </a:rPr>
              <a:t>GET </a:t>
            </a:r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</a:rPr>
              <a:t>/~</a:t>
            </a:r>
            <a:r>
              <a:rPr lang="pt-BR" sz="1600" b="1" dirty="0" err="1" smtClean="0">
                <a:solidFill>
                  <a:srgbClr val="FF0000"/>
                </a:solidFill>
                <a:latin typeface="Courier New" pitchFamily="49" charset="0"/>
              </a:rPr>
              <a:t>ross</a:t>
            </a:r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</a:rPr>
              <a:t>/ HTTP/1.1</a:t>
            </a:r>
          </a:p>
          <a:p>
            <a:pPr eaLnBrk="0" hangingPunct="0"/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pt-BR" sz="2800" dirty="0">
              <a:latin typeface="Arial" charset="0"/>
            </a:endParaRP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4848225" y="3749609"/>
            <a:ext cx="382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dirty="0">
                <a:latin typeface="Comic Sans MS" pitchFamily="66" charset="0"/>
              </a:rPr>
              <a:t>Digitando isto (deve teclar</a:t>
            </a:r>
          </a:p>
          <a:p>
            <a:pPr eaLnBrk="0" hangingPunct="0"/>
            <a:r>
              <a:rPr lang="pt-BR" sz="1800" dirty="0">
                <a:latin typeface="Comic Sans MS" pitchFamily="66" charset="0"/>
              </a:rPr>
              <a:t>ENTER duas vezes), está enviando</a:t>
            </a:r>
          </a:p>
          <a:p>
            <a:pPr eaLnBrk="0" hangingPunct="0"/>
            <a:r>
              <a:rPr lang="pt-BR" sz="1800" dirty="0">
                <a:latin typeface="Comic Sans MS" pitchFamily="66" charset="0"/>
              </a:rPr>
              <a:t>este pedido GET mínimo (porém </a:t>
            </a:r>
            <a:br>
              <a:rPr lang="pt-BR" sz="1800" dirty="0">
                <a:latin typeface="Comic Sans MS" pitchFamily="66" charset="0"/>
              </a:rPr>
            </a:br>
            <a:r>
              <a:rPr lang="pt-BR" sz="1800" dirty="0">
                <a:latin typeface="Comic Sans MS" pitchFamily="66" charset="0"/>
              </a:rPr>
              <a:t>completo) ao servidor </a:t>
            </a:r>
            <a:r>
              <a:rPr lang="pt-BR" sz="1800" dirty="0" err="1">
                <a:latin typeface="Comic Sans MS" pitchFamily="66" charset="0"/>
              </a:rPr>
              <a:t>http</a:t>
            </a:r>
            <a:r>
              <a:rPr lang="pt-BR" sz="1800" dirty="0">
                <a:latin typeface="Comic Sans MS" pitchFamily="66" charset="0"/>
              </a:rPr>
              <a:t> </a:t>
            </a:r>
          </a:p>
        </p:txBody>
      </p:sp>
      <p:sp>
        <p:nvSpPr>
          <p:cNvPr id="58379" name="Freeform 12"/>
          <p:cNvSpPr>
            <a:spLocks/>
          </p:cNvSpPr>
          <p:nvPr/>
        </p:nvSpPr>
        <p:spPr bwMode="auto">
          <a:xfrm>
            <a:off x="4029075" y="1987517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80" name="Freeform 13"/>
          <p:cNvSpPr>
            <a:spLocks/>
          </p:cNvSpPr>
          <p:nvPr/>
        </p:nvSpPr>
        <p:spPr bwMode="auto">
          <a:xfrm>
            <a:off x="4829175" y="3717859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361950" y="5182674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>
                <a:latin typeface="Comic Sans MS" pitchFamily="66" charset="0"/>
              </a:rPr>
              <a:t>3. Examine a mensagem de resposta enviada pelo servidor HTTP </a:t>
            </a:r>
            <a:r>
              <a:rPr lang="pt-BR" sz="2000" dirty="0" smtClean="0">
                <a:latin typeface="Comic Sans MS" pitchFamily="66" charset="0"/>
              </a:rPr>
              <a:t>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 smtClean="0">
                <a:latin typeface="Comic Sans MS" pitchFamily="66" charset="0"/>
              </a:rPr>
              <a:t>(ou use </a:t>
            </a:r>
            <a:r>
              <a:rPr lang="pt-BR" sz="2000" dirty="0" err="1" smtClean="0">
                <a:latin typeface="Comic Sans MS" pitchFamily="66" charset="0"/>
              </a:rPr>
              <a:t>Wireshark</a:t>
            </a:r>
            <a:r>
              <a:rPr lang="pt-BR" sz="2000" dirty="0" smtClean="0">
                <a:latin typeface="Comic Sans MS" pitchFamily="66" charset="0"/>
              </a:rPr>
              <a:t> para ver as </a:t>
            </a:r>
            <a:r>
              <a:rPr lang="pt-BR" sz="2000" dirty="0" err="1" smtClean="0">
                <a:latin typeface="Comic Sans MS" pitchFamily="66" charset="0"/>
              </a:rPr>
              <a:t>msgs</a:t>
            </a:r>
            <a:r>
              <a:rPr lang="pt-BR" sz="2000" dirty="0" smtClean="0">
                <a:latin typeface="Comic Sans MS" pitchFamily="66" charset="0"/>
              </a:rPr>
              <a:t> de pedido/resposta HTTP capturadas)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939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40B61-01F3-4E05-9B05-2B73D468F78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i="1" dirty="0" smtClean="0"/>
              <a:t>Cookies</a:t>
            </a:r>
            <a:r>
              <a:rPr lang="pt-BR" sz="3600" dirty="0" smtClean="0"/>
              <a:t>: manutenção do “estado” da conexão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/>
              <a:t>Muitos dos principais sítios Web usam </a:t>
            </a:r>
            <a:r>
              <a:rPr lang="pt-BR" sz="2000" i="1" smtClean="0"/>
              <a:t>cookies</a:t>
            </a:r>
          </a:p>
          <a:p>
            <a:pPr>
              <a:buFont typeface="ZapfDingbats" pitchFamily="82" charset="0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Quatro componentes:</a:t>
            </a:r>
            <a:endParaRPr lang="pt-BR" sz="2000" smtClean="0">
              <a:solidFill>
                <a:srgbClr val="FF0000"/>
              </a:solidFill>
            </a:endParaRPr>
          </a:p>
          <a:p>
            <a:pPr lvl="1">
              <a:buFont typeface="ZapfDingbats" pitchFamily="82" charset="0"/>
              <a:buNone/>
            </a:pPr>
            <a:r>
              <a:rPr lang="pt-BR" sz="1800" smtClean="0"/>
              <a:t>1) linha de cabeçalho do </a:t>
            </a:r>
            <a:r>
              <a:rPr lang="pt-BR" sz="1800" i="1" smtClean="0"/>
              <a:t>cookie</a:t>
            </a:r>
            <a:r>
              <a:rPr lang="pt-BR" sz="1800" smtClean="0"/>
              <a:t> na mensagem de resposta HTTP </a:t>
            </a:r>
          </a:p>
          <a:p>
            <a:pPr lvl="1">
              <a:buFont typeface="ZapfDingbats" pitchFamily="82" charset="0"/>
              <a:buNone/>
            </a:pPr>
            <a:r>
              <a:rPr lang="pt-BR" sz="1800" smtClean="0"/>
              <a:t>2) linha de cabeçalho do </a:t>
            </a:r>
            <a:r>
              <a:rPr lang="pt-BR" sz="1800" i="1" smtClean="0"/>
              <a:t>cookie</a:t>
            </a:r>
            <a:r>
              <a:rPr lang="pt-BR" sz="1800" smtClean="0"/>
              <a:t> na mensagem de pedido HTTP </a:t>
            </a:r>
          </a:p>
          <a:p>
            <a:pPr lvl="1">
              <a:buFont typeface="ZapfDingbats" pitchFamily="82" charset="0"/>
              <a:buNone/>
            </a:pPr>
            <a:r>
              <a:rPr lang="pt-BR" sz="1800" smtClean="0"/>
              <a:t>3) arquivo do </a:t>
            </a:r>
            <a:r>
              <a:rPr lang="pt-BR" sz="1800" i="1" smtClean="0"/>
              <a:t>cookie</a:t>
            </a:r>
            <a:r>
              <a:rPr lang="pt-BR" sz="1800" smtClean="0"/>
              <a:t> mantido no host do usuário e gerenciado pelo browser do usuário</a:t>
            </a:r>
          </a:p>
          <a:p>
            <a:pPr lvl="1">
              <a:buFont typeface="ZapfDingbats" pitchFamily="82" charset="0"/>
              <a:buNone/>
            </a:pPr>
            <a:r>
              <a:rPr lang="pt-BR" sz="1800" smtClean="0"/>
              <a:t>4) BD de retaguarda no sítio Web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Exemplo:</a:t>
            </a:r>
          </a:p>
          <a:p>
            <a:pPr lvl="1"/>
            <a:r>
              <a:rPr lang="pt-BR" sz="2000" dirty="0" smtClean="0"/>
              <a:t>Suzana acessa a Internet sempre do mesmo PC</a:t>
            </a:r>
          </a:p>
          <a:p>
            <a:pPr lvl="1"/>
            <a:r>
              <a:rPr lang="pt-BR" sz="2000" dirty="0" smtClean="0"/>
              <a:t>Ela visita um sítio específico de comércio eletrônico pela primeira vez</a:t>
            </a:r>
          </a:p>
          <a:p>
            <a:pPr lvl="1"/>
            <a:r>
              <a:rPr lang="pt-BR" sz="2000" dirty="0" smtClean="0"/>
              <a:t>Quando os pedidos iniciais HTTP chegam no sítio, o sítio cria </a:t>
            </a:r>
          </a:p>
          <a:p>
            <a:pPr lvl="2"/>
            <a:r>
              <a:rPr lang="pt-BR" sz="1600" dirty="0" smtClean="0"/>
              <a:t>uma ID única</a:t>
            </a:r>
          </a:p>
          <a:p>
            <a:pPr lvl="2"/>
            <a:r>
              <a:rPr lang="pt-BR" sz="1600" dirty="0" smtClean="0"/>
              <a:t>uma entrada para a ID no BD de retaguarda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041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1E11AD-D4AA-4BFD-B7ED-60B97F86425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smtClean="0"/>
              <a:t>Cookies</a:t>
            </a:r>
            <a:r>
              <a:rPr lang="pt-BR" sz="3200" smtClean="0"/>
              <a:t>: manutenção do “estado” (cont.)</a:t>
            </a:r>
            <a:endParaRPr lang="pt-BR" smtClean="0"/>
          </a:p>
        </p:txBody>
      </p:sp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2084388" y="1423988"/>
            <a:ext cx="5130800" cy="4618037"/>
            <a:chOff x="2390" y="874"/>
            <a:chExt cx="3232" cy="2909"/>
          </a:xfrm>
        </p:grpSpPr>
        <p:sp>
          <p:nvSpPr>
            <p:cNvPr id="60449" name="Line 4"/>
            <p:cNvSpPr>
              <a:spLocks noChangeShapeType="1"/>
            </p:cNvSpPr>
            <p:nvPr/>
          </p:nvSpPr>
          <p:spPr bwMode="auto">
            <a:xfrm>
              <a:off x="2688" y="1242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50" name="Text Box 5"/>
            <p:cNvSpPr txBox="1">
              <a:spLocks noChangeArrowheads="1"/>
            </p:cNvSpPr>
            <p:nvPr/>
          </p:nvSpPr>
          <p:spPr bwMode="auto">
            <a:xfrm>
              <a:off x="2390" y="874"/>
              <a:ext cx="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 u="sng">
                  <a:latin typeface="Comic Sans MS" pitchFamily="66" charset="0"/>
                </a:rPr>
                <a:t>cliente</a:t>
              </a:r>
              <a:endParaRPr lang="pt-BR" sz="2400"/>
            </a:p>
          </p:txBody>
        </p:sp>
        <p:sp>
          <p:nvSpPr>
            <p:cNvPr id="60451" name="Text Box 6"/>
            <p:cNvSpPr txBox="1">
              <a:spLocks noChangeArrowheads="1"/>
            </p:cNvSpPr>
            <p:nvPr/>
          </p:nvSpPr>
          <p:spPr bwMode="auto">
            <a:xfrm>
              <a:off x="4531" y="887"/>
              <a:ext cx="8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 u="sng">
                  <a:latin typeface="Comic Sans MS" pitchFamily="66" charset="0"/>
                </a:rPr>
                <a:t>servidor</a:t>
              </a:r>
              <a:endParaRPr lang="pt-BR" sz="2400"/>
            </a:p>
          </p:txBody>
        </p:sp>
        <p:sp>
          <p:nvSpPr>
            <p:cNvPr id="60452" name="Rectangle 7"/>
            <p:cNvSpPr>
              <a:spLocks noChangeArrowheads="1"/>
            </p:cNvSpPr>
            <p:nvPr/>
          </p:nvSpPr>
          <p:spPr bwMode="auto">
            <a:xfrm>
              <a:off x="2838" y="1242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0453" name="Text Box 8"/>
            <p:cNvSpPr txBox="1">
              <a:spLocks noChangeArrowheads="1"/>
            </p:cNvSpPr>
            <p:nvPr/>
          </p:nvSpPr>
          <p:spPr bwMode="auto">
            <a:xfrm>
              <a:off x="2842" y="1232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800">
                  <a:latin typeface="Comic Sans MS" pitchFamily="66" charset="0"/>
                </a:rPr>
                <a:t>msg usual pedido http</a:t>
              </a:r>
              <a:endParaRPr lang="pt-BR" sz="2400"/>
            </a:p>
          </p:txBody>
        </p:sp>
        <p:sp>
          <p:nvSpPr>
            <p:cNvPr id="60454" name="Line 9"/>
            <p:cNvSpPr>
              <a:spLocks noChangeShapeType="1"/>
            </p:cNvSpPr>
            <p:nvPr/>
          </p:nvSpPr>
          <p:spPr bwMode="auto">
            <a:xfrm flipH="1">
              <a:off x="2706" y="1524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55" name="Rectangle 10"/>
            <p:cNvSpPr>
              <a:spLocks noChangeArrowheads="1"/>
            </p:cNvSpPr>
            <p:nvPr/>
          </p:nvSpPr>
          <p:spPr bwMode="auto">
            <a:xfrm>
              <a:off x="2916" y="1507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0456" name="Text Box 11"/>
            <p:cNvSpPr txBox="1">
              <a:spLocks noChangeArrowheads="1"/>
            </p:cNvSpPr>
            <p:nvPr/>
          </p:nvSpPr>
          <p:spPr bwMode="auto">
            <a:xfrm>
              <a:off x="2866" y="1484"/>
              <a:ext cx="1665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800">
                  <a:latin typeface="Comic Sans MS" pitchFamily="66" charset="0"/>
                </a:rPr>
                <a:t>resposta usual http +</a:t>
              </a:r>
            </a:p>
            <a:p>
              <a:pPr algn="ctr" eaLnBrk="0" hangingPunct="0"/>
              <a:r>
                <a:rPr lang="pt-BR" sz="2000" b="1">
                  <a:latin typeface="Courier New" pitchFamily="49" charset="0"/>
                </a:rPr>
                <a:t>Set-cookie: 1678 </a:t>
              </a:r>
            </a:p>
          </p:txBody>
        </p:sp>
        <p:sp>
          <p:nvSpPr>
            <p:cNvPr id="60457" name="Line 12"/>
            <p:cNvSpPr>
              <a:spLocks noChangeShapeType="1"/>
            </p:cNvSpPr>
            <p:nvPr/>
          </p:nvSpPr>
          <p:spPr bwMode="auto">
            <a:xfrm>
              <a:off x="2694" y="2244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0458" name="Group 13"/>
            <p:cNvGrpSpPr>
              <a:grpSpLocks/>
            </p:cNvGrpSpPr>
            <p:nvPr/>
          </p:nvGrpSpPr>
          <p:grpSpPr bwMode="auto">
            <a:xfrm>
              <a:off x="2860" y="2120"/>
              <a:ext cx="1689" cy="429"/>
              <a:chOff x="3124" y="2762"/>
              <a:chExt cx="1689" cy="429"/>
            </a:xfrm>
          </p:grpSpPr>
          <p:sp>
            <p:nvSpPr>
              <p:cNvPr id="60473" name="Rectangle 14"/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0474" name="Text Box 15"/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800">
                    <a:latin typeface="Comic Sans MS" pitchFamily="66" charset="0"/>
                  </a:rPr>
                  <a:t>msg usual pedido http</a:t>
                </a:r>
              </a:p>
              <a:p>
                <a:pPr algn="ctr" eaLnBrk="0" hangingPunct="0"/>
                <a:r>
                  <a:rPr lang="pt-BR" sz="2000" b="1">
                    <a:latin typeface="Courier New" pitchFamily="49" charset="0"/>
                  </a:rPr>
                  <a:t>cookie: 1678</a:t>
                </a:r>
              </a:p>
            </p:txBody>
          </p:sp>
        </p:grpSp>
        <p:sp>
          <p:nvSpPr>
            <p:cNvPr id="60459" name="Line 16"/>
            <p:cNvSpPr>
              <a:spLocks noChangeShapeType="1"/>
            </p:cNvSpPr>
            <p:nvPr/>
          </p:nvSpPr>
          <p:spPr bwMode="auto">
            <a:xfrm flipH="1">
              <a:off x="2688" y="2550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0460" name="Group 17"/>
            <p:cNvGrpSpPr>
              <a:grpSpLocks/>
            </p:cNvGrpSpPr>
            <p:nvPr/>
          </p:nvGrpSpPr>
          <p:grpSpPr bwMode="auto">
            <a:xfrm>
              <a:off x="2824" y="2570"/>
              <a:ext cx="1743" cy="237"/>
              <a:chOff x="3268" y="2846"/>
              <a:chExt cx="1743" cy="237"/>
            </a:xfrm>
          </p:grpSpPr>
          <p:sp>
            <p:nvSpPr>
              <p:cNvPr id="60471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0472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800">
                    <a:latin typeface="Comic Sans MS" pitchFamily="66" charset="0"/>
                  </a:rPr>
                  <a:t>resposta usual http</a:t>
                </a:r>
              </a:p>
            </p:txBody>
          </p:sp>
        </p:grpSp>
        <p:sp>
          <p:nvSpPr>
            <p:cNvPr id="60461" name="Line 20"/>
            <p:cNvSpPr>
              <a:spLocks noChangeShapeType="1"/>
            </p:cNvSpPr>
            <p:nvPr/>
          </p:nvSpPr>
          <p:spPr bwMode="auto">
            <a:xfrm>
              <a:off x="2676" y="3180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0462" name="Group 21"/>
            <p:cNvGrpSpPr>
              <a:grpSpLocks/>
            </p:cNvGrpSpPr>
            <p:nvPr/>
          </p:nvGrpSpPr>
          <p:grpSpPr bwMode="auto">
            <a:xfrm>
              <a:off x="2848" y="3068"/>
              <a:ext cx="1689" cy="429"/>
              <a:chOff x="3124" y="2762"/>
              <a:chExt cx="1689" cy="429"/>
            </a:xfrm>
          </p:grpSpPr>
          <p:sp>
            <p:nvSpPr>
              <p:cNvPr id="60469" name="Rectangle 22"/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0470" name="Text Box 23"/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800">
                    <a:latin typeface="Comic Sans MS" pitchFamily="66" charset="0"/>
                  </a:rPr>
                  <a:t>msg usual pedido http</a:t>
                </a:r>
              </a:p>
              <a:p>
                <a:pPr algn="ctr" eaLnBrk="0" hangingPunct="0"/>
                <a:r>
                  <a:rPr lang="pt-BR" sz="2000" b="1">
                    <a:latin typeface="Courier New" pitchFamily="49" charset="0"/>
                  </a:rPr>
                  <a:t>cookie: 1678</a:t>
                </a:r>
              </a:p>
            </p:txBody>
          </p:sp>
        </p:grpSp>
        <p:sp>
          <p:nvSpPr>
            <p:cNvPr id="60463" name="Line 24"/>
            <p:cNvSpPr>
              <a:spLocks noChangeShapeType="1"/>
            </p:cNvSpPr>
            <p:nvPr/>
          </p:nvSpPr>
          <p:spPr bwMode="auto">
            <a:xfrm flipH="1">
              <a:off x="2694" y="3492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0464" name="Group 25"/>
            <p:cNvGrpSpPr>
              <a:grpSpLocks/>
            </p:cNvGrpSpPr>
            <p:nvPr/>
          </p:nvGrpSpPr>
          <p:grpSpPr bwMode="auto">
            <a:xfrm>
              <a:off x="2830" y="3512"/>
              <a:ext cx="1743" cy="237"/>
              <a:chOff x="3268" y="2846"/>
              <a:chExt cx="1743" cy="237"/>
            </a:xfrm>
          </p:grpSpPr>
          <p:sp>
            <p:nvSpPr>
              <p:cNvPr id="60467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60468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800">
                    <a:latin typeface="Comic Sans MS" pitchFamily="66" charset="0"/>
                  </a:rPr>
                  <a:t>resposta usual http</a:t>
                </a:r>
              </a:p>
            </p:txBody>
          </p:sp>
        </p:grpSp>
        <p:sp>
          <p:nvSpPr>
            <p:cNvPr id="60465" name="Text Box 28"/>
            <p:cNvSpPr txBox="1">
              <a:spLocks noChangeArrowheads="1"/>
            </p:cNvSpPr>
            <p:nvPr/>
          </p:nvSpPr>
          <p:spPr bwMode="auto">
            <a:xfrm>
              <a:off x="4718" y="2219"/>
              <a:ext cx="87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ação</a:t>
              </a:r>
            </a:p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específica</a:t>
              </a:r>
            </a:p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do </a:t>
              </a:r>
              <a:r>
                <a:rPr lang="pt-BR" sz="2000" i="1">
                  <a:solidFill>
                    <a:schemeClr val="accent2"/>
                  </a:solidFill>
                  <a:latin typeface="Comic Sans MS" pitchFamily="66" charset="0"/>
                </a:rPr>
                <a:t>cookie</a:t>
              </a:r>
              <a:endParaRPr lang="pt-BR" sz="2400" i="1"/>
            </a:p>
          </p:txBody>
        </p:sp>
        <p:sp>
          <p:nvSpPr>
            <p:cNvPr id="60466" name="Text Box 29"/>
            <p:cNvSpPr txBox="1">
              <a:spLocks noChangeArrowheads="1"/>
            </p:cNvSpPr>
            <p:nvPr/>
          </p:nvSpPr>
          <p:spPr bwMode="auto">
            <a:xfrm>
              <a:off x="4749" y="3149"/>
              <a:ext cx="87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ação</a:t>
              </a:r>
            </a:p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específica</a:t>
              </a:r>
            </a:p>
            <a:p>
              <a:pPr algn="ctr" eaLnBrk="0" hangingPunct="0"/>
              <a:r>
                <a:rPr lang="pt-BR" sz="2000">
                  <a:solidFill>
                    <a:schemeClr val="accent2"/>
                  </a:solidFill>
                  <a:latin typeface="Comic Sans MS" pitchFamily="66" charset="0"/>
                </a:rPr>
                <a:t>do </a:t>
              </a:r>
              <a:r>
                <a:rPr lang="pt-BR" sz="2000" i="1">
                  <a:solidFill>
                    <a:schemeClr val="accent2"/>
                  </a:solidFill>
                  <a:latin typeface="Comic Sans MS" pitchFamily="66" charset="0"/>
                </a:rPr>
                <a:t>cookie</a:t>
              </a:r>
            </a:p>
          </p:txBody>
        </p:sp>
      </p:grpSp>
      <p:sp>
        <p:nvSpPr>
          <p:cNvPr id="60422" name="Text Box 30"/>
          <p:cNvSpPr txBox="1">
            <a:spLocks noChangeArrowheads="1"/>
          </p:cNvSpPr>
          <p:nvPr/>
        </p:nvSpPr>
        <p:spPr bwMode="auto">
          <a:xfrm>
            <a:off x="5534025" y="2063750"/>
            <a:ext cx="1974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servidor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cria a ID 1678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para o usuário</a:t>
            </a:r>
            <a:endParaRPr lang="pt-BR" sz="2000">
              <a:latin typeface="Comic Sans MS" pitchFamily="66" charset="0"/>
            </a:endParaRPr>
          </a:p>
        </p:txBody>
      </p:sp>
      <p:grpSp>
        <p:nvGrpSpPr>
          <p:cNvPr id="60423" name="Group 31"/>
          <p:cNvGrpSpPr>
            <a:grpSpLocks/>
          </p:cNvGrpSpPr>
          <p:nvPr/>
        </p:nvGrpSpPr>
        <p:grpSpPr bwMode="auto">
          <a:xfrm>
            <a:off x="8388350" y="3319463"/>
            <a:ext cx="293688" cy="395287"/>
            <a:chOff x="5115" y="1292"/>
            <a:chExt cx="185" cy="249"/>
          </a:xfrm>
        </p:grpSpPr>
        <p:sp>
          <p:nvSpPr>
            <p:cNvPr id="60445" name="Oval 32"/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0446" name="Oval 33"/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0447" name="Line 34"/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48" name="Line 35"/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0424" name="Line 36"/>
          <p:cNvSpPr>
            <a:spLocks noChangeShapeType="1"/>
          </p:cNvSpPr>
          <p:nvPr/>
        </p:nvSpPr>
        <p:spPr bwMode="auto">
          <a:xfrm>
            <a:off x="7485063" y="2686050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5" name="Text Box 37"/>
          <p:cNvSpPr txBox="1">
            <a:spLocks noChangeArrowheads="1"/>
          </p:cNvSpPr>
          <p:nvPr/>
        </p:nvSpPr>
        <p:spPr bwMode="auto">
          <a:xfrm rot="2225390">
            <a:off x="7292975" y="2322513"/>
            <a:ext cx="1370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/>
              <a:t>entrada no BD</a:t>
            </a:r>
          </a:p>
          <a:p>
            <a:pPr eaLnBrk="0" hangingPunct="0"/>
            <a:r>
              <a:rPr lang="pt-BR" sz="1600"/>
              <a:t>de retaguarda</a:t>
            </a:r>
          </a:p>
        </p:txBody>
      </p:sp>
      <p:sp>
        <p:nvSpPr>
          <p:cNvPr id="60426" name="Line 38"/>
          <p:cNvSpPr>
            <a:spLocks noChangeShapeType="1"/>
          </p:cNvSpPr>
          <p:nvPr/>
        </p:nvSpPr>
        <p:spPr bwMode="auto">
          <a:xfrm flipV="1">
            <a:off x="7107238" y="3614738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7" name="Text Box 39"/>
          <p:cNvSpPr txBox="1">
            <a:spLocks noChangeArrowheads="1"/>
          </p:cNvSpPr>
          <p:nvPr/>
        </p:nvSpPr>
        <p:spPr bwMode="auto">
          <a:xfrm rot="-1144414">
            <a:off x="7405688" y="3771900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/>
              <a:t>acesso</a:t>
            </a:r>
          </a:p>
        </p:txBody>
      </p:sp>
      <p:sp>
        <p:nvSpPr>
          <p:cNvPr id="60428" name="Line 40"/>
          <p:cNvSpPr>
            <a:spLocks noChangeShapeType="1"/>
          </p:cNvSpPr>
          <p:nvPr/>
        </p:nvSpPr>
        <p:spPr bwMode="auto">
          <a:xfrm flipV="1">
            <a:off x="7229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429" name="Text Box 41"/>
          <p:cNvSpPr txBox="1">
            <a:spLocks noChangeArrowheads="1"/>
          </p:cNvSpPr>
          <p:nvPr/>
        </p:nvSpPr>
        <p:spPr bwMode="auto">
          <a:xfrm rot="-2728275">
            <a:off x="7668419" y="4455319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/>
              <a:t>acesso</a:t>
            </a:r>
          </a:p>
        </p:txBody>
      </p:sp>
      <p:grpSp>
        <p:nvGrpSpPr>
          <p:cNvPr id="60430" name="Group 42"/>
          <p:cNvGrpSpPr>
            <a:grpSpLocks/>
          </p:cNvGrpSpPr>
          <p:nvPr/>
        </p:nvGrpSpPr>
        <p:grpSpPr bwMode="auto">
          <a:xfrm>
            <a:off x="220663" y="3321050"/>
            <a:ext cx="1787525" cy="914400"/>
            <a:chOff x="654" y="1700"/>
            <a:chExt cx="1126" cy="576"/>
          </a:xfrm>
        </p:grpSpPr>
        <p:sp>
          <p:nvSpPr>
            <p:cNvPr id="60441" name="AutoShape 43"/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1600"/>
            </a:p>
          </p:txBody>
        </p:sp>
        <p:grpSp>
          <p:nvGrpSpPr>
            <p:cNvPr id="60442" name="Group 44"/>
            <p:cNvGrpSpPr>
              <a:grpSpLocks/>
            </p:cNvGrpSpPr>
            <p:nvPr/>
          </p:nvGrpSpPr>
          <p:grpSpPr bwMode="auto">
            <a:xfrm>
              <a:off x="765" y="1709"/>
              <a:ext cx="844" cy="548"/>
              <a:chOff x="765" y="1709"/>
              <a:chExt cx="844" cy="548"/>
            </a:xfrm>
          </p:grpSpPr>
          <p:sp>
            <p:nvSpPr>
              <p:cNvPr id="60443" name="Text Box 45"/>
              <p:cNvSpPr txBox="1">
                <a:spLocks noChangeArrowheads="1"/>
              </p:cNvSpPr>
              <p:nvPr/>
            </p:nvSpPr>
            <p:spPr bwMode="auto">
              <a:xfrm>
                <a:off x="980" y="1709"/>
                <a:ext cx="62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400" b="1"/>
                  <a:t>arquivo de</a:t>
                </a:r>
              </a:p>
              <a:p>
                <a:pPr eaLnBrk="0" hangingPunct="0"/>
                <a:r>
                  <a:rPr lang="pt-BR" sz="1400" b="1"/>
                  <a:t>Cookies</a:t>
                </a:r>
              </a:p>
            </p:txBody>
          </p:sp>
          <p:sp>
            <p:nvSpPr>
              <p:cNvPr id="60444" name="Text Box 46"/>
              <p:cNvSpPr txBox="1">
                <a:spLocks noChangeArrowheads="1"/>
              </p:cNvSpPr>
              <p:nvPr/>
            </p:nvSpPr>
            <p:spPr bwMode="auto">
              <a:xfrm>
                <a:off x="765" y="1931"/>
                <a:ext cx="74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400"/>
                  <a:t>amazon: 1678</a:t>
                </a:r>
              </a:p>
              <a:p>
                <a:pPr eaLnBrk="0" hangingPunct="0"/>
                <a:r>
                  <a:rPr lang="pt-BR" sz="1400"/>
                  <a:t>ebay: 8734</a:t>
                </a:r>
              </a:p>
            </p:txBody>
          </p:sp>
        </p:grpSp>
      </p:grpSp>
      <p:sp>
        <p:nvSpPr>
          <p:cNvPr id="60431" name="AutoShape 47"/>
          <p:cNvSpPr>
            <a:spLocks noChangeArrowheads="1"/>
          </p:cNvSpPr>
          <p:nvPr/>
        </p:nvSpPr>
        <p:spPr bwMode="auto">
          <a:xfrm>
            <a:off x="287338" y="2057400"/>
            <a:ext cx="1787525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600"/>
          </a:p>
        </p:txBody>
      </p:sp>
      <p:grpSp>
        <p:nvGrpSpPr>
          <p:cNvPr id="60432" name="Group 48"/>
          <p:cNvGrpSpPr>
            <a:grpSpLocks/>
          </p:cNvGrpSpPr>
          <p:nvPr/>
        </p:nvGrpSpPr>
        <p:grpSpPr bwMode="auto">
          <a:xfrm>
            <a:off x="463550" y="2058988"/>
            <a:ext cx="1339850" cy="876300"/>
            <a:chOff x="765" y="1709"/>
            <a:chExt cx="844" cy="552"/>
          </a:xfrm>
        </p:grpSpPr>
        <p:sp>
          <p:nvSpPr>
            <p:cNvPr id="60439" name="Text Box 49"/>
            <p:cNvSpPr txBox="1">
              <a:spLocks noChangeArrowheads="1"/>
            </p:cNvSpPr>
            <p:nvPr/>
          </p:nvSpPr>
          <p:spPr bwMode="auto">
            <a:xfrm>
              <a:off x="980" y="1709"/>
              <a:ext cx="62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arquivo de</a:t>
              </a:r>
            </a:p>
            <a:p>
              <a:pPr eaLnBrk="0" hangingPunct="0"/>
              <a:r>
                <a:rPr lang="pt-BR" sz="1400" b="1"/>
                <a:t>Cookies</a:t>
              </a:r>
              <a:endParaRPr lang="pt-BR" sz="1400"/>
            </a:p>
          </p:txBody>
        </p:sp>
        <p:sp>
          <p:nvSpPr>
            <p:cNvPr id="60440" name="Text Box 50"/>
            <p:cNvSpPr txBox="1">
              <a:spLocks noChangeArrowheads="1"/>
            </p:cNvSpPr>
            <p:nvPr/>
          </p:nvSpPr>
          <p:spPr bwMode="auto">
            <a:xfrm>
              <a:off x="765" y="1915"/>
              <a:ext cx="6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pt-BR" sz="1600"/>
            </a:p>
            <a:p>
              <a:pPr eaLnBrk="0" hangingPunct="0"/>
              <a:r>
                <a:rPr lang="pt-BR" sz="1400"/>
                <a:t>ebay: 8734</a:t>
              </a:r>
            </a:p>
          </p:txBody>
        </p:sp>
      </p:grpSp>
      <p:grpSp>
        <p:nvGrpSpPr>
          <p:cNvPr id="60433" name="Group 51"/>
          <p:cNvGrpSpPr>
            <a:grpSpLocks/>
          </p:cNvGrpSpPr>
          <p:nvPr/>
        </p:nvGrpSpPr>
        <p:grpSpPr bwMode="auto">
          <a:xfrm>
            <a:off x="261938" y="5000625"/>
            <a:ext cx="1787525" cy="914400"/>
            <a:chOff x="654" y="1700"/>
            <a:chExt cx="1126" cy="576"/>
          </a:xfrm>
        </p:grpSpPr>
        <p:sp>
          <p:nvSpPr>
            <p:cNvPr id="60435" name="AutoShape 52"/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1600"/>
            </a:p>
          </p:txBody>
        </p:sp>
        <p:grpSp>
          <p:nvGrpSpPr>
            <p:cNvPr id="60436" name="Group 53"/>
            <p:cNvGrpSpPr>
              <a:grpSpLocks/>
            </p:cNvGrpSpPr>
            <p:nvPr/>
          </p:nvGrpSpPr>
          <p:grpSpPr bwMode="auto">
            <a:xfrm>
              <a:off x="765" y="1709"/>
              <a:ext cx="844" cy="548"/>
              <a:chOff x="765" y="1709"/>
              <a:chExt cx="844" cy="548"/>
            </a:xfrm>
          </p:grpSpPr>
          <p:sp>
            <p:nvSpPr>
              <p:cNvPr id="60437" name="Text Box 54"/>
              <p:cNvSpPr txBox="1">
                <a:spLocks noChangeArrowheads="1"/>
              </p:cNvSpPr>
              <p:nvPr/>
            </p:nvSpPr>
            <p:spPr bwMode="auto">
              <a:xfrm>
                <a:off x="980" y="1709"/>
                <a:ext cx="62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400" b="1"/>
                  <a:t>arquivo de</a:t>
                </a:r>
              </a:p>
              <a:p>
                <a:pPr eaLnBrk="0" hangingPunct="0"/>
                <a:r>
                  <a:rPr lang="pt-BR" sz="1400" b="1"/>
                  <a:t>Cookies</a:t>
                </a:r>
              </a:p>
            </p:txBody>
          </p:sp>
          <p:sp>
            <p:nvSpPr>
              <p:cNvPr id="60438" name="Text Box 55"/>
              <p:cNvSpPr txBox="1">
                <a:spLocks noChangeArrowheads="1"/>
              </p:cNvSpPr>
              <p:nvPr/>
            </p:nvSpPr>
            <p:spPr bwMode="auto">
              <a:xfrm>
                <a:off x="765" y="1931"/>
                <a:ext cx="74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400"/>
                  <a:t>amazon: 1678</a:t>
                </a:r>
              </a:p>
              <a:p>
                <a:pPr eaLnBrk="0" hangingPunct="0"/>
                <a:r>
                  <a:rPr lang="pt-BR" sz="1400"/>
                  <a:t>ebay: 8734</a:t>
                </a:r>
              </a:p>
            </p:txBody>
          </p:sp>
        </p:grpSp>
      </p:grpSp>
      <p:sp>
        <p:nvSpPr>
          <p:cNvPr id="60434" name="Text Box 56"/>
          <p:cNvSpPr txBox="1">
            <a:spLocks noChangeArrowheads="1"/>
          </p:cNvSpPr>
          <p:nvPr/>
        </p:nvSpPr>
        <p:spPr bwMode="auto">
          <a:xfrm>
            <a:off x="200025" y="4484688"/>
            <a:ext cx="2249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>
                <a:latin typeface="Comic Sans MS" pitchFamily="66" charset="0"/>
              </a:rPr>
              <a:t>uma semana depois: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144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4CB73-D011-49F9-ACFB-6D4D9027761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i="1" smtClean="0"/>
              <a:t>Cookies</a:t>
            </a:r>
            <a:r>
              <a:rPr lang="pt-BR" smtClean="0"/>
              <a:t> (continuação)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4535488" cy="264477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O que os </a:t>
            </a:r>
            <a:r>
              <a:rPr lang="pt-BR" sz="2400" i="1" u="sng" dirty="0" smtClean="0">
                <a:solidFill>
                  <a:srgbClr val="FF0000"/>
                </a:solidFill>
              </a:rPr>
              <a:t>cookies</a:t>
            </a:r>
            <a:r>
              <a:rPr lang="pt-BR" sz="2400" u="sng" dirty="0" smtClean="0">
                <a:solidFill>
                  <a:srgbClr val="FF0000"/>
                </a:solidFill>
              </a:rPr>
              <a:t> podem obter:</a:t>
            </a:r>
            <a:endParaRPr lang="pt-BR" sz="2400" dirty="0" smtClean="0"/>
          </a:p>
          <a:p>
            <a:r>
              <a:rPr lang="pt-BR" sz="2400" dirty="0" smtClean="0"/>
              <a:t>autorização</a:t>
            </a:r>
          </a:p>
          <a:p>
            <a:r>
              <a:rPr lang="pt-BR" sz="2400" dirty="0" smtClean="0"/>
              <a:t>carrinhos de compra</a:t>
            </a:r>
          </a:p>
          <a:p>
            <a:r>
              <a:rPr lang="pt-BR" sz="2400" dirty="0" smtClean="0"/>
              <a:t>recomendações</a:t>
            </a:r>
          </a:p>
          <a:p>
            <a:r>
              <a:rPr lang="pt-BR" sz="2400" dirty="0" smtClean="0"/>
              <a:t>estado da sessão do usuário (</a:t>
            </a:r>
            <a:r>
              <a:rPr lang="pt-BR" sz="2400" i="1" dirty="0" smtClean="0"/>
              <a:t>Webmail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</p:txBody>
      </p:sp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5103813" y="1458913"/>
            <a:ext cx="3810000" cy="2327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 i="1" u="sng">
                <a:solidFill>
                  <a:srgbClr val="FF0000"/>
                </a:solidFill>
                <a:latin typeface="Comic Sans MS" pitchFamily="66" charset="0"/>
              </a:rPr>
              <a:t>Cookies</a:t>
            </a:r>
            <a:r>
              <a:rPr lang="pt-BR" sz="2400" u="sng">
                <a:solidFill>
                  <a:srgbClr val="FF0000"/>
                </a:solidFill>
                <a:latin typeface="Comic Sans MS" pitchFamily="66" charset="0"/>
              </a:rPr>
              <a:t> e privacidade:</a:t>
            </a:r>
            <a:endParaRPr lang="pt-BR" sz="240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cookies permitem que os sítios aprendam muito sobre você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você pode fornecer nome e e-mail para os sítios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7513638" y="1225550"/>
            <a:ext cx="7000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nota</a:t>
            </a:r>
            <a:endParaRPr lang="pt-BR" sz="16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3088" y="4052888"/>
            <a:ext cx="60198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  <a:defRPr/>
            </a:pPr>
            <a:r>
              <a:rPr lang="pt-BR" sz="2400" u="sng" kern="0" dirty="0">
                <a:solidFill>
                  <a:srgbClr val="FF0000"/>
                </a:solidFill>
                <a:latin typeface="+mn-lt"/>
                <a:cs typeface="+mn-cs"/>
              </a:rPr>
              <a:t>Como manter o “estado”:</a:t>
            </a:r>
            <a:endParaRPr lang="pt-BR" sz="24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  <a:defRPr/>
            </a:pPr>
            <a:r>
              <a:rPr lang="pt-BR" sz="2400" kern="0" dirty="0">
                <a:latin typeface="+mn-lt"/>
                <a:cs typeface="+mn-cs"/>
              </a:rPr>
              <a:t>Pontos finais do protocolo: mantêm o estado no transmissor</a:t>
            </a:r>
            <a:r>
              <a:rPr lang="en-US" sz="2400" kern="0" dirty="0">
                <a:latin typeface="+mn-lt"/>
                <a:cs typeface="+mn-cs"/>
              </a:rPr>
              <a:t>/</a:t>
            </a:r>
            <a:r>
              <a:rPr lang="pt-BR" sz="2400" kern="0" dirty="0">
                <a:latin typeface="+mn-lt"/>
                <a:cs typeface="+mn-cs"/>
              </a:rPr>
              <a:t>receptor para múltiplas transações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  <a:defRPr/>
            </a:pPr>
            <a:r>
              <a:rPr lang="pt-BR" sz="2400" i="1" kern="0" dirty="0" err="1">
                <a:latin typeface="+mn-lt"/>
                <a:cs typeface="+mn-cs"/>
              </a:rPr>
              <a:t>Cookies</a:t>
            </a:r>
            <a:r>
              <a:rPr lang="pt-BR" sz="2400" i="1" kern="0" dirty="0">
                <a:latin typeface="+mn-lt"/>
                <a:cs typeface="+mn-cs"/>
              </a:rPr>
              <a:t>:</a:t>
            </a:r>
            <a:r>
              <a:rPr lang="pt-BR" sz="2400" kern="0" dirty="0">
                <a:latin typeface="+mn-lt"/>
                <a:cs typeface="+mn-cs"/>
              </a:rPr>
              <a:t> mensagens </a:t>
            </a:r>
            <a:r>
              <a:rPr lang="pt-BR" sz="2400" kern="0" dirty="0" err="1">
                <a:latin typeface="+mn-lt"/>
                <a:cs typeface="+mn-cs"/>
              </a:rPr>
              <a:t>http</a:t>
            </a:r>
            <a:r>
              <a:rPr lang="pt-BR" sz="2400" kern="0" dirty="0">
                <a:latin typeface="+mn-lt"/>
                <a:cs typeface="+mn-cs"/>
              </a:rPr>
              <a:t> transportam o estado</a:t>
            </a:r>
            <a:endParaRPr lang="pt-BR" sz="2400" i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  <a:defRPr/>
            </a:pPr>
            <a:endParaRPr lang="pt-BR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17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25FBF-5B15-4E94-875A-F37575BB082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75638" cy="1143000"/>
          </a:xfrm>
        </p:spPr>
        <p:txBody>
          <a:bodyPr/>
          <a:lstStyle/>
          <a:p>
            <a:r>
              <a:rPr lang="pt-BR" sz="3600" smtClean="0"/>
              <a:t>Cache Web (servidor proxy)</a:t>
            </a:r>
            <a:endParaRPr lang="pt-BR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2009775"/>
            <a:ext cx="3602037" cy="3762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usuário configura browser: acessos Web via proxy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cliente envia todos pedidos HTTP ao proxy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se objeto estiver no cache do proxy, este o devolve imediatamente na resposta HTTP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senão, solicita objeto do servidor de origem, depois devolve resposta HTTP ao cliente</a:t>
            </a:r>
            <a:endParaRPr lang="pt-BR" sz="2000" smtClean="0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600075" y="1428750"/>
            <a:ext cx="81454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Meta:</a:t>
            </a:r>
            <a:r>
              <a:rPr lang="pt-BR" sz="2000">
                <a:latin typeface="Comic Sans MS" pitchFamily="66" charset="0"/>
              </a:rPr>
              <a:t> atender pedido do cliente sem envolver servidor de origem</a:t>
            </a:r>
            <a:endParaRPr lang="pt-BR" sz="2400">
              <a:latin typeface="Comic Sans MS" pitchFamily="66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4071938" y="2559050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cliente</a:t>
            </a:r>
            <a:endParaRPr lang="pt-BR" sz="2400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5819775" y="2727325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Servidor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proxy</a:t>
            </a:r>
            <a:endParaRPr lang="pt-BR" sz="2400"/>
          </a:p>
        </p:txBody>
      </p:sp>
      <p:grpSp>
        <p:nvGrpSpPr>
          <p:cNvPr id="7179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7213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4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5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6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7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8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9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20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4765675" y="3144838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 flipH="1" flipV="1">
            <a:off x="4803775" y="3284538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 flipV="1">
            <a:off x="4759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 flipH="1">
            <a:off x="4810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4183063" y="5300663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cliente</a:t>
            </a:r>
            <a:endParaRPr lang="pt-BR" sz="2400"/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 rot="1422049">
            <a:off x="4903788" y="3195638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pedido http</a:t>
            </a:r>
            <a:endParaRPr lang="pt-BR" sz="2400"/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 rot="-1692639">
            <a:off x="4678363" y="4200525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pedido http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 rot="1411598">
            <a:off x="4672013" y="3562350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resposta http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 rot="-1737783">
            <a:off x="4840288" y="4519613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resposta http</a:t>
            </a:r>
          </a:p>
        </p:txBody>
      </p:sp>
      <p:grpSp>
        <p:nvGrpSpPr>
          <p:cNvPr id="7189" name="Group 27"/>
          <p:cNvGrpSpPr>
            <a:grpSpLocks/>
          </p:cNvGrpSpPr>
          <p:nvPr/>
        </p:nvGrpSpPr>
        <p:grpSpPr bwMode="auto">
          <a:xfrm>
            <a:off x="8174038" y="2765425"/>
            <a:ext cx="346075" cy="742950"/>
            <a:chOff x="4180" y="783"/>
            <a:chExt cx="150" cy="307"/>
          </a:xfrm>
        </p:grpSpPr>
        <p:sp>
          <p:nvSpPr>
            <p:cNvPr id="7205" name="AutoShape 2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6" name="Rectangle 2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7" name="Rectangle 3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8" name="AutoShape 3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0" name="Line 3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1" name="Rectangle 3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2" name="Rectangle 3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7190" name="Group 36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7197" name="AutoShape 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198" name="Rectangle 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199" name="Rectangle 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0" name="AutoShape 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1" name="Line 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2" name="Line 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3" name="Rectangle 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04" name="Rectangle 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7191" name="Line 45"/>
          <p:cNvSpPr>
            <a:spLocks noChangeShapeType="1"/>
          </p:cNvSpPr>
          <p:nvPr/>
        </p:nvSpPr>
        <p:spPr bwMode="auto">
          <a:xfrm flipV="1">
            <a:off x="6692900" y="3095625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92" name="Line 46"/>
          <p:cNvSpPr>
            <a:spLocks noChangeShapeType="1"/>
          </p:cNvSpPr>
          <p:nvPr/>
        </p:nvSpPr>
        <p:spPr bwMode="auto">
          <a:xfrm flipH="1">
            <a:off x="6743700" y="3182938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93" name="Text Box 47"/>
          <p:cNvSpPr txBox="1">
            <a:spLocks noChangeArrowheads="1"/>
          </p:cNvSpPr>
          <p:nvPr/>
        </p:nvSpPr>
        <p:spPr bwMode="auto">
          <a:xfrm rot="-1692639">
            <a:off x="6611938" y="3200400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pedido http</a:t>
            </a:r>
          </a:p>
        </p:txBody>
      </p:sp>
      <p:sp>
        <p:nvSpPr>
          <p:cNvPr id="7194" name="Text Box 48"/>
          <p:cNvSpPr txBox="1">
            <a:spLocks noChangeArrowheads="1"/>
          </p:cNvSpPr>
          <p:nvPr/>
        </p:nvSpPr>
        <p:spPr bwMode="auto">
          <a:xfrm rot="-1737783">
            <a:off x="6773863" y="3519488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resposta http</a:t>
            </a:r>
          </a:p>
        </p:txBody>
      </p:sp>
      <p:sp>
        <p:nvSpPr>
          <p:cNvPr id="7195" name="Text Box 49"/>
          <p:cNvSpPr txBox="1">
            <a:spLocks noChangeArrowheads="1"/>
          </p:cNvSpPr>
          <p:nvPr/>
        </p:nvSpPr>
        <p:spPr bwMode="auto">
          <a:xfrm>
            <a:off x="7759700" y="2132013"/>
            <a:ext cx="111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Servidor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de origem</a:t>
            </a:r>
          </a:p>
        </p:txBody>
      </p:sp>
      <p:sp>
        <p:nvSpPr>
          <p:cNvPr id="7196" name="Text Box 50"/>
          <p:cNvSpPr txBox="1">
            <a:spLocks noChangeArrowheads="1"/>
          </p:cNvSpPr>
          <p:nvPr/>
        </p:nvSpPr>
        <p:spPr bwMode="auto">
          <a:xfrm>
            <a:off x="7789863" y="5500688"/>
            <a:ext cx="1112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Servidor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de origem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246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7ABFF-8CC3-43DB-8A67-B9766585D06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Mais sobre Caches Web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000" smtClean="0"/>
              <a:t>Cache atua tanto como cliente quanto como servidor</a:t>
            </a:r>
          </a:p>
          <a:p>
            <a:r>
              <a:rPr lang="pt-BR" sz="2000" smtClean="0"/>
              <a:t>Tipicamente o cache é instalado por um ISP (universidade, empresa, ISP residencial)</a:t>
            </a:r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Para que fazer cache Web?</a:t>
            </a:r>
          </a:p>
          <a:p>
            <a:r>
              <a:rPr lang="pt-BR" sz="2000" smtClean="0"/>
              <a:t>Redução do tempo de resposta para os pedidos do cliente</a:t>
            </a:r>
          </a:p>
          <a:p>
            <a:r>
              <a:rPr lang="pt-BR" sz="2000" smtClean="0"/>
              <a:t>Redução do tráfego no canal de acesso de uma instituição</a:t>
            </a:r>
          </a:p>
          <a:p>
            <a:r>
              <a:rPr lang="pt-BR" sz="2000" smtClean="0"/>
              <a:t>A Internet cheia de caches permitem que provedores de conteúdo “pobres” efetivamente forneçam conteúdo (mas o compartilhamento de arquivos P2P também!)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819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B0DCF-3480-4B86-A164-EB07D6BDB5D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200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Exemplo de cache (1)</a:t>
            </a:r>
            <a:endParaRPr lang="pt-BR" smtClean="0"/>
          </a:p>
        </p:txBody>
      </p:sp>
      <p:sp>
        <p:nvSpPr>
          <p:cNvPr id="82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11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800" u="sng" dirty="0" smtClean="0">
                <a:solidFill>
                  <a:srgbClr val="FF0000"/>
                </a:solidFill>
              </a:rPr>
              <a:t>Hipóteses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Tamanho médio de um objeto = 100.000 bits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Taxa média de solicitações dos </a:t>
            </a:r>
            <a:r>
              <a:rPr lang="pt-BR" sz="1800" i="1" dirty="0" smtClean="0"/>
              <a:t>browsers</a:t>
            </a:r>
            <a:r>
              <a:rPr lang="pt-BR" sz="1800" dirty="0" smtClean="0"/>
              <a:t> de uma instituição para os servidores originais = 15/</a:t>
            </a:r>
            <a:r>
              <a:rPr lang="pt-BR" sz="1800" dirty="0" err="1" smtClean="0"/>
              <a:t>seg</a:t>
            </a: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Atraso do roteador institucional para qualquer servidor origem e de volta ao roteador = 2seg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800" u="sng" dirty="0" err="1" smtClean="0">
                <a:solidFill>
                  <a:srgbClr val="FF0000"/>
                </a:solidFill>
              </a:rPr>
              <a:t>Conseqüências</a:t>
            </a:r>
            <a:endParaRPr lang="pt-BR" sz="18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800" dirty="0" smtClean="0"/>
              <a:t>Utilização da LAN = 15%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Utilização do canal de acesso = </a:t>
            </a:r>
            <a:r>
              <a:rPr lang="pt-BR" sz="1800" dirty="0" smtClean="0">
                <a:solidFill>
                  <a:srgbClr val="FF0000"/>
                </a:solidFill>
              </a:rPr>
              <a:t>100%      </a:t>
            </a:r>
            <a:r>
              <a:rPr lang="pt-BR" sz="1800" i="1" dirty="0" smtClean="0">
                <a:solidFill>
                  <a:srgbClr val="FF0000"/>
                </a:solidFill>
              </a:rPr>
              <a:t>problema!</a:t>
            </a:r>
            <a:endParaRPr lang="pt-BR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800" dirty="0" smtClean="0"/>
              <a:t>Atraso total = atraso da Internet + atraso de acesso + atraso na LAN = 2 </a:t>
            </a:r>
            <a:r>
              <a:rPr lang="pt-BR" sz="1800" dirty="0" err="1" smtClean="0"/>
              <a:t>seg</a:t>
            </a:r>
            <a:r>
              <a:rPr lang="pt-BR" sz="1800" dirty="0" smtClean="0"/>
              <a:t> + minutos + </a:t>
            </a:r>
            <a:r>
              <a:rPr lang="pt-BR" sz="1800" dirty="0" err="1" smtClean="0"/>
              <a:t>microsegundos</a:t>
            </a:r>
            <a:endParaRPr lang="pt-BR" sz="1800" dirty="0" smtClean="0"/>
          </a:p>
        </p:txBody>
      </p:sp>
      <p:grpSp>
        <p:nvGrpSpPr>
          <p:cNvPr id="8203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828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9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9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8204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8278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9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0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1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2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83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84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85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8205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827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820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8262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3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4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5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6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67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68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820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8254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55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56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57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58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9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60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61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8208" name="Text Box 50"/>
          <p:cNvSpPr txBox="1">
            <a:spLocks noChangeArrowheads="1"/>
          </p:cNvSpPr>
          <p:nvPr/>
        </p:nvSpPr>
        <p:spPr bwMode="auto">
          <a:xfrm>
            <a:off x="7058025" y="658813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latin typeface="Comic Sans MS" pitchFamily="66" charset="0"/>
              </a:rPr>
              <a:t>Servidores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de origem</a:t>
            </a:r>
          </a:p>
        </p:txBody>
      </p:sp>
      <p:sp>
        <p:nvSpPr>
          <p:cNvPr id="8209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0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2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3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14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824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4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824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824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51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2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3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47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48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0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8215" name="Text Box 70"/>
          <p:cNvSpPr txBox="1">
            <a:spLocks noChangeArrowheads="1"/>
          </p:cNvSpPr>
          <p:nvPr/>
        </p:nvSpPr>
        <p:spPr bwMode="auto">
          <a:xfrm>
            <a:off x="5626100" y="1998663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Internet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 pública</a:t>
            </a:r>
          </a:p>
        </p:txBody>
      </p:sp>
      <p:sp>
        <p:nvSpPr>
          <p:cNvPr id="8216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194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7" name="Line 76"/>
          <p:cNvSpPr>
            <a:spLocks noChangeShapeType="1"/>
          </p:cNvSpPr>
          <p:nvPr/>
        </p:nvSpPr>
        <p:spPr bwMode="auto">
          <a:xfrm>
            <a:off x="5172075" y="4605338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9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0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1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22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822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2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823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823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3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3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35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6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8223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4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5" name="Text Box 97"/>
          <p:cNvSpPr txBox="1">
            <a:spLocks noChangeArrowheads="1"/>
          </p:cNvSpPr>
          <p:nvPr/>
        </p:nvSpPr>
        <p:spPr bwMode="auto">
          <a:xfrm>
            <a:off x="4772025" y="3946525"/>
            <a:ext cx="1173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rede da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instituição</a:t>
            </a:r>
            <a:endParaRPr lang="pt-BR" sz="2400">
              <a:solidFill>
                <a:schemeClr val="accent2"/>
              </a:solidFill>
            </a:endParaRPr>
          </a:p>
        </p:txBody>
      </p:sp>
      <p:sp>
        <p:nvSpPr>
          <p:cNvPr id="8226" name="Text Box 98"/>
          <p:cNvSpPr txBox="1">
            <a:spLocks noChangeArrowheads="1"/>
          </p:cNvSpPr>
          <p:nvPr/>
        </p:nvSpPr>
        <p:spPr bwMode="auto">
          <a:xfrm>
            <a:off x="6637338" y="429418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LAN 10 Mbps </a:t>
            </a:r>
          </a:p>
        </p:txBody>
      </p:sp>
      <p:sp>
        <p:nvSpPr>
          <p:cNvPr id="8227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81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dirty="0">
                <a:latin typeface="Comic Sans MS" pitchFamily="66" charset="0"/>
              </a:rPr>
              <a:t>enlace de acesso </a:t>
            </a:r>
            <a:br>
              <a:rPr lang="pt-BR" sz="1600" dirty="0">
                <a:latin typeface="Comic Sans MS" pitchFamily="66" charset="0"/>
              </a:rPr>
            </a:br>
            <a:r>
              <a:rPr lang="pt-BR" sz="1600" dirty="0" smtClean="0">
                <a:latin typeface="Comic Sans MS" pitchFamily="66" charset="0"/>
              </a:rPr>
              <a:t>1,5 </a:t>
            </a:r>
            <a:r>
              <a:rPr lang="pt-BR" sz="1600" dirty="0">
                <a:latin typeface="Comic Sans MS" pitchFamily="66" charset="0"/>
              </a:rPr>
              <a:t>Mbps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277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E24EA-5D1F-42AE-B9CB-CE89E05BCEF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Algumas aplicações de rede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Correio eletrônico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A Web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Mensagens instantâneas</a:t>
            </a:r>
          </a:p>
          <a:p>
            <a:pPr>
              <a:lnSpc>
                <a:spcPct val="90000"/>
              </a:lnSpc>
            </a:pPr>
            <a:r>
              <a:rPr lang="pt-BR" sz="2400" dirty="0" err="1" smtClean="0"/>
              <a:t>Login</a:t>
            </a:r>
            <a:r>
              <a:rPr lang="pt-BR" sz="2400" dirty="0" smtClean="0"/>
              <a:t> em computador remoto como Telnet e SSH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Compartilhamento de arquivos P2P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Jogos multiusuários em rede 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endParaRPr lang="pt-BR" sz="2400" dirty="0" smtClean="0"/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i="1" dirty="0"/>
              <a:t>Streaming</a:t>
            </a:r>
            <a:r>
              <a:rPr lang="pt-BR" sz="2400" dirty="0"/>
              <a:t> </a:t>
            </a:r>
            <a:r>
              <a:rPr lang="pt-BR" sz="2400" dirty="0" smtClean="0"/>
              <a:t>de vídeos armazenados (</a:t>
            </a:r>
            <a:r>
              <a:rPr lang="pt-BR" sz="2400" dirty="0" err="1" smtClean="0"/>
              <a:t>YouTube</a:t>
            </a:r>
            <a:r>
              <a:rPr lang="pt-BR" sz="2400" dirty="0" smtClean="0"/>
              <a:t>, </a:t>
            </a:r>
            <a:r>
              <a:rPr lang="pt-BR" sz="2400" dirty="0" err="1" smtClean="0"/>
              <a:t>Hulu</a:t>
            </a:r>
            <a:r>
              <a:rPr lang="pt-BR" sz="2400" dirty="0" smtClean="0"/>
              <a:t>, </a:t>
            </a:r>
            <a:r>
              <a:rPr lang="pt-BR" sz="2400" dirty="0" err="1" smtClean="0"/>
              <a:t>Netflix</a:t>
            </a:r>
            <a:r>
              <a:rPr lang="pt-BR" sz="2400" dirty="0" smtClean="0"/>
              <a:t>)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Telefonia por IP (Skype)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Videoconferência em tempo real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Busca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 ...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2: </a:t>
            </a:r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92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20C85-303C-4ECE-AA96-ABA984A961B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224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Exemplo de cache (2)</a:t>
            </a:r>
            <a:endParaRPr lang="pt-BR" smtClean="0"/>
          </a:p>
        </p:txBody>
      </p:sp>
      <p:sp>
        <p:nvSpPr>
          <p:cNvPr id="92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11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Solução em potencial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Aumento da largura de banda do canal de acesso para, por exemplo, 10 Mbps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err="1" smtClean="0">
                <a:solidFill>
                  <a:srgbClr val="FF0000"/>
                </a:solidFill>
              </a:rPr>
              <a:t>Conseqüências</a:t>
            </a:r>
            <a:endParaRPr lang="pt-BR" sz="20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dirty="0" smtClean="0"/>
              <a:t>Utilização da LAN = 15%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Utilização do canal de acesso = </a:t>
            </a:r>
            <a:r>
              <a:rPr lang="pt-BR" sz="2000" dirty="0" smtClean="0">
                <a:solidFill>
                  <a:srgbClr val="FF0000"/>
                </a:solidFill>
              </a:rPr>
              <a:t>15%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Atraso total = atraso da Internet + atraso de acesso + atraso na LAN = 2 </a:t>
            </a:r>
            <a:r>
              <a:rPr lang="pt-BR" sz="2000" dirty="0" err="1" smtClean="0"/>
              <a:t>seg</a:t>
            </a:r>
            <a:r>
              <a:rPr lang="pt-BR" sz="2000" dirty="0" smtClean="0"/>
              <a:t> + </a:t>
            </a:r>
            <a:r>
              <a:rPr lang="pt-BR" sz="2000" dirty="0" err="1" smtClean="0"/>
              <a:t>msegs</a:t>
            </a:r>
            <a:r>
              <a:rPr lang="pt-BR" sz="2000" dirty="0" smtClean="0"/>
              <a:t> + </a:t>
            </a:r>
            <a:r>
              <a:rPr lang="pt-BR" sz="2000" dirty="0" err="1" smtClean="0"/>
              <a:t>msegs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Frequentemente este é uma ampliação cara</a:t>
            </a:r>
          </a:p>
        </p:txBody>
      </p:sp>
      <p:grpSp>
        <p:nvGrpSpPr>
          <p:cNvPr id="9227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93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922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9302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3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4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5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6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07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08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9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9294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5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6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7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8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99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00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301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9230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9286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7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8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9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0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91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92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93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9231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927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7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8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7058025" y="658813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latin typeface="Comic Sans MS" pitchFamily="66" charset="0"/>
              </a:rPr>
              <a:t>Servidores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de origem</a:t>
            </a:r>
          </a:p>
        </p:txBody>
      </p:sp>
      <p:sp>
        <p:nvSpPr>
          <p:cNvPr id="9233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4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6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238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9265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66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67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68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9269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9270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75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76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77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71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72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73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74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9239" name="Text Box 70"/>
          <p:cNvSpPr txBox="1">
            <a:spLocks noChangeArrowheads="1"/>
          </p:cNvSpPr>
          <p:nvPr/>
        </p:nvSpPr>
        <p:spPr bwMode="auto">
          <a:xfrm>
            <a:off x="5626100" y="1998663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Internet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 pública</a:t>
            </a:r>
          </a:p>
        </p:txBody>
      </p:sp>
      <p:sp>
        <p:nvSpPr>
          <p:cNvPr id="9240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21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Line 76"/>
          <p:cNvSpPr>
            <a:spLocks noChangeShapeType="1"/>
          </p:cNvSpPr>
          <p:nvPr/>
        </p:nvSpPr>
        <p:spPr bwMode="auto">
          <a:xfrm>
            <a:off x="5172075" y="4605338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2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3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5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246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9252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9253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4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5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9256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9257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62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3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4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58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59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0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61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9247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8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9" name="Text Box 97"/>
          <p:cNvSpPr txBox="1">
            <a:spLocks noChangeArrowheads="1"/>
          </p:cNvSpPr>
          <p:nvPr/>
        </p:nvSpPr>
        <p:spPr bwMode="auto">
          <a:xfrm>
            <a:off x="4772025" y="3946525"/>
            <a:ext cx="1173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rede da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instituição</a:t>
            </a:r>
            <a:endParaRPr lang="pt-BR" sz="2400">
              <a:solidFill>
                <a:schemeClr val="accent2"/>
              </a:solidFill>
            </a:endParaRPr>
          </a:p>
        </p:txBody>
      </p:sp>
      <p:sp>
        <p:nvSpPr>
          <p:cNvPr id="9250" name="Text Box 98"/>
          <p:cNvSpPr txBox="1">
            <a:spLocks noChangeArrowheads="1"/>
          </p:cNvSpPr>
          <p:nvPr/>
        </p:nvSpPr>
        <p:spPr bwMode="auto">
          <a:xfrm>
            <a:off x="6637338" y="429418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LAN 10 Mbps </a:t>
            </a:r>
          </a:p>
        </p:txBody>
      </p:sp>
      <p:sp>
        <p:nvSpPr>
          <p:cNvPr id="9251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81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Comic Sans MS" pitchFamily="66" charset="0"/>
              </a:rPr>
              <a:t>enlace de acesso 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10 Mbps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24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252BFC-74B7-4507-B365-9939D51031D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24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Exemplo de cache (3)</a:t>
            </a:r>
            <a:endParaRPr lang="pt-BR" smtClean="0"/>
          </a:p>
        </p:txBody>
      </p:sp>
      <p:sp>
        <p:nvSpPr>
          <p:cNvPr id="102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11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800" u="sng" smtClean="0">
                <a:solidFill>
                  <a:srgbClr val="FF0000"/>
                </a:solidFill>
              </a:rPr>
              <a:t>Instale uma cache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Assuma que a taxa de acerto seja de 0,4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800" u="sng" smtClean="0">
                <a:solidFill>
                  <a:srgbClr val="FF0000"/>
                </a:solidFill>
              </a:rPr>
              <a:t>Conseqüências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40% dos pedidos serão atendidos quase que imediatamente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60% dos pedidos serão servidos pelos servidores de origem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Utilização do canal de acesso é reduzido para 60%, resultando em atrasos desprezíveis (ex. 10 mseg)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Atraso total = atraso da Internet + atraso de acesso + atraso na LAN = 0,6*2 seg + 0,6*0,01 segs + msegs &lt; 1,3 segs</a:t>
            </a:r>
          </a:p>
        </p:txBody>
      </p:sp>
      <p:grpSp>
        <p:nvGrpSpPr>
          <p:cNvPr id="1025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0347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8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9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50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51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2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3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54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10252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033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10253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0331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2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3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4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5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6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7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8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0323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24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25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26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27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8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9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30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1025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0315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16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17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18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19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0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1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22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10256" name="Text Box 50"/>
          <p:cNvSpPr txBox="1">
            <a:spLocks noChangeArrowheads="1"/>
          </p:cNvSpPr>
          <p:nvPr/>
        </p:nvSpPr>
        <p:spPr bwMode="auto">
          <a:xfrm>
            <a:off x="7058025" y="658813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latin typeface="Comic Sans MS" pitchFamily="66" charset="0"/>
              </a:rPr>
              <a:t>Servidores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de origem</a:t>
            </a:r>
          </a:p>
        </p:txBody>
      </p:sp>
      <p:sp>
        <p:nvSpPr>
          <p:cNvPr id="1025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6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0302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03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04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05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10306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10307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12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3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4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08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09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0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11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63" name="Text Box 70"/>
          <p:cNvSpPr txBox="1">
            <a:spLocks noChangeArrowheads="1"/>
          </p:cNvSpPr>
          <p:nvPr/>
        </p:nvSpPr>
        <p:spPr bwMode="auto">
          <a:xfrm>
            <a:off x="5626100" y="1998663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Internet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 pública</a:t>
            </a:r>
          </a:p>
        </p:txBody>
      </p:sp>
      <p:sp>
        <p:nvSpPr>
          <p:cNvPr id="10264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42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76"/>
          <p:cNvSpPr>
            <a:spLocks noChangeShapeType="1"/>
          </p:cNvSpPr>
          <p:nvPr/>
        </p:nvSpPr>
        <p:spPr bwMode="auto">
          <a:xfrm flipV="1">
            <a:off x="5172075" y="4603750"/>
            <a:ext cx="22018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7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8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70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0289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290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1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2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10293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10294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299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1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295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96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7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8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Text Box 97"/>
          <p:cNvSpPr txBox="1">
            <a:spLocks noChangeArrowheads="1"/>
          </p:cNvSpPr>
          <p:nvPr/>
        </p:nvSpPr>
        <p:spPr bwMode="auto">
          <a:xfrm>
            <a:off x="4772025" y="3946525"/>
            <a:ext cx="1173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rede da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instituição</a:t>
            </a:r>
            <a:endParaRPr lang="pt-BR" sz="2400">
              <a:solidFill>
                <a:schemeClr val="accent2"/>
              </a:solidFill>
            </a:endParaRPr>
          </a:p>
        </p:txBody>
      </p:sp>
      <p:sp>
        <p:nvSpPr>
          <p:cNvPr id="10274" name="Text Box 98"/>
          <p:cNvSpPr txBox="1">
            <a:spLocks noChangeArrowheads="1"/>
          </p:cNvSpPr>
          <p:nvPr/>
        </p:nvSpPr>
        <p:spPr bwMode="auto">
          <a:xfrm>
            <a:off x="6637338" y="429418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LAN 10 Mbps </a:t>
            </a:r>
          </a:p>
        </p:txBody>
      </p:sp>
      <p:sp>
        <p:nvSpPr>
          <p:cNvPr id="1027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81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Comic Sans MS" pitchFamily="66" charset="0"/>
              </a:rPr>
              <a:t>enlace de acesso 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1,5 Mbps </a:t>
            </a:r>
          </a:p>
        </p:txBody>
      </p:sp>
      <p:sp>
        <p:nvSpPr>
          <p:cNvPr id="10276" name="Line 100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77" name="Group 101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0279" name="Freeform 102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280" name="Group 103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0281" name="AutoShape 1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282" name="Rectangle 1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283" name="Rectangle 1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284" name="AutoShape 1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285" name="Line 1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6" name="Line 1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7" name="Rectangle 1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288" name="Rectangle 1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</p:grp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6872288" y="5370513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cache </a:t>
            </a:r>
          </a:p>
          <a:p>
            <a:pPr algn="ctr" eaLnBrk="0" hangingPunct="0"/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institucional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349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EA578-90A1-4D44-9B5B-19AC10EE7AA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586788" cy="1143000"/>
          </a:xfrm>
        </p:spPr>
        <p:txBody>
          <a:bodyPr/>
          <a:lstStyle/>
          <a:p>
            <a:r>
              <a:rPr lang="pt-BR" sz="3600" smtClean="0"/>
              <a:t>GET condicional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067" y="1533525"/>
            <a:ext cx="3886200" cy="4305300"/>
          </a:xfrm>
        </p:spPr>
        <p:txBody>
          <a:bodyPr/>
          <a:lstStyle/>
          <a:p>
            <a:r>
              <a:rPr lang="pt-BR" sz="2000" dirty="0" smtClean="0">
                <a:solidFill>
                  <a:srgbClr val="FF0000"/>
                </a:solidFill>
              </a:rPr>
              <a:t>Meta:</a:t>
            </a:r>
            <a:r>
              <a:rPr lang="pt-BR" sz="2000" dirty="0" smtClean="0"/>
              <a:t> não enviar objeto se cliente já tem (no cache) versão atual</a:t>
            </a:r>
          </a:p>
          <a:p>
            <a:pPr lvl="1"/>
            <a:r>
              <a:rPr lang="pt-BR" sz="1600" dirty="0" smtClean="0"/>
              <a:t>Sem atraso para transmissão do objeto</a:t>
            </a:r>
          </a:p>
          <a:p>
            <a:pPr lvl="1"/>
            <a:r>
              <a:rPr lang="pt-BR" sz="1600" dirty="0" smtClean="0"/>
              <a:t>Diminui a utilização do enlace</a:t>
            </a:r>
          </a:p>
          <a:p>
            <a:r>
              <a:rPr lang="pt-BR" sz="2000" dirty="0" smtClean="0"/>
              <a:t>cache: especifica data da cópia no cache no pedido HTTP</a:t>
            </a:r>
          </a:p>
          <a:p>
            <a:pPr lvl="1">
              <a:buFont typeface="ZapfDingbats" pitchFamily="82" charset="0"/>
              <a:buNone/>
            </a:pPr>
            <a:r>
              <a:rPr lang="pt-BR" sz="1800" b="1" dirty="0" err="1" smtClean="0">
                <a:latin typeface="Courier New" pitchFamily="49" charset="0"/>
              </a:rPr>
              <a:t>If-modified-since</a:t>
            </a:r>
            <a:r>
              <a:rPr lang="pt-BR" sz="1800" b="1" dirty="0" smtClean="0">
                <a:latin typeface="Courier New" pitchFamily="49" charset="0"/>
              </a:rPr>
              <a:t>: &lt;date&gt;</a:t>
            </a:r>
          </a:p>
          <a:p>
            <a:r>
              <a:rPr lang="pt-BR" sz="2000" dirty="0" smtClean="0"/>
              <a:t>servidor: resposta não contém objeto se cópia no cache for atual: </a:t>
            </a:r>
          </a:p>
          <a:p>
            <a:pPr lvl="1">
              <a:buFont typeface="ZapfDingbats" pitchFamily="82" charset="0"/>
              <a:buNone/>
            </a:pPr>
            <a:r>
              <a:rPr lang="pt-BR" sz="1800" b="1" dirty="0" smtClean="0">
                <a:latin typeface="Courier New" pitchFamily="49" charset="0"/>
              </a:rPr>
              <a:t>HTTP/1.0 304 </a:t>
            </a:r>
            <a:r>
              <a:rPr lang="pt-BR" sz="1800" b="1" dirty="0" err="1" smtClean="0">
                <a:latin typeface="Courier New" pitchFamily="49" charset="0"/>
              </a:rPr>
              <a:t>Not</a:t>
            </a:r>
            <a:r>
              <a:rPr lang="pt-BR" sz="1800" b="1" dirty="0" smtClean="0">
                <a:latin typeface="Courier New" pitchFamily="49" charset="0"/>
              </a:rPr>
              <a:t> </a:t>
            </a:r>
            <a:r>
              <a:rPr lang="pt-BR" sz="1800" b="1" dirty="0" err="1" smtClean="0">
                <a:latin typeface="Courier New" pitchFamily="49" charset="0"/>
              </a:rPr>
              <a:t>Modified</a:t>
            </a:r>
            <a:endParaRPr lang="pt-BR" sz="2000" dirty="0" smtClean="0"/>
          </a:p>
        </p:txBody>
      </p:sp>
      <p:sp>
        <p:nvSpPr>
          <p:cNvPr id="63494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3871913" y="14366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 u="sng">
                <a:latin typeface="Comic Sans MS" pitchFamily="66" charset="0"/>
              </a:rPr>
              <a:t>cache</a:t>
            </a:r>
            <a:endParaRPr lang="pt-BR" sz="2400"/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7192963" y="1408113"/>
            <a:ext cx="136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 u="sng">
                <a:latin typeface="Comic Sans MS" pitchFamily="66" charset="0"/>
              </a:rPr>
              <a:t>servidor</a:t>
            </a:r>
            <a:endParaRPr lang="pt-BR" sz="2400"/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4514850" y="2114550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63498" name="Text Box 8"/>
          <p:cNvSpPr txBox="1">
            <a:spLocks noChangeArrowheads="1"/>
          </p:cNvSpPr>
          <p:nvPr/>
        </p:nvSpPr>
        <p:spPr bwMode="auto">
          <a:xfrm>
            <a:off x="4521200" y="2098675"/>
            <a:ext cx="26812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>
                <a:latin typeface="Comic Sans MS" pitchFamily="66" charset="0"/>
              </a:rPr>
              <a:t>msg de pedido http</a:t>
            </a:r>
          </a:p>
          <a:p>
            <a:pPr algn="ctr" eaLnBrk="0" hangingPunct="0"/>
            <a:r>
              <a:rPr lang="pt-BR" sz="1600" b="1">
                <a:latin typeface="Courier New" pitchFamily="49" charset="0"/>
              </a:rPr>
              <a:t>If-modified-since: &lt;date&gt;</a:t>
            </a:r>
            <a:endParaRPr lang="pt-BR" sz="2000" b="1">
              <a:latin typeface="Courier New" pitchFamily="49" charset="0"/>
            </a:endParaRPr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3500" name="Group 30"/>
          <p:cNvGrpSpPr>
            <a:grpSpLocks/>
          </p:cNvGrpSpPr>
          <p:nvPr/>
        </p:nvGrpSpPr>
        <p:grpSpPr bwMode="auto">
          <a:xfrm>
            <a:off x="4502150" y="2974975"/>
            <a:ext cx="2643188" cy="855663"/>
            <a:chOff x="2698" y="2036"/>
            <a:chExt cx="1665" cy="539"/>
          </a:xfrm>
        </p:grpSpPr>
        <p:sp>
          <p:nvSpPr>
            <p:cNvPr id="63510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63511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800">
                  <a:latin typeface="Comic Sans MS" pitchFamily="66" charset="0"/>
                </a:rPr>
                <a:t>resposta http</a:t>
              </a:r>
            </a:p>
            <a:p>
              <a:pPr algn="ctr" eaLnBrk="0" hangingPunct="0"/>
              <a:r>
                <a:rPr lang="pt-BR" sz="1600" b="1">
                  <a:latin typeface="Courier New" pitchFamily="49" charset="0"/>
                </a:rPr>
                <a:t>HTTP/1.0 </a:t>
              </a:r>
            </a:p>
            <a:p>
              <a:pPr algn="ctr" eaLnBrk="0" hangingPunct="0"/>
              <a:r>
                <a:rPr lang="pt-BR" sz="1600" b="1">
                  <a:latin typeface="Courier New" pitchFamily="49" charset="0"/>
                </a:rPr>
                <a:t>304 Not Modified</a:t>
              </a:r>
            </a:p>
          </p:txBody>
        </p:sp>
      </p:grpSp>
      <p:sp>
        <p:nvSpPr>
          <p:cNvPr id="63501" name="Text Box 28"/>
          <p:cNvSpPr txBox="1">
            <a:spLocks noChangeArrowheads="1"/>
          </p:cNvSpPr>
          <p:nvPr/>
        </p:nvSpPr>
        <p:spPr bwMode="auto">
          <a:xfrm>
            <a:off x="7458075" y="2360613"/>
            <a:ext cx="147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objeto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não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modificado</a:t>
            </a:r>
            <a:endParaRPr lang="pt-BR" sz="2400"/>
          </a:p>
        </p:txBody>
      </p:sp>
      <p:sp>
        <p:nvSpPr>
          <p:cNvPr id="63502" name="Line 31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503" name="Line 32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504" name="Rectangle 33"/>
          <p:cNvSpPr>
            <a:spLocks noChangeArrowheads="1"/>
          </p:cNvSpPr>
          <p:nvPr/>
        </p:nvSpPr>
        <p:spPr bwMode="auto">
          <a:xfrm>
            <a:off x="4581525" y="4467225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63505" name="Text Box 34"/>
          <p:cNvSpPr txBox="1">
            <a:spLocks noChangeArrowheads="1"/>
          </p:cNvSpPr>
          <p:nvPr/>
        </p:nvSpPr>
        <p:spPr bwMode="auto">
          <a:xfrm>
            <a:off x="4587875" y="4451350"/>
            <a:ext cx="26812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>
                <a:latin typeface="Comic Sans MS" pitchFamily="66" charset="0"/>
              </a:rPr>
              <a:t>msg de pedido http</a:t>
            </a:r>
          </a:p>
          <a:p>
            <a:pPr algn="ctr" eaLnBrk="0" hangingPunct="0"/>
            <a:r>
              <a:rPr lang="pt-BR" sz="1600" b="1">
                <a:latin typeface="Courier New" pitchFamily="49" charset="0"/>
              </a:rPr>
              <a:t>If-modified-since: &lt;date&gt;</a:t>
            </a:r>
          </a:p>
        </p:txBody>
      </p:sp>
      <p:sp>
        <p:nvSpPr>
          <p:cNvPr id="63506" name="Line 35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507" name="Rectangle 37"/>
          <p:cNvSpPr>
            <a:spLocks noChangeArrowheads="1"/>
          </p:cNvSpPr>
          <p:nvPr/>
        </p:nvSpPr>
        <p:spPr bwMode="auto">
          <a:xfrm>
            <a:off x="4667250" y="5383213"/>
            <a:ext cx="2505075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63508" name="Text Box 38"/>
          <p:cNvSpPr txBox="1">
            <a:spLocks noChangeArrowheads="1"/>
          </p:cNvSpPr>
          <p:nvPr/>
        </p:nvSpPr>
        <p:spPr bwMode="auto">
          <a:xfrm>
            <a:off x="4568825" y="5327650"/>
            <a:ext cx="26431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>
                <a:latin typeface="Comic Sans MS" pitchFamily="66" charset="0"/>
              </a:rPr>
              <a:t>resposta http</a:t>
            </a:r>
          </a:p>
          <a:p>
            <a:pPr algn="ctr" eaLnBrk="0" hangingPunct="0"/>
            <a:r>
              <a:rPr lang="pt-BR" sz="1600" b="1">
                <a:latin typeface="Courier New" pitchFamily="49" charset="0"/>
              </a:rPr>
              <a:t>HTTP/1.1 200 OK</a:t>
            </a:r>
          </a:p>
          <a:p>
            <a:pPr algn="ctr" eaLnBrk="0" hangingPunct="0"/>
            <a:r>
              <a:rPr lang="pt-BR" sz="1600" b="1">
                <a:latin typeface="Courier New" pitchFamily="49" charset="0"/>
              </a:rPr>
              <a:t>…</a:t>
            </a:r>
          </a:p>
          <a:p>
            <a:pPr algn="ctr" eaLnBrk="0" hangingPunct="0"/>
            <a:r>
              <a:rPr lang="pt-BR" sz="2000" b="1">
                <a:latin typeface="Courier New" pitchFamily="49" charset="0"/>
              </a:rPr>
              <a:t>&lt;data&gt;</a:t>
            </a:r>
          </a:p>
        </p:txBody>
      </p:sp>
      <p:sp>
        <p:nvSpPr>
          <p:cNvPr id="63509" name="Text Box 39"/>
          <p:cNvSpPr txBox="1">
            <a:spLocks noChangeArrowheads="1"/>
          </p:cNvSpPr>
          <p:nvPr/>
        </p:nvSpPr>
        <p:spPr bwMode="auto">
          <a:xfrm>
            <a:off x="7524750" y="4808538"/>
            <a:ext cx="1477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objeto 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  <a:latin typeface="Comic Sans MS" pitchFamily="66" charset="0"/>
              </a:rPr>
              <a:t>modificado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/>
              <a:t>2.1 Princípios de aplicações de rede</a:t>
            </a:r>
          </a:p>
          <a:p>
            <a:r>
              <a:rPr lang="pt-BR" sz="2400" dirty="0" smtClean="0"/>
              <a:t>2.2 A Web e o HTTP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2.3 Transferência de arquivo: FTP</a:t>
            </a:r>
          </a:p>
          <a:p>
            <a:r>
              <a:rPr lang="pt-BR" sz="2400" dirty="0" smtClean="0"/>
              <a:t>2.4 Correio Eletrônico na Internet</a:t>
            </a:r>
          </a:p>
          <a:p>
            <a:r>
              <a:rPr lang="pt-BR" sz="2400" dirty="0" smtClean="0"/>
              <a:t>2.5 DNS: o serviço de diretório da Internet</a:t>
            </a:r>
          </a:p>
          <a:p>
            <a:endParaRPr lang="pt-BR" sz="2400" dirty="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/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1126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51082-3CCF-4AE7-9F62-C7FBFDF90BA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FTP: o protocolo de transferência de arquivos</a:t>
            </a:r>
            <a:endParaRPr lang="pt-BR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3705225"/>
            <a:ext cx="7458075" cy="2543175"/>
          </a:xfrm>
        </p:spPr>
        <p:txBody>
          <a:bodyPr/>
          <a:lstStyle/>
          <a:p>
            <a:r>
              <a:rPr lang="pt-BR" sz="2000" smtClean="0"/>
              <a:t>transferir arquivo de/para hospedeiro remoto</a:t>
            </a:r>
          </a:p>
          <a:p>
            <a:r>
              <a:rPr lang="pt-BR" sz="2000" smtClean="0"/>
              <a:t>modelo cliente/servidor</a:t>
            </a:r>
          </a:p>
          <a:p>
            <a:pPr lvl="1"/>
            <a:r>
              <a:rPr lang="pt-BR" sz="2000" i="1" smtClean="0">
                <a:solidFill>
                  <a:srgbClr val="FF0000"/>
                </a:solidFill>
              </a:rPr>
              <a:t>cliente:</a:t>
            </a:r>
            <a:r>
              <a:rPr lang="pt-BR" sz="2000" smtClean="0"/>
              <a:t> lado que inicia transferência (pode ser de ou para o sistema remoto)</a:t>
            </a:r>
          </a:p>
          <a:p>
            <a:pPr lvl="1"/>
            <a:r>
              <a:rPr lang="pt-BR" sz="2000" i="1" smtClean="0">
                <a:solidFill>
                  <a:schemeClr val="accent2"/>
                </a:solidFill>
              </a:rPr>
              <a:t>s</a:t>
            </a:r>
            <a:r>
              <a:rPr lang="pt-BR" sz="2000" i="1" smtClean="0">
                <a:solidFill>
                  <a:srgbClr val="FF0000"/>
                </a:solidFill>
              </a:rPr>
              <a:t>ervidor:</a:t>
            </a:r>
            <a:r>
              <a:rPr lang="pt-BR" sz="2000" smtClean="0">
                <a:solidFill>
                  <a:srgbClr val="FF0000"/>
                </a:solidFill>
              </a:rPr>
              <a:t> </a:t>
            </a:r>
            <a:r>
              <a:rPr lang="pt-BR" sz="2000" smtClean="0"/>
              <a:t>hospedeiro remoto</a:t>
            </a:r>
          </a:p>
          <a:p>
            <a:r>
              <a:rPr lang="pt-BR" sz="2000" smtClean="0"/>
              <a:t>ftp: RFC 959</a:t>
            </a:r>
          </a:p>
          <a:p>
            <a:r>
              <a:rPr lang="pt-BR" sz="2000" smtClean="0"/>
              <a:t>servidor ftp: porta 21</a:t>
            </a: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3313113" y="1574800"/>
          <a:ext cx="7762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1574800"/>
                        <a:ext cx="77628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2" name="Group 9"/>
          <p:cNvGrpSpPr>
            <a:grpSpLocks/>
          </p:cNvGrpSpPr>
          <p:nvPr/>
        </p:nvGrpSpPr>
        <p:grpSpPr bwMode="auto">
          <a:xfrm>
            <a:off x="6764338" y="1412875"/>
            <a:ext cx="355600" cy="933450"/>
            <a:chOff x="4180" y="783"/>
            <a:chExt cx="150" cy="307"/>
          </a:xfrm>
        </p:grpSpPr>
        <p:sp>
          <p:nvSpPr>
            <p:cNvPr id="11304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5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6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7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8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09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10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11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11273" name="Line 20"/>
          <p:cNvSpPr>
            <a:spLocks noChangeShapeType="1"/>
          </p:cNvSpPr>
          <p:nvPr/>
        </p:nvSpPr>
        <p:spPr bwMode="auto">
          <a:xfrm>
            <a:off x="4352925" y="2190750"/>
            <a:ext cx="20447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Text Box 22"/>
          <p:cNvSpPr txBox="1">
            <a:spLocks noChangeArrowheads="1"/>
          </p:cNvSpPr>
          <p:nvPr/>
        </p:nvSpPr>
        <p:spPr bwMode="auto">
          <a:xfrm>
            <a:off x="4275138" y="1646238"/>
            <a:ext cx="206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transferência</a:t>
            </a:r>
            <a:br>
              <a:rPr lang="pt-BR" sz="1600">
                <a:solidFill>
                  <a:srgbClr val="FF0000"/>
                </a:solidFill>
                <a:latin typeface="Comic Sans MS" pitchFamily="66" charset="0"/>
              </a:rPr>
            </a:b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do arquivo</a:t>
            </a:r>
            <a:endParaRPr lang="pt-BR" sz="2400"/>
          </a:p>
        </p:txBody>
      </p:sp>
      <p:grpSp>
        <p:nvGrpSpPr>
          <p:cNvPr id="11275" name="Group 31"/>
          <p:cNvGrpSpPr>
            <a:grpSpLocks/>
          </p:cNvGrpSpPr>
          <p:nvPr/>
        </p:nvGrpSpPr>
        <p:grpSpPr bwMode="auto">
          <a:xfrm>
            <a:off x="6365875" y="1866900"/>
            <a:ext cx="1031875" cy="1068388"/>
            <a:chOff x="3897" y="1386"/>
            <a:chExt cx="507" cy="673"/>
          </a:xfrm>
        </p:grpSpPr>
        <p:sp>
          <p:nvSpPr>
            <p:cNvPr id="11302" name="Rectangle 2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3" name="Text Box 29"/>
            <p:cNvSpPr txBox="1">
              <a:spLocks noChangeArrowheads="1"/>
            </p:cNvSpPr>
            <p:nvPr/>
          </p:nvSpPr>
          <p:spPr bwMode="auto">
            <a:xfrm>
              <a:off x="3897" y="1463"/>
              <a:ext cx="50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600">
                  <a:latin typeface="Comic Sans MS" pitchFamily="66" charset="0"/>
                </a:rPr>
                <a:t>servidor </a:t>
              </a:r>
            </a:p>
            <a:p>
              <a:pPr algn="ctr" eaLnBrk="0" hangingPunct="0"/>
              <a:r>
                <a:rPr lang="pt-BR" sz="1600">
                  <a:latin typeface="Comic Sans MS" pitchFamily="66" charset="0"/>
                </a:rPr>
                <a:t>FTP</a:t>
              </a:r>
            </a:p>
            <a:p>
              <a:pPr algn="ctr" eaLnBrk="0" hangingPunct="0"/>
              <a:endParaRPr lang="pt-BR" sz="2400"/>
            </a:p>
          </p:txBody>
        </p:sp>
      </p:grpSp>
      <p:grpSp>
        <p:nvGrpSpPr>
          <p:cNvPr id="11276" name="Group 30"/>
          <p:cNvGrpSpPr>
            <a:grpSpLocks/>
          </p:cNvGrpSpPr>
          <p:nvPr/>
        </p:nvGrpSpPr>
        <p:grpSpPr bwMode="auto">
          <a:xfrm>
            <a:off x="2582863" y="1857375"/>
            <a:ext cx="1876425" cy="852488"/>
            <a:chOff x="1645" y="1326"/>
            <a:chExt cx="1182" cy="537"/>
          </a:xfrm>
        </p:grpSpPr>
        <p:sp>
          <p:nvSpPr>
            <p:cNvPr id="11298" name="Rectangle 27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299" name="Rectangle 26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300" name="Text Box 24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600">
                  <a:latin typeface="Comic Sans MS" pitchFamily="66" charset="0"/>
                </a:rPr>
                <a:t>Interface do usuário FTP</a:t>
              </a:r>
            </a:p>
          </p:txBody>
        </p:sp>
        <p:sp>
          <p:nvSpPr>
            <p:cNvPr id="11301" name="Text Box 25"/>
            <p:cNvSpPr txBox="1">
              <a:spLocks noChangeArrowheads="1"/>
            </p:cNvSpPr>
            <p:nvPr/>
          </p:nvSpPr>
          <p:spPr bwMode="auto">
            <a:xfrm>
              <a:off x="2269" y="1403"/>
              <a:ext cx="5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600">
                  <a:latin typeface="Comic Sans MS" pitchFamily="66" charset="0"/>
                </a:rPr>
                <a:t>cliente </a:t>
              </a:r>
              <a:br>
                <a:rPr lang="pt-BR" sz="1600">
                  <a:latin typeface="Comic Sans MS" pitchFamily="66" charset="0"/>
                </a:rPr>
              </a:br>
              <a:r>
                <a:rPr lang="pt-BR" sz="1600">
                  <a:latin typeface="Comic Sans MS" pitchFamily="66" charset="0"/>
                </a:rPr>
                <a:t>FTP</a:t>
              </a:r>
            </a:p>
          </p:txBody>
        </p:sp>
      </p:grpSp>
      <p:grpSp>
        <p:nvGrpSpPr>
          <p:cNvPr id="11277" name="Group 80"/>
          <p:cNvGrpSpPr>
            <a:grpSpLocks/>
          </p:cNvGrpSpPr>
          <p:nvPr/>
        </p:nvGrpSpPr>
        <p:grpSpPr bwMode="auto">
          <a:xfrm>
            <a:off x="3219450" y="2695575"/>
            <a:ext cx="1947863" cy="957263"/>
            <a:chOff x="2028" y="1698"/>
            <a:chExt cx="1227" cy="603"/>
          </a:xfrm>
        </p:grpSpPr>
        <p:grpSp>
          <p:nvGrpSpPr>
            <p:cNvPr id="11290" name="Group 47"/>
            <p:cNvGrpSpPr>
              <a:grpSpLocks/>
            </p:cNvGrpSpPr>
            <p:nvPr/>
          </p:nvGrpSpPr>
          <p:grpSpPr bwMode="auto">
            <a:xfrm>
              <a:off x="2119" y="1767"/>
              <a:ext cx="316" cy="313"/>
              <a:chOff x="4939" y="1431"/>
              <a:chExt cx="316" cy="313"/>
            </a:xfrm>
          </p:grpSpPr>
          <p:sp>
            <p:nvSpPr>
              <p:cNvPr id="11293" name="Oval 33"/>
              <p:cNvSpPr>
                <a:spLocks noChangeArrowheads="1"/>
              </p:cNvSpPr>
              <p:nvPr/>
            </p:nvSpPr>
            <p:spPr bwMode="auto">
              <a:xfrm>
                <a:off x="4941" y="1663"/>
                <a:ext cx="310" cy="8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294" name="Rectangle 36"/>
              <p:cNvSpPr>
                <a:spLocks noChangeArrowheads="1"/>
              </p:cNvSpPr>
              <p:nvPr/>
            </p:nvSpPr>
            <p:spPr bwMode="auto">
              <a:xfrm>
                <a:off x="4942" y="1490"/>
                <a:ext cx="313" cy="214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295" name="Oval 37"/>
              <p:cNvSpPr>
                <a:spLocks noChangeArrowheads="1"/>
              </p:cNvSpPr>
              <p:nvPr/>
            </p:nvSpPr>
            <p:spPr bwMode="auto">
              <a:xfrm>
                <a:off x="4939" y="1431"/>
                <a:ext cx="313" cy="9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296" name="Line 35"/>
              <p:cNvSpPr>
                <a:spLocks noChangeShapeType="1"/>
              </p:cNvSpPr>
              <p:nvPr/>
            </p:nvSpPr>
            <p:spPr bwMode="auto">
              <a:xfrm>
                <a:off x="5251" y="1479"/>
                <a:ext cx="1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7" name="Line 46"/>
              <p:cNvSpPr>
                <a:spLocks noChangeShapeType="1"/>
              </p:cNvSpPr>
              <p:nvPr/>
            </p:nvSpPr>
            <p:spPr bwMode="auto">
              <a:xfrm flipH="1">
                <a:off x="4939" y="1483"/>
                <a:ext cx="1" cy="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291" name="Text Box 62"/>
            <p:cNvSpPr txBox="1">
              <a:spLocks noChangeArrowheads="1"/>
            </p:cNvSpPr>
            <p:nvPr/>
          </p:nvSpPr>
          <p:spPr bwMode="auto">
            <a:xfrm>
              <a:off x="2405" y="1781"/>
              <a:ext cx="85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600">
                  <a:latin typeface="Comic Sans MS" pitchFamily="66" charset="0"/>
                </a:rPr>
                <a:t>sistema de arquivos local</a:t>
              </a:r>
              <a:endParaRPr lang="pt-BR" sz="2400"/>
            </a:p>
          </p:txBody>
        </p:sp>
        <p:sp>
          <p:nvSpPr>
            <p:cNvPr id="11292" name="Line 63"/>
            <p:cNvSpPr>
              <a:spLocks noChangeShapeType="1"/>
            </p:cNvSpPr>
            <p:nvPr/>
          </p:nvSpPr>
          <p:spPr bwMode="auto">
            <a:xfrm>
              <a:off x="2028" y="1698"/>
              <a:ext cx="204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78" name="Line 64"/>
          <p:cNvSpPr>
            <a:spLocks noChangeShapeType="1"/>
          </p:cNvSpPr>
          <p:nvPr/>
        </p:nvSpPr>
        <p:spPr bwMode="auto">
          <a:xfrm flipH="1">
            <a:off x="3714750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79" name="Group 67"/>
          <p:cNvGrpSpPr>
            <a:grpSpLocks/>
          </p:cNvGrpSpPr>
          <p:nvPr/>
        </p:nvGrpSpPr>
        <p:grpSpPr bwMode="auto">
          <a:xfrm>
            <a:off x="6659563" y="2824163"/>
            <a:ext cx="501650" cy="496887"/>
            <a:chOff x="4939" y="1431"/>
            <a:chExt cx="316" cy="313"/>
          </a:xfrm>
        </p:grpSpPr>
        <p:sp>
          <p:nvSpPr>
            <p:cNvPr id="11285" name="Oval 68"/>
            <p:cNvSpPr>
              <a:spLocks noChangeArrowheads="1"/>
            </p:cNvSpPr>
            <p:nvPr/>
          </p:nvSpPr>
          <p:spPr bwMode="auto">
            <a:xfrm>
              <a:off x="4941" y="1663"/>
              <a:ext cx="310" cy="8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286" name="Rectangle 69"/>
            <p:cNvSpPr>
              <a:spLocks noChangeArrowheads="1"/>
            </p:cNvSpPr>
            <p:nvPr/>
          </p:nvSpPr>
          <p:spPr bwMode="auto">
            <a:xfrm>
              <a:off x="4942" y="1490"/>
              <a:ext cx="313" cy="21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  <p:sp>
          <p:nvSpPr>
            <p:cNvPr id="11287" name="Oval 70"/>
            <p:cNvSpPr>
              <a:spLocks noChangeArrowheads="1"/>
            </p:cNvSpPr>
            <p:nvPr/>
          </p:nvSpPr>
          <p:spPr bwMode="auto">
            <a:xfrm>
              <a:off x="4939" y="1431"/>
              <a:ext cx="313" cy="9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1288" name="Line 71"/>
            <p:cNvSpPr>
              <a:spLocks noChangeShapeType="1"/>
            </p:cNvSpPr>
            <p:nvPr/>
          </p:nvSpPr>
          <p:spPr bwMode="auto">
            <a:xfrm>
              <a:off x="5251" y="1479"/>
              <a:ext cx="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9" name="Line 72"/>
            <p:cNvSpPr>
              <a:spLocks noChangeShapeType="1"/>
            </p:cNvSpPr>
            <p:nvPr/>
          </p:nvSpPr>
          <p:spPr bwMode="auto">
            <a:xfrm flipH="1">
              <a:off x="4939" y="1483"/>
              <a:ext cx="1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80" name="Text Box 73"/>
          <p:cNvSpPr txBox="1">
            <a:spLocks noChangeArrowheads="1"/>
          </p:cNvSpPr>
          <p:nvPr/>
        </p:nvSpPr>
        <p:spPr bwMode="auto">
          <a:xfrm>
            <a:off x="7161213" y="2789238"/>
            <a:ext cx="1457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600">
                <a:latin typeface="Comic Sans MS" pitchFamily="66" charset="0"/>
              </a:rPr>
              <a:t>sistema de arquivos remoto</a:t>
            </a:r>
            <a:endParaRPr lang="pt-BR" sz="2400"/>
          </a:p>
        </p:txBody>
      </p:sp>
      <p:sp>
        <p:nvSpPr>
          <p:cNvPr id="11281" name="Line 74"/>
          <p:cNvSpPr>
            <a:spLocks noChangeShapeType="1"/>
          </p:cNvSpPr>
          <p:nvPr/>
        </p:nvSpPr>
        <p:spPr bwMode="auto">
          <a:xfrm>
            <a:off x="6915150" y="269557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1282" name="Picture 7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0663" y="1909763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Text Box 77"/>
          <p:cNvSpPr txBox="1">
            <a:spLocks noChangeArrowheads="1"/>
          </p:cNvSpPr>
          <p:nvPr/>
        </p:nvSpPr>
        <p:spPr bwMode="auto">
          <a:xfrm>
            <a:off x="1379538" y="2617788"/>
            <a:ext cx="971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latin typeface="Comic Sans MS" pitchFamily="66" charset="0"/>
              </a:rPr>
              <a:t>usuário na estação</a:t>
            </a:r>
            <a:endParaRPr lang="pt-BR" sz="2400"/>
          </a:p>
        </p:txBody>
      </p:sp>
      <p:sp>
        <p:nvSpPr>
          <p:cNvPr id="11284" name="Line 78"/>
          <p:cNvSpPr>
            <a:spLocks noChangeShapeType="1"/>
          </p:cNvSpPr>
          <p:nvPr/>
        </p:nvSpPr>
        <p:spPr bwMode="auto">
          <a:xfrm>
            <a:off x="2028825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229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83CBD-63F1-4AA1-A0FD-203E1901C39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293" name="Rectangle 41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801100" cy="1143000"/>
          </a:xfrm>
        </p:spPr>
        <p:txBody>
          <a:bodyPr/>
          <a:lstStyle/>
          <a:p>
            <a:r>
              <a:rPr lang="pt-BR" sz="3200" smtClean="0"/>
              <a:t>FTP: conexões separadas p/ controle, dados</a:t>
            </a:r>
          </a:p>
        </p:txBody>
      </p:sp>
      <p:sp>
        <p:nvSpPr>
          <p:cNvPr id="12294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cliente FTP contata servidor FTP na porta 21, especificando o TCP como protocolo de transporte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O cliente obtém autorização através da conexão de controle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O cliente consulta o diretório remoto enviando comandos através da conexão de controle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Quando o servidor recebe um comando para a transferência de um arquivo, ele abre uma conexão de dados TCP para o cliente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Após a transmissão de um arquivo o servidor fecha a conexão</a:t>
            </a:r>
          </a:p>
        </p:txBody>
      </p:sp>
      <p:sp>
        <p:nvSpPr>
          <p:cNvPr id="12295" name="Rectangle 4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476625"/>
            <a:ext cx="4184650" cy="2771775"/>
          </a:xfrm>
        </p:spPr>
        <p:txBody>
          <a:bodyPr/>
          <a:lstStyle/>
          <a:p>
            <a:r>
              <a:rPr lang="pt-BR" sz="2000" smtClean="0"/>
              <a:t>O servidor abre uma segunda conexão TCP para transferir outro arquivo</a:t>
            </a:r>
          </a:p>
          <a:p>
            <a:r>
              <a:rPr lang="pt-BR" sz="2000" smtClean="0"/>
              <a:t>Conexão de controle: </a:t>
            </a:r>
            <a:r>
              <a:rPr lang="pt-BR" sz="2000" smtClean="0">
                <a:solidFill>
                  <a:srgbClr val="FF0000"/>
                </a:solidFill>
              </a:rPr>
              <a:t>“fora da faixa”</a:t>
            </a:r>
          </a:p>
          <a:p>
            <a:r>
              <a:rPr lang="pt-BR" sz="2000" smtClean="0"/>
              <a:t>Servidor FTP mantém o “estado”: diretório atual, autenticação anterior</a:t>
            </a: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4699000" y="1493838"/>
            <a:ext cx="4224338" cy="1882775"/>
            <a:chOff x="2960" y="1511"/>
            <a:chExt cx="2661" cy="1186"/>
          </a:xfrm>
        </p:grpSpPr>
        <p:graphicFrame>
          <p:nvGraphicFramePr>
            <p:cNvPr id="12290" name="Object 0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826"/>
                          <a:ext cx="489" cy="3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297" name="Group 7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12304" name="AutoShape 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05" name="Rectangle 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06" name="Rectangle 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07" name="AutoShape 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08" name="Line 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9" name="Line 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0" name="Rectangle 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11" name="Rectangle 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sp>
          <p:nvSpPr>
            <p:cNvPr id="12298" name="Text Box 16"/>
            <p:cNvSpPr txBox="1">
              <a:spLocks noChangeArrowheads="1"/>
            </p:cNvSpPr>
            <p:nvPr/>
          </p:nvSpPr>
          <p:spPr bwMode="auto">
            <a:xfrm>
              <a:off x="2960" y="2249"/>
              <a:ext cx="6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>
                  <a:latin typeface="Comic Sans MS" pitchFamily="66" charset="0"/>
                </a:rPr>
                <a:t>cliente </a:t>
              </a:r>
              <a:br>
                <a:rPr lang="pt-BR" sz="2000">
                  <a:latin typeface="Comic Sans MS" pitchFamily="66" charset="0"/>
                </a:rPr>
              </a:br>
              <a:r>
                <a:rPr lang="pt-BR" sz="2000">
                  <a:latin typeface="Comic Sans MS" pitchFamily="66" charset="0"/>
                </a:rPr>
                <a:t>FTP</a:t>
              </a:r>
            </a:p>
          </p:txBody>
        </p:sp>
        <p:sp>
          <p:nvSpPr>
            <p:cNvPr id="12299" name="Text Box 17"/>
            <p:cNvSpPr txBox="1">
              <a:spLocks noChangeArrowheads="1"/>
            </p:cNvSpPr>
            <p:nvPr/>
          </p:nvSpPr>
          <p:spPr bwMode="auto">
            <a:xfrm>
              <a:off x="4836" y="2255"/>
              <a:ext cx="7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>
                  <a:latin typeface="Comic Sans MS" pitchFamily="66" charset="0"/>
                </a:rPr>
                <a:t>servidor </a:t>
              </a:r>
              <a:br>
                <a:rPr lang="pt-BR" sz="2000">
                  <a:latin typeface="Comic Sans MS" pitchFamily="66" charset="0"/>
                </a:rPr>
              </a:br>
              <a:r>
                <a:rPr lang="pt-BR" sz="2000">
                  <a:latin typeface="Comic Sans MS" pitchFamily="66" charset="0"/>
                </a:rPr>
                <a:t>FTP</a:t>
              </a:r>
            </a:p>
          </p:txBody>
        </p:sp>
        <p:sp>
          <p:nvSpPr>
            <p:cNvPr id="12300" name="Line 18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2" name="Text Box 20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600">
                  <a:solidFill>
                    <a:srgbClr val="FF0000"/>
                  </a:solidFill>
                  <a:latin typeface="Comic Sans MS" pitchFamily="66" charset="0"/>
                </a:rPr>
                <a:t>conexão de controle</a:t>
              </a:r>
            </a:p>
            <a:p>
              <a:pPr algn="ctr" eaLnBrk="0" hangingPunct="0"/>
              <a:r>
                <a:rPr lang="pt-BR" sz="1600">
                  <a:solidFill>
                    <a:srgbClr val="FF0000"/>
                  </a:solidFill>
                  <a:latin typeface="Comic Sans MS" pitchFamily="66" charset="0"/>
                </a:rPr>
                <a:t>TCP, porta 21</a:t>
              </a:r>
              <a:endParaRPr lang="pt-BR" sz="2400"/>
            </a:p>
          </p:txBody>
        </p:sp>
        <p:sp>
          <p:nvSpPr>
            <p:cNvPr id="12303" name="Text Box 21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600">
                  <a:solidFill>
                    <a:srgbClr val="FF0000"/>
                  </a:solidFill>
                  <a:latin typeface="Comic Sans MS" pitchFamily="66" charset="0"/>
                </a:rPr>
                <a:t>conexão de dados </a:t>
              </a:r>
              <a:br>
                <a:rPr lang="pt-BR" sz="1600">
                  <a:solidFill>
                    <a:srgbClr val="FF0000"/>
                  </a:solidFill>
                  <a:latin typeface="Comic Sans MS" pitchFamily="66" charset="0"/>
                </a:rPr>
              </a:br>
              <a:r>
                <a:rPr lang="pt-BR" sz="1600">
                  <a:solidFill>
                    <a:srgbClr val="FF0000"/>
                  </a:solidFill>
                  <a:latin typeface="Comic Sans MS" pitchFamily="66" charset="0"/>
                </a:rPr>
                <a:t>TCP, porta 20</a:t>
              </a:r>
              <a:endParaRPr lang="pt-B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553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A177CC-39AD-46E1-8027-F8ABD391F3F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FTP: comandos, respostas</a:t>
            </a:r>
            <a:endParaRPr lang="pt-BR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600200"/>
            <a:ext cx="43116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u="sng" smtClean="0">
                <a:solidFill>
                  <a:srgbClr val="FF0000"/>
                </a:solidFill>
              </a:rPr>
              <a:t>Comandos típicos: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400" smtClean="0"/>
              <a:t>enviados em texto ASCII pelo canal de controle</a:t>
            </a:r>
            <a:endParaRPr lang="pt-BR" smtClean="0"/>
          </a:p>
          <a:p>
            <a:pPr>
              <a:lnSpc>
                <a:spcPct val="90000"/>
              </a:lnSpc>
            </a:pPr>
            <a:r>
              <a:rPr lang="pt-BR" sz="2400" b="1" smtClean="0">
                <a:latin typeface="Courier New" pitchFamily="49" charset="0"/>
              </a:rPr>
              <a:t>USER </a:t>
            </a:r>
            <a:r>
              <a:rPr lang="pt-BR" sz="2400" b="1" i="1" smtClean="0">
                <a:latin typeface="Courier New" pitchFamily="49" charset="0"/>
              </a:rPr>
              <a:t>nome</a:t>
            </a:r>
            <a:endParaRPr lang="pt-BR" i="1" smtClean="0"/>
          </a:p>
          <a:p>
            <a:pPr>
              <a:lnSpc>
                <a:spcPct val="90000"/>
              </a:lnSpc>
            </a:pPr>
            <a:r>
              <a:rPr lang="pt-BR" sz="2400" b="1" smtClean="0">
                <a:latin typeface="Courier New" pitchFamily="49" charset="0"/>
              </a:rPr>
              <a:t>PASS </a:t>
            </a:r>
            <a:r>
              <a:rPr lang="pt-BR" sz="2400" b="1" i="1" smtClean="0">
                <a:latin typeface="Courier New" pitchFamily="49" charset="0"/>
              </a:rPr>
              <a:t>senha</a:t>
            </a:r>
            <a:endParaRPr lang="pt-BR" i="1" smtClean="0"/>
          </a:p>
          <a:p>
            <a:pPr>
              <a:lnSpc>
                <a:spcPct val="90000"/>
              </a:lnSpc>
            </a:pPr>
            <a:r>
              <a:rPr lang="pt-BR" sz="2400" b="1" smtClean="0">
                <a:latin typeface="Courier New" pitchFamily="49" charset="0"/>
              </a:rPr>
              <a:t>LIST</a:t>
            </a:r>
            <a:r>
              <a:rPr lang="pt-BR" smtClean="0"/>
              <a:t> </a:t>
            </a:r>
            <a:r>
              <a:rPr lang="pt-BR" sz="2400" smtClean="0"/>
              <a:t>devolve lista de arquivos no diretório atual</a:t>
            </a:r>
            <a:endParaRPr lang="pt-BR" smtClean="0"/>
          </a:p>
          <a:p>
            <a:pPr>
              <a:lnSpc>
                <a:spcPct val="90000"/>
              </a:lnSpc>
            </a:pPr>
            <a:r>
              <a:rPr lang="pt-BR" sz="2400" b="1" smtClean="0">
                <a:latin typeface="Courier New" pitchFamily="49" charset="0"/>
              </a:rPr>
              <a:t>RETR arquivo </a:t>
            </a:r>
            <a:r>
              <a:rPr lang="pt-BR" sz="2400" smtClean="0"/>
              <a:t>recupera (lê) arquivo remoto</a:t>
            </a:r>
            <a:endParaRPr lang="pt-BR" smtClean="0"/>
          </a:p>
          <a:p>
            <a:pPr>
              <a:lnSpc>
                <a:spcPct val="90000"/>
              </a:lnSpc>
            </a:pPr>
            <a:r>
              <a:rPr lang="pt-BR" sz="2400" b="1" smtClean="0">
                <a:latin typeface="Courier New" pitchFamily="49" charset="0"/>
              </a:rPr>
              <a:t>STOR arquivo </a:t>
            </a:r>
            <a:r>
              <a:rPr lang="pt-BR" sz="2400" smtClean="0"/>
              <a:t>armazena (escreve) arquivo no hospedeiro remoto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8785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Códigos de retorno típicos</a:t>
            </a:r>
            <a:endParaRPr lang="pt-BR" sz="2400" smtClean="0"/>
          </a:p>
          <a:p>
            <a:r>
              <a:rPr lang="pt-BR" sz="2000" smtClean="0"/>
              <a:t>código e frase de status (como para http)</a:t>
            </a:r>
            <a:endParaRPr lang="pt-BR" sz="2400" smtClean="0"/>
          </a:p>
          <a:p>
            <a:r>
              <a:rPr lang="pt-BR" sz="2000" b="1" smtClean="0">
                <a:latin typeface="Courier New" pitchFamily="49" charset="0"/>
              </a:rPr>
              <a:t>331 Username OK, password required</a:t>
            </a:r>
          </a:p>
          <a:p>
            <a:r>
              <a:rPr lang="pt-BR" sz="2000" b="1" smtClean="0">
                <a:latin typeface="Courier New" pitchFamily="49" charset="0"/>
              </a:rPr>
              <a:t>125 data connection already open; transfer starting</a:t>
            </a:r>
          </a:p>
          <a:p>
            <a:r>
              <a:rPr lang="pt-BR" sz="2000" b="1" smtClean="0">
                <a:latin typeface="Courier New" pitchFamily="49" charset="0"/>
              </a:rPr>
              <a:t>425 Can’t open data connection</a:t>
            </a:r>
          </a:p>
          <a:p>
            <a:r>
              <a:rPr lang="pt-BR" sz="2000" b="1" smtClean="0">
                <a:latin typeface="Courier New" pitchFamily="49" charset="0"/>
              </a:rPr>
              <a:t>452 Error writing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/>
              <a:t>2.1 Princípios de aplicações de rede</a:t>
            </a:r>
          </a:p>
          <a:p>
            <a:r>
              <a:rPr lang="pt-BR" sz="2400" dirty="0" smtClean="0"/>
              <a:t>2.2 A Web e o HTTP</a:t>
            </a:r>
          </a:p>
          <a:p>
            <a:r>
              <a:rPr lang="pt-BR" sz="2400" dirty="0" smtClean="0"/>
              <a:t>2.3 Transferência de arquivo: FTP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2.4 Correio Eletrônico na Internet</a:t>
            </a:r>
          </a:p>
          <a:p>
            <a:r>
              <a:rPr lang="pt-BR" sz="2400" dirty="0" smtClean="0"/>
              <a:t>2.5 DNS: o serviço de diretório da Internet</a:t>
            </a:r>
          </a:p>
          <a:p>
            <a:endParaRPr lang="pt-BR" sz="2400" dirty="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/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332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06C00B-6A9F-4AC9-A883-FF1D418FF24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Correio Eletrônico</a:t>
            </a:r>
            <a:endParaRPr lang="pt-BR" smtClean="0"/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600200"/>
            <a:ext cx="435768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Três grandes componentes:</a:t>
            </a:r>
            <a:r>
              <a:rPr lang="pt-BR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agentes de usuário (UA) 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servidores de correio</a:t>
            </a:r>
          </a:p>
          <a:p>
            <a:pPr>
              <a:lnSpc>
                <a:spcPct val="90000"/>
              </a:lnSpc>
              <a:spcAft>
                <a:spcPct val="75000"/>
              </a:spcAft>
            </a:pPr>
            <a:r>
              <a:rPr lang="pt-BR" sz="2000" dirty="0" err="1" smtClean="0"/>
              <a:t>simple</a:t>
            </a:r>
            <a:r>
              <a:rPr lang="pt-BR" sz="2000" dirty="0" smtClean="0"/>
              <a:t> mail </a:t>
            </a:r>
            <a:r>
              <a:rPr lang="pt-BR" sz="2000" dirty="0" err="1" smtClean="0"/>
              <a:t>transfer</a:t>
            </a:r>
            <a:r>
              <a:rPr lang="pt-BR" sz="2000" dirty="0" smtClean="0"/>
              <a:t> </a:t>
            </a:r>
            <a:r>
              <a:rPr lang="pt-BR" sz="2000" dirty="0" err="1" smtClean="0"/>
              <a:t>protocol</a:t>
            </a:r>
            <a:r>
              <a:rPr lang="pt-BR" sz="2000" dirty="0" smtClean="0"/>
              <a:t>: SMTP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Agente de Usuário</a:t>
            </a:r>
          </a:p>
          <a:p>
            <a:pPr>
              <a:lnSpc>
                <a:spcPct val="90000"/>
              </a:lnSpc>
            </a:pPr>
            <a:r>
              <a:rPr lang="pt-BR" sz="2000" dirty="0" err="1" smtClean="0"/>
              <a:t>a.k.a</a:t>
            </a:r>
            <a:r>
              <a:rPr lang="pt-BR" sz="2000" dirty="0" smtClean="0"/>
              <a:t>. “leitor de correio”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compor, editar, ler mensagens de correio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p.ex., Outlook, </a:t>
            </a:r>
            <a:r>
              <a:rPr lang="pt-BR" sz="2000" dirty="0" err="1" smtClean="0"/>
              <a:t>Thunderbird</a:t>
            </a:r>
            <a:r>
              <a:rPr lang="pt-BR" sz="2000" dirty="0" smtClean="0"/>
              <a:t>, cliente de mail do iPhone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mensagens de saída e chegando são armazenadas no servidor</a:t>
            </a:r>
          </a:p>
        </p:txBody>
      </p:sp>
      <p:sp>
        <p:nvSpPr>
          <p:cNvPr id="13324" name="Rectangle 280"/>
          <p:cNvSpPr>
            <a:spLocks noChangeArrowheads="1"/>
          </p:cNvSpPr>
          <p:nvPr/>
        </p:nvSpPr>
        <p:spPr bwMode="auto">
          <a:xfrm>
            <a:off x="6710363" y="325438"/>
            <a:ext cx="2178050" cy="1484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13325" name="Group 536"/>
          <p:cNvGrpSpPr>
            <a:grpSpLocks/>
          </p:cNvGrpSpPr>
          <p:nvPr/>
        </p:nvGrpSpPr>
        <p:grpSpPr bwMode="auto">
          <a:xfrm>
            <a:off x="6969125" y="403225"/>
            <a:ext cx="1952625" cy="1366838"/>
            <a:chOff x="4390" y="254"/>
            <a:chExt cx="1230" cy="861"/>
          </a:xfrm>
        </p:grpSpPr>
        <p:sp>
          <p:nvSpPr>
            <p:cNvPr id="13441" name="Text Box 263"/>
            <p:cNvSpPr txBox="1">
              <a:spLocks noChangeArrowheads="1"/>
            </p:cNvSpPr>
            <p:nvPr/>
          </p:nvSpPr>
          <p:spPr bwMode="auto">
            <a:xfrm>
              <a:off x="4429" y="749"/>
              <a:ext cx="119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600">
                  <a:latin typeface="Comic Sans MS" pitchFamily="66" charset="0"/>
                </a:rPr>
                <a:t>caixa de </a:t>
              </a:r>
              <a:br>
                <a:rPr lang="pt-BR" sz="1600">
                  <a:latin typeface="Comic Sans MS" pitchFamily="66" charset="0"/>
                </a:rPr>
              </a:br>
              <a:r>
                <a:rPr lang="pt-BR" sz="1600">
                  <a:latin typeface="Comic Sans MS" pitchFamily="66" charset="0"/>
                </a:rPr>
                <a:t>correio do usuário</a:t>
              </a:r>
              <a:endParaRPr lang="pt-BR" sz="2400"/>
            </a:p>
          </p:txBody>
        </p:sp>
        <p:grpSp>
          <p:nvGrpSpPr>
            <p:cNvPr id="13442" name="Group 278"/>
            <p:cNvGrpSpPr>
              <a:grpSpLocks/>
            </p:cNvGrpSpPr>
            <p:nvPr/>
          </p:nvGrpSpPr>
          <p:grpSpPr bwMode="auto">
            <a:xfrm>
              <a:off x="4390" y="298"/>
              <a:ext cx="450" cy="120"/>
              <a:chOff x="4314" y="3444"/>
              <a:chExt cx="450" cy="120"/>
            </a:xfrm>
          </p:grpSpPr>
          <p:sp>
            <p:nvSpPr>
              <p:cNvPr id="13445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3446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47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48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49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50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51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52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443" name="Rectangle 272"/>
            <p:cNvSpPr>
              <a:spLocks noChangeArrowheads="1"/>
            </p:cNvSpPr>
            <p:nvPr/>
          </p:nvSpPr>
          <p:spPr bwMode="auto">
            <a:xfrm>
              <a:off x="4394" y="80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3444" name="Text Box 277"/>
            <p:cNvSpPr txBox="1">
              <a:spLocks noChangeArrowheads="1"/>
            </p:cNvSpPr>
            <p:nvPr/>
          </p:nvSpPr>
          <p:spPr bwMode="auto">
            <a:xfrm>
              <a:off x="4747" y="254"/>
              <a:ext cx="78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pt-BR" sz="1600">
                  <a:latin typeface="Comic Sans MS" pitchFamily="66" charset="0"/>
                </a:rPr>
                <a:t>fila de</a:t>
              </a:r>
              <a:br>
                <a:rPr lang="pt-BR" sz="1600">
                  <a:latin typeface="Comic Sans MS" pitchFamily="66" charset="0"/>
                </a:rPr>
              </a:br>
              <a:r>
                <a:rPr lang="pt-BR" sz="1600">
                  <a:latin typeface="Comic Sans MS" pitchFamily="66" charset="0"/>
                </a:rPr>
                <a:t>mensagens </a:t>
              </a:r>
              <a:br>
                <a:rPr lang="pt-BR" sz="1600">
                  <a:latin typeface="Comic Sans MS" pitchFamily="66" charset="0"/>
                </a:rPr>
              </a:br>
              <a:r>
                <a:rPr lang="pt-BR" sz="1600">
                  <a:latin typeface="Comic Sans MS" pitchFamily="66" charset="0"/>
                </a:rPr>
                <a:t>de saída</a:t>
              </a:r>
              <a:endParaRPr lang="pt-BR" sz="2400"/>
            </a:p>
          </p:txBody>
        </p:sp>
      </p:grpSp>
      <p:grpSp>
        <p:nvGrpSpPr>
          <p:cNvPr id="13326" name="Group 546"/>
          <p:cNvGrpSpPr>
            <a:grpSpLocks/>
          </p:cNvGrpSpPr>
          <p:nvPr/>
        </p:nvGrpSpPr>
        <p:grpSpPr bwMode="auto">
          <a:xfrm>
            <a:off x="8012113" y="3068638"/>
            <a:ext cx="855662" cy="882650"/>
            <a:chOff x="3540" y="866"/>
            <a:chExt cx="539" cy="538"/>
          </a:xfrm>
        </p:grpSpPr>
        <p:graphicFrame>
          <p:nvGraphicFramePr>
            <p:cNvPr id="13319" name="Object 5"/>
            <p:cNvGraphicFramePr>
              <a:graphicFrameLocks noChangeAspect="1"/>
            </p:cNvGraphicFramePr>
            <p:nvPr/>
          </p:nvGraphicFramePr>
          <p:xfrm>
            <a:off x="3540" y="866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866"/>
                          <a:ext cx="392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438" name="Group 548"/>
            <p:cNvGrpSpPr>
              <a:grpSpLocks/>
            </p:cNvGrpSpPr>
            <p:nvPr/>
          </p:nvGrpSpPr>
          <p:grpSpPr bwMode="auto">
            <a:xfrm>
              <a:off x="3567" y="959"/>
              <a:ext cx="512" cy="445"/>
              <a:chOff x="3567" y="959"/>
              <a:chExt cx="512" cy="445"/>
            </a:xfrm>
          </p:grpSpPr>
          <p:sp>
            <p:nvSpPr>
              <p:cNvPr id="13439" name="Rectangle 549"/>
              <p:cNvSpPr>
                <a:spLocks noChangeArrowheads="1"/>
              </p:cNvSpPr>
              <p:nvPr/>
            </p:nvSpPr>
            <p:spPr bwMode="auto">
              <a:xfrm>
                <a:off x="3567" y="972"/>
                <a:ext cx="488" cy="42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3440" name="Text Box 550"/>
              <p:cNvSpPr txBox="1">
                <a:spLocks noChangeArrowheads="1"/>
              </p:cNvSpPr>
              <p:nvPr/>
            </p:nvSpPr>
            <p:spPr bwMode="auto">
              <a:xfrm>
                <a:off x="3580" y="959"/>
                <a:ext cx="49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400">
                    <a:latin typeface="Comic Sans MS" pitchFamily="66" charset="0"/>
                  </a:rPr>
                  <a:t>agente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de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usuário</a:t>
                </a:r>
                <a:endParaRPr lang="pt-BR" sz="2000"/>
              </a:p>
            </p:txBody>
          </p:sp>
        </p:grpSp>
      </p:grpSp>
      <p:grpSp>
        <p:nvGrpSpPr>
          <p:cNvPr id="13327" name="Group 619"/>
          <p:cNvGrpSpPr>
            <a:grpSpLocks/>
          </p:cNvGrpSpPr>
          <p:nvPr/>
        </p:nvGrpSpPr>
        <p:grpSpPr bwMode="auto">
          <a:xfrm>
            <a:off x="4459288" y="1270000"/>
            <a:ext cx="4119562" cy="5332413"/>
            <a:chOff x="2809" y="800"/>
            <a:chExt cx="2595" cy="3359"/>
          </a:xfrm>
        </p:grpSpPr>
        <p:sp>
          <p:nvSpPr>
            <p:cNvPr id="13328" name="Line 417"/>
            <p:cNvSpPr>
              <a:spLocks noChangeShapeType="1"/>
            </p:cNvSpPr>
            <p:nvPr/>
          </p:nvSpPr>
          <p:spPr bwMode="auto">
            <a:xfrm>
              <a:off x="3606" y="1608"/>
              <a:ext cx="708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329" name="Group 540"/>
            <p:cNvGrpSpPr>
              <a:grpSpLocks/>
            </p:cNvGrpSpPr>
            <p:nvPr/>
          </p:nvGrpSpPr>
          <p:grpSpPr bwMode="auto">
            <a:xfrm>
              <a:off x="2960" y="1028"/>
              <a:ext cx="729" cy="946"/>
              <a:chOff x="2960" y="1028"/>
              <a:chExt cx="729" cy="946"/>
            </a:xfrm>
          </p:grpSpPr>
          <p:grpSp>
            <p:nvGrpSpPr>
              <p:cNvPr id="13413" name="Group 495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3430" name="AutoShape 496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31" name="Rectangle 497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32" name="Rectangle 498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33" name="AutoShape 499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34" name="Line 500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35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36" name="Rectangle 502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37" name="Rectangle 503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3414" name="Group 539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3415" name="Rectangle 505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16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3417" name="Rectangle 507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18" name="Line 508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19" name="Line 509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0" name="Line 510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1" name="Line 511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2" name="Line 512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3" name="Line 513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4" name="Line 514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25" name="Rectangle 515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26" name="Rectangle 516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27" name="Rectangle 517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28" name="Rectangle 518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29" name="Rectangle 519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  <p:grpSp>
          <p:nvGrpSpPr>
            <p:cNvPr id="13330" name="Group 538"/>
            <p:cNvGrpSpPr>
              <a:grpSpLocks/>
            </p:cNvGrpSpPr>
            <p:nvPr/>
          </p:nvGrpSpPr>
          <p:grpSpPr bwMode="auto">
            <a:xfrm>
              <a:off x="3636" y="800"/>
              <a:ext cx="539" cy="556"/>
              <a:chOff x="3540" y="866"/>
              <a:chExt cx="539" cy="538"/>
            </a:xfrm>
          </p:grpSpPr>
          <p:graphicFrame>
            <p:nvGraphicFramePr>
              <p:cNvPr id="13318" name="Object 4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7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410" name="Group 537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3411" name="Rectangle 523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12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sp>
          <p:nvSpPr>
            <p:cNvPr id="13331" name="Line 525"/>
            <p:cNvSpPr>
              <a:spLocks noChangeShapeType="1"/>
            </p:cNvSpPr>
            <p:nvPr/>
          </p:nvSpPr>
          <p:spPr bwMode="auto">
            <a:xfrm flipV="1">
              <a:off x="3606" y="2316"/>
              <a:ext cx="708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2" name="Line 526"/>
            <p:cNvSpPr>
              <a:spLocks noChangeShapeType="1"/>
            </p:cNvSpPr>
            <p:nvPr/>
          </p:nvSpPr>
          <p:spPr bwMode="auto">
            <a:xfrm flipH="1" flipV="1">
              <a:off x="3081" y="1986"/>
              <a:ext cx="0" cy="7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333" name="Group 527"/>
            <p:cNvGrpSpPr>
              <a:grpSpLocks/>
            </p:cNvGrpSpPr>
            <p:nvPr/>
          </p:nvGrpSpPr>
          <p:grpSpPr bwMode="auto">
            <a:xfrm>
              <a:off x="3667" y="2501"/>
              <a:ext cx="650" cy="288"/>
              <a:chOff x="3745" y="2537"/>
              <a:chExt cx="650" cy="288"/>
            </a:xfrm>
          </p:grpSpPr>
          <p:sp>
            <p:nvSpPr>
              <p:cNvPr id="13408" name="Rectangle 528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3409" name="Text Box 529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3334" name="Group 530"/>
            <p:cNvGrpSpPr>
              <a:grpSpLocks/>
            </p:cNvGrpSpPr>
            <p:nvPr/>
          </p:nvGrpSpPr>
          <p:grpSpPr bwMode="auto">
            <a:xfrm>
              <a:off x="3643" y="1709"/>
              <a:ext cx="650" cy="288"/>
              <a:chOff x="3745" y="2537"/>
              <a:chExt cx="650" cy="288"/>
            </a:xfrm>
          </p:grpSpPr>
          <p:sp>
            <p:nvSpPr>
              <p:cNvPr id="13406" name="Rectangle 531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3407" name="Text Box 532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3335" name="Group 533"/>
            <p:cNvGrpSpPr>
              <a:grpSpLocks/>
            </p:cNvGrpSpPr>
            <p:nvPr/>
          </p:nvGrpSpPr>
          <p:grpSpPr bwMode="auto">
            <a:xfrm>
              <a:off x="2809" y="2159"/>
              <a:ext cx="650" cy="288"/>
              <a:chOff x="3745" y="2537"/>
              <a:chExt cx="650" cy="288"/>
            </a:xfrm>
          </p:grpSpPr>
          <p:sp>
            <p:nvSpPr>
              <p:cNvPr id="13404" name="Rectangle 534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3405" name="Text Box 535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3336" name="Group 541"/>
            <p:cNvGrpSpPr>
              <a:grpSpLocks/>
            </p:cNvGrpSpPr>
            <p:nvPr/>
          </p:nvGrpSpPr>
          <p:grpSpPr bwMode="auto">
            <a:xfrm>
              <a:off x="4865" y="1213"/>
              <a:ext cx="539" cy="556"/>
              <a:chOff x="3540" y="866"/>
              <a:chExt cx="539" cy="538"/>
            </a:xfrm>
          </p:grpSpPr>
          <p:graphicFrame>
            <p:nvGraphicFramePr>
              <p:cNvPr id="13317" name="Object 3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8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401" name="Group 543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3402" name="Rectangle 544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03" name="Text Box 545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3337" name="Group 551"/>
            <p:cNvGrpSpPr>
              <a:grpSpLocks/>
            </p:cNvGrpSpPr>
            <p:nvPr/>
          </p:nvGrpSpPr>
          <p:grpSpPr bwMode="auto">
            <a:xfrm>
              <a:off x="4778" y="2596"/>
              <a:ext cx="539" cy="556"/>
              <a:chOff x="3540" y="866"/>
              <a:chExt cx="539" cy="538"/>
            </a:xfrm>
          </p:grpSpPr>
          <p:graphicFrame>
            <p:nvGraphicFramePr>
              <p:cNvPr id="13316" name="Object 2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9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98" name="Group 553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3399" name="Rectangle 554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400" name="Text Box 555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3338" name="Group 556"/>
            <p:cNvGrpSpPr>
              <a:grpSpLocks/>
            </p:cNvGrpSpPr>
            <p:nvPr/>
          </p:nvGrpSpPr>
          <p:grpSpPr bwMode="auto">
            <a:xfrm>
              <a:off x="3761" y="3258"/>
              <a:ext cx="539" cy="556"/>
              <a:chOff x="3540" y="866"/>
              <a:chExt cx="539" cy="538"/>
            </a:xfrm>
          </p:grpSpPr>
          <p:graphicFrame>
            <p:nvGraphicFramePr>
              <p:cNvPr id="13315" name="Object 1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0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95" name="Group 558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3396" name="Rectangle 559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97" name="Text Box 560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3339" name="Group 561"/>
            <p:cNvGrpSpPr>
              <a:grpSpLocks/>
            </p:cNvGrpSpPr>
            <p:nvPr/>
          </p:nvGrpSpPr>
          <p:grpSpPr bwMode="auto">
            <a:xfrm>
              <a:off x="3089" y="3603"/>
              <a:ext cx="539" cy="556"/>
              <a:chOff x="3540" y="866"/>
              <a:chExt cx="539" cy="538"/>
            </a:xfrm>
          </p:grpSpPr>
          <p:graphicFrame>
            <p:nvGraphicFramePr>
              <p:cNvPr id="13314" name="Object 0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1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92" name="Group 563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3393" name="Rectangle 564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94" name="Text Box 565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3340" name="Group 566"/>
            <p:cNvGrpSpPr>
              <a:grpSpLocks/>
            </p:cNvGrpSpPr>
            <p:nvPr/>
          </p:nvGrpSpPr>
          <p:grpSpPr bwMode="auto">
            <a:xfrm>
              <a:off x="2880" y="2544"/>
              <a:ext cx="729" cy="946"/>
              <a:chOff x="2960" y="1028"/>
              <a:chExt cx="729" cy="946"/>
            </a:xfrm>
          </p:grpSpPr>
          <p:grpSp>
            <p:nvGrpSpPr>
              <p:cNvPr id="13367" name="Group 567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3384" name="AutoShape 568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5" name="Rectangle 569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6" name="Rectangle 570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7" name="AutoShape 571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8" name="Line 572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89" name="Line 573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90" name="Rectangle 574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91" name="Rectangle 575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3368" name="Group 576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3369" name="Rectangle 577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70" name="Text Box 578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3371" name="Rectangle 579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72" name="Line 580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3" name="Line 581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4" name="Line 582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5" name="Line 583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6" name="Line 584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7" name="Line 585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8" name="Line 586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79" name="Rectangle 587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0" name="Rectangle 588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1" name="Rectangle 589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2" name="Rectangle 590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83" name="Rectangle 591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  <p:grpSp>
          <p:nvGrpSpPr>
            <p:cNvPr id="13341" name="Group 592"/>
            <p:cNvGrpSpPr>
              <a:grpSpLocks/>
            </p:cNvGrpSpPr>
            <p:nvPr/>
          </p:nvGrpSpPr>
          <p:grpSpPr bwMode="auto">
            <a:xfrm>
              <a:off x="4275" y="1595"/>
              <a:ext cx="729" cy="946"/>
              <a:chOff x="2960" y="1028"/>
              <a:chExt cx="729" cy="946"/>
            </a:xfrm>
          </p:grpSpPr>
          <p:grpSp>
            <p:nvGrpSpPr>
              <p:cNvPr id="13342" name="Group 593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3359" name="AutoShape 594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60" name="Rectangle 595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61" name="Rectangle 596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62" name="AutoShape 597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63" name="Line 598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64" name="Line 599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65" name="Rectangle 600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66" name="Rectangle 601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3343" name="Group 602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3344" name="Rectangle 603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45" name="Text Box 604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3346" name="Rectangle 605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47" name="Line 606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48" name="Line 607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49" name="Line 608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50" name="Line 609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51" name="Line 610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52" name="Line 611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53" name="Line 612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54" name="Rectangle 613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55" name="Rectangle 614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56" name="Rectangle 615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57" name="Rectangle 616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3358" name="Rectangle 617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434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3D702-2370-4591-940B-1F1190D6334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3600" smtClean="0"/>
              <a:t>Correio Eletrônico: servidores de correio</a:t>
            </a:r>
            <a:endParaRPr lang="pt-BR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338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Servidores de correio</a:t>
            </a:r>
            <a:r>
              <a:rPr lang="pt-BR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caixa de correio </a:t>
            </a:r>
            <a:r>
              <a:rPr lang="pt-BR" sz="2000" smtClean="0"/>
              <a:t>contém mensagens de chegada (ainda não lidas) p/ usuário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fila de mensagens</a:t>
            </a:r>
            <a:r>
              <a:rPr lang="pt-BR" sz="2000" smtClean="0"/>
              <a:t> contém mensagens de saída (a serem enviadas)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protocolo SMTP</a:t>
            </a:r>
            <a:r>
              <a:rPr lang="pt-BR" sz="2000" smtClean="0"/>
              <a:t> entre servidores de correio para transferir mensagens de correio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cliente: servidor de correio que envia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“servidor”: servidor de correio que recebe</a:t>
            </a:r>
          </a:p>
        </p:txBody>
      </p:sp>
      <p:grpSp>
        <p:nvGrpSpPr>
          <p:cNvPr id="14347" name="Group 258"/>
          <p:cNvGrpSpPr>
            <a:grpSpLocks/>
          </p:cNvGrpSpPr>
          <p:nvPr/>
        </p:nvGrpSpPr>
        <p:grpSpPr bwMode="auto">
          <a:xfrm>
            <a:off x="4459288" y="1270000"/>
            <a:ext cx="4119562" cy="5332413"/>
            <a:chOff x="2809" y="800"/>
            <a:chExt cx="2595" cy="3359"/>
          </a:xfrm>
        </p:grpSpPr>
        <p:sp>
          <p:nvSpPr>
            <p:cNvPr id="14348" name="Line 259"/>
            <p:cNvSpPr>
              <a:spLocks noChangeShapeType="1"/>
            </p:cNvSpPr>
            <p:nvPr/>
          </p:nvSpPr>
          <p:spPr bwMode="auto">
            <a:xfrm>
              <a:off x="3606" y="1608"/>
              <a:ext cx="708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349" name="Group 260"/>
            <p:cNvGrpSpPr>
              <a:grpSpLocks/>
            </p:cNvGrpSpPr>
            <p:nvPr/>
          </p:nvGrpSpPr>
          <p:grpSpPr bwMode="auto">
            <a:xfrm>
              <a:off x="2960" y="1028"/>
              <a:ext cx="729" cy="946"/>
              <a:chOff x="2960" y="1028"/>
              <a:chExt cx="729" cy="946"/>
            </a:xfrm>
          </p:grpSpPr>
          <p:grpSp>
            <p:nvGrpSpPr>
              <p:cNvPr id="14433" name="Group 261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4450" name="AutoShape 262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5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52" name="Rectangle 264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53" name="AutoShape 265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54" name="Line 266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55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5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5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4434" name="Group 270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4435" name="Rectangle 271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36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4437" name="Rectangle 273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38" name="Line 274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39" name="Line 275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0" name="Line 276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1" name="Line 277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2" name="Line 278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3" name="Line 279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4" name="Line 280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5" name="Rectangle 281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46" name="Rectangle 282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47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48" name="Rectangle 284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49" name="Rectangle 285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  <p:grpSp>
          <p:nvGrpSpPr>
            <p:cNvPr id="14350" name="Group 286"/>
            <p:cNvGrpSpPr>
              <a:grpSpLocks/>
            </p:cNvGrpSpPr>
            <p:nvPr/>
          </p:nvGrpSpPr>
          <p:grpSpPr bwMode="auto">
            <a:xfrm>
              <a:off x="3636" y="800"/>
              <a:ext cx="539" cy="556"/>
              <a:chOff x="3540" y="866"/>
              <a:chExt cx="539" cy="538"/>
            </a:xfrm>
          </p:grpSpPr>
          <p:graphicFrame>
            <p:nvGraphicFramePr>
              <p:cNvPr id="14342" name="Object 4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23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0" name="Group 288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443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32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sp>
          <p:nvSpPr>
            <p:cNvPr id="14351" name="Line 291"/>
            <p:cNvSpPr>
              <a:spLocks noChangeShapeType="1"/>
            </p:cNvSpPr>
            <p:nvPr/>
          </p:nvSpPr>
          <p:spPr bwMode="auto">
            <a:xfrm flipV="1">
              <a:off x="3606" y="2316"/>
              <a:ext cx="708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2" name="Line 292"/>
            <p:cNvSpPr>
              <a:spLocks noChangeShapeType="1"/>
            </p:cNvSpPr>
            <p:nvPr/>
          </p:nvSpPr>
          <p:spPr bwMode="auto">
            <a:xfrm flipH="1" flipV="1">
              <a:off x="3081" y="1986"/>
              <a:ext cx="0" cy="7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353" name="Group 293"/>
            <p:cNvGrpSpPr>
              <a:grpSpLocks/>
            </p:cNvGrpSpPr>
            <p:nvPr/>
          </p:nvGrpSpPr>
          <p:grpSpPr bwMode="auto">
            <a:xfrm>
              <a:off x="3667" y="2501"/>
              <a:ext cx="650" cy="288"/>
              <a:chOff x="3745" y="2537"/>
              <a:chExt cx="650" cy="288"/>
            </a:xfrm>
          </p:grpSpPr>
          <p:sp>
            <p:nvSpPr>
              <p:cNvPr id="14428" name="Rectangle 294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4429" name="Text Box 295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4354" name="Group 296"/>
            <p:cNvGrpSpPr>
              <a:grpSpLocks/>
            </p:cNvGrpSpPr>
            <p:nvPr/>
          </p:nvGrpSpPr>
          <p:grpSpPr bwMode="auto">
            <a:xfrm>
              <a:off x="3643" y="1709"/>
              <a:ext cx="650" cy="288"/>
              <a:chOff x="3745" y="2537"/>
              <a:chExt cx="650" cy="288"/>
            </a:xfrm>
          </p:grpSpPr>
          <p:sp>
            <p:nvSpPr>
              <p:cNvPr id="14426" name="Rectangle 297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4427" name="Text Box 298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4355" name="Group 299"/>
            <p:cNvGrpSpPr>
              <a:grpSpLocks/>
            </p:cNvGrpSpPr>
            <p:nvPr/>
          </p:nvGrpSpPr>
          <p:grpSpPr bwMode="auto">
            <a:xfrm>
              <a:off x="2809" y="2159"/>
              <a:ext cx="650" cy="288"/>
              <a:chOff x="3745" y="2537"/>
              <a:chExt cx="650" cy="288"/>
            </a:xfrm>
          </p:grpSpPr>
          <p:sp>
            <p:nvSpPr>
              <p:cNvPr id="14424" name="Rectangle 30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4425" name="Text Box 301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pt-BR" sz="2400"/>
              </a:p>
            </p:txBody>
          </p:sp>
        </p:grpSp>
        <p:grpSp>
          <p:nvGrpSpPr>
            <p:cNvPr id="14356" name="Group 302"/>
            <p:cNvGrpSpPr>
              <a:grpSpLocks/>
            </p:cNvGrpSpPr>
            <p:nvPr/>
          </p:nvGrpSpPr>
          <p:grpSpPr bwMode="auto">
            <a:xfrm>
              <a:off x="4865" y="1213"/>
              <a:ext cx="539" cy="556"/>
              <a:chOff x="3540" y="866"/>
              <a:chExt cx="539" cy="538"/>
            </a:xfrm>
          </p:grpSpPr>
          <p:graphicFrame>
            <p:nvGraphicFramePr>
              <p:cNvPr id="14341" name="Object 3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24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21" name="Group 304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4422" name="Rectangle 305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23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4357" name="Group 307"/>
            <p:cNvGrpSpPr>
              <a:grpSpLocks/>
            </p:cNvGrpSpPr>
            <p:nvPr/>
          </p:nvGrpSpPr>
          <p:grpSpPr bwMode="auto">
            <a:xfrm>
              <a:off x="4778" y="2596"/>
              <a:ext cx="539" cy="556"/>
              <a:chOff x="3540" y="866"/>
              <a:chExt cx="539" cy="538"/>
            </a:xfrm>
          </p:grpSpPr>
          <p:graphicFrame>
            <p:nvGraphicFramePr>
              <p:cNvPr id="14340" name="Object 2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25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18" name="Group 309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4419" name="Rectangle 310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20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4358" name="Group 312"/>
            <p:cNvGrpSpPr>
              <a:grpSpLocks/>
            </p:cNvGrpSpPr>
            <p:nvPr/>
          </p:nvGrpSpPr>
          <p:grpSpPr bwMode="auto">
            <a:xfrm>
              <a:off x="3761" y="3258"/>
              <a:ext cx="539" cy="556"/>
              <a:chOff x="3540" y="866"/>
              <a:chExt cx="539" cy="538"/>
            </a:xfrm>
          </p:grpSpPr>
          <p:graphicFrame>
            <p:nvGraphicFramePr>
              <p:cNvPr id="14339" name="Object 1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26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15" name="Group 314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4416" name="Rectangle 315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17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4359" name="Group 317"/>
            <p:cNvGrpSpPr>
              <a:grpSpLocks/>
            </p:cNvGrpSpPr>
            <p:nvPr/>
          </p:nvGrpSpPr>
          <p:grpSpPr bwMode="auto">
            <a:xfrm>
              <a:off x="3089" y="3603"/>
              <a:ext cx="539" cy="556"/>
              <a:chOff x="3540" y="866"/>
              <a:chExt cx="539" cy="538"/>
            </a:xfrm>
          </p:grpSpPr>
          <p:graphicFrame>
            <p:nvGraphicFramePr>
              <p:cNvPr id="14338" name="Object 0"/>
              <p:cNvGraphicFramePr>
                <a:graphicFrameLocks noChangeAspect="1"/>
              </p:cNvGraphicFramePr>
              <p:nvPr/>
            </p:nvGraphicFramePr>
            <p:xfrm>
              <a:off x="3540" y="866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27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Object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" y="866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12" name="Group 319"/>
              <p:cNvGrpSpPr>
                <a:grpSpLocks/>
              </p:cNvGrpSpPr>
              <p:nvPr/>
            </p:nvGrpSpPr>
            <p:grpSpPr bwMode="auto">
              <a:xfrm>
                <a:off x="3567" y="959"/>
                <a:ext cx="512" cy="445"/>
                <a:chOff x="3567" y="959"/>
                <a:chExt cx="512" cy="445"/>
              </a:xfrm>
            </p:grpSpPr>
            <p:sp>
              <p:nvSpPr>
                <p:cNvPr id="14413" name="Rectangle 320"/>
                <p:cNvSpPr>
                  <a:spLocks noChangeArrowheads="1"/>
                </p:cNvSpPr>
                <p:nvPr/>
              </p:nvSpPr>
              <p:spPr bwMode="auto">
                <a:xfrm>
                  <a:off x="3567" y="972"/>
                  <a:ext cx="488" cy="42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14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3580" y="959"/>
                  <a:ext cx="499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400">
                      <a:latin typeface="Comic Sans MS" pitchFamily="66" charset="0"/>
                    </a:rPr>
                    <a:t>agente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de </a:t>
                  </a:r>
                  <a:br>
                    <a:rPr lang="pt-BR" sz="1400">
                      <a:latin typeface="Comic Sans MS" pitchFamily="66" charset="0"/>
                    </a:rPr>
                  </a:br>
                  <a:r>
                    <a:rPr lang="pt-BR" sz="1400">
                      <a:latin typeface="Comic Sans MS" pitchFamily="66" charset="0"/>
                    </a:rPr>
                    <a:t>usuário</a:t>
                  </a:r>
                  <a:endParaRPr lang="pt-BR" sz="2000"/>
                </a:p>
              </p:txBody>
            </p:sp>
          </p:grpSp>
        </p:grpSp>
        <p:grpSp>
          <p:nvGrpSpPr>
            <p:cNvPr id="14360" name="Group 322"/>
            <p:cNvGrpSpPr>
              <a:grpSpLocks/>
            </p:cNvGrpSpPr>
            <p:nvPr/>
          </p:nvGrpSpPr>
          <p:grpSpPr bwMode="auto">
            <a:xfrm>
              <a:off x="2880" y="2544"/>
              <a:ext cx="729" cy="946"/>
              <a:chOff x="2960" y="1028"/>
              <a:chExt cx="729" cy="946"/>
            </a:xfrm>
          </p:grpSpPr>
          <p:grpSp>
            <p:nvGrpSpPr>
              <p:cNvPr id="14387" name="Group 323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4404" name="AutoShape 324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5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6" name="Rectangle 326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7" name="AutoShape 327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8" name="Line 328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09" name="Line 329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10" name="Rectangle 330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11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4388" name="Group 332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4389" name="Rectangle 333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90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4391" name="Rectangle 335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92" name="Line 336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3" name="Line 337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4" name="Line 338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5" name="Line 339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6" name="Line 340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7" name="Line 341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8" name="Line 342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99" name="Rectangle 343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0" name="Rectangle 344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1" name="Rectangle 345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2" name="Rectangle 346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403" name="Rectangle 347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  <p:grpSp>
          <p:nvGrpSpPr>
            <p:cNvPr id="14361" name="Group 348"/>
            <p:cNvGrpSpPr>
              <a:grpSpLocks/>
            </p:cNvGrpSpPr>
            <p:nvPr/>
          </p:nvGrpSpPr>
          <p:grpSpPr bwMode="auto">
            <a:xfrm>
              <a:off x="4275" y="1595"/>
              <a:ext cx="729" cy="946"/>
              <a:chOff x="2960" y="1028"/>
              <a:chExt cx="729" cy="946"/>
            </a:xfrm>
          </p:grpSpPr>
          <p:grpSp>
            <p:nvGrpSpPr>
              <p:cNvPr id="14362" name="Group 349"/>
              <p:cNvGrpSpPr>
                <a:grpSpLocks/>
              </p:cNvGrpSpPr>
              <p:nvPr/>
            </p:nvGrpSpPr>
            <p:grpSpPr bwMode="auto">
              <a:xfrm>
                <a:off x="3217" y="1028"/>
                <a:ext cx="224" cy="588"/>
                <a:chOff x="4180" y="783"/>
                <a:chExt cx="150" cy="307"/>
              </a:xfrm>
            </p:grpSpPr>
            <p:sp>
              <p:nvSpPr>
                <p:cNvPr id="14379" name="AutoShape 350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80" name="Rectangle 351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81" name="Rectangle 352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82" name="AutoShape 353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83" name="Line 354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84" name="Line 355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85" name="Rectangle 356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86" name="Rectangle 357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grpSp>
            <p:nvGrpSpPr>
              <p:cNvPr id="14363" name="Group 358"/>
              <p:cNvGrpSpPr>
                <a:grpSpLocks/>
              </p:cNvGrpSpPr>
              <p:nvPr/>
            </p:nvGrpSpPr>
            <p:grpSpPr bwMode="auto">
              <a:xfrm>
                <a:off x="2960" y="1313"/>
                <a:ext cx="729" cy="661"/>
                <a:chOff x="2960" y="1313"/>
                <a:chExt cx="729" cy="661"/>
              </a:xfrm>
            </p:grpSpPr>
            <p:sp>
              <p:nvSpPr>
                <p:cNvPr id="14364" name="Rectangle 359"/>
                <p:cNvSpPr>
                  <a:spLocks noChangeArrowheads="1"/>
                </p:cNvSpPr>
                <p:nvPr/>
              </p:nvSpPr>
              <p:spPr bwMode="auto">
                <a:xfrm>
                  <a:off x="3001" y="1338"/>
                  <a:ext cx="644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65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60" y="1313"/>
                  <a:ext cx="7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pt-BR" sz="1600">
                      <a:latin typeface="Comic Sans MS" pitchFamily="66" charset="0"/>
                    </a:rPr>
                    <a:t>servidor </a:t>
                  </a:r>
                  <a:br>
                    <a:rPr lang="pt-BR" sz="1600">
                      <a:latin typeface="Comic Sans MS" pitchFamily="66" charset="0"/>
                    </a:rPr>
                  </a:br>
                  <a:r>
                    <a:rPr lang="pt-BR" sz="1600">
                      <a:latin typeface="Comic Sans MS" pitchFamily="66" charset="0"/>
                    </a:rPr>
                    <a:t>de correio</a:t>
                  </a:r>
                  <a:endParaRPr lang="pt-BR" sz="2400"/>
                </a:p>
              </p:txBody>
            </p:sp>
            <p:sp>
              <p:nvSpPr>
                <p:cNvPr id="14366" name="Rectangle 361"/>
                <p:cNvSpPr>
                  <a:spLocks noChangeArrowheads="1"/>
                </p:cNvSpPr>
                <p:nvPr/>
              </p:nvSpPr>
              <p:spPr bwMode="auto">
                <a:xfrm>
                  <a:off x="3102" y="1692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67" name="Line 362"/>
                <p:cNvSpPr>
                  <a:spLocks noChangeShapeType="1"/>
                </p:cNvSpPr>
                <p:nvPr/>
              </p:nvSpPr>
              <p:spPr bwMode="auto">
                <a:xfrm>
                  <a:off x="3151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68" name="Line 363"/>
                <p:cNvSpPr>
                  <a:spLocks noChangeShapeType="1"/>
                </p:cNvSpPr>
                <p:nvPr/>
              </p:nvSpPr>
              <p:spPr bwMode="auto">
                <a:xfrm>
                  <a:off x="3260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69" name="Line 364"/>
                <p:cNvSpPr>
                  <a:spLocks noChangeShapeType="1"/>
                </p:cNvSpPr>
                <p:nvPr/>
              </p:nvSpPr>
              <p:spPr bwMode="auto">
                <a:xfrm>
                  <a:off x="3315" y="172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70" name="Line 365"/>
                <p:cNvSpPr>
                  <a:spLocks noChangeShapeType="1"/>
                </p:cNvSpPr>
                <p:nvPr/>
              </p:nvSpPr>
              <p:spPr bwMode="auto">
                <a:xfrm>
                  <a:off x="3372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71" name="Line 366"/>
                <p:cNvSpPr>
                  <a:spLocks noChangeShapeType="1"/>
                </p:cNvSpPr>
                <p:nvPr/>
              </p:nvSpPr>
              <p:spPr bwMode="auto">
                <a:xfrm>
                  <a:off x="3433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72" name="Line 367"/>
                <p:cNvSpPr>
                  <a:spLocks noChangeShapeType="1"/>
                </p:cNvSpPr>
                <p:nvPr/>
              </p:nvSpPr>
              <p:spPr bwMode="auto">
                <a:xfrm>
                  <a:off x="3489" y="1719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73" name="Line 368"/>
                <p:cNvSpPr>
                  <a:spLocks noChangeShapeType="1"/>
                </p:cNvSpPr>
                <p:nvPr/>
              </p:nvSpPr>
              <p:spPr bwMode="auto">
                <a:xfrm>
                  <a:off x="3204" y="1720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74" name="Rectangle 369"/>
                <p:cNvSpPr>
                  <a:spLocks noChangeArrowheads="1"/>
                </p:cNvSpPr>
                <p:nvPr/>
              </p:nvSpPr>
              <p:spPr bwMode="auto">
                <a:xfrm>
                  <a:off x="3110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75" name="Rectangle 370"/>
                <p:cNvSpPr>
                  <a:spLocks noChangeArrowheads="1"/>
                </p:cNvSpPr>
                <p:nvPr/>
              </p:nvSpPr>
              <p:spPr bwMode="auto">
                <a:xfrm>
                  <a:off x="3196" y="1859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76" name="Rectangle 371"/>
                <p:cNvSpPr>
                  <a:spLocks noChangeArrowheads="1"/>
                </p:cNvSpPr>
                <p:nvPr/>
              </p:nvSpPr>
              <p:spPr bwMode="auto">
                <a:xfrm>
                  <a:off x="3282" y="1858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77" name="Rectangle 372"/>
                <p:cNvSpPr>
                  <a:spLocks noChangeArrowheads="1"/>
                </p:cNvSpPr>
                <p:nvPr/>
              </p:nvSpPr>
              <p:spPr bwMode="auto">
                <a:xfrm>
                  <a:off x="3379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4378" name="Rectangle 373"/>
                <p:cNvSpPr>
                  <a:spLocks noChangeArrowheads="1"/>
                </p:cNvSpPr>
                <p:nvPr/>
              </p:nvSpPr>
              <p:spPr bwMode="auto">
                <a:xfrm>
                  <a:off x="3475" y="1856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4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AFEB6-5B22-481B-AEDA-1977157AAC8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mtClean="0"/>
              <a:t>Criando uma aplicação de rede</a:t>
            </a:r>
            <a:r>
              <a:rPr lang="pt-BR" sz="2800" smtClean="0"/>
              <a:t> </a:t>
            </a:r>
            <a:endParaRPr lang="pt-BR" smtClean="0"/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373563" cy="511492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Programas que</a:t>
            </a:r>
            <a:endParaRPr lang="pt-BR" dirty="0" smtClean="0"/>
          </a:p>
          <a:p>
            <a:pPr lvl="1"/>
            <a:r>
              <a:rPr lang="pt-BR" sz="1800" dirty="0" smtClean="0"/>
              <a:t>Executam em (diferentes) sistemas finais </a:t>
            </a:r>
          </a:p>
          <a:p>
            <a:pPr lvl="1"/>
            <a:r>
              <a:rPr lang="pt-BR" sz="1800" dirty="0" smtClean="0"/>
              <a:t>Comunicam-se através da rede</a:t>
            </a:r>
          </a:p>
          <a:p>
            <a:pPr lvl="1"/>
            <a:r>
              <a:rPr lang="pt-BR" sz="1800" dirty="0" smtClean="0"/>
              <a:t>p.ex., servidor Web se comunica com o navegador</a:t>
            </a:r>
          </a:p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Programas não relacionados ao núcleo da rede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sz="1800" dirty="0" smtClean="0"/>
              <a:t>Dispositivos do núcleo da rede não executam aplicações dos usuários</a:t>
            </a:r>
          </a:p>
          <a:p>
            <a:pPr lvl="1"/>
            <a:r>
              <a:rPr lang="pt-BR" sz="1800" dirty="0" smtClean="0"/>
              <a:t>Aplicações nos sistemas finais permite rápido desenvolvimento e disseminação</a:t>
            </a:r>
          </a:p>
        </p:txBody>
      </p:sp>
      <p:grpSp>
        <p:nvGrpSpPr>
          <p:cNvPr id="1045" name="Group 4"/>
          <p:cNvGrpSpPr>
            <a:grpSpLocks/>
          </p:cNvGrpSpPr>
          <p:nvPr/>
        </p:nvGrpSpPr>
        <p:grpSpPr bwMode="auto">
          <a:xfrm>
            <a:off x="4908550" y="1876425"/>
            <a:ext cx="3678238" cy="3670300"/>
            <a:chOff x="3092" y="1182"/>
            <a:chExt cx="2317" cy="2312"/>
          </a:xfrm>
        </p:grpSpPr>
        <p:sp>
          <p:nvSpPr>
            <p:cNvPr id="1073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61 w 1292"/>
                <a:gd name="T1" fmla="*/ 4 h 1255"/>
                <a:gd name="T2" fmla="*/ 24 w 1292"/>
                <a:gd name="T3" fmla="*/ 93 h 1255"/>
                <a:gd name="T4" fmla="*/ 19 w 1292"/>
                <a:gd name="T5" fmla="*/ 311 h 1255"/>
                <a:gd name="T6" fmla="*/ 35 w 1292"/>
                <a:gd name="T7" fmla="*/ 493 h 1255"/>
                <a:gd name="T8" fmla="*/ 166 w 1292"/>
                <a:gd name="T9" fmla="*/ 517 h 1255"/>
                <a:gd name="T10" fmla="*/ 436 w 1292"/>
                <a:gd name="T11" fmla="*/ 671 h 1255"/>
                <a:gd name="T12" fmla="*/ 672 w 1292"/>
                <a:gd name="T13" fmla="*/ 735 h 1255"/>
                <a:gd name="T14" fmla="*/ 809 w 1292"/>
                <a:gd name="T15" fmla="*/ 606 h 1255"/>
                <a:gd name="T16" fmla="*/ 858 w 1292"/>
                <a:gd name="T17" fmla="*/ 264 h 1255"/>
                <a:gd name="T18" fmla="*/ 813 w 1292"/>
                <a:gd name="T19" fmla="*/ 125 h 1255"/>
                <a:gd name="T20" fmla="*/ 505 w 1292"/>
                <a:gd name="T21" fmla="*/ 69 h 1255"/>
                <a:gd name="T22" fmla="*/ 161 w 1292"/>
                <a:gd name="T23" fmla="*/ 4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4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372 w 1340"/>
                <a:gd name="T1" fmla="*/ 24 h 1191"/>
                <a:gd name="T2" fmla="*/ 55 w 1340"/>
                <a:gd name="T3" fmla="*/ 35 h 1191"/>
                <a:gd name="T4" fmla="*/ 39 w 1340"/>
                <a:gd name="T5" fmla="*/ 239 h 1191"/>
                <a:gd name="T6" fmla="*/ 19 w 1340"/>
                <a:gd name="T7" fmla="*/ 427 h 1191"/>
                <a:gd name="T8" fmla="*/ 75 w 1340"/>
                <a:gd name="T9" fmla="*/ 516 h 1191"/>
                <a:gd name="T10" fmla="*/ 363 w 1340"/>
                <a:gd name="T11" fmla="*/ 520 h 1191"/>
                <a:gd name="T12" fmla="*/ 433 w 1340"/>
                <a:gd name="T13" fmla="*/ 670 h 1191"/>
                <a:gd name="T14" fmla="*/ 834 w 1340"/>
                <a:gd name="T15" fmla="*/ 652 h 1191"/>
                <a:gd name="T16" fmla="*/ 863 w 1340"/>
                <a:gd name="T17" fmla="*/ 339 h 1191"/>
                <a:gd name="T18" fmla="*/ 814 w 1340"/>
                <a:gd name="T19" fmla="*/ 203 h 1191"/>
                <a:gd name="T20" fmla="*/ 513 w 1340"/>
                <a:gd name="T21" fmla="*/ 171 h 1191"/>
                <a:gd name="T22" fmla="*/ 372 w 1340"/>
                <a:gd name="T23" fmla="*/ 2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8 w 2135"/>
                <a:gd name="T1" fmla="*/ 388 h 1662"/>
                <a:gd name="T2" fmla="*/ 71 w 2135"/>
                <a:gd name="T3" fmla="*/ 45 h 1662"/>
                <a:gd name="T4" fmla="*/ 444 w 2135"/>
                <a:gd name="T5" fmla="*/ 117 h 1662"/>
                <a:gd name="T6" fmla="*/ 817 w 2135"/>
                <a:gd name="T7" fmla="*/ 60 h 1662"/>
                <a:gd name="T8" fmla="*/ 1353 w 2135"/>
                <a:gd name="T9" fmla="*/ 242 h 1662"/>
                <a:gd name="T10" fmla="*/ 1361 w 2135"/>
                <a:gd name="T11" fmla="*/ 680 h 1662"/>
                <a:gd name="T12" fmla="*/ 1069 w 2135"/>
                <a:gd name="T13" fmla="*/ 952 h 1662"/>
                <a:gd name="T14" fmla="*/ 550 w 2135"/>
                <a:gd name="T15" fmla="*/ 902 h 1662"/>
                <a:gd name="T16" fmla="*/ 339 w 2135"/>
                <a:gd name="T17" fmla="*/ 755 h 1662"/>
                <a:gd name="T18" fmla="*/ 124 w 2135"/>
                <a:gd name="T19" fmla="*/ 635 h 1662"/>
                <a:gd name="T20" fmla="*/ 18 w 2135"/>
                <a:gd name="T21" fmla="*/ 38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76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039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1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0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" name="Clip" r:id="rId6" imgW="676440" imgH="485640" progId="">
                      <p:embed/>
                    </p:oleObj>
                  </mc:Choice>
                  <mc:Fallback>
                    <p:oleObj name="Clip" r:id="rId6" imgW="676440" imgH="48564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7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77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3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" name="Clip" r:id="rId9" imgW="676440" imgH="485640" progId="">
                      <p:embed/>
                    </p:oleObj>
                  </mc:Choice>
                  <mc:Fallback>
                    <p:oleObj name="Clip" r:id="rId9" imgW="676440" imgH="485640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6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78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73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74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75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grpSp>
          <p:nvGrpSpPr>
            <p:cNvPr id="1079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65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6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7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8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9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0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1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72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grpSp>
          <p:nvGrpSpPr>
            <p:cNvPr id="1080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62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3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4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sp>
          <p:nvSpPr>
            <p:cNvPr id="1081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2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3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4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6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87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54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55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56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57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58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61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grpSp>
          <p:nvGrpSpPr>
            <p:cNvPr id="1088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035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7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1036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8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49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51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252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1253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/>
                </a:p>
              </p:txBody>
            </p:sp>
          </p:grpSp>
          <p:sp>
            <p:nvSpPr>
              <p:cNvPr id="1250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1026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9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91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92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3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4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7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28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" name="Clip" r:id="rId14" imgW="981000" imgH="1209600" progId="">
                    <p:embed/>
                  </p:oleObj>
                </mc:Choice>
                <mc:Fallback>
                  <p:oleObj name="Clip" r:id="rId14" imgW="981000" imgH="1209600" progId="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" name="Clip" r:id="rId16" imgW="981000" imgH="1209600" progId="">
                    <p:embed/>
                  </p:oleObj>
                </mc:Choice>
                <mc:Fallback>
                  <p:oleObj name="Clip" r:id="rId16" imgW="981000" imgH="1209600" progId="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8" name="Freeform 71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136 h 228"/>
                <a:gd name="T2" fmla="*/ 292 w 972"/>
                <a:gd name="T3" fmla="*/ 6 h 228"/>
                <a:gd name="T4" fmla="*/ 657 w 972"/>
                <a:gd name="T5" fmla="*/ 102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99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033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1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00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031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4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01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030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5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6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sp>
          <p:nvSpPr>
            <p:cNvPr id="1102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03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38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9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40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41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42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3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4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45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grpSp>
          <p:nvGrpSpPr>
            <p:cNvPr id="1104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30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1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2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3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4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5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6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37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sp>
          <p:nvSpPr>
            <p:cNvPr id="1105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7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8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9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0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1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2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3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4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5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17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17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18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0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221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222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8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9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23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4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5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6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18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04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205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6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7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208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209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5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6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10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2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3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19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191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92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3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4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95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96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2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3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97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9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0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0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178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79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0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1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82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83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8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9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0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84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6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7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1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65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66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8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69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70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6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7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71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7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3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4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2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52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53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4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5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56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57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62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3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4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58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5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0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1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3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39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1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2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43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44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49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0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1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45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7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8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124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26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127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/>
              </a:p>
            </p:txBody>
          </p:sp>
          <p:sp>
            <p:nvSpPr>
              <p:cNvPr id="1130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grpSp>
            <p:nvGrpSpPr>
              <p:cNvPr id="1131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7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8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32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4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5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125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46" name="Group 252"/>
          <p:cNvGrpSpPr>
            <a:grpSpLocks/>
          </p:cNvGrpSpPr>
          <p:nvPr/>
        </p:nvGrpSpPr>
        <p:grpSpPr bwMode="auto">
          <a:xfrm>
            <a:off x="4740275" y="1500188"/>
            <a:ext cx="3800475" cy="3830637"/>
            <a:chOff x="2986" y="945"/>
            <a:chExt cx="2394" cy="2413"/>
          </a:xfrm>
        </p:grpSpPr>
        <p:grpSp>
          <p:nvGrpSpPr>
            <p:cNvPr id="1047" name="Group 226"/>
            <p:cNvGrpSpPr>
              <a:grpSpLocks/>
            </p:cNvGrpSpPr>
            <p:nvPr/>
          </p:nvGrpSpPr>
          <p:grpSpPr bwMode="auto">
            <a:xfrm>
              <a:off x="2986" y="945"/>
              <a:ext cx="539" cy="541"/>
              <a:chOff x="2938" y="2925"/>
              <a:chExt cx="513" cy="541"/>
            </a:xfrm>
          </p:grpSpPr>
          <p:sp>
            <p:nvSpPr>
              <p:cNvPr id="1066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7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8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9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>
                    <a:solidFill>
                      <a:schemeClr val="bg1"/>
                    </a:solidFill>
                    <a:latin typeface="Comic Sans MS" pitchFamily="66" charset="0"/>
                  </a:rPr>
                  <a:t>aplicação</a:t>
                </a:r>
                <a:endParaRPr lang="pt-BR" sz="1000">
                  <a:latin typeface="Comic Sans MS" pitchFamily="66" charset="0"/>
                </a:endParaRP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rede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enlace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física</a:t>
                </a:r>
                <a:endParaRPr lang="pt-BR" sz="2400"/>
              </a:p>
            </p:txBody>
          </p:sp>
          <p:sp>
            <p:nvSpPr>
              <p:cNvPr id="1070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1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2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48" name="Group 234"/>
            <p:cNvGrpSpPr>
              <a:grpSpLocks/>
            </p:cNvGrpSpPr>
            <p:nvPr/>
          </p:nvGrpSpPr>
          <p:grpSpPr bwMode="auto">
            <a:xfrm>
              <a:off x="4828" y="2751"/>
              <a:ext cx="552" cy="541"/>
              <a:chOff x="2938" y="2925"/>
              <a:chExt cx="513" cy="541"/>
            </a:xfrm>
          </p:grpSpPr>
          <p:sp>
            <p:nvSpPr>
              <p:cNvPr id="1059" name="Rectangle 235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0" name="Rectangle 236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1" name="Rectangle 237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62" name="Text Box 238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>
                    <a:solidFill>
                      <a:schemeClr val="bg1"/>
                    </a:solidFill>
                    <a:latin typeface="Comic Sans MS" pitchFamily="66" charset="0"/>
                  </a:rPr>
                  <a:t>aplicação</a:t>
                </a:r>
                <a:endParaRPr lang="pt-BR" sz="1000">
                  <a:latin typeface="Comic Sans MS" pitchFamily="66" charset="0"/>
                </a:endParaRP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rede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enlace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física</a:t>
                </a:r>
                <a:endParaRPr lang="pt-BR" sz="2400"/>
              </a:p>
            </p:txBody>
          </p:sp>
          <p:sp>
            <p:nvSpPr>
              <p:cNvPr id="1063" name="Line 23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4" name="Line 24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5" name="Line 24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49" name="Group 242"/>
            <p:cNvGrpSpPr>
              <a:grpSpLocks/>
            </p:cNvGrpSpPr>
            <p:nvPr/>
          </p:nvGrpSpPr>
          <p:grpSpPr bwMode="auto">
            <a:xfrm>
              <a:off x="3320" y="2817"/>
              <a:ext cx="571" cy="541"/>
              <a:chOff x="2938" y="2925"/>
              <a:chExt cx="513" cy="541"/>
            </a:xfrm>
          </p:grpSpPr>
          <p:sp>
            <p:nvSpPr>
              <p:cNvPr id="1052" name="Rectangle 243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53" name="Rectangle 24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54" name="Rectangle 24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055" name="Text Box 246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>
                    <a:solidFill>
                      <a:schemeClr val="bg1"/>
                    </a:solidFill>
                    <a:latin typeface="Comic Sans MS" pitchFamily="66" charset="0"/>
                  </a:rPr>
                  <a:t>aplicação</a:t>
                </a:r>
                <a:endParaRPr lang="pt-BR" sz="1000">
                  <a:latin typeface="Comic Sans MS" pitchFamily="66" charset="0"/>
                </a:endParaRP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rede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enlace</a:t>
                </a:r>
              </a:p>
              <a:p>
                <a:pPr algn="ctr" eaLnBrk="0" hangingPunct="0"/>
                <a:r>
                  <a:rPr lang="pt-BR" sz="1000">
                    <a:latin typeface="Comic Sans MS" pitchFamily="66" charset="0"/>
                  </a:rPr>
                  <a:t>física</a:t>
                </a:r>
                <a:endParaRPr lang="pt-BR" sz="2400"/>
              </a:p>
            </p:txBody>
          </p:sp>
          <p:sp>
            <p:nvSpPr>
              <p:cNvPr id="1056" name="Line 247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7" name="Line 248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8" name="Line 249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50" name="Line 250"/>
            <p:cNvSpPr>
              <a:spLocks noChangeShapeType="1"/>
            </p:cNvSpPr>
            <p:nvPr/>
          </p:nvSpPr>
          <p:spPr bwMode="auto">
            <a:xfrm>
              <a:off x="3480" y="1020"/>
              <a:ext cx="1450" cy="17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1" name="Line 251"/>
            <p:cNvSpPr>
              <a:spLocks noChangeShapeType="1"/>
            </p:cNvSpPr>
            <p:nvPr/>
          </p:nvSpPr>
          <p:spPr bwMode="auto">
            <a:xfrm flipV="1">
              <a:off x="3846" y="2850"/>
              <a:ext cx="1053" cy="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Correio Eletrônico: </a:t>
            </a:r>
            <a:br>
              <a:rPr lang="pt-BR" sz="3600" smtClean="0"/>
            </a:br>
            <a:r>
              <a:rPr lang="pt-BR" sz="3600" smtClean="0"/>
              <a:t>SMTP </a:t>
            </a:r>
            <a:r>
              <a:rPr lang="pt-BR" sz="3200" smtClean="0"/>
              <a:t>[RFC 2821]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usa TCP para a transferência confiável de </a:t>
            </a:r>
            <a:r>
              <a:rPr lang="pt-BR" sz="2000" dirty="0" err="1" smtClean="0"/>
              <a:t>msgs</a:t>
            </a:r>
            <a:r>
              <a:rPr lang="pt-BR" sz="2000" dirty="0" smtClean="0"/>
              <a:t> do correio do cliente ao servidor, porta 25</a:t>
            </a:r>
          </a:p>
          <a:p>
            <a:r>
              <a:rPr lang="pt-BR" sz="2000" dirty="0" smtClean="0"/>
              <a:t>transferência direta: servidor remetente ao servidor receptor</a:t>
            </a:r>
          </a:p>
          <a:p>
            <a:r>
              <a:rPr lang="pt-BR" sz="2000" dirty="0" smtClean="0"/>
              <a:t>três fases da transferência</a:t>
            </a:r>
          </a:p>
          <a:p>
            <a:pPr lvl="1"/>
            <a:r>
              <a:rPr lang="pt-BR" sz="2000" i="1" dirty="0" err="1" smtClean="0"/>
              <a:t>handshaking</a:t>
            </a:r>
            <a:r>
              <a:rPr lang="pt-BR" sz="2000" dirty="0" smtClean="0"/>
              <a:t> (saudação)</a:t>
            </a:r>
          </a:p>
          <a:p>
            <a:pPr lvl="1"/>
            <a:r>
              <a:rPr lang="pt-BR" sz="2000" dirty="0" smtClean="0"/>
              <a:t>transferência das mensagens</a:t>
            </a:r>
          </a:p>
          <a:p>
            <a:pPr lvl="1"/>
            <a:r>
              <a:rPr lang="pt-BR" sz="2000" dirty="0" smtClean="0"/>
              <a:t>encerramento</a:t>
            </a:r>
          </a:p>
          <a:p>
            <a:r>
              <a:rPr lang="pt-BR" sz="2000" dirty="0" smtClean="0"/>
              <a:t>interação comando/resposta (como o HTTP e o FTP)</a:t>
            </a:r>
            <a:endParaRPr lang="pt-BR" sz="2000" dirty="0" smtClean="0">
              <a:solidFill>
                <a:schemeClr val="accent2"/>
              </a:solidFill>
            </a:endParaRPr>
          </a:p>
          <a:p>
            <a:pPr lvl="1"/>
            <a:r>
              <a:rPr lang="pt-BR" sz="2000" dirty="0" smtClean="0">
                <a:solidFill>
                  <a:schemeClr val="accent2"/>
                </a:solidFill>
              </a:rPr>
              <a:t>comandos:</a:t>
            </a:r>
            <a:r>
              <a:rPr lang="pt-BR" sz="2000" dirty="0" smtClean="0"/>
              <a:t> texto ASCII</a:t>
            </a:r>
          </a:p>
          <a:p>
            <a:pPr lvl="1"/>
            <a:r>
              <a:rPr lang="pt-BR" sz="2000" dirty="0" smtClean="0">
                <a:solidFill>
                  <a:schemeClr val="accent2"/>
                </a:solidFill>
              </a:rPr>
              <a:t>resposta:</a:t>
            </a:r>
            <a:r>
              <a:rPr lang="pt-BR" sz="2000" dirty="0" smtClean="0"/>
              <a:t> código e frase de status</a:t>
            </a:r>
          </a:p>
          <a:p>
            <a:r>
              <a:rPr lang="pt-BR" sz="2400" dirty="0" smtClean="0"/>
              <a:t>mensagens precisam ser em ASCII de 7-bits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758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58DD6-BB3B-4311-A36C-5F8F9184B92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Gerência da Porta 25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06677-C860-4408-991F-9B1D0580ABB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4818" name="Picture 2" descr="Configure a porta de envio de suas mensagens para 587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" y="1390082"/>
            <a:ext cx="6945627" cy="40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74123" y="5676314"/>
            <a:ext cx="2811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+mj-lt"/>
              </a:rPr>
              <a:t>http://antispam.br/</a:t>
            </a:r>
          </a:p>
        </p:txBody>
      </p:sp>
    </p:spTree>
    <p:extLst>
      <p:ext uri="{BB962C8B-B14F-4D97-AF65-F5344CB8AC3E}">
        <p14:creationId xmlns:p14="http://schemas.microsoft.com/office/powerpoint/2010/main" val="35897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86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0CA6A-E0EE-469A-A2DD-05344288A52F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68612" name="Picture 78" descr="f0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4600575"/>
            <a:ext cx="68627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0"/>
            <a:ext cx="8547100" cy="1143000"/>
          </a:xfrm>
        </p:spPr>
        <p:txBody>
          <a:bodyPr/>
          <a:lstStyle/>
          <a:p>
            <a:r>
              <a:rPr lang="pt-BR" sz="3600" smtClean="0"/>
              <a:t>Cenário: Alice envia uma msg para Bob</a:t>
            </a:r>
            <a:endParaRPr lang="pt-BR" smtClean="0"/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0463"/>
            <a:ext cx="3810000" cy="32194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/>
              <a:t>1) Alice usa o UA para compor uma mensagem “para” </a:t>
            </a:r>
            <a:r>
              <a:rPr lang="pt-BR" sz="2000" smtClean="0">
                <a:latin typeface="Courier New" pitchFamily="49" charset="0"/>
              </a:rPr>
              <a:t>bob@someschool.edu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/>
              <a:t>2) O UA de Alice envia a mensagem para o seu servidor de correio; a mensagem é colocada na fila de mensagens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/>
              <a:t>3) O lado cliente do SMTP abre uma conexão TCP com o servidor de correio de Bob</a:t>
            </a:r>
          </a:p>
        </p:txBody>
      </p:sp>
      <p:sp>
        <p:nvSpPr>
          <p:cNvPr id="686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35063"/>
            <a:ext cx="3810000" cy="3268662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/>
              <a:t>4) O cliente SMTP envia a mensagem de Alice através da conexão TCP</a:t>
            </a:r>
          </a:p>
          <a:p>
            <a:pPr>
              <a:buFont typeface="ZapfDingbats" pitchFamily="82" charset="0"/>
              <a:buNone/>
            </a:pPr>
            <a:r>
              <a:rPr lang="pt-BR" sz="2000" smtClean="0"/>
              <a:t>5) O servidor de correio de Bob coloca a mensagem na caixa de entrada de Bob</a:t>
            </a:r>
          </a:p>
          <a:p>
            <a:pPr>
              <a:buFont typeface="ZapfDingbats" pitchFamily="82" charset="0"/>
              <a:buNone/>
            </a:pPr>
            <a:r>
              <a:rPr lang="pt-BR" sz="2000" smtClean="0"/>
              <a:t>6) Bob chama o seu UA para ler a mensagem</a:t>
            </a:r>
          </a:p>
          <a:p>
            <a:pPr>
              <a:buFont typeface="ZapfDingbats" pitchFamily="82" charset="0"/>
              <a:buNone/>
            </a:pPr>
            <a:endParaRPr lang="pt-BR" sz="2400" smtClean="0"/>
          </a:p>
          <a:p>
            <a:pPr>
              <a:buFont typeface="ZapfDingbats" pitchFamily="82" charset="0"/>
              <a:buNone/>
            </a:pP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963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EEC52-BF87-4181-BBF3-8C0DAFCCE52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Interação SMTP típica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0" y="1273175"/>
            <a:ext cx="89562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   S: 220 </a:t>
            </a:r>
            <a:r>
              <a:rPr lang="en-US" sz="2000" b="1" dirty="0" smtClean="0">
                <a:latin typeface="Courier New" pitchFamily="49" charset="0"/>
              </a:rPr>
              <a:t>hamburger.edu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HELO </a:t>
            </a:r>
            <a:r>
              <a:rPr lang="en-US" sz="2000" b="1" dirty="0" smtClean="0">
                <a:latin typeface="Courier New" pitchFamily="49" charset="0"/>
              </a:rPr>
              <a:t>crepes.fr 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250  Hello </a:t>
            </a:r>
            <a:r>
              <a:rPr lang="en-US" sz="2000" b="1" dirty="0" smtClean="0">
                <a:latin typeface="Courier New" pitchFamily="49" charset="0"/>
              </a:rPr>
              <a:t>crepes.fr, </a:t>
            </a:r>
            <a:r>
              <a:rPr lang="en-US" sz="2000" b="1" dirty="0">
                <a:latin typeface="Courier New" pitchFamily="49" charset="0"/>
              </a:rPr>
              <a:t>pleased to meet you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MAIL FROM: &lt;</a:t>
            </a:r>
            <a:r>
              <a:rPr lang="en-US" sz="2000" b="1" dirty="0" smtClean="0">
                <a:latin typeface="Courier New" pitchFamily="49" charset="0"/>
              </a:rPr>
              <a:t>alice@crepes.fr&gt; 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250 </a:t>
            </a:r>
            <a:r>
              <a:rPr lang="en-US" sz="2000" b="1" dirty="0" smtClean="0">
                <a:latin typeface="Courier New" pitchFamily="49" charset="0"/>
              </a:rPr>
              <a:t>alice@crepes.fr ... </a:t>
            </a:r>
            <a:r>
              <a:rPr lang="en-US" sz="2000" b="1" dirty="0">
                <a:latin typeface="Courier New" pitchFamily="49" charset="0"/>
              </a:rPr>
              <a:t>Sender ok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RCPT TO: &lt;</a:t>
            </a:r>
            <a:r>
              <a:rPr lang="en-US" sz="2000" b="1" dirty="0" smtClean="0">
                <a:latin typeface="Courier New" pitchFamily="49" charset="0"/>
              </a:rPr>
              <a:t>bob@hamburger.edu&gt; 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250 bob@hamburger.edu ... Recipient ok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DATA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354 Enter mail, end with "." on a line by itself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</a:t>
            </a:r>
            <a:r>
              <a:rPr lang="en-US" sz="2000" b="1" dirty="0" smtClean="0">
                <a:latin typeface="Courier New" pitchFamily="49" charset="0"/>
              </a:rPr>
              <a:t>Do you like ketchup?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</a:t>
            </a:r>
            <a:r>
              <a:rPr lang="en-US" sz="2000" b="1" dirty="0" smtClean="0">
                <a:latin typeface="Courier New" pitchFamily="49" charset="0"/>
              </a:rPr>
              <a:t>How about pickles? 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.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250 Message accepted for delivery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C: QUIT 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S: 221 </a:t>
            </a:r>
            <a:r>
              <a:rPr lang="en-US" sz="2000" b="1" dirty="0" smtClean="0">
                <a:latin typeface="Courier New" pitchFamily="49" charset="0"/>
              </a:rPr>
              <a:t>hamburger.edu </a:t>
            </a:r>
            <a:r>
              <a:rPr lang="en-US" sz="2000" b="1" dirty="0">
                <a:latin typeface="Courier New" pitchFamily="49" charset="0"/>
              </a:rPr>
              <a:t>closing connection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065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3199A4-2430-4A7E-BCEB-99B547C9571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>
                <a:solidFill>
                  <a:srgbClr val="FF0000"/>
                </a:solidFill>
              </a:rPr>
              <a:t>Experimente uma interação SMTP:</a:t>
            </a:r>
            <a:endParaRPr lang="pt-BR" smtClean="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1" smtClean="0">
                <a:latin typeface="Courier New" pitchFamily="49" charset="0"/>
              </a:rPr>
              <a:t>telnet nomedoservidor 25</a:t>
            </a:r>
            <a:endParaRPr lang="pt-BR" sz="2400" smtClean="0"/>
          </a:p>
          <a:p>
            <a:r>
              <a:rPr lang="pt-BR" sz="2400" smtClean="0"/>
              <a:t>veja resposta 220 do servidor</a:t>
            </a:r>
          </a:p>
          <a:p>
            <a:r>
              <a:rPr lang="pt-BR" sz="2400" smtClean="0"/>
              <a:t>entre comandos HELO, MAIL FROM, RCPT TO, DATA, QUIT</a:t>
            </a:r>
            <a:endParaRPr lang="pt-BR" smtClean="0"/>
          </a:p>
          <a:p>
            <a:pPr>
              <a:buFont typeface="ZapfDingbats" pitchFamily="82" charset="0"/>
              <a:buNone/>
            </a:pPr>
            <a:endParaRPr lang="pt-BR" sz="2400" smtClean="0"/>
          </a:p>
          <a:p>
            <a:pPr>
              <a:buFont typeface="ZapfDingbats" pitchFamily="82" charset="0"/>
              <a:buNone/>
            </a:pPr>
            <a:r>
              <a:rPr lang="pt-BR" sz="2400" smtClean="0"/>
              <a:t>estes comandos permitem que você envie correio sem usar um cliente (leitor de correio)</a:t>
            </a:r>
            <a:endParaRPr lang="pt-BR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16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FDA2B4-2D3E-4F61-8277-06397FA2A22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SMTP: últimas palavras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438" y="1600200"/>
            <a:ext cx="416083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SMTP usa conexões persistentes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SMTP requer que a mensagem (cabeçalho e corpo) sejam em ASCII de 7-bits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servidor SMTP usa </a:t>
            </a:r>
            <a:r>
              <a:rPr lang="pt-BR" sz="2000" smtClean="0">
                <a:latin typeface="Courier New" pitchFamily="49" charset="0"/>
              </a:rPr>
              <a:t>CRLF.CRLF</a:t>
            </a:r>
            <a:r>
              <a:rPr lang="pt-BR" sz="2000" smtClean="0"/>
              <a:t> para reconhecer o final da mensagem</a:t>
            </a:r>
          </a:p>
        </p:txBody>
      </p:sp>
      <p:sp>
        <p:nvSpPr>
          <p:cNvPr id="716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Comparação com HTTP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2000" smtClean="0"/>
              <a:t>HTTP: </a:t>
            </a:r>
            <a:r>
              <a:rPr lang="pt-BR" sz="2000" i="1" smtClean="0"/>
              <a:t>pull</a:t>
            </a:r>
            <a:r>
              <a:rPr lang="pt-BR" sz="2000" smtClean="0"/>
              <a:t> (recupera)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pt-BR" sz="2000" smtClean="0"/>
              <a:t>SMTP: </a:t>
            </a:r>
            <a:r>
              <a:rPr lang="pt-BR" sz="2000" i="1" smtClean="0"/>
              <a:t>push</a:t>
            </a:r>
            <a:r>
              <a:rPr lang="pt-BR" sz="2000" smtClean="0"/>
              <a:t> (envia)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pt-BR" sz="2000" smtClean="0"/>
              <a:t>ambos têm interação comando/resposta, códigos de status em ASCII 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HTTP: cada objeto é encapsulado em sua própria mensagem de resposta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SMTP: múltiplos objetos de mensagem enviados numa mensagem de múltiplas partes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270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06C25B-F551-47DA-9690-EDDA493F941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Formato de uma mensagem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 smtClean="0"/>
              <a:t>SMTP: protocolo para trocar </a:t>
            </a:r>
            <a:r>
              <a:rPr lang="pt-BR" sz="2000" dirty="0" err="1" smtClean="0"/>
              <a:t>msgs</a:t>
            </a:r>
            <a:r>
              <a:rPr lang="pt-BR" sz="2000" dirty="0" smtClean="0"/>
              <a:t> de correio</a:t>
            </a:r>
          </a:p>
          <a:p>
            <a:pPr>
              <a:buFont typeface="ZapfDingbats" pitchFamily="82" charset="0"/>
              <a:buNone/>
            </a:pPr>
            <a:r>
              <a:rPr lang="pt-BR" sz="2000" dirty="0" smtClean="0"/>
              <a:t>RFC 822: padrão para formato de mensagem de texto:</a:t>
            </a:r>
          </a:p>
          <a:p>
            <a:r>
              <a:rPr lang="pt-BR" sz="2000" dirty="0" smtClean="0"/>
              <a:t>linhas de cabeçalho, p.ex.,</a:t>
            </a:r>
          </a:p>
          <a:p>
            <a:pPr lvl="1"/>
            <a:r>
              <a:rPr lang="pt-BR" sz="1800" dirty="0" err="1" smtClean="0"/>
              <a:t>To</a:t>
            </a:r>
            <a:r>
              <a:rPr lang="pt-BR" sz="1800" dirty="0" smtClean="0"/>
              <a:t>:</a:t>
            </a:r>
          </a:p>
          <a:p>
            <a:pPr lvl="1"/>
            <a:r>
              <a:rPr lang="pt-BR" sz="1800" dirty="0" err="1" smtClean="0"/>
              <a:t>From</a:t>
            </a:r>
            <a:r>
              <a:rPr lang="pt-BR" sz="1800" dirty="0" smtClean="0"/>
              <a:t>:</a:t>
            </a:r>
          </a:p>
          <a:p>
            <a:pPr lvl="1"/>
            <a:r>
              <a:rPr lang="pt-BR" sz="1800" dirty="0" err="1" smtClean="0"/>
              <a:t>Subject</a:t>
            </a:r>
            <a:r>
              <a:rPr lang="pt-BR" sz="1800" dirty="0" smtClean="0"/>
              <a:t>:</a:t>
            </a:r>
          </a:p>
          <a:p>
            <a:pPr lvl="1">
              <a:buFont typeface="ZapfDingbats" pitchFamily="82" charset="0"/>
              <a:buNone/>
            </a:pPr>
            <a:r>
              <a:rPr lang="pt-BR" sz="1800" i="1" dirty="0" smtClean="0">
                <a:solidFill>
                  <a:srgbClr val="FF0000"/>
                </a:solidFill>
              </a:rPr>
              <a:t>diferentes</a:t>
            </a:r>
            <a:r>
              <a:rPr lang="pt-BR" sz="1800" i="1" dirty="0" smtClean="0">
                <a:solidFill>
                  <a:srgbClr val="66FFCC"/>
                </a:solidFill>
              </a:rPr>
              <a:t> </a:t>
            </a:r>
            <a:r>
              <a:rPr lang="pt-BR" sz="1800" i="1" dirty="0" smtClean="0"/>
              <a:t>dos comandos de </a:t>
            </a:r>
            <a:r>
              <a:rPr lang="pt-BR" sz="1800" i="1" dirty="0" err="1" smtClean="0"/>
              <a:t>smtp</a:t>
            </a:r>
            <a:r>
              <a:rPr lang="pt-BR" sz="1800" dirty="0"/>
              <a:t> </a:t>
            </a:r>
            <a:r>
              <a:rPr lang="pt-BR" sz="1800" dirty="0" smtClean="0"/>
              <a:t>FROM, RCPT TO</a:t>
            </a:r>
          </a:p>
          <a:p>
            <a:r>
              <a:rPr lang="pt-BR" sz="2000" dirty="0" smtClean="0"/>
              <a:t>corpo</a:t>
            </a:r>
          </a:p>
          <a:p>
            <a:pPr lvl="1"/>
            <a:r>
              <a:rPr lang="pt-BR" sz="1800" dirty="0" smtClean="0"/>
              <a:t>a “mensagem”, somente de caracteres ASCII </a:t>
            </a: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400">
                <a:solidFill>
                  <a:schemeClr val="bg1"/>
                </a:solidFill>
                <a:latin typeface="Comic Sans MS" pitchFamily="66" charset="0"/>
              </a:rPr>
              <a:t>cabeçalho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400">
                <a:solidFill>
                  <a:schemeClr val="bg1"/>
                </a:solidFill>
                <a:latin typeface="Comic Sans MS" pitchFamily="66" charset="0"/>
              </a:rPr>
              <a:t>corpo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7924800" y="2112963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linha em 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branco</a:t>
            </a:r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373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37FC9-FC42-4173-A4B2-D8152611A10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pt-BR" sz="3200" smtClean="0"/>
              <a:t>Formato de uma mensagem: extensões para multimídia</a:t>
            </a:r>
            <a:endParaRPr lang="pt-BR" smtClean="0"/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384300"/>
            <a:ext cx="7327900" cy="4648200"/>
          </a:xfrm>
        </p:spPr>
        <p:txBody>
          <a:bodyPr/>
          <a:lstStyle/>
          <a:p>
            <a:r>
              <a:rPr lang="pt-BR" sz="2000" smtClean="0"/>
              <a:t>MIME: </a:t>
            </a:r>
            <a:r>
              <a:rPr lang="pt-BR" sz="2000" i="1" smtClean="0"/>
              <a:t>multimedia mail extension</a:t>
            </a:r>
            <a:r>
              <a:rPr lang="pt-BR" sz="2000" smtClean="0"/>
              <a:t>, RFC 2045, 2056</a:t>
            </a:r>
          </a:p>
          <a:p>
            <a:r>
              <a:rPr lang="pt-BR" sz="2000" smtClean="0"/>
              <a:t>linhas adicionais no cabeçalho da msg declaram tipo do conteúdo MIME</a:t>
            </a:r>
            <a:endParaRPr lang="pt-BR" sz="2400" smtClean="0"/>
          </a:p>
        </p:txBody>
      </p:sp>
      <p:grpSp>
        <p:nvGrpSpPr>
          <p:cNvPr id="73734" name="Group 10"/>
          <p:cNvGrpSpPr>
            <a:grpSpLocks/>
          </p:cNvGrpSpPr>
          <p:nvPr/>
        </p:nvGrpSpPr>
        <p:grpSpPr bwMode="auto">
          <a:xfrm>
            <a:off x="3943350" y="2851150"/>
            <a:ext cx="5003800" cy="3113088"/>
            <a:chOff x="1424" y="1808"/>
            <a:chExt cx="3152" cy="2152"/>
          </a:xfrm>
        </p:grpSpPr>
        <p:sp>
          <p:nvSpPr>
            <p:cNvPr id="73744" name="Text Box 5"/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800" b="1">
                  <a:latin typeface="Courier New" pitchFamily="49" charset="0"/>
                </a:rPr>
                <a:t>From: ana@consumidor.br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To: bernardo@doces.br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Subject: Imagem de uma bela torta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MIME-Version: 1.0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Content-Transfer-Encoding: base64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Content-Type: image/jpeg </a:t>
              </a:r>
            </a:p>
            <a:p>
              <a:pPr eaLnBrk="0" hangingPunct="0"/>
              <a:endParaRPr lang="pt-BR" sz="1800" b="1">
                <a:latin typeface="Courier New" pitchFamily="49" charset="0"/>
              </a:endParaRP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base64 encoded data .....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.........................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......base64 encoded data </a:t>
              </a:r>
            </a:p>
            <a:p>
              <a:pPr eaLnBrk="0" hangingPunct="0"/>
              <a:r>
                <a:rPr lang="pt-BR" sz="18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73745" name="Rectangle 9"/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 sz="2400"/>
            </a:p>
          </p:txBody>
        </p:sp>
      </p:grpSp>
      <p:sp>
        <p:nvSpPr>
          <p:cNvPr id="73735" name="Text Box 11"/>
          <p:cNvSpPr txBox="1">
            <a:spLocks noChangeArrowheads="1"/>
          </p:cNvSpPr>
          <p:nvPr/>
        </p:nvSpPr>
        <p:spPr bwMode="auto">
          <a:xfrm>
            <a:off x="60325" y="4348163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latin typeface="Comic Sans MS" pitchFamily="66" charset="0"/>
              </a:rPr>
              <a:t>tipo, subtipo de</a:t>
            </a:r>
            <a:br>
              <a:rPr lang="pt-BR" sz="2000">
                <a:latin typeface="Comic Sans MS" pitchFamily="66" charset="0"/>
              </a:rPr>
            </a:br>
            <a:r>
              <a:rPr lang="pt-BR" sz="2000">
                <a:latin typeface="Comic Sans MS" pitchFamily="66" charset="0"/>
              </a:rPr>
              <a:t>dados multimídia, </a:t>
            </a:r>
          </a:p>
          <a:p>
            <a:pPr algn="r" eaLnBrk="0" hangingPunct="0"/>
            <a:r>
              <a:rPr lang="pt-BR" sz="2000">
                <a:latin typeface="Comic Sans MS" pitchFamily="66" charset="0"/>
              </a:rPr>
              <a:t>declaração parâmetros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487363" y="3560763"/>
            <a:ext cx="235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>
                <a:latin typeface="Comic Sans MS" pitchFamily="66" charset="0"/>
              </a:rPr>
              <a:t>método usado</a:t>
            </a:r>
          </a:p>
          <a:p>
            <a:pPr algn="r" eaLnBrk="0" hangingPunct="0"/>
            <a:r>
              <a:rPr lang="pt-BR" sz="2000">
                <a:latin typeface="Comic Sans MS" pitchFamily="66" charset="0"/>
              </a:rPr>
              <a:t>p/ codificar dados</a:t>
            </a:r>
            <a:endParaRPr lang="pt-BR" sz="2400"/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1009650" y="3001963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versão MIME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825500" y="5529263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Dados codificados</a:t>
            </a:r>
            <a:endParaRPr lang="pt-BR" sz="2400"/>
          </a:p>
        </p:txBody>
      </p:sp>
      <p:sp>
        <p:nvSpPr>
          <p:cNvPr id="73739" name="Line 15"/>
          <p:cNvSpPr>
            <a:spLocks noChangeShapeType="1"/>
          </p:cNvSpPr>
          <p:nvPr/>
        </p:nvSpPr>
        <p:spPr bwMode="auto">
          <a:xfrm>
            <a:off x="2857500" y="3276600"/>
            <a:ext cx="1155700" cy="546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40" name="Line 16"/>
          <p:cNvSpPr>
            <a:spLocks noChangeShapeType="1"/>
          </p:cNvSpPr>
          <p:nvPr/>
        </p:nvSpPr>
        <p:spPr bwMode="auto">
          <a:xfrm>
            <a:off x="2832100" y="3911600"/>
            <a:ext cx="118110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41" name="Line 17"/>
          <p:cNvSpPr>
            <a:spLocks noChangeShapeType="1"/>
          </p:cNvSpPr>
          <p:nvPr/>
        </p:nvSpPr>
        <p:spPr bwMode="auto">
          <a:xfrm flipV="1">
            <a:off x="2806700" y="4419600"/>
            <a:ext cx="1244600" cy="35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42" name="Line 18"/>
          <p:cNvSpPr>
            <a:spLocks noChangeShapeType="1"/>
          </p:cNvSpPr>
          <p:nvPr/>
        </p:nvSpPr>
        <p:spPr bwMode="auto">
          <a:xfrm flipV="1">
            <a:off x="2844800" y="5168900"/>
            <a:ext cx="10033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43" name="Freeform 19"/>
          <p:cNvSpPr>
            <a:spLocks/>
          </p:cNvSpPr>
          <p:nvPr/>
        </p:nvSpPr>
        <p:spPr bwMode="auto">
          <a:xfrm>
            <a:off x="3871913" y="4810125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475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A421D-D8EB-4EBD-B3E5-7EAE5E56526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Tipos MIME </a:t>
            </a:r>
            <a:r>
              <a:rPr lang="pt-BR" smtClean="0"/>
              <a:t/>
            </a:r>
            <a:br>
              <a:rPr lang="pt-BR" smtClean="0"/>
            </a:br>
            <a:r>
              <a:rPr lang="pt-BR" sz="2400" b="1" u="none" smtClean="0">
                <a:latin typeface="Courier New" pitchFamily="49" charset="0"/>
              </a:rPr>
              <a:t>Content-Type: tipo/subtipo; parâmetros</a:t>
            </a:r>
            <a:endParaRPr lang="pt-BR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i="1" smtClean="0">
                <a:solidFill>
                  <a:srgbClr val="FF0000"/>
                </a:solidFill>
              </a:rPr>
              <a:t>Text</a:t>
            </a:r>
            <a:endParaRPr lang="pt-BR" sz="2400" i="1" smtClean="0"/>
          </a:p>
          <a:p>
            <a:r>
              <a:rPr lang="pt-BR" sz="2000" smtClean="0"/>
              <a:t>subtipos exemplos: </a:t>
            </a:r>
            <a:r>
              <a:rPr lang="pt-BR" sz="2000" b="1" smtClean="0">
                <a:latin typeface="Courier New" pitchFamily="49" charset="0"/>
              </a:rPr>
              <a:t>plain, html</a:t>
            </a:r>
          </a:p>
          <a:p>
            <a:r>
              <a:rPr lang="pt-BR" sz="2000" b="1" smtClean="0">
                <a:latin typeface="Courier New" pitchFamily="49" charset="0"/>
              </a:rPr>
              <a:t>charset=“iso-8859-1”, ascii</a:t>
            </a:r>
            <a:br>
              <a:rPr lang="pt-BR" sz="2000" b="1" smtClean="0">
                <a:latin typeface="Courier New" pitchFamily="49" charset="0"/>
              </a:rPr>
            </a:br>
            <a:endParaRPr lang="pt-BR" sz="2000" b="1" smtClean="0">
              <a:latin typeface="Courier New" pitchFamily="49" charset="0"/>
            </a:endParaRPr>
          </a:p>
          <a:p>
            <a:pPr>
              <a:buFont typeface="ZapfDingbats" pitchFamily="82" charset="0"/>
              <a:buNone/>
            </a:pPr>
            <a:r>
              <a:rPr lang="pt-BR" sz="2400" i="1" smtClean="0">
                <a:solidFill>
                  <a:srgbClr val="FF0000"/>
                </a:solidFill>
              </a:rPr>
              <a:t>Image</a:t>
            </a:r>
            <a:endParaRPr lang="pt-BR" sz="2000" i="1" smtClean="0"/>
          </a:p>
          <a:p>
            <a:r>
              <a:rPr lang="pt-BR" sz="2000" smtClean="0"/>
              <a:t>subtipos exemplos : </a:t>
            </a:r>
            <a:r>
              <a:rPr lang="pt-BR" sz="2000" b="1" smtClean="0">
                <a:latin typeface="Courier New" pitchFamily="49" charset="0"/>
              </a:rPr>
              <a:t>jpeg, gif</a:t>
            </a:r>
            <a:br>
              <a:rPr lang="pt-BR" sz="2000" b="1" smtClean="0">
                <a:latin typeface="Courier New" pitchFamily="49" charset="0"/>
              </a:rPr>
            </a:br>
            <a:endParaRPr lang="pt-BR" sz="2000" b="1" smtClean="0">
              <a:latin typeface="Courier New" pitchFamily="49" charset="0"/>
            </a:endParaRPr>
          </a:p>
          <a:p>
            <a:pPr>
              <a:buFont typeface="ZapfDingbats" pitchFamily="82" charset="0"/>
              <a:buNone/>
            </a:pPr>
            <a:r>
              <a:rPr lang="pt-BR" sz="2400" i="1" smtClean="0">
                <a:solidFill>
                  <a:srgbClr val="FF0000"/>
                </a:solidFill>
              </a:rPr>
              <a:t>Video</a:t>
            </a:r>
            <a:endParaRPr lang="pt-BR" sz="2400" i="1" smtClean="0"/>
          </a:p>
          <a:p>
            <a:r>
              <a:rPr lang="pt-BR" sz="2000" smtClean="0"/>
              <a:t>subtipos exemplos : </a:t>
            </a:r>
            <a:r>
              <a:rPr lang="pt-BR" sz="2000" b="1" smtClean="0">
                <a:latin typeface="Courier New" pitchFamily="49" charset="0"/>
              </a:rPr>
              <a:t>mpeg, quicktime</a:t>
            </a:r>
            <a:endParaRPr lang="pt-BR" sz="2400" b="1" smtClean="0">
              <a:latin typeface="Courier New" pitchFamily="49" charset="0"/>
            </a:endParaRPr>
          </a:p>
          <a:p>
            <a:pPr>
              <a:buFont typeface="ZapfDingbats" pitchFamily="82" charset="0"/>
              <a:buNone/>
            </a:pPr>
            <a:endParaRPr lang="pt-BR" sz="200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i="1" smtClean="0">
                <a:solidFill>
                  <a:srgbClr val="FF0000"/>
                </a:solidFill>
              </a:rPr>
              <a:t>Audio</a:t>
            </a:r>
            <a:endParaRPr lang="pt-BR" sz="2000" i="1" smtClean="0"/>
          </a:p>
          <a:p>
            <a:r>
              <a:rPr lang="pt-BR" sz="2000" smtClean="0"/>
              <a:t>subtipos exemplos : </a:t>
            </a:r>
            <a:r>
              <a:rPr lang="pt-BR" sz="2000" b="1" smtClean="0">
                <a:latin typeface="Courier New" pitchFamily="49" charset="0"/>
              </a:rPr>
              <a:t>basic</a:t>
            </a:r>
            <a:r>
              <a:rPr lang="pt-BR" sz="2000" smtClean="0"/>
              <a:t> (8-bit codificado mu-law), </a:t>
            </a:r>
            <a:r>
              <a:rPr lang="pt-BR" sz="2000" b="1" smtClean="0">
                <a:latin typeface="Courier New" pitchFamily="49" charset="0"/>
              </a:rPr>
              <a:t>32kadpcm </a:t>
            </a:r>
            <a:r>
              <a:rPr lang="pt-BR" sz="2000" smtClean="0"/>
              <a:t>(codificação 32 kbps)</a:t>
            </a:r>
            <a:endParaRPr lang="pt-BR" sz="2000" b="1" smtClean="0"/>
          </a:p>
          <a:p>
            <a:pPr>
              <a:buFont typeface="ZapfDingbats" pitchFamily="82" charset="0"/>
              <a:buNone/>
            </a:pPr>
            <a:r>
              <a:rPr lang="pt-BR" sz="2400" i="1" smtClean="0">
                <a:solidFill>
                  <a:srgbClr val="FF0000"/>
                </a:solidFill>
              </a:rPr>
              <a:t>Application</a:t>
            </a:r>
            <a:endParaRPr lang="pt-BR" sz="2400" i="1" smtClean="0"/>
          </a:p>
          <a:p>
            <a:r>
              <a:rPr lang="pt-BR" sz="2000" smtClean="0"/>
              <a:t>outros dados que precisam ser processados por um leitor para serem “visualizados”</a:t>
            </a:r>
          </a:p>
          <a:p>
            <a:r>
              <a:rPr lang="pt-BR" sz="2000" smtClean="0"/>
              <a:t>subtipos exemplos : </a:t>
            </a:r>
            <a:r>
              <a:rPr lang="pt-BR" sz="2000" b="1" smtClean="0">
                <a:latin typeface="Courier New" pitchFamily="49" charset="0"/>
              </a:rPr>
              <a:t>msword, octet-stream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577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F9894-CA74-4893-B2E6-1E967628692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66700"/>
            <a:ext cx="8382000" cy="638175"/>
          </a:xfrm>
        </p:spPr>
        <p:txBody>
          <a:bodyPr/>
          <a:lstStyle/>
          <a:p>
            <a:r>
              <a:rPr lang="pt-BR" sz="3200" smtClean="0"/>
              <a:t>Tipo Multipart</a:t>
            </a:r>
            <a:endParaRPr lang="pt-BR" smtClean="0"/>
          </a:p>
        </p:txBody>
      </p:sp>
      <p:sp>
        <p:nvSpPr>
          <p:cNvPr id="75781" name="Freeform 16"/>
          <p:cNvSpPr>
            <a:spLocks/>
          </p:cNvSpPr>
          <p:nvPr/>
        </p:nvSpPr>
        <p:spPr bwMode="auto">
          <a:xfrm>
            <a:off x="5949950" y="2889250"/>
            <a:ext cx="323850" cy="1390650"/>
          </a:xfrm>
          <a:custGeom>
            <a:avLst/>
            <a:gdLst>
              <a:gd name="T0" fmla="*/ 2147483647 w 204"/>
              <a:gd name="T1" fmla="*/ 0 h 806"/>
              <a:gd name="T2" fmla="*/ 2147483647 w 204"/>
              <a:gd name="T3" fmla="*/ 0 h 806"/>
              <a:gd name="T4" fmla="*/ 2147483647 w 204"/>
              <a:gd name="T5" fmla="*/ 2147483647 h 806"/>
              <a:gd name="T6" fmla="*/ 0 w 204"/>
              <a:gd name="T7" fmla="*/ 2147483647 h 806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806"/>
              <a:gd name="T14" fmla="*/ 204 w 204"/>
              <a:gd name="T15" fmla="*/ 806 h 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782" name="Freeform 17"/>
          <p:cNvSpPr>
            <a:spLocks/>
          </p:cNvSpPr>
          <p:nvPr/>
        </p:nvSpPr>
        <p:spPr bwMode="auto">
          <a:xfrm>
            <a:off x="5929313" y="4365625"/>
            <a:ext cx="323850" cy="1600200"/>
          </a:xfrm>
          <a:custGeom>
            <a:avLst/>
            <a:gdLst>
              <a:gd name="T0" fmla="*/ 2147483647 w 204"/>
              <a:gd name="T1" fmla="*/ 0 h 806"/>
              <a:gd name="T2" fmla="*/ 2147483647 w 204"/>
              <a:gd name="T3" fmla="*/ 0 h 806"/>
              <a:gd name="T4" fmla="*/ 2147483647 w 204"/>
              <a:gd name="T5" fmla="*/ 2147483647 h 806"/>
              <a:gd name="T6" fmla="*/ 0 w 204"/>
              <a:gd name="T7" fmla="*/ 2147483647 h 806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806"/>
              <a:gd name="T14" fmla="*/ 204 w 204"/>
              <a:gd name="T15" fmla="*/ 806 h 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>
            <a:off x="2573338" y="2573338"/>
            <a:ext cx="4194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784" name="Text Box 19"/>
          <p:cNvSpPr txBox="1">
            <a:spLocks noChangeArrowheads="1"/>
          </p:cNvSpPr>
          <p:nvPr/>
        </p:nvSpPr>
        <p:spPr bwMode="auto">
          <a:xfrm>
            <a:off x="776288" y="1270000"/>
            <a:ext cx="73469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Courier New" pitchFamily="49" charset="0"/>
              </a:rPr>
              <a:t>From: alice@crepes.fr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To: bob@hamburger.edu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Subject: Picture of yummy crepe.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MIME-Version: 1.0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Content-Type: multipart/mixed; boundary=98766789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--98766789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Content-Transfer-Encoding: quoted-printable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Content-Type: text/plain</a:t>
            </a:r>
          </a:p>
          <a:p>
            <a:pPr eaLnBrk="0" hangingPunct="0"/>
            <a:endParaRPr lang="en-US" sz="1600" b="1">
              <a:latin typeface="Courier New" pitchFamily="49" charset="0"/>
            </a:endParaRPr>
          </a:p>
          <a:p>
            <a:pPr eaLnBrk="0" hangingPunct="0"/>
            <a:r>
              <a:rPr lang="en-US" sz="1600" b="1">
                <a:latin typeface="Courier New" pitchFamily="49" charset="0"/>
              </a:rPr>
              <a:t>Dear Bob,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Please find a picture of a crepe.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--98766789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Content-Transfer-Encoding: base64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Content-Type: image/jpeg</a:t>
            </a:r>
          </a:p>
          <a:p>
            <a:pPr eaLnBrk="0" hangingPunct="0"/>
            <a:endParaRPr lang="en-US" sz="1600" b="1">
              <a:latin typeface="Courier New" pitchFamily="49" charset="0"/>
            </a:endParaRPr>
          </a:p>
          <a:p>
            <a:pPr eaLnBrk="0" hangingPunct="0"/>
            <a:r>
              <a:rPr lang="en-US" sz="1600" b="1">
                <a:latin typeface="Courier New" pitchFamily="49" charset="0"/>
              </a:rPr>
              <a:t>base64 encoded data .....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.........................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......base64 encoded data 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--98766789--</a:t>
            </a:r>
          </a:p>
          <a:p>
            <a:pPr eaLnBrk="0" hangingPunct="0"/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481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8226D-1DF8-47F2-B484-0177514B410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Arquiteturas das aplicações de rede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Estruturas possíveis das aplicações:</a:t>
            </a:r>
          </a:p>
          <a:p>
            <a:pPr lvl="1"/>
            <a:r>
              <a:rPr lang="pt-BR" dirty="0" smtClean="0"/>
              <a:t>Cliente-servidor</a:t>
            </a:r>
          </a:p>
          <a:p>
            <a:pPr lvl="1"/>
            <a:r>
              <a:rPr lang="pt-BR" dirty="0" err="1" smtClean="0"/>
              <a:t>Peer-to-peer</a:t>
            </a:r>
            <a:r>
              <a:rPr lang="pt-BR" dirty="0" smtClean="0"/>
              <a:t> (P2P)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536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827FC-58AC-48A9-8BBE-C3A701E459B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pt-BR" smtClean="0"/>
              <a:t>Protocolos de acesso ao correio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3455752"/>
            <a:ext cx="7381875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SMTP: entrega/armazenamento no servidor do receptor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protocolo de acesso ao correio: recupera do servidor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POP: Post Office </a:t>
            </a:r>
            <a:r>
              <a:rPr lang="pt-BR" sz="2000" dirty="0" err="1" smtClean="0"/>
              <a:t>Protocol</a:t>
            </a:r>
            <a:r>
              <a:rPr lang="pt-BR" sz="2000" dirty="0" smtClean="0"/>
              <a:t> [RFC 1939]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autorização (agente &lt;--&gt;servidor) e transferência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IMAP: Internet Mail Access </a:t>
            </a:r>
            <a:r>
              <a:rPr lang="pt-BR" sz="2000" dirty="0" err="1" smtClean="0"/>
              <a:t>Protocol</a:t>
            </a:r>
            <a:r>
              <a:rPr lang="pt-BR" sz="2000" dirty="0" smtClean="0"/>
              <a:t> [RFC 1730]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mais comandos (mais complexo)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manuseio de </a:t>
            </a:r>
            <a:r>
              <a:rPr lang="pt-BR" dirty="0" err="1" smtClean="0"/>
              <a:t>msgs</a:t>
            </a:r>
            <a:r>
              <a:rPr lang="pt-BR" dirty="0" smtClean="0"/>
              <a:t> armazenadas no servidor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HTTP: </a:t>
            </a:r>
            <a:r>
              <a:rPr lang="pt-BR" sz="2000" dirty="0" err="1" smtClean="0"/>
              <a:t>gmail</a:t>
            </a:r>
            <a:r>
              <a:rPr lang="pt-BR" sz="2000" dirty="0" smtClean="0"/>
              <a:t>, Hotmail , Yahoo! Mail, etc.</a:t>
            </a:r>
            <a:endParaRPr lang="pt-BR" dirty="0" smtClean="0"/>
          </a:p>
          <a:p>
            <a:pPr lvl="1">
              <a:lnSpc>
                <a:spcPct val="90000"/>
              </a:lnSpc>
            </a:pPr>
            <a:endParaRPr lang="pt-BR" sz="2000" dirty="0" smtClean="0"/>
          </a:p>
        </p:txBody>
      </p:sp>
      <p:sp>
        <p:nvSpPr>
          <p:cNvPr id="15370" name="Line 6"/>
          <p:cNvSpPr>
            <a:spLocks noChangeShapeType="1"/>
          </p:cNvSpPr>
          <p:nvPr/>
        </p:nvSpPr>
        <p:spPr bwMode="auto">
          <a:xfrm>
            <a:off x="2238375" y="1847850"/>
            <a:ext cx="847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371" name="Group 84"/>
          <p:cNvGrpSpPr>
            <a:grpSpLocks/>
          </p:cNvGrpSpPr>
          <p:nvPr/>
        </p:nvGrpSpPr>
        <p:grpSpPr bwMode="auto">
          <a:xfrm>
            <a:off x="3135313" y="1631950"/>
            <a:ext cx="355600" cy="933450"/>
            <a:chOff x="4180" y="783"/>
            <a:chExt cx="150" cy="307"/>
          </a:xfrm>
        </p:grpSpPr>
        <p:sp>
          <p:nvSpPr>
            <p:cNvPr id="1543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3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3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3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3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3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grpSp>
        <p:nvGrpSpPr>
          <p:cNvPr id="15372" name="Group 190"/>
          <p:cNvGrpSpPr>
            <a:grpSpLocks/>
          </p:cNvGrpSpPr>
          <p:nvPr/>
        </p:nvGrpSpPr>
        <p:grpSpPr bwMode="auto">
          <a:xfrm>
            <a:off x="1839913" y="2009775"/>
            <a:ext cx="2065337" cy="1227138"/>
            <a:chOff x="1159" y="1266"/>
            <a:chExt cx="1301" cy="773"/>
          </a:xfrm>
        </p:grpSpPr>
        <p:sp>
          <p:nvSpPr>
            <p:cNvPr id="15416" name="Text Box 95"/>
            <p:cNvSpPr txBox="1">
              <a:spLocks noChangeArrowheads="1"/>
            </p:cNvSpPr>
            <p:nvPr/>
          </p:nvSpPr>
          <p:spPr bwMode="auto">
            <a:xfrm>
              <a:off x="1159" y="1673"/>
              <a:ext cx="13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pt-BR" sz="1600">
                  <a:latin typeface="Comic Sans MS" pitchFamily="66" charset="0"/>
                </a:rPr>
                <a:t>servidor de correio </a:t>
              </a:r>
              <a:br>
                <a:rPr lang="pt-BR" sz="1600">
                  <a:latin typeface="Comic Sans MS" pitchFamily="66" charset="0"/>
                </a:rPr>
              </a:br>
              <a:r>
                <a:rPr lang="pt-BR" sz="1600">
                  <a:latin typeface="Comic Sans MS" pitchFamily="66" charset="0"/>
                </a:rPr>
                <a:t>do remetente</a:t>
              </a:r>
              <a:endParaRPr lang="pt-BR" sz="2400"/>
            </a:p>
          </p:txBody>
        </p:sp>
        <p:grpSp>
          <p:nvGrpSpPr>
            <p:cNvPr id="15417" name="Group 157"/>
            <p:cNvGrpSpPr>
              <a:grpSpLocks/>
            </p:cNvGrpSpPr>
            <p:nvPr/>
          </p:nvGrpSpPr>
          <p:grpSpPr bwMode="auto">
            <a:xfrm>
              <a:off x="1818" y="1266"/>
              <a:ext cx="510" cy="354"/>
              <a:chOff x="2070" y="2004"/>
              <a:chExt cx="510" cy="354"/>
            </a:xfrm>
          </p:grpSpPr>
          <p:sp>
            <p:nvSpPr>
              <p:cNvPr id="15418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19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20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1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2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3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4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5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6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27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28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29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30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431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</p:grpSp>
      <p:grpSp>
        <p:nvGrpSpPr>
          <p:cNvPr id="15373" name="Group 119"/>
          <p:cNvGrpSpPr>
            <a:grpSpLocks/>
          </p:cNvGrpSpPr>
          <p:nvPr/>
        </p:nvGrpSpPr>
        <p:grpSpPr bwMode="auto">
          <a:xfrm>
            <a:off x="2173288" y="1389063"/>
            <a:ext cx="1031875" cy="457200"/>
            <a:chOff x="3745" y="2537"/>
            <a:chExt cx="650" cy="288"/>
          </a:xfrm>
        </p:grpSpPr>
        <p:sp>
          <p:nvSpPr>
            <p:cNvPr id="1541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1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>
                  <a:solidFill>
                    <a:srgbClr val="FF0000"/>
                  </a:solidFill>
                  <a:latin typeface="Comic Sans MS" pitchFamily="66" charset="0"/>
                </a:rPr>
                <a:t>SMTP</a:t>
              </a:r>
              <a:endParaRPr lang="pt-BR" sz="2400"/>
            </a:p>
          </p:txBody>
        </p:sp>
      </p:grpSp>
      <p:grpSp>
        <p:nvGrpSpPr>
          <p:cNvPr id="15374" name="Group 126"/>
          <p:cNvGrpSpPr>
            <a:grpSpLocks/>
          </p:cNvGrpSpPr>
          <p:nvPr/>
        </p:nvGrpSpPr>
        <p:grpSpPr bwMode="auto">
          <a:xfrm>
            <a:off x="5002213" y="1631950"/>
            <a:ext cx="355600" cy="933450"/>
            <a:chOff x="4180" y="783"/>
            <a:chExt cx="150" cy="307"/>
          </a:xfrm>
        </p:grpSpPr>
        <p:sp>
          <p:nvSpPr>
            <p:cNvPr id="15406" name="AutoShape 1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7" name="Rectangle 1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8" name="Rectangle 1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9" name="AutoShape 1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10" name="Line 1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1" name="Line 1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2" name="Rectangle 1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13" name="Rectangle 1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sp>
        <p:nvSpPr>
          <p:cNvPr id="15375" name="Line 151"/>
          <p:cNvSpPr>
            <a:spLocks noChangeShapeType="1"/>
          </p:cNvSpPr>
          <p:nvPr/>
        </p:nvSpPr>
        <p:spPr bwMode="auto">
          <a:xfrm>
            <a:off x="3524250" y="1866900"/>
            <a:ext cx="1390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6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5377" name="Text Box 154"/>
          <p:cNvSpPr txBox="1">
            <a:spLocks noChangeArrowheads="1"/>
          </p:cNvSpPr>
          <p:nvPr/>
        </p:nvSpPr>
        <p:spPr bwMode="auto">
          <a:xfrm>
            <a:off x="3697288" y="138906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SMTP</a:t>
            </a:r>
            <a:endParaRPr lang="pt-BR" sz="2400"/>
          </a:p>
        </p:txBody>
      </p:sp>
      <p:sp>
        <p:nvSpPr>
          <p:cNvPr id="15378" name="Line 155"/>
          <p:cNvSpPr>
            <a:spLocks noChangeShapeType="1"/>
          </p:cNvSpPr>
          <p:nvPr/>
        </p:nvSpPr>
        <p:spPr bwMode="auto">
          <a:xfrm>
            <a:off x="5400675" y="1857375"/>
            <a:ext cx="1647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9" name="Text Box 156"/>
          <p:cNvSpPr txBox="1">
            <a:spLocks noChangeArrowheads="1"/>
          </p:cNvSpPr>
          <p:nvPr/>
        </p:nvSpPr>
        <p:spPr bwMode="auto">
          <a:xfrm>
            <a:off x="5613400" y="1474788"/>
            <a:ext cx="1339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POP3 ou</a:t>
            </a:r>
          </a:p>
          <a:p>
            <a:pPr algn="ctr" eaLnBrk="0" hangingPunct="0"/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IMAP</a:t>
            </a:r>
            <a:endParaRPr lang="pt-BR" sz="2400"/>
          </a:p>
        </p:txBody>
      </p:sp>
      <p:sp>
        <p:nvSpPr>
          <p:cNvPr id="15380" name="Text Box 160"/>
          <p:cNvSpPr txBox="1">
            <a:spLocks noChangeArrowheads="1"/>
          </p:cNvSpPr>
          <p:nvPr/>
        </p:nvSpPr>
        <p:spPr bwMode="auto">
          <a:xfrm>
            <a:off x="4572000" y="2644775"/>
            <a:ext cx="2005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Comic Sans MS" pitchFamily="66" charset="0"/>
              </a:rPr>
              <a:t>servidor de correio</a:t>
            </a:r>
            <a:br>
              <a:rPr lang="pt-BR" sz="1600">
                <a:latin typeface="Comic Sans MS" pitchFamily="66" charset="0"/>
              </a:rPr>
            </a:br>
            <a:r>
              <a:rPr lang="pt-BR" sz="1600">
                <a:latin typeface="Comic Sans MS" pitchFamily="66" charset="0"/>
              </a:rPr>
              <a:t>do receptor</a:t>
            </a:r>
            <a:endParaRPr lang="pt-BR" sz="2400"/>
          </a:p>
        </p:txBody>
      </p:sp>
      <p:grpSp>
        <p:nvGrpSpPr>
          <p:cNvPr id="15381" name="Group 161"/>
          <p:cNvGrpSpPr>
            <a:grpSpLocks/>
          </p:cNvGrpSpPr>
          <p:nvPr/>
        </p:nvGrpSpPr>
        <p:grpSpPr bwMode="auto">
          <a:xfrm>
            <a:off x="4733925" y="2000250"/>
            <a:ext cx="809625" cy="561975"/>
            <a:chOff x="2070" y="2004"/>
            <a:chExt cx="510" cy="354"/>
          </a:xfrm>
        </p:grpSpPr>
        <p:sp>
          <p:nvSpPr>
            <p:cNvPr id="15392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393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394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5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6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7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8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9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0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1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2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3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4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5405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</p:grpSp>
      <p:pic>
        <p:nvPicPr>
          <p:cNvPr id="15382" name="Picture 176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16335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79" descr="B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1463" y="157162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84" name="Group 180"/>
          <p:cNvGrpSpPr>
            <a:grpSpLocks/>
          </p:cNvGrpSpPr>
          <p:nvPr/>
        </p:nvGrpSpPr>
        <p:grpSpPr bwMode="auto">
          <a:xfrm>
            <a:off x="1352550" y="1392238"/>
            <a:ext cx="855663" cy="882650"/>
            <a:chOff x="3540" y="866"/>
            <a:chExt cx="539" cy="538"/>
          </a:xfrm>
        </p:grpSpPr>
        <p:graphicFrame>
          <p:nvGraphicFramePr>
            <p:cNvPr id="15365" name="Object 3"/>
            <p:cNvGraphicFramePr>
              <a:graphicFrameLocks noChangeAspect="1"/>
            </p:cNvGraphicFramePr>
            <p:nvPr/>
          </p:nvGraphicFramePr>
          <p:xfrm>
            <a:off x="3540" y="866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866"/>
                          <a:ext cx="392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89" name="Group 182"/>
            <p:cNvGrpSpPr>
              <a:grpSpLocks/>
            </p:cNvGrpSpPr>
            <p:nvPr/>
          </p:nvGrpSpPr>
          <p:grpSpPr bwMode="auto">
            <a:xfrm>
              <a:off x="3567" y="959"/>
              <a:ext cx="512" cy="445"/>
              <a:chOff x="3567" y="959"/>
              <a:chExt cx="512" cy="445"/>
            </a:xfrm>
          </p:grpSpPr>
          <p:sp>
            <p:nvSpPr>
              <p:cNvPr id="15390" name="Rectangle 183"/>
              <p:cNvSpPr>
                <a:spLocks noChangeArrowheads="1"/>
              </p:cNvSpPr>
              <p:nvPr/>
            </p:nvSpPr>
            <p:spPr bwMode="auto">
              <a:xfrm>
                <a:off x="3567" y="972"/>
                <a:ext cx="488" cy="42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391" name="Text Box 184"/>
              <p:cNvSpPr txBox="1">
                <a:spLocks noChangeArrowheads="1"/>
              </p:cNvSpPr>
              <p:nvPr/>
            </p:nvSpPr>
            <p:spPr bwMode="auto">
              <a:xfrm>
                <a:off x="3580" y="959"/>
                <a:ext cx="49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400">
                    <a:latin typeface="Comic Sans MS" pitchFamily="66" charset="0"/>
                  </a:rPr>
                  <a:t>agente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de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usuário</a:t>
                </a:r>
                <a:endParaRPr lang="pt-BR" sz="2000"/>
              </a:p>
            </p:txBody>
          </p:sp>
        </p:grpSp>
      </p:grpSp>
      <p:grpSp>
        <p:nvGrpSpPr>
          <p:cNvPr id="15385" name="Group 185"/>
          <p:cNvGrpSpPr>
            <a:grpSpLocks/>
          </p:cNvGrpSpPr>
          <p:nvPr/>
        </p:nvGrpSpPr>
        <p:grpSpPr bwMode="auto">
          <a:xfrm>
            <a:off x="7007225" y="1438275"/>
            <a:ext cx="855663" cy="882650"/>
            <a:chOff x="3540" y="866"/>
            <a:chExt cx="539" cy="538"/>
          </a:xfrm>
        </p:grpSpPr>
        <p:graphicFrame>
          <p:nvGraphicFramePr>
            <p:cNvPr id="15364" name="Object 2"/>
            <p:cNvGraphicFramePr>
              <a:graphicFrameLocks noChangeAspect="1"/>
            </p:cNvGraphicFramePr>
            <p:nvPr/>
          </p:nvGraphicFramePr>
          <p:xfrm>
            <a:off x="3540" y="866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866"/>
                          <a:ext cx="392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86" name="Group 187"/>
            <p:cNvGrpSpPr>
              <a:grpSpLocks/>
            </p:cNvGrpSpPr>
            <p:nvPr/>
          </p:nvGrpSpPr>
          <p:grpSpPr bwMode="auto">
            <a:xfrm>
              <a:off x="3567" y="959"/>
              <a:ext cx="512" cy="445"/>
              <a:chOff x="3567" y="959"/>
              <a:chExt cx="512" cy="445"/>
            </a:xfrm>
          </p:grpSpPr>
          <p:sp>
            <p:nvSpPr>
              <p:cNvPr id="15387" name="Rectangle 188"/>
              <p:cNvSpPr>
                <a:spLocks noChangeArrowheads="1"/>
              </p:cNvSpPr>
              <p:nvPr/>
            </p:nvSpPr>
            <p:spPr bwMode="auto">
              <a:xfrm>
                <a:off x="3567" y="972"/>
                <a:ext cx="488" cy="42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15388" name="Text Box 189"/>
              <p:cNvSpPr txBox="1">
                <a:spLocks noChangeArrowheads="1"/>
              </p:cNvSpPr>
              <p:nvPr/>
            </p:nvSpPr>
            <p:spPr bwMode="auto">
              <a:xfrm>
                <a:off x="3580" y="959"/>
                <a:ext cx="49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400">
                    <a:latin typeface="Comic Sans MS" pitchFamily="66" charset="0"/>
                  </a:rPr>
                  <a:t>agente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de </a:t>
                </a:r>
                <a:br>
                  <a:rPr lang="pt-BR" sz="1400">
                    <a:latin typeface="Comic Sans MS" pitchFamily="66" charset="0"/>
                  </a:rPr>
                </a:br>
                <a:r>
                  <a:rPr lang="pt-BR" sz="1400">
                    <a:latin typeface="Comic Sans MS" pitchFamily="66" charset="0"/>
                  </a:rPr>
                  <a:t>usuário</a:t>
                </a:r>
                <a:endParaRPr lang="pt-BR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680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F238-94E6-4BF1-8B96-084AC007ABE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Protocolo POP3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fase de autorização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smtClean="0"/>
              <a:t>comandos do cliente: </a:t>
            </a:r>
          </a:p>
          <a:p>
            <a:pPr lvl="1"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user:</a:t>
            </a:r>
            <a:r>
              <a:rPr lang="pt-BR" sz="2000" smtClean="0"/>
              <a:t> declara nome</a:t>
            </a:r>
          </a:p>
          <a:p>
            <a:pPr lvl="1"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pass:</a:t>
            </a:r>
            <a:r>
              <a:rPr lang="pt-BR" sz="2000" smtClean="0"/>
              <a:t> senha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servidor responde</a:t>
            </a:r>
          </a:p>
          <a:p>
            <a:pPr lvl="1"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+OK</a:t>
            </a:r>
          </a:p>
          <a:p>
            <a:pPr lvl="1"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-ERR</a:t>
            </a:r>
            <a:endParaRPr lang="pt-BR" sz="1800" smtClean="0"/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fase de transação, </a:t>
            </a:r>
            <a:r>
              <a:rPr lang="pt-BR" sz="2000" smtClean="0">
                <a:solidFill>
                  <a:schemeClr val="tx2"/>
                </a:solidFill>
              </a:rPr>
              <a:t>cliente: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list:</a:t>
            </a:r>
            <a:r>
              <a:rPr lang="pt-BR" sz="2000" smtClean="0"/>
              <a:t> lista números das msgs</a:t>
            </a:r>
          </a:p>
          <a:p>
            <a:pPr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retr:</a:t>
            </a:r>
            <a:r>
              <a:rPr lang="pt-BR" sz="2000" smtClean="0"/>
              <a:t> recupera msg por número</a:t>
            </a:r>
          </a:p>
          <a:p>
            <a:pPr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dele:</a:t>
            </a:r>
            <a:r>
              <a:rPr lang="pt-BR" sz="2000" smtClean="0"/>
              <a:t> apaga msg</a:t>
            </a:r>
          </a:p>
          <a:p>
            <a:pPr>
              <a:lnSpc>
                <a:spcPct val="90000"/>
              </a:lnSpc>
            </a:pPr>
            <a:r>
              <a:rPr lang="pt-BR" sz="2000" b="1" smtClean="0">
                <a:latin typeface="Courier New" pitchFamily="49" charset="0"/>
              </a:rPr>
              <a:t>quit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         </a:t>
            </a:r>
            <a:r>
              <a:rPr lang="en-US" sz="1800" b="1">
                <a:latin typeface="Courier New" pitchFamily="49" charset="0"/>
              </a:rPr>
              <a:t>C: list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1 498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2 912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.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C: retr 1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&lt;message 1 contents&gt;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.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C: dele 1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C: retr 2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&lt;message 1 contents&gt;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.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C: dele 2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C: quit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     S: +OK </a:t>
            </a:r>
            <a:r>
              <a:rPr lang="en-US" sz="1400" b="1">
                <a:latin typeface="Courier New" pitchFamily="49" charset="0"/>
              </a:rPr>
              <a:t>POP3 server signing off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76807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 b="1">
              <a:latin typeface="Courier New" pitchFamily="49" charset="0"/>
            </a:endParaRPr>
          </a:p>
          <a:p>
            <a:pPr eaLnBrk="0" hangingPunct="0"/>
            <a:r>
              <a:rPr lang="en-US" sz="1800" b="1">
                <a:latin typeface="Courier New" pitchFamily="49" charset="0"/>
              </a:rPr>
              <a:t>S: +OK POP3 server ready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C: user ana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S: +OK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C: pass faminta </a:t>
            </a:r>
          </a:p>
          <a:p>
            <a:pPr eaLnBrk="0" hangingPunct="0"/>
            <a:r>
              <a:rPr lang="en-US" sz="1800" b="1">
                <a:latin typeface="Courier New" pitchFamily="49" charset="0"/>
              </a:rPr>
              <a:t>S: +OK</a:t>
            </a:r>
            <a:r>
              <a:rPr lang="en-US" sz="1400" b="1">
                <a:latin typeface="Courier New" pitchFamily="49" charset="0"/>
              </a:rPr>
              <a:t> user successfully logged on</a:t>
            </a:r>
            <a:endParaRPr lang="en-US" sz="2400"/>
          </a:p>
        </p:txBody>
      </p:sp>
      <p:sp>
        <p:nvSpPr>
          <p:cNvPr id="76808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09" name="Line 13"/>
          <p:cNvSpPr>
            <a:spLocks noChangeShapeType="1"/>
          </p:cNvSpPr>
          <p:nvPr/>
        </p:nvSpPr>
        <p:spPr bwMode="auto">
          <a:xfrm flipV="1">
            <a:off x="3486150" y="1438275"/>
            <a:ext cx="1400175" cy="238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0" name="Freeform 14"/>
          <p:cNvSpPr>
            <a:spLocks/>
          </p:cNvSpPr>
          <p:nvPr/>
        </p:nvSpPr>
        <p:spPr bwMode="auto">
          <a:xfrm>
            <a:off x="4962525" y="2428875"/>
            <a:ext cx="371475" cy="38957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1" name="Line 15"/>
          <p:cNvSpPr>
            <a:spLocks noChangeShapeType="1"/>
          </p:cNvSpPr>
          <p:nvPr/>
        </p:nvSpPr>
        <p:spPr bwMode="auto">
          <a:xfrm flipV="1">
            <a:off x="3152775" y="3952875"/>
            <a:ext cx="1733550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782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30DE0E-3E91-40A4-9193-7BC969E2CAA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POP3 (mais) e IMAP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5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Mais sobre o POP3</a:t>
            </a:r>
            <a:endParaRPr lang="pt-BR" sz="2400" smtClean="0"/>
          </a:p>
          <a:p>
            <a:r>
              <a:rPr lang="pt-BR" sz="2400" smtClean="0"/>
              <a:t>O exemplo anterior usa o modo “</a:t>
            </a:r>
            <a:r>
              <a:rPr lang="pt-BR" sz="2400" i="1" smtClean="0"/>
              <a:t>download</a:t>
            </a:r>
            <a:r>
              <a:rPr lang="pt-BR" sz="2400" smtClean="0"/>
              <a:t> e delete”.</a:t>
            </a:r>
          </a:p>
          <a:p>
            <a:r>
              <a:rPr lang="pt-BR" sz="2400" smtClean="0"/>
              <a:t>Bob não pode reler as mensagens se mudar de cliente</a:t>
            </a:r>
          </a:p>
          <a:p>
            <a:r>
              <a:rPr lang="pt-BR" sz="2400" smtClean="0"/>
              <a:t>“</a:t>
            </a:r>
            <a:r>
              <a:rPr lang="pt-BR" sz="2400" i="1" smtClean="0"/>
              <a:t>Download</a:t>
            </a:r>
            <a:r>
              <a:rPr lang="pt-BR" sz="2400" smtClean="0"/>
              <a:t>-e-mantenha”: copia as mensagens em clientes diferentes </a:t>
            </a:r>
          </a:p>
          <a:p>
            <a:r>
              <a:rPr lang="pt-BR" sz="2400" smtClean="0"/>
              <a:t>POP3 não mantém estado entre conexões</a:t>
            </a: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432435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IMAP</a:t>
            </a:r>
            <a:endParaRPr lang="pt-BR" sz="2400" smtClean="0"/>
          </a:p>
          <a:p>
            <a:r>
              <a:rPr lang="pt-BR" sz="2400" smtClean="0"/>
              <a:t>Mantém todas as mensagens num único lugar: o servidor</a:t>
            </a:r>
          </a:p>
          <a:p>
            <a:r>
              <a:rPr lang="pt-BR" sz="2400" smtClean="0"/>
              <a:t>Permite ao usuário organizar as mensagens em pastas</a:t>
            </a:r>
          </a:p>
          <a:p>
            <a:r>
              <a:rPr lang="pt-BR" sz="2400" smtClean="0"/>
              <a:t>O IMAP mantém o estado do usuário entre sessões:</a:t>
            </a:r>
          </a:p>
          <a:p>
            <a:pPr lvl="1"/>
            <a:r>
              <a:rPr lang="pt-BR" sz="2000" smtClean="0"/>
              <a:t>nomes das pastas e mapeamentos entre as IDs das mensagens e o nome da pasta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/>
              <a:t>2.1 Princípios de aplicações de rede</a:t>
            </a:r>
          </a:p>
          <a:p>
            <a:r>
              <a:rPr lang="pt-BR" sz="2400" dirty="0" smtClean="0"/>
              <a:t>2.2 A Web e o HTTP</a:t>
            </a:r>
          </a:p>
          <a:p>
            <a:r>
              <a:rPr lang="pt-BR" sz="2400" dirty="0" smtClean="0"/>
              <a:t>2.3 Transferência de arquivo: FTP</a:t>
            </a:r>
          </a:p>
          <a:p>
            <a:r>
              <a:rPr lang="pt-BR" sz="2400" dirty="0" smtClean="0"/>
              <a:t>2.4 Correio Eletrônico na Internet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2.5 DNS: o serviço de diretório da Internet</a:t>
            </a:r>
          </a:p>
          <a:p>
            <a:endParaRPr lang="pt-BR" sz="2400" dirty="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/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677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AB5CE-5453-49F6-896E-C62E4188253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DNS: </a:t>
            </a:r>
            <a:r>
              <a:rPr lang="pt-BR" sz="3600" i="1" smtClean="0"/>
              <a:t>Domain Name System</a:t>
            </a:r>
            <a:endParaRPr lang="pt-BR" i="1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Pessoas:</a:t>
            </a:r>
            <a:r>
              <a:rPr lang="pt-BR" sz="2400" dirty="0" smtClean="0"/>
              <a:t> muitos identificadores: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CPF, nome, no. da Identidade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hospedeiros, roteadores Internet :</a:t>
            </a:r>
            <a:endParaRPr lang="pt-BR" sz="2400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endereço IP (32 bit) - usado p/ endereçar </a:t>
            </a:r>
            <a:r>
              <a:rPr lang="pt-BR" sz="2000" dirty="0" err="1" smtClean="0"/>
              <a:t>datagramas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/>
              <a:t>“nome”, ex., www.yahoo.com - usado por gente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P:</a:t>
            </a:r>
            <a:r>
              <a:rPr lang="pt-BR" sz="2400" dirty="0" smtClean="0"/>
              <a:t> como mapear entre nome e endereço IP?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437063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Domain Name System: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000" i="1" smtClean="0">
                <a:solidFill>
                  <a:schemeClr val="accent2"/>
                </a:solidFill>
              </a:rPr>
              <a:t>base de dados distribuída </a:t>
            </a:r>
            <a:r>
              <a:rPr lang="pt-BR" sz="2000" smtClean="0"/>
              <a:t>implementada na hierarquia de muitos </a:t>
            </a:r>
            <a:r>
              <a:rPr lang="pt-BR" sz="2000" i="1" smtClean="0">
                <a:solidFill>
                  <a:schemeClr val="accent2"/>
                </a:solidFill>
              </a:rPr>
              <a:t>servidores de nomes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i="1" smtClean="0">
                <a:solidFill>
                  <a:schemeClr val="accent2"/>
                </a:solidFill>
              </a:rPr>
              <a:t>protocolo de camada de aplicação</a:t>
            </a:r>
            <a:r>
              <a:rPr lang="pt-BR" sz="2000" smtClean="0"/>
              <a:t> permite que hospedeiros, roteadores, servidores de nomes se comuniquem para </a:t>
            </a:r>
            <a:r>
              <a:rPr lang="pt-BR" sz="2000" i="1" smtClean="0">
                <a:solidFill>
                  <a:schemeClr val="accent2"/>
                </a:solidFill>
              </a:rPr>
              <a:t>resolver</a:t>
            </a:r>
            <a:r>
              <a:rPr lang="pt-BR" sz="2000" smtClean="0">
                <a:solidFill>
                  <a:schemeClr val="accent2"/>
                </a:solidFill>
              </a:rPr>
              <a:t> </a:t>
            </a:r>
            <a:r>
              <a:rPr lang="pt-BR" sz="2000" smtClean="0"/>
              <a:t>nomes (tradução endereço/nome)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nota: função imprescindível da Internet implementada como protocolo de camada de aplicação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complexidade na borda da rede</a:t>
            </a: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23942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150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35A93-E340-47BF-9DC1-8824E67F5E1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DNS (cont.)</a:t>
            </a:r>
            <a:endParaRPr lang="pt-BR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94017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Serviços DNS</a:t>
            </a:r>
          </a:p>
          <a:p>
            <a:r>
              <a:rPr lang="pt-BR" sz="2400" dirty="0" smtClean="0"/>
              <a:t>Tradução de nome de hospedeiro para IP</a:t>
            </a:r>
            <a:endParaRPr lang="pt-BR" sz="2000" dirty="0" smtClean="0"/>
          </a:p>
          <a:p>
            <a:r>
              <a:rPr lang="pt-BR" sz="2400" dirty="0" smtClean="0"/>
              <a:t>Apelidos para hospedeiros (</a:t>
            </a:r>
            <a:r>
              <a:rPr lang="pt-BR" sz="2400" dirty="0" err="1" smtClean="0"/>
              <a:t>aliasing</a:t>
            </a:r>
            <a:r>
              <a:rPr lang="pt-BR" sz="2400" dirty="0" smtClean="0"/>
              <a:t>)</a:t>
            </a:r>
          </a:p>
          <a:p>
            <a:pPr lvl="1"/>
            <a:r>
              <a:rPr lang="pt-BR" sz="1800" dirty="0" smtClean="0"/>
              <a:t>Nomes canônicos e apelidos</a:t>
            </a:r>
          </a:p>
          <a:p>
            <a:r>
              <a:rPr lang="pt-BR" sz="2400" dirty="0" smtClean="0"/>
              <a:t>Apelidos para servidores de e-mail</a:t>
            </a:r>
          </a:p>
          <a:p>
            <a:r>
              <a:rPr lang="pt-BR" sz="2400" dirty="0" smtClean="0"/>
              <a:t>Distribuição de carga</a:t>
            </a:r>
          </a:p>
          <a:p>
            <a:pPr lvl="1"/>
            <a:r>
              <a:rPr lang="pt-BR" sz="1800" dirty="0" smtClean="0"/>
              <a:t>Servidores Web replicados: conjunto de endereços IP para um</a:t>
            </a:r>
            <a:r>
              <a:rPr lang="pt-BR" sz="1600" dirty="0" smtClean="0"/>
              <a:t> mesmo nome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73575" y="1487488"/>
            <a:ext cx="4191000" cy="4648200"/>
          </a:xfrm>
          <a:noFill/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Por que não centralizar o DNS?</a:t>
            </a:r>
          </a:p>
          <a:p>
            <a:pPr>
              <a:lnSpc>
                <a:spcPct val="80000"/>
              </a:lnSpc>
            </a:pPr>
            <a:r>
              <a:rPr lang="pt-BR" sz="2400" dirty="0" smtClean="0"/>
              <a:t>ponto único de falha</a:t>
            </a:r>
          </a:p>
          <a:p>
            <a:pPr>
              <a:lnSpc>
                <a:spcPct val="80000"/>
              </a:lnSpc>
            </a:pPr>
            <a:r>
              <a:rPr lang="pt-BR" sz="2400" dirty="0" smtClean="0"/>
              <a:t>volume de tráfego</a:t>
            </a:r>
          </a:p>
          <a:p>
            <a:pPr>
              <a:lnSpc>
                <a:spcPct val="80000"/>
              </a:lnSpc>
            </a:pPr>
            <a:r>
              <a:rPr lang="pt-BR" sz="2400" dirty="0" smtClean="0"/>
              <a:t>base de dados centralizada e distante</a:t>
            </a:r>
          </a:p>
          <a:p>
            <a:pPr>
              <a:lnSpc>
                <a:spcPct val="80000"/>
              </a:lnSpc>
            </a:pPr>
            <a:r>
              <a:rPr lang="pt-BR" sz="2400" dirty="0" smtClean="0"/>
              <a:t>manutenção (da BD)</a:t>
            </a:r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endParaRPr lang="pt-BR" sz="1400" dirty="0" smtClean="0"/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Não é escalável!</a:t>
            </a:r>
          </a:p>
        </p:txBody>
      </p:sp>
    </p:spTree>
    <p:extLst>
      <p:ext uri="{BB962C8B-B14F-4D97-AF65-F5344CB8AC3E}">
        <p14:creationId xmlns:p14="http://schemas.microsoft.com/office/powerpoint/2010/main" val="3315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253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14CC4-160F-4EB6-804F-23E7991B7394}" type="slidenum">
              <a:rPr lang="en-US" smtClean="0"/>
              <a:pPr/>
              <a:t>66</a:t>
            </a:fld>
            <a:endParaRPr lang="en-US" smtClean="0"/>
          </a:p>
        </p:txBody>
      </p:sp>
      <p:grpSp>
        <p:nvGrpSpPr>
          <p:cNvPr id="22532" name="Group 22"/>
          <p:cNvGrpSpPr>
            <a:grpSpLocks/>
          </p:cNvGrpSpPr>
          <p:nvPr/>
        </p:nvGrpSpPr>
        <p:grpSpPr bwMode="auto">
          <a:xfrm>
            <a:off x="460375" y="1093788"/>
            <a:ext cx="8272463" cy="2444750"/>
            <a:chOff x="290" y="689"/>
            <a:chExt cx="5211" cy="1540"/>
          </a:xfrm>
        </p:grpSpPr>
        <p:sp>
          <p:nvSpPr>
            <p:cNvPr id="22535" name="Text Box 3"/>
            <p:cNvSpPr txBox="1">
              <a:spLocks noChangeArrowheads="1"/>
            </p:cNvSpPr>
            <p:nvPr/>
          </p:nvSpPr>
          <p:spPr bwMode="auto">
            <a:xfrm>
              <a:off x="2193" y="689"/>
              <a:ext cx="1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Root DNS Servers</a:t>
              </a:r>
            </a:p>
          </p:txBody>
        </p:sp>
        <p:sp>
          <p:nvSpPr>
            <p:cNvPr id="22536" name="Text Box 4"/>
            <p:cNvSpPr txBox="1">
              <a:spLocks noChangeArrowheads="1"/>
            </p:cNvSpPr>
            <p:nvPr/>
          </p:nvSpPr>
          <p:spPr bwMode="auto">
            <a:xfrm>
              <a:off x="570" y="1362"/>
              <a:ext cx="1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com DNS servers</a:t>
              </a:r>
            </a:p>
          </p:txBody>
        </p:sp>
        <p:sp>
          <p:nvSpPr>
            <p:cNvPr id="22537" name="Text Box 5"/>
            <p:cNvSpPr txBox="1">
              <a:spLocks noChangeArrowheads="1"/>
            </p:cNvSpPr>
            <p:nvPr/>
          </p:nvSpPr>
          <p:spPr bwMode="auto">
            <a:xfrm>
              <a:off x="2238" y="1320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org DNS servers</a:t>
              </a:r>
            </a:p>
          </p:txBody>
        </p:sp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3861" y="1320"/>
              <a:ext cx="1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edu DNS servers</a:t>
              </a:r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H="1">
              <a:off x="1336" y="941"/>
              <a:ext cx="1307" cy="37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>
              <a:off x="2824" y="899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3049" y="941"/>
              <a:ext cx="1353" cy="3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2" name="Text Box 10"/>
            <p:cNvSpPr txBox="1">
              <a:spLocks noChangeArrowheads="1"/>
            </p:cNvSpPr>
            <p:nvPr/>
          </p:nvSpPr>
          <p:spPr bwMode="auto">
            <a:xfrm>
              <a:off x="3604" y="1720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poly.edu</a:t>
              </a:r>
            </a:p>
            <a:p>
              <a:pPr algn="l" eaLnBrk="1" hangingPunct="1"/>
              <a:r>
                <a:rPr lang="pt-BR">
                  <a:latin typeface="Arial" charset="0"/>
                </a:rPr>
                <a:t>DNS servers</a:t>
              </a:r>
            </a:p>
          </p:txBody>
        </p:sp>
        <p:sp>
          <p:nvSpPr>
            <p:cNvPr id="22543" name="Text Box 11"/>
            <p:cNvSpPr txBox="1">
              <a:spLocks noChangeArrowheads="1"/>
            </p:cNvSpPr>
            <p:nvPr/>
          </p:nvSpPr>
          <p:spPr bwMode="auto">
            <a:xfrm>
              <a:off x="4569" y="1720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umass.edu</a:t>
              </a:r>
            </a:p>
            <a:p>
              <a:pPr algn="l" eaLnBrk="1" hangingPunct="1"/>
              <a:r>
                <a:rPr lang="pt-BR">
                  <a:latin typeface="Arial" charset="0"/>
                </a:rPr>
                <a:t>DNS servers</a:t>
              </a:r>
            </a:p>
          </p:txBody>
        </p:sp>
        <p:sp>
          <p:nvSpPr>
            <p:cNvPr id="22544" name="Line 12"/>
            <p:cNvSpPr>
              <a:spLocks noChangeShapeType="1"/>
            </p:cNvSpPr>
            <p:nvPr/>
          </p:nvSpPr>
          <p:spPr bwMode="auto">
            <a:xfrm flipH="1">
              <a:off x="4041" y="1530"/>
              <a:ext cx="315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5" name="Line 13"/>
            <p:cNvSpPr>
              <a:spLocks noChangeShapeType="1"/>
            </p:cNvSpPr>
            <p:nvPr/>
          </p:nvSpPr>
          <p:spPr bwMode="auto">
            <a:xfrm>
              <a:off x="4627" y="1530"/>
              <a:ext cx="270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290" y="1804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yahoo.com</a:t>
              </a:r>
            </a:p>
            <a:p>
              <a:pPr algn="l" eaLnBrk="1" hangingPunct="1"/>
              <a:r>
                <a:rPr lang="pt-BR">
                  <a:latin typeface="Arial" charset="0"/>
                </a:rPr>
                <a:t>DNS servers</a:t>
              </a:r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1246" y="1825"/>
              <a:ext cx="9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amazon.com</a:t>
              </a:r>
            </a:p>
            <a:p>
              <a:pPr algn="l" eaLnBrk="1" hangingPunct="1"/>
              <a:r>
                <a:rPr lang="pt-BR">
                  <a:latin typeface="Arial" charset="0"/>
                </a:rPr>
                <a:t>DNS servers</a:t>
              </a:r>
            </a:p>
          </p:txBody>
        </p:sp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 flipH="1">
              <a:off x="795" y="1573"/>
              <a:ext cx="181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9" name="Line 17"/>
            <p:cNvSpPr>
              <a:spLocks noChangeShapeType="1"/>
            </p:cNvSpPr>
            <p:nvPr/>
          </p:nvSpPr>
          <p:spPr bwMode="auto">
            <a:xfrm>
              <a:off x="1381" y="1573"/>
              <a:ext cx="226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50" name="Text Box 18"/>
            <p:cNvSpPr txBox="1">
              <a:spLocks noChangeArrowheads="1"/>
            </p:cNvSpPr>
            <p:nvPr/>
          </p:nvSpPr>
          <p:spPr bwMode="auto">
            <a:xfrm>
              <a:off x="2454" y="1761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>
                  <a:latin typeface="Arial" charset="0"/>
                </a:rPr>
                <a:t>pbs.org</a:t>
              </a:r>
            </a:p>
            <a:p>
              <a:pPr algn="l" eaLnBrk="1" hangingPunct="1"/>
              <a:r>
                <a:rPr lang="pt-BR">
                  <a:latin typeface="Arial" charset="0"/>
                </a:rPr>
                <a:t>DNS servers</a:t>
              </a:r>
            </a:p>
          </p:txBody>
        </p:sp>
        <p:sp>
          <p:nvSpPr>
            <p:cNvPr id="22551" name="Line 19"/>
            <p:cNvSpPr>
              <a:spLocks noChangeShapeType="1"/>
            </p:cNvSpPr>
            <p:nvPr/>
          </p:nvSpPr>
          <p:spPr bwMode="auto">
            <a:xfrm>
              <a:off x="2824" y="1530"/>
              <a:ext cx="0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33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pt-BR" sz="3600" smtClean="0"/>
              <a:t>Base de Dados Hierárquica e Distribuída</a:t>
            </a:r>
          </a:p>
        </p:txBody>
      </p:sp>
      <p:sp>
        <p:nvSpPr>
          <p:cNvPr id="22534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3800687"/>
            <a:ext cx="8162925" cy="2517918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Cliente quer IP para www.amazon.com; 1</a:t>
            </a:r>
            <a:r>
              <a:rPr lang="pt-BR" sz="2000" u="sng" baseline="30000" dirty="0" smtClean="0">
                <a:solidFill>
                  <a:srgbClr val="FF0000"/>
                </a:solidFill>
              </a:rPr>
              <a:t>a</a:t>
            </a:r>
            <a:r>
              <a:rPr lang="pt-BR" sz="2000" u="sng" dirty="0" smtClean="0">
                <a:solidFill>
                  <a:srgbClr val="FF0000"/>
                </a:solidFill>
              </a:rPr>
              <a:t> </a:t>
            </a:r>
            <a:r>
              <a:rPr lang="pt-BR" sz="2000" u="sng" dirty="0" err="1" smtClean="0">
                <a:solidFill>
                  <a:srgbClr val="FF0000"/>
                </a:solidFill>
              </a:rPr>
              <a:t>aprox</a:t>
            </a:r>
            <a:r>
              <a:rPr lang="pt-BR" sz="2000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pt-BR" sz="2000" dirty="0" smtClean="0"/>
              <a:t>Cliente consulta um servidor raiz para encontrar um servidor DNS .com</a:t>
            </a:r>
          </a:p>
          <a:p>
            <a:r>
              <a:rPr lang="pt-BR" sz="2000" dirty="0" smtClean="0"/>
              <a:t>Cliente consulta servidor DNS .com para obter o servidor DNS para o domínio amazon.com</a:t>
            </a:r>
          </a:p>
          <a:p>
            <a:r>
              <a:rPr lang="pt-BR" sz="2000" dirty="0" smtClean="0"/>
              <a:t>Cliente consulta servidor DNS do domínio amazon.com para obter endereço IP de www.amazon.com</a:t>
            </a:r>
          </a:p>
        </p:txBody>
      </p:sp>
    </p:spTree>
    <p:extLst>
      <p:ext uri="{BB962C8B-B14F-4D97-AF65-F5344CB8AC3E}">
        <p14:creationId xmlns:p14="http://schemas.microsoft.com/office/powerpoint/2010/main" val="3444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35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D9D42C-0EAE-4008-AF2F-6B7E70964779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DNS: Servidores raiz</a:t>
            </a:r>
            <a:endParaRPr lang="pt-BR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66850"/>
            <a:ext cx="7772400" cy="1795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procurado por servidor local que não consegue resolver o nome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servidor raiz: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procura servidor oficial se mapeamento desconhecido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obtém tradução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devolve mapeamento ao servidor local</a:t>
            </a:r>
          </a:p>
        </p:txBody>
      </p:sp>
      <p:sp>
        <p:nvSpPr>
          <p:cNvPr id="23558" name="Rectangle 21"/>
          <p:cNvSpPr>
            <a:spLocks noChangeArrowheads="1"/>
          </p:cNvSpPr>
          <p:nvPr/>
        </p:nvSpPr>
        <p:spPr bwMode="auto">
          <a:xfrm>
            <a:off x="6186488" y="5032375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sz="2000"/>
              <a:t>    </a:t>
            </a:r>
            <a:r>
              <a:rPr lang="pt-BR" sz="2000"/>
              <a:t>13 servidores de nome raiz em todo o mundo</a:t>
            </a:r>
            <a:endParaRPr lang="pt-BR" sz="2400"/>
          </a:p>
        </p:txBody>
      </p:sp>
      <p:grpSp>
        <p:nvGrpSpPr>
          <p:cNvPr id="23559" name="Group 22"/>
          <p:cNvGrpSpPr>
            <a:grpSpLocks/>
          </p:cNvGrpSpPr>
          <p:nvPr/>
        </p:nvGrpSpPr>
        <p:grpSpPr bwMode="auto">
          <a:xfrm>
            <a:off x="325438" y="3498850"/>
            <a:ext cx="6689725" cy="3189288"/>
            <a:chOff x="303" y="2127"/>
            <a:chExt cx="4214" cy="2009"/>
          </a:xfrm>
        </p:grpSpPr>
        <p:sp>
          <p:nvSpPr>
            <p:cNvPr id="23560" name="Text Box 23"/>
            <p:cNvSpPr txBox="1">
              <a:spLocks noChangeArrowheads="1"/>
            </p:cNvSpPr>
            <p:nvPr/>
          </p:nvSpPr>
          <p:spPr bwMode="auto">
            <a:xfrm>
              <a:off x="1362" y="2127"/>
              <a:ext cx="163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a Verisign, Dulles, VA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 Cogent, Herndon, VA (also Los Angeles)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d U Maryland College Park, MD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g US DoD Vienna, VA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h ARL Aberdeen, MD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j  Verisign, ( 11 locations)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61" name="AutoShape 24"/>
            <p:cNvSpPr>
              <a:spLocks noChangeAspect="1" noChangeArrowheads="1"/>
            </p:cNvSpPr>
            <p:nvPr/>
          </p:nvSpPr>
          <p:spPr bwMode="auto">
            <a:xfrm>
              <a:off x="303" y="2262"/>
              <a:ext cx="3644" cy="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3562" name="Picture 25" descr="world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" y="2764"/>
              <a:ext cx="2721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Freeform 26"/>
            <p:cNvSpPr>
              <a:spLocks/>
            </p:cNvSpPr>
            <p:nvPr/>
          </p:nvSpPr>
          <p:spPr bwMode="auto">
            <a:xfrm>
              <a:off x="1373" y="2353"/>
              <a:ext cx="405" cy="778"/>
            </a:xfrm>
            <a:custGeom>
              <a:avLst/>
              <a:gdLst>
                <a:gd name="T0" fmla="*/ 0 w 963"/>
                <a:gd name="T1" fmla="*/ 0 h 1893"/>
                <a:gd name="T2" fmla="*/ 0 w 963"/>
                <a:gd name="T3" fmla="*/ 0 h 1893"/>
                <a:gd name="T4" fmla="*/ 0 w 963"/>
                <a:gd name="T5" fmla="*/ 1 h 1893"/>
                <a:gd name="T6" fmla="*/ 0 60000 65536"/>
                <a:gd name="T7" fmla="*/ 0 60000 65536"/>
                <a:gd name="T8" fmla="*/ 0 60000 65536"/>
                <a:gd name="T9" fmla="*/ 0 w 963"/>
                <a:gd name="T10" fmla="*/ 0 h 1893"/>
                <a:gd name="T11" fmla="*/ 963 w 963"/>
                <a:gd name="T12" fmla="*/ 1893 h 1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" h="1893">
                  <a:moveTo>
                    <a:pt x="0" y="0"/>
                  </a:moveTo>
                  <a:lnTo>
                    <a:pt x="0" y="930"/>
                  </a:lnTo>
                  <a:lnTo>
                    <a:pt x="963" y="18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64" name="Text Box 27"/>
            <p:cNvSpPr txBox="1">
              <a:spLocks noChangeArrowheads="1"/>
            </p:cNvSpPr>
            <p:nvPr/>
          </p:nvSpPr>
          <p:spPr bwMode="auto">
            <a:xfrm>
              <a:off x="442" y="3568"/>
              <a:ext cx="127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b USC-ISI Marina del Rey, CA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l  ICANN Los Angeles, CA</a:t>
              </a:r>
            </a:p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65" name="Freeform 28"/>
            <p:cNvSpPr>
              <a:spLocks/>
            </p:cNvSpPr>
            <p:nvPr/>
          </p:nvSpPr>
          <p:spPr bwMode="auto">
            <a:xfrm>
              <a:off x="962" y="3227"/>
              <a:ext cx="480" cy="344"/>
            </a:xfrm>
            <a:custGeom>
              <a:avLst/>
              <a:gdLst>
                <a:gd name="T0" fmla="*/ 0 w 582"/>
                <a:gd name="T1" fmla="*/ 62 h 426"/>
                <a:gd name="T2" fmla="*/ 103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66" name="Text Box 29"/>
            <p:cNvSpPr txBox="1">
              <a:spLocks noChangeArrowheads="1"/>
            </p:cNvSpPr>
            <p:nvPr/>
          </p:nvSpPr>
          <p:spPr bwMode="auto">
            <a:xfrm>
              <a:off x="303" y="2862"/>
              <a:ext cx="1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e NASA Mt View, CA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f  Internet Software C. Palo Alto, CA (and 17 other locations)</a:t>
              </a:r>
            </a:p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67" name="Freeform 30"/>
            <p:cNvSpPr>
              <a:spLocks/>
            </p:cNvSpPr>
            <p:nvPr/>
          </p:nvSpPr>
          <p:spPr bwMode="auto">
            <a:xfrm flipV="1">
              <a:off x="897" y="3073"/>
              <a:ext cx="515" cy="116"/>
            </a:xfrm>
            <a:custGeom>
              <a:avLst/>
              <a:gdLst>
                <a:gd name="T0" fmla="*/ 0 w 582"/>
                <a:gd name="T1" fmla="*/ 0 h 426"/>
                <a:gd name="T2" fmla="*/ 194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68" name="Text Box 31"/>
            <p:cNvSpPr txBox="1">
              <a:spLocks noChangeArrowheads="1"/>
            </p:cNvSpPr>
            <p:nvPr/>
          </p:nvSpPr>
          <p:spPr bwMode="auto">
            <a:xfrm>
              <a:off x="2707" y="2570"/>
              <a:ext cx="125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i </a:t>
              </a:r>
              <a:r>
                <a:rPr lang="en-US" sz="1000">
                  <a:latin typeface="Arial" charset="0"/>
                </a:rPr>
                <a:t>Autonomica,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Stockholm  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(plus 3 other locations)</a:t>
              </a:r>
            </a:p>
          </p:txBody>
        </p:sp>
        <p:sp>
          <p:nvSpPr>
            <p:cNvPr id="23569" name="Freeform 32"/>
            <p:cNvSpPr>
              <a:spLocks/>
            </p:cNvSpPr>
            <p:nvPr/>
          </p:nvSpPr>
          <p:spPr bwMode="auto">
            <a:xfrm>
              <a:off x="2477" y="2643"/>
              <a:ext cx="251" cy="338"/>
            </a:xfrm>
            <a:custGeom>
              <a:avLst/>
              <a:gdLst>
                <a:gd name="T0" fmla="*/ 0 w 666"/>
                <a:gd name="T1" fmla="*/ 0 h 1005"/>
                <a:gd name="T2" fmla="*/ 0 w 666"/>
                <a:gd name="T3" fmla="*/ 0 h 1005"/>
                <a:gd name="T4" fmla="*/ 0 60000 65536"/>
                <a:gd name="T5" fmla="*/ 0 60000 65536"/>
                <a:gd name="T6" fmla="*/ 0 w 666"/>
                <a:gd name="T7" fmla="*/ 0 h 1005"/>
                <a:gd name="T8" fmla="*/ 666 w 666"/>
                <a:gd name="T9" fmla="*/ 1005 h 10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005">
                  <a:moveTo>
                    <a:pt x="666" y="0"/>
                  </a:moveTo>
                  <a:lnTo>
                    <a:pt x="0" y="100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70" name="Text Box 33"/>
            <p:cNvSpPr txBox="1">
              <a:spLocks noChangeArrowheads="1"/>
            </p:cNvSpPr>
            <p:nvPr/>
          </p:nvSpPr>
          <p:spPr bwMode="auto">
            <a:xfrm>
              <a:off x="2722" y="2359"/>
              <a:ext cx="15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k RIPE London (also Amsterdam, Frankfurt)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71" name="Freeform 34"/>
            <p:cNvSpPr>
              <a:spLocks/>
            </p:cNvSpPr>
            <p:nvPr/>
          </p:nvSpPr>
          <p:spPr bwMode="auto">
            <a:xfrm>
              <a:off x="2363" y="2439"/>
              <a:ext cx="388" cy="596"/>
            </a:xfrm>
            <a:custGeom>
              <a:avLst/>
              <a:gdLst>
                <a:gd name="T0" fmla="*/ 0 w 922"/>
                <a:gd name="T1" fmla="*/ 0 h 1448"/>
                <a:gd name="T2" fmla="*/ 0 w 922"/>
                <a:gd name="T3" fmla="*/ 0 h 1448"/>
                <a:gd name="T4" fmla="*/ 0 60000 65536"/>
                <a:gd name="T5" fmla="*/ 0 60000 65536"/>
                <a:gd name="T6" fmla="*/ 0 w 922"/>
                <a:gd name="T7" fmla="*/ 0 h 1448"/>
                <a:gd name="T8" fmla="*/ 922 w 922"/>
                <a:gd name="T9" fmla="*/ 1448 h 1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1448">
                  <a:moveTo>
                    <a:pt x="922" y="0"/>
                  </a:moveTo>
                  <a:lnTo>
                    <a:pt x="0" y="14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72" name="Text Box 35"/>
            <p:cNvSpPr txBox="1">
              <a:spLocks noChangeArrowheads="1"/>
            </p:cNvSpPr>
            <p:nvPr/>
          </p:nvSpPr>
          <p:spPr bwMode="auto">
            <a:xfrm>
              <a:off x="3728" y="2784"/>
              <a:ext cx="78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323" tIns="35662" rIns="71323" bIns="35662"/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 WIDE Tokyo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73" name="Freeform 36"/>
            <p:cNvSpPr>
              <a:spLocks/>
            </p:cNvSpPr>
            <p:nvPr/>
          </p:nvSpPr>
          <p:spPr bwMode="auto">
            <a:xfrm>
              <a:off x="3512" y="2891"/>
              <a:ext cx="198" cy="284"/>
            </a:xfrm>
            <a:custGeom>
              <a:avLst/>
              <a:gdLst>
                <a:gd name="T0" fmla="*/ 29 w 252"/>
                <a:gd name="T1" fmla="*/ 0 h 462"/>
                <a:gd name="T2" fmla="*/ 0 w 252"/>
                <a:gd name="T3" fmla="*/ 6 h 462"/>
                <a:gd name="T4" fmla="*/ 0 60000 65536"/>
                <a:gd name="T5" fmla="*/ 0 60000 65536"/>
                <a:gd name="T6" fmla="*/ 0 w 252"/>
                <a:gd name="T7" fmla="*/ 0 h 462"/>
                <a:gd name="T8" fmla="*/ 252 w 252"/>
                <a:gd name="T9" fmla="*/ 462 h 4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462">
                  <a:moveTo>
                    <a:pt x="252" y="0"/>
                  </a:moveTo>
                  <a:lnTo>
                    <a:pt x="0" y="46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148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457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2BBCB-FDBF-4E04-8E49-C3D4A655209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Servidores TLD e Oficiais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Servidores de nomes de Domínio de Alto Nível (TLD):</a:t>
            </a:r>
            <a:r>
              <a:rPr lang="pt-BR" sz="2400" dirty="0" smtClean="0"/>
              <a:t> </a:t>
            </a:r>
          </a:p>
          <a:p>
            <a:pPr lvl="1"/>
            <a:r>
              <a:rPr lang="pt-BR" sz="2000" dirty="0" smtClean="0"/>
              <a:t>servidores DNS responsáveis por domínios com, </a:t>
            </a:r>
            <a:r>
              <a:rPr lang="pt-BR" sz="2000" dirty="0" err="1" smtClean="0"/>
              <a:t>org</a:t>
            </a:r>
            <a:r>
              <a:rPr lang="pt-BR" sz="2000" dirty="0" smtClean="0"/>
              <a:t>, net, </a:t>
            </a:r>
            <a:r>
              <a:rPr lang="pt-BR" sz="2000" dirty="0" err="1" smtClean="0"/>
              <a:t>edu</a:t>
            </a:r>
            <a:r>
              <a:rPr lang="pt-BR" sz="2000" dirty="0" smtClean="0"/>
              <a:t>, </a:t>
            </a:r>
            <a:r>
              <a:rPr lang="pt-BR" sz="2000" dirty="0" err="1" smtClean="0"/>
              <a:t>etc</a:t>
            </a:r>
            <a:r>
              <a:rPr lang="pt-BR" sz="2000" dirty="0" smtClean="0"/>
              <a:t>, e todos os domínios de países como </a:t>
            </a:r>
            <a:r>
              <a:rPr lang="pt-BR" sz="2000" dirty="0" err="1" smtClean="0"/>
              <a:t>br</a:t>
            </a:r>
            <a:r>
              <a:rPr lang="pt-BR" sz="2000" dirty="0" smtClean="0"/>
              <a:t>, </a:t>
            </a:r>
            <a:r>
              <a:rPr lang="pt-BR" sz="2000" dirty="0" err="1" smtClean="0"/>
              <a:t>uk</a:t>
            </a:r>
            <a:r>
              <a:rPr lang="pt-BR" sz="2000" dirty="0" smtClean="0"/>
              <a:t>, </a:t>
            </a:r>
            <a:r>
              <a:rPr lang="pt-BR" sz="2000" dirty="0" err="1" smtClean="0"/>
              <a:t>fr</a:t>
            </a:r>
            <a:r>
              <a:rPr lang="pt-BR" sz="2000" dirty="0" smtClean="0"/>
              <a:t>, </a:t>
            </a:r>
            <a:r>
              <a:rPr lang="pt-BR" sz="2000" dirty="0" err="1" smtClean="0"/>
              <a:t>ca</a:t>
            </a:r>
            <a:r>
              <a:rPr lang="pt-BR" sz="2000" dirty="0" smtClean="0"/>
              <a:t>, </a:t>
            </a:r>
            <a:r>
              <a:rPr lang="pt-BR" sz="2000" dirty="0" err="1" smtClean="0"/>
              <a:t>jp</a:t>
            </a:r>
            <a:r>
              <a:rPr lang="pt-BR" sz="2000" dirty="0" smtClean="0"/>
              <a:t>.</a:t>
            </a:r>
          </a:p>
          <a:p>
            <a:pPr lvl="1"/>
            <a:r>
              <a:rPr lang="pt-BR" sz="2000" dirty="0" smtClean="0"/>
              <a:t>Network </a:t>
            </a:r>
            <a:r>
              <a:rPr lang="pt-BR" sz="2000" dirty="0" err="1" smtClean="0"/>
              <a:t>Solutions</a:t>
            </a:r>
            <a:r>
              <a:rPr lang="pt-BR" sz="2000" dirty="0" smtClean="0"/>
              <a:t> mantém servidores para domínio .com</a:t>
            </a:r>
          </a:p>
          <a:p>
            <a:pPr lvl="1"/>
            <a:r>
              <a:rPr lang="pt-BR" sz="2000" dirty="0" smtClean="0"/>
              <a:t>NIC.br (Registro .</a:t>
            </a:r>
            <a:r>
              <a:rPr lang="pt-BR" sz="2000" dirty="0" err="1" smtClean="0"/>
              <a:t>br</a:t>
            </a:r>
            <a:r>
              <a:rPr lang="pt-BR" sz="2000" dirty="0" smtClean="0"/>
              <a:t>) para domínio .</a:t>
            </a:r>
            <a:r>
              <a:rPr lang="pt-BR" sz="2000" dirty="0" err="1" smtClean="0"/>
              <a:t>br</a:t>
            </a:r>
            <a:endParaRPr lang="pt-BR" sz="20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Servidores de nomes com autoridade:</a:t>
            </a:r>
            <a:r>
              <a:rPr lang="pt-BR" sz="2400" dirty="0" smtClean="0"/>
              <a:t> </a:t>
            </a:r>
          </a:p>
          <a:p>
            <a:pPr lvl="1"/>
            <a:r>
              <a:rPr lang="pt-BR" sz="2000" dirty="0" smtClean="0"/>
              <a:t>servidores DNS das organizações, provendo mapeamentos oficiais entre nomes de hospedeiros e endereços IP para os servidores da organização (</a:t>
            </a:r>
            <a:r>
              <a:rPr lang="pt-BR" sz="2000" dirty="0" err="1" smtClean="0"/>
              <a:t>e.x</a:t>
            </a:r>
            <a:r>
              <a:rPr lang="pt-BR" sz="2000" dirty="0" smtClean="0"/>
              <a:t>., Web e correio).</a:t>
            </a:r>
          </a:p>
          <a:p>
            <a:pPr lvl="1"/>
            <a:r>
              <a:rPr lang="pt-BR" sz="2000" dirty="0" smtClean="0"/>
              <a:t>Podem ser mantidos pelas organizações ou pelo provedor de acesso</a:t>
            </a:r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2300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0" y="217488"/>
            <a:ext cx="2660650" cy="6370637"/>
          </a:xfrm>
        </p:spPr>
        <p:txBody>
          <a:bodyPr/>
          <a:lstStyle/>
          <a:p>
            <a:r>
              <a:rPr lang="pt-BR" sz="2800" dirty="0" smtClean="0"/>
              <a:t>Domínios Registrados por DPN</a:t>
            </a:r>
            <a:br>
              <a:rPr lang="pt-BR" sz="2800" dirty="0" smtClean="0"/>
            </a:br>
            <a:r>
              <a:rPr lang="pt-BR" sz="2800" dirty="0" smtClean="0"/>
              <a:t>(Domínio  de Primeiro Nível)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1400" dirty="0" smtClean="0"/>
              <a:t>06/02/13</a:t>
            </a:r>
          </a:p>
        </p:txBody>
      </p:sp>
      <p:sp>
        <p:nvSpPr>
          <p:cNvPr id="25603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38DA2-4925-4C37-85CE-8D6BD3478D80}" type="slidenum">
              <a:rPr lang="en-US" smtClean="0"/>
              <a:pPr/>
              <a:t>69</a:t>
            </a:fld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39" y="0"/>
            <a:ext cx="5260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53878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206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DEB4C-CC1C-46D7-8CFD-42A38F1CD87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8125"/>
            <a:ext cx="8382000" cy="1143000"/>
          </a:xfrm>
        </p:spPr>
        <p:txBody>
          <a:bodyPr/>
          <a:lstStyle/>
          <a:p>
            <a:r>
              <a:rPr lang="pt-BR" smtClean="0"/>
              <a:t>Arquitetura cliente-servidor</a:t>
            </a:r>
          </a:p>
        </p:txBody>
      </p:sp>
      <p:sp>
        <p:nvSpPr>
          <p:cNvPr id="2066" name="Rectangle 292"/>
          <p:cNvSpPr>
            <a:spLocks noChangeArrowheads="1"/>
          </p:cNvSpPr>
          <p:nvPr/>
        </p:nvSpPr>
        <p:spPr bwMode="auto">
          <a:xfrm>
            <a:off x="509588" y="1470025"/>
            <a:ext cx="4295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Servidor: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Sempre ligado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Endereço IP permanente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Escalabilidade com </a:t>
            </a:r>
            <a:r>
              <a:rPr lang="pt-BR" sz="2000" i="1" dirty="0" smtClean="0">
                <a:latin typeface="Comic Sans MS" pitchFamily="66" charset="0"/>
              </a:rPr>
              <a:t>data centers</a:t>
            </a:r>
            <a:r>
              <a:rPr lang="pt-BR" sz="2000" dirty="0" smtClean="0">
                <a:latin typeface="Comic Sans MS" pitchFamily="66" charset="0"/>
              </a:rPr>
              <a:t> </a:t>
            </a:r>
            <a:endParaRPr lang="pt-BR" sz="24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  <a:latin typeface="Comic Sans MS" pitchFamily="66" charset="0"/>
              </a:rPr>
              <a:t>Clientes:</a:t>
            </a:r>
            <a:endParaRPr lang="pt-BR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 smtClean="0">
                <a:latin typeface="Comic Sans MS" pitchFamily="66" charset="0"/>
              </a:rPr>
              <a:t>Comunicam-se </a:t>
            </a:r>
            <a:r>
              <a:rPr lang="pt-BR" sz="2000" dirty="0">
                <a:latin typeface="Comic Sans MS" pitchFamily="66" charset="0"/>
              </a:rPr>
              <a:t>com o servidor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 smtClean="0">
                <a:latin typeface="Comic Sans MS" pitchFamily="66" charset="0"/>
              </a:rPr>
              <a:t>Podem </a:t>
            </a:r>
            <a:r>
              <a:rPr lang="pt-BR" sz="2000" dirty="0">
                <a:latin typeface="Comic Sans MS" pitchFamily="66" charset="0"/>
              </a:rPr>
              <a:t>estar </a:t>
            </a:r>
            <a:r>
              <a:rPr lang="pt-BR" sz="2000" dirty="0" smtClean="0">
                <a:latin typeface="Comic Sans MS" pitchFamily="66" charset="0"/>
              </a:rPr>
              <a:t>conectados </a:t>
            </a:r>
            <a:r>
              <a:rPr lang="pt-BR" sz="2000" dirty="0">
                <a:latin typeface="Comic Sans MS" pitchFamily="66" charset="0"/>
              </a:rPr>
              <a:t>intermitentemente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 smtClean="0">
                <a:latin typeface="Comic Sans MS" pitchFamily="66" charset="0"/>
              </a:rPr>
              <a:t>Podem </a:t>
            </a:r>
            <a:r>
              <a:rPr lang="pt-BR" sz="2000" dirty="0">
                <a:latin typeface="Comic Sans MS" pitchFamily="66" charset="0"/>
              </a:rPr>
              <a:t>ter endereços IP dinâmicos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Não se </a:t>
            </a:r>
            <a:r>
              <a:rPr lang="pt-BR" sz="2000" dirty="0" smtClean="0">
                <a:latin typeface="Comic Sans MS" pitchFamily="66" charset="0"/>
              </a:rPr>
              <a:t>comunicam </a:t>
            </a:r>
            <a:r>
              <a:rPr lang="pt-BR" sz="2000" dirty="0">
                <a:latin typeface="Comic Sans MS" pitchFamily="66" charset="0"/>
              </a:rPr>
              <a:t>diretamente com outros clientes</a:t>
            </a:r>
          </a:p>
        </p:txBody>
      </p:sp>
      <p:sp>
        <p:nvSpPr>
          <p:cNvPr id="2067" name="Freeform 462"/>
          <p:cNvSpPr>
            <a:spLocks/>
          </p:cNvSpPr>
          <p:nvPr/>
        </p:nvSpPr>
        <p:spPr bwMode="auto">
          <a:xfrm>
            <a:off x="6942138" y="3621088"/>
            <a:ext cx="1314450" cy="674687"/>
          </a:xfrm>
          <a:custGeom>
            <a:avLst/>
            <a:gdLst>
              <a:gd name="T0" fmla="*/ 962699801 w 828"/>
              <a:gd name="T1" fmla="*/ 75604635 h 425"/>
              <a:gd name="T2" fmla="*/ 932457934 w 828"/>
              <a:gd name="T3" fmla="*/ 75604635 h 425"/>
              <a:gd name="T4" fmla="*/ 317539693 w 828"/>
              <a:gd name="T5" fmla="*/ 80644942 h 425"/>
              <a:gd name="T6" fmla="*/ 15120939 w 828"/>
              <a:gd name="T7" fmla="*/ 317539460 h 425"/>
              <a:gd name="T8" fmla="*/ 231854406 w 828"/>
              <a:gd name="T9" fmla="*/ 690522301 h 425"/>
              <a:gd name="T10" fmla="*/ 735885606 w 828"/>
              <a:gd name="T11" fmla="*/ 967739402 h 425"/>
              <a:gd name="T12" fmla="*/ 1360884371 w 828"/>
              <a:gd name="T13" fmla="*/ 1048384319 h 425"/>
              <a:gd name="T14" fmla="*/ 1759069338 w 828"/>
              <a:gd name="T15" fmla="*/ 831650906 h 425"/>
              <a:gd name="T16" fmla="*/ 1955641467 w 828"/>
              <a:gd name="T17" fmla="*/ 428426320 h 425"/>
              <a:gd name="T18" fmla="*/ 1995963955 w 828"/>
              <a:gd name="T19" fmla="*/ 55443405 h 425"/>
              <a:gd name="T20" fmla="*/ 1411287481 w 828"/>
              <a:gd name="T21" fmla="*/ 95765864 h 425"/>
              <a:gd name="T22" fmla="*/ 962699801 w 828"/>
              <a:gd name="T23" fmla="*/ 7560463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8" name="Freeform 463"/>
          <p:cNvSpPr>
            <a:spLocks/>
          </p:cNvSpPr>
          <p:nvPr/>
        </p:nvSpPr>
        <p:spPr bwMode="auto">
          <a:xfrm>
            <a:off x="6961188" y="2095500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9" name="Freeform 464"/>
          <p:cNvSpPr>
            <a:spLocks/>
          </p:cNvSpPr>
          <p:nvPr/>
        </p:nvSpPr>
        <p:spPr bwMode="auto">
          <a:xfrm>
            <a:off x="5221288" y="1803400"/>
            <a:ext cx="1644650" cy="1071563"/>
          </a:xfrm>
          <a:custGeom>
            <a:avLst/>
            <a:gdLst>
              <a:gd name="T0" fmla="*/ 1633060877 w 1036"/>
              <a:gd name="T1" fmla="*/ 27722528 h 675"/>
              <a:gd name="T2" fmla="*/ 982860871 w 1036"/>
              <a:gd name="T3" fmla="*/ 133569139 h 675"/>
              <a:gd name="T4" fmla="*/ 519152141 w 1036"/>
              <a:gd name="T5" fmla="*/ 325101083 h 675"/>
              <a:gd name="T6" fmla="*/ 383063669 w 1036"/>
              <a:gd name="T7" fmla="*/ 577116834 h 675"/>
              <a:gd name="T8" fmla="*/ 55443436 w 1036"/>
              <a:gd name="T9" fmla="*/ 748487477 h 675"/>
              <a:gd name="T10" fmla="*/ 45362804 w 1036"/>
              <a:gd name="T11" fmla="*/ 1156753031 h 675"/>
              <a:gd name="T12" fmla="*/ 332660567 w 1036"/>
              <a:gd name="T13" fmla="*/ 1232357726 h 675"/>
              <a:gd name="T14" fmla="*/ 1154231415 w 1036"/>
              <a:gd name="T15" fmla="*/ 1232357726 h 675"/>
              <a:gd name="T16" fmla="*/ 1507053124 w 1036"/>
              <a:gd name="T17" fmla="*/ 1398688056 h 675"/>
              <a:gd name="T18" fmla="*/ 1895157401 w 1036"/>
              <a:gd name="T19" fmla="*/ 1655744021 h 675"/>
              <a:gd name="T20" fmla="*/ 2147483647 w 1036"/>
              <a:gd name="T21" fmla="*/ 1665825044 h 675"/>
              <a:gd name="T22" fmla="*/ 2147483647 w 1036"/>
              <a:gd name="T23" fmla="*/ 1519655569 h 675"/>
              <a:gd name="T24" fmla="*/ 2147483647 w 1036"/>
              <a:gd name="T25" fmla="*/ 1121470840 h 675"/>
              <a:gd name="T26" fmla="*/ 2147483647 w 1036"/>
              <a:gd name="T27" fmla="*/ 733366538 h 675"/>
              <a:gd name="T28" fmla="*/ 2147483647 w 1036"/>
              <a:gd name="T29" fmla="*/ 269657640 h 675"/>
              <a:gd name="T30" fmla="*/ 2147483647 w 1036"/>
              <a:gd name="T31" fmla="*/ 42843467 h 675"/>
              <a:gd name="T32" fmla="*/ 1955641122 w 1036"/>
              <a:gd name="T33" fmla="*/ 7561266 h 675"/>
              <a:gd name="T34" fmla="*/ 1633060877 w 1036"/>
              <a:gd name="T35" fmla="*/ 2772252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070" name="Group 465"/>
          <p:cNvGrpSpPr>
            <a:grpSpLocks/>
          </p:cNvGrpSpPr>
          <p:nvPr/>
        </p:nvGrpSpPr>
        <p:grpSpPr bwMode="auto">
          <a:xfrm>
            <a:off x="5308600" y="3138488"/>
            <a:ext cx="1458913" cy="933450"/>
            <a:chOff x="2889" y="1631"/>
            <a:chExt cx="980" cy="743"/>
          </a:xfrm>
        </p:grpSpPr>
        <p:sp>
          <p:nvSpPr>
            <p:cNvPr id="239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39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>
                <a:solidFill>
                  <a:srgbClr val="00CCFF"/>
                </a:solidFill>
              </a:endParaRPr>
            </a:p>
          </p:txBody>
        </p:sp>
      </p:grpSp>
      <p:grpSp>
        <p:nvGrpSpPr>
          <p:cNvPr id="2071" name="Group 468"/>
          <p:cNvGrpSpPr>
            <a:grpSpLocks/>
          </p:cNvGrpSpPr>
          <p:nvPr/>
        </p:nvGrpSpPr>
        <p:grpSpPr bwMode="auto">
          <a:xfrm>
            <a:off x="4930775" y="1803400"/>
            <a:ext cx="2497138" cy="1522413"/>
            <a:chOff x="1018" y="599"/>
            <a:chExt cx="6421" cy="3541"/>
          </a:xfrm>
        </p:grpSpPr>
        <p:sp>
          <p:nvSpPr>
            <p:cNvPr id="2364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65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66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67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68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69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0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1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2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3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4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5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6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7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78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379" name="Group 484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2390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91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92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93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2380" name="Group 489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2386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7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8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9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2381" name="Group 494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2382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3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4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385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2072" name="Oval 499"/>
          <p:cNvSpPr>
            <a:spLocks noChangeArrowheads="1"/>
          </p:cNvSpPr>
          <p:nvPr/>
        </p:nvSpPr>
        <p:spPr bwMode="auto">
          <a:xfrm>
            <a:off x="7067550" y="38163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73" name="Line 500"/>
          <p:cNvSpPr>
            <a:spLocks noChangeShapeType="1"/>
          </p:cNvSpPr>
          <p:nvPr/>
        </p:nvSpPr>
        <p:spPr bwMode="auto">
          <a:xfrm>
            <a:off x="7067550" y="3808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4" name="Line 501"/>
          <p:cNvSpPr>
            <a:spLocks noChangeShapeType="1"/>
          </p:cNvSpPr>
          <p:nvPr/>
        </p:nvSpPr>
        <p:spPr bwMode="auto">
          <a:xfrm>
            <a:off x="7426325" y="3808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5" name="Rectangle 502"/>
          <p:cNvSpPr>
            <a:spLocks noChangeArrowheads="1"/>
          </p:cNvSpPr>
          <p:nvPr/>
        </p:nvSpPr>
        <p:spPr bwMode="auto">
          <a:xfrm>
            <a:off x="7067550" y="38084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76" name="Oval 503"/>
          <p:cNvSpPr>
            <a:spLocks noChangeArrowheads="1"/>
          </p:cNvSpPr>
          <p:nvPr/>
        </p:nvSpPr>
        <p:spPr bwMode="auto">
          <a:xfrm>
            <a:off x="7064375" y="37401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077" name="Group 504"/>
          <p:cNvGrpSpPr>
            <a:grpSpLocks/>
          </p:cNvGrpSpPr>
          <p:nvPr/>
        </p:nvGrpSpPr>
        <p:grpSpPr bwMode="auto">
          <a:xfrm>
            <a:off x="7150100" y="3762375"/>
            <a:ext cx="179388" cy="65088"/>
            <a:chOff x="2848" y="848"/>
            <a:chExt cx="140" cy="98"/>
          </a:xfrm>
        </p:grpSpPr>
        <p:sp>
          <p:nvSpPr>
            <p:cNvPr id="2361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62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63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8" name="Group 508"/>
          <p:cNvGrpSpPr>
            <a:grpSpLocks/>
          </p:cNvGrpSpPr>
          <p:nvPr/>
        </p:nvGrpSpPr>
        <p:grpSpPr bwMode="auto">
          <a:xfrm flipV="1">
            <a:off x="7150100" y="3763963"/>
            <a:ext cx="179388" cy="65087"/>
            <a:chOff x="2848" y="848"/>
            <a:chExt cx="140" cy="98"/>
          </a:xfrm>
        </p:grpSpPr>
        <p:sp>
          <p:nvSpPr>
            <p:cNvPr id="2358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9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60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9" name="Oval 512"/>
          <p:cNvSpPr>
            <a:spLocks noChangeArrowheads="1"/>
          </p:cNvSpPr>
          <p:nvPr/>
        </p:nvSpPr>
        <p:spPr bwMode="auto">
          <a:xfrm>
            <a:off x="7423150" y="40957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80" name="Line 513"/>
          <p:cNvSpPr>
            <a:spLocks noChangeShapeType="1"/>
          </p:cNvSpPr>
          <p:nvPr/>
        </p:nvSpPr>
        <p:spPr bwMode="auto">
          <a:xfrm>
            <a:off x="7423150" y="40878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1" name="Line 514"/>
          <p:cNvSpPr>
            <a:spLocks noChangeShapeType="1"/>
          </p:cNvSpPr>
          <p:nvPr/>
        </p:nvSpPr>
        <p:spPr bwMode="auto">
          <a:xfrm>
            <a:off x="7781925" y="40878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2" name="Rectangle 515"/>
          <p:cNvSpPr>
            <a:spLocks noChangeArrowheads="1"/>
          </p:cNvSpPr>
          <p:nvPr/>
        </p:nvSpPr>
        <p:spPr bwMode="auto">
          <a:xfrm>
            <a:off x="7423150" y="40878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83" name="Oval 516"/>
          <p:cNvSpPr>
            <a:spLocks noChangeArrowheads="1"/>
          </p:cNvSpPr>
          <p:nvPr/>
        </p:nvSpPr>
        <p:spPr bwMode="auto">
          <a:xfrm>
            <a:off x="7419975" y="40195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084" name="Group 517"/>
          <p:cNvGrpSpPr>
            <a:grpSpLocks/>
          </p:cNvGrpSpPr>
          <p:nvPr/>
        </p:nvGrpSpPr>
        <p:grpSpPr bwMode="auto">
          <a:xfrm>
            <a:off x="7505700" y="4041775"/>
            <a:ext cx="179388" cy="65088"/>
            <a:chOff x="2848" y="848"/>
            <a:chExt cx="140" cy="98"/>
          </a:xfrm>
        </p:grpSpPr>
        <p:sp>
          <p:nvSpPr>
            <p:cNvPr id="2355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7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85" name="Group 521"/>
          <p:cNvGrpSpPr>
            <a:grpSpLocks/>
          </p:cNvGrpSpPr>
          <p:nvPr/>
        </p:nvGrpSpPr>
        <p:grpSpPr bwMode="auto">
          <a:xfrm flipV="1">
            <a:off x="7505700" y="4043363"/>
            <a:ext cx="179388" cy="65087"/>
            <a:chOff x="2848" y="848"/>
            <a:chExt cx="140" cy="98"/>
          </a:xfrm>
        </p:grpSpPr>
        <p:sp>
          <p:nvSpPr>
            <p:cNvPr id="2352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3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4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86" name="Oval 525"/>
          <p:cNvSpPr>
            <a:spLocks noChangeArrowheads="1"/>
          </p:cNvSpPr>
          <p:nvPr/>
        </p:nvSpPr>
        <p:spPr bwMode="auto">
          <a:xfrm>
            <a:off x="7702550" y="38290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87" name="Line 526"/>
          <p:cNvSpPr>
            <a:spLocks noChangeShapeType="1"/>
          </p:cNvSpPr>
          <p:nvPr/>
        </p:nvSpPr>
        <p:spPr bwMode="auto">
          <a:xfrm>
            <a:off x="7702550" y="38211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8" name="Line 527"/>
          <p:cNvSpPr>
            <a:spLocks noChangeShapeType="1"/>
          </p:cNvSpPr>
          <p:nvPr/>
        </p:nvSpPr>
        <p:spPr bwMode="auto">
          <a:xfrm>
            <a:off x="8061325" y="38211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9" name="Rectangle 528"/>
          <p:cNvSpPr>
            <a:spLocks noChangeArrowheads="1"/>
          </p:cNvSpPr>
          <p:nvPr/>
        </p:nvSpPr>
        <p:spPr bwMode="auto">
          <a:xfrm>
            <a:off x="7702550" y="38211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90" name="Oval 529"/>
          <p:cNvSpPr>
            <a:spLocks noChangeArrowheads="1"/>
          </p:cNvSpPr>
          <p:nvPr/>
        </p:nvSpPr>
        <p:spPr bwMode="auto">
          <a:xfrm>
            <a:off x="7699375" y="37528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091" name="Group 530"/>
          <p:cNvGrpSpPr>
            <a:grpSpLocks/>
          </p:cNvGrpSpPr>
          <p:nvPr/>
        </p:nvGrpSpPr>
        <p:grpSpPr bwMode="auto">
          <a:xfrm>
            <a:off x="7785100" y="3775075"/>
            <a:ext cx="179388" cy="65088"/>
            <a:chOff x="2848" y="848"/>
            <a:chExt cx="140" cy="98"/>
          </a:xfrm>
        </p:grpSpPr>
        <p:sp>
          <p:nvSpPr>
            <p:cNvPr id="234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92" name="Group 534"/>
          <p:cNvGrpSpPr>
            <a:grpSpLocks/>
          </p:cNvGrpSpPr>
          <p:nvPr/>
        </p:nvGrpSpPr>
        <p:grpSpPr bwMode="auto">
          <a:xfrm flipV="1">
            <a:off x="7785100" y="3776663"/>
            <a:ext cx="179388" cy="65087"/>
            <a:chOff x="2848" y="848"/>
            <a:chExt cx="140" cy="98"/>
          </a:xfrm>
        </p:grpSpPr>
        <p:sp>
          <p:nvSpPr>
            <p:cNvPr id="2346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7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8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93" name="Oval 538"/>
          <p:cNvSpPr>
            <a:spLocks noChangeArrowheads="1"/>
          </p:cNvSpPr>
          <p:nvPr/>
        </p:nvSpPr>
        <p:spPr bwMode="auto">
          <a:xfrm>
            <a:off x="7167563" y="2667000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94" name="Line 539"/>
          <p:cNvSpPr>
            <a:spLocks noChangeShapeType="1"/>
          </p:cNvSpPr>
          <p:nvPr/>
        </p:nvSpPr>
        <p:spPr bwMode="auto">
          <a:xfrm>
            <a:off x="7167563" y="26590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5" name="Line 540"/>
          <p:cNvSpPr>
            <a:spLocks noChangeShapeType="1"/>
          </p:cNvSpPr>
          <p:nvPr/>
        </p:nvSpPr>
        <p:spPr bwMode="auto">
          <a:xfrm>
            <a:off x="7515225" y="26590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6" name="Rectangle 541"/>
          <p:cNvSpPr>
            <a:spLocks noChangeArrowheads="1"/>
          </p:cNvSpPr>
          <p:nvPr/>
        </p:nvSpPr>
        <p:spPr bwMode="auto">
          <a:xfrm>
            <a:off x="7167563" y="2659063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097" name="Oval 542"/>
          <p:cNvSpPr>
            <a:spLocks noChangeArrowheads="1"/>
          </p:cNvSpPr>
          <p:nvPr/>
        </p:nvSpPr>
        <p:spPr bwMode="auto">
          <a:xfrm>
            <a:off x="7164388" y="2595563"/>
            <a:ext cx="347662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098" name="Group 543"/>
          <p:cNvGrpSpPr>
            <a:grpSpLocks/>
          </p:cNvGrpSpPr>
          <p:nvPr/>
        </p:nvGrpSpPr>
        <p:grpSpPr bwMode="auto">
          <a:xfrm>
            <a:off x="7248525" y="2617788"/>
            <a:ext cx="171450" cy="61912"/>
            <a:chOff x="2848" y="848"/>
            <a:chExt cx="140" cy="98"/>
          </a:xfrm>
        </p:grpSpPr>
        <p:sp>
          <p:nvSpPr>
            <p:cNvPr id="2343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4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99" name="Group 547"/>
          <p:cNvGrpSpPr>
            <a:grpSpLocks/>
          </p:cNvGrpSpPr>
          <p:nvPr/>
        </p:nvGrpSpPr>
        <p:grpSpPr bwMode="auto">
          <a:xfrm flipV="1">
            <a:off x="7248525" y="2617788"/>
            <a:ext cx="171450" cy="60325"/>
            <a:chOff x="2848" y="848"/>
            <a:chExt cx="140" cy="98"/>
          </a:xfrm>
        </p:grpSpPr>
        <p:sp>
          <p:nvSpPr>
            <p:cNvPr id="2340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1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2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00" name="Oval 551"/>
          <p:cNvSpPr>
            <a:spLocks noChangeArrowheads="1"/>
          </p:cNvSpPr>
          <p:nvPr/>
        </p:nvSpPr>
        <p:spPr bwMode="auto">
          <a:xfrm>
            <a:off x="7165975" y="29273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01" name="Line 552"/>
          <p:cNvSpPr>
            <a:spLocks noChangeShapeType="1"/>
          </p:cNvSpPr>
          <p:nvPr/>
        </p:nvSpPr>
        <p:spPr bwMode="auto">
          <a:xfrm>
            <a:off x="7165975" y="2919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2" name="Line 553"/>
          <p:cNvSpPr>
            <a:spLocks noChangeShapeType="1"/>
          </p:cNvSpPr>
          <p:nvPr/>
        </p:nvSpPr>
        <p:spPr bwMode="auto">
          <a:xfrm>
            <a:off x="7524750" y="2919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3" name="Rectangle 554"/>
          <p:cNvSpPr>
            <a:spLocks noChangeArrowheads="1"/>
          </p:cNvSpPr>
          <p:nvPr/>
        </p:nvSpPr>
        <p:spPr bwMode="auto">
          <a:xfrm>
            <a:off x="7165975" y="29194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04" name="Oval 555"/>
          <p:cNvSpPr>
            <a:spLocks noChangeArrowheads="1"/>
          </p:cNvSpPr>
          <p:nvPr/>
        </p:nvSpPr>
        <p:spPr bwMode="auto">
          <a:xfrm>
            <a:off x="7162800" y="28511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105" name="Group 556"/>
          <p:cNvGrpSpPr>
            <a:grpSpLocks/>
          </p:cNvGrpSpPr>
          <p:nvPr/>
        </p:nvGrpSpPr>
        <p:grpSpPr bwMode="auto">
          <a:xfrm>
            <a:off x="7248525" y="2873375"/>
            <a:ext cx="179388" cy="65088"/>
            <a:chOff x="2848" y="848"/>
            <a:chExt cx="140" cy="98"/>
          </a:xfrm>
        </p:grpSpPr>
        <p:sp>
          <p:nvSpPr>
            <p:cNvPr id="2337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8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9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06" name="Group 560"/>
          <p:cNvGrpSpPr>
            <a:grpSpLocks/>
          </p:cNvGrpSpPr>
          <p:nvPr/>
        </p:nvGrpSpPr>
        <p:grpSpPr bwMode="auto">
          <a:xfrm flipV="1">
            <a:off x="7248525" y="2874963"/>
            <a:ext cx="179388" cy="65087"/>
            <a:chOff x="2848" y="848"/>
            <a:chExt cx="140" cy="98"/>
          </a:xfrm>
        </p:grpSpPr>
        <p:sp>
          <p:nvSpPr>
            <p:cNvPr id="2334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5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6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07" name="Oval 564"/>
          <p:cNvSpPr>
            <a:spLocks noChangeArrowheads="1"/>
          </p:cNvSpPr>
          <p:nvPr/>
        </p:nvSpPr>
        <p:spPr bwMode="auto">
          <a:xfrm>
            <a:off x="7642225" y="25685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08" name="Line 565"/>
          <p:cNvSpPr>
            <a:spLocks noChangeShapeType="1"/>
          </p:cNvSpPr>
          <p:nvPr/>
        </p:nvSpPr>
        <p:spPr bwMode="auto">
          <a:xfrm>
            <a:off x="7642225" y="25622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9" name="Line 566"/>
          <p:cNvSpPr>
            <a:spLocks noChangeShapeType="1"/>
          </p:cNvSpPr>
          <p:nvPr/>
        </p:nvSpPr>
        <p:spPr bwMode="auto">
          <a:xfrm>
            <a:off x="7972425" y="25622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0" name="Rectangle 567"/>
          <p:cNvSpPr>
            <a:spLocks noChangeArrowheads="1"/>
          </p:cNvSpPr>
          <p:nvPr/>
        </p:nvSpPr>
        <p:spPr bwMode="auto">
          <a:xfrm>
            <a:off x="7642225" y="25622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>
              <a:solidFill>
                <a:schemeClr val="bg2"/>
              </a:solidFill>
            </a:endParaRPr>
          </a:p>
        </p:txBody>
      </p:sp>
      <p:sp>
        <p:nvSpPr>
          <p:cNvPr id="2111" name="Oval 568"/>
          <p:cNvSpPr>
            <a:spLocks noChangeArrowheads="1"/>
          </p:cNvSpPr>
          <p:nvPr/>
        </p:nvSpPr>
        <p:spPr bwMode="auto">
          <a:xfrm>
            <a:off x="7639050" y="25003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112" name="Group 569"/>
          <p:cNvGrpSpPr>
            <a:grpSpLocks/>
          </p:cNvGrpSpPr>
          <p:nvPr/>
        </p:nvGrpSpPr>
        <p:grpSpPr bwMode="auto">
          <a:xfrm>
            <a:off x="7718425" y="2520950"/>
            <a:ext cx="163513" cy="57150"/>
            <a:chOff x="2848" y="848"/>
            <a:chExt cx="140" cy="98"/>
          </a:xfrm>
        </p:grpSpPr>
        <p:sp>
          <p:nvSpPr>
            <p:cNvPr id="2331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2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3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13" name="Group 573"/>
          <p:cNvGrpSpPr>
            <a:grpSpLocks/>
          </p:cNvGrpSpPr>
          <p:nvPr/>
        </p:nvGrpSpPr>
        <p:grpSpPr bwMode="auto">
          <a:xfrm flipV="1">
            <a:off x="7718425" y="2519363"/>
            <a:ext cx="163513" cy="58737"/>
            <a:chOff x="2848" y="848"/>
            <a:chExt cx="140" cy="98"/>
          </a:xfrm>
        </p:grpSpPr>
        <p:sp>
          <p:nvSpPr>
            <p:cNvPr id="2328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9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0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14" name="Oval 577"/>
          <p:cNvSpPr>
            <a:spLocks noChangeArrowheads="1"/>
          </p:cNvSpPr>
          <p:nvPr/>
        </p:nvSpPr>
        <p:spPr bwMode="auto">
          <a:xfrm>
            <a:off x="7727950" y="29273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15" name="Line 578"/>
          <p:cNvSpPr>
            <a:spLocks noChangeShapeType="1"/>
          </p:cNvSpPr>
          <p:nvPr/>
        </p:nvSpPr>
        <p:spPr bwMode="auto">
          <a:xfrm>
            <a:off x="7727950" y="2919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6" name="Line 579"/>
          <p:cNvSpPr>
            <a:spLocks noChangeShapeType="1"/>
          </p:cNvSpPr>
          <p:nvPr/>
        </p:nvSpPr>
        <p:spPr bwMode="auto">
          <a:xfrm>
            <a:off x="8086725" y="29194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7" name="Rectangle 580"/>
          <p:cNvSpPr>
            <a:spLocks noChangeArrowheads="1"/>
          </p:cNvSpPr>
          <p:nvPr/>
        </p:nvSpPr>
        <p:spPr bwMode="auto">
          <a:xfrm>
            <a:off x="7727950" y="29194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18" name="Oval 581"/>
          <p:cNvSpPr>
            <a:spLocks noChangeArrowheads="1"/>
          </p:cNvSpPr>
          <p:nvPr/>
        </p:nvSpPr>
        <p:spPr bwMode="auto">
          <a:xfrm>
            <a:off x="7724775" y="28511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119" name="Group 582"/>
          <p:cNvGrpSpPr>
            <a:grpSpLocks/>
          </p:cNvGrpSpPr>
          <p:nvPr/>
        </p:nvGrpSpPr>
        <p:grpSpPr bwMode="auto">
          <a:xfrm>
            <a:off x="7810500" y="2873375"/>
            <a:ext cx="179388" cy="65088"/>
            <a:chOff x="2848" y="848"/>
            <a:chExt cx="140" cy="98"/>
          </a:xfrm>
        </p:grpSpPr>
        <p:sp>
          <p:nvSpPr>
            <p:cNvPr id="2325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6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7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20" name="Group 586"/>
          <p:cNvGrpSpPr>
            <a:grpSpLocks/>
          </p:cNvGrpSpPr>
          <p:nvPr/>
        </p:nvGrpSpPr>
        <p:grpSpPr bwMode="auto">
          <a:xfrm flipV="1">
            <a:off x="7810500" y="2874963"/>
            <a:ext cx="179388" cy="65087"/>
            <a:chOff x="2848" y="848"/>
            <a:chExt cx="140" cy="98"/>
          </a:xfrm>
        </p:grpSpPr>
        <p:sp>
          <p:nvSpPr>
            <p:cNvPr id="2322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3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21" name="Oval 590"/>
          <p:cNvSpPr>
            <a:spLocks noChangeArrowheads="1"/>
          </p:cNvSpPr>
          <p:nvPr/>
        </p:nvSpPr>
        <p:spPr bwMode="auto">
          <a:xfrm>
            <a:off x="6318250" y="26622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22" name="Line 591"/>
          <p:cNvSpPr>
            <a:spLocks noChangeShapeType="1"/>
          </p:cNvSpPr>
          <p:nvPr/>
        </p:nvSpPr>
        <p:spPr bwMode="auto">
          <a:xfrm>
            <a:off x="6318250" y="26543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23" name="Line 592"/>
          <p:cNvSpPr>
            <a:spLocks noChangeShapeType="1"/>
          </p:cNvSpPr>
          <p:nvPr/>
        </p:nvSpPr>
        <p:spPr bwMode="auto">
          <a:xfrm>
            <a:off x="6664325" y="26543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24" name="Rectangle 593"/>
          <p:cNvSpPr>
            <a:spLocks noChangeArrowheads="1"/>
          </p:cNvSpPr>
          <p:nvPr/>
        </p:nvSpPr>
        <p:spPr bwMode="auto">
          <a:xfrm>
            <a:off x="6318250" y="26543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25" name="Oval 594"/>
          <p:cNvSpPr>
            <a:spLocks noChangeArrowheads="1"/>
          </p:cNvSpPr>
          <p:nvPr/>
        </p:nvSpPr>
        <p:spPr bwMode="auto">
          <a:xfrm>
            <a:off x="6315075" y="25908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126" name="Group 595"/>
          <p:cNvGrpSpPr>
            <a:grpSpLocks/>
          </p:cNvGrpSpPr>
          <p:nvPr/>
        </p:nvGrpSpPr>
        <p:grpSpPr bwMode="auto">
          <a:xfrm>
            <a:off x="6399213" y="2611438"/>
            <a:ext cx="171450" cy="60325"/>
            <a:chOff x="2848" y="848"/>
            <a:chExt cx="140" cy="98"/>
          </a:xfrm>
        </p:grpSpPr>
        <p:sp>
          <p:nvSpPr>
            <p:cNvPr id="2319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0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1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27" name="Group 599"/>
          <p:cNvGrpSpPr>
            <a:grpSpLocks/>
          </p:cNvGrpSpPr>
          <p:nvPr/>
        </p:nvGrpSpPr>
        <p:grpSpPr bwMode="auto">
          <a:xfrm flipV="1">
            <a:off x="6399213" y="2611438"/>
            <a:ext cx="171450" cy="58737"/>
            <a:chOff x="2848" y="848"/>
            <a:chExt cx="140" cy="98"/>
          </a:xfrm>
        </p:grpSpPr>
        <p:sp>
          <p:nvSpPr>
            <p:cNvPr id="2316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7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8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28" name="Oval 603"/>
          <p:cNvSpPr>
            <a:spLocks noChangeArrowheads="1"/>
          </p:cNvSpPr>
          <p:nvPr/>
        </p:nvSpPr>
        <p:spPr bwMode="auto">
          <a:xfrm>
            <a:off x="6011863" y="38115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29" name="Line 604"/>
          <p:cNvSpPr>
            <a:spLocks noChangeShapeType="1"/>
          </p:cNvSpPr>
          <p:nvPr/>
        </p:nvSpPr>
        <p:spPr bwMode="auto">
          <a:xfrm>
            <a:off x="6011863" y="38036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30" name="Line 605"/>
          <p:cNvSpPr>
            <a:spLocks noChangeShapeType="1"/>
          </p:cNvSpPr>
          <p:nvPr/>
        </p:nvSpPr>
        <p:spPr bwMode="auto">
          <a:xfrm>
            <a:off x="6357938" y="38036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31" name="Rectangle 606"/>
          <p:cNvSpPr>
            <a:spLocks noChangeArrowheads="1"/>
          </p:cNvSpPr>
          <p:nvPr/>
        </p:nvSpPr>
        <p:spPr bwMode="auto">
          <a:xfrm>
            <a:off x="6011863" y="38036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2132" name="Oval 607"/>
          <p:cNvSpPr>
            <a:spLocks noChangeArrowheads="1"/>
          </p:cNvSpPr>
          <p:nvPr/>
        </p:nvSpPr>
        <p:spPr bwMode="auto">
          <a:xfrm>
            <a:off x="6008688" y="37401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2133" name="Group 608"/>
          <p:cNvGrpSpPr>
            <a:grpSpLocks/>
          </p:cNvGrpSpPr>
          <p:nvPr/>
        </p:nvGrpSpPr>
        <p:grpSpPr bwMode="auto">
          <a:xfrm>
            <a:off x="6092825" y="3760788"/>
            <a:ext cx="171450" cy="60325"/>
            <a:chOff x="2848" y="848"/>
            <a:chExt cx="140" cy="98"/>
          </a:xfrm>
        </p:grpSpPr>
        <p:sp>
          <p:nvSpPr>
            <p:cNvPr id="2313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5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34" name="Group 612"/>
          <p:cNvGrpSpPr>
            <a:grpSpLocks/>
          </p:cNvGrpSpPr>
          <p:nvPr/>
        </p:nvGrpSpPr>
        <p:grpSpPr bwMode="auto">
          <a:xfrm flipV="1">
            <a:off x="6092825" y="3760788"/>
            <a:ext cx="171450" cy="58737"/>
            <a:chOff x="2848" y="848"/>
            <a:chExt cx="140" cy="98"/>
          </a:xfrm>
        </p:grpSpPr>
        <p:sp>
          <p:nvSpPr>
            <p:cNvPr id="2310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1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2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35" name="Line 616"/>
          <p:cNvSpPr>
            <a:spLocks noChangeShapeType="1"/>
          </p:cNvSpPr>
          <p:nvPr/>
        </p:nvSpPr>
        <p:spPr bwMode="auto">
          <a:xfrm flipV="1">
            <a:off x="7210425" y="4168775"/>
            <a:ext cx="227013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36" name="Line 617"/>
          <p:cNvSpPr>
            <a:spLocks noChangeShapeType="1"/>
          </p:cNvSpPr>
          <p:nvPr/>
        </p:nvSpPr>
        <p:spPr bwMode="auto">
          <a:xfrm>
            <a:off x="7334250" y="3906838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37" name="Line 618"/>
          <p:cNvSpPr>
            <a:spLocks noChangeShapeType="1"/>
          </p:cNvSpPr>
          <p:nvPr/>
        </p:nvSpPr>
        <p:spPr bwMode="auto">
          <a:xfrm>
            <a:off x="7431088" y="38274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38" name="Line 619"/>
          <p:cNvSpPr>
            <a:spLocks noChangeShapeType="1"/>
          </p:cNvSpPr>
          <p:nvPr/>
        </p:nvSpPr>
        <p:spPr bwMode="auto">
          <a:xfrm flipV="1">
            <a:off x="7667625" y="3913188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39" name="Line 620"/>
          <p:cNvSpPr>
            <a:spLocks noChangeShapeType="1"/>
          </p:cNvSpPr>
          <p:nvPr/>
        </p:nvSpPr>
        <p:spPr bwMode="auto">
          <a:xfrm>
            <a:off x="6365875" y="38338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40" name="Line 621"/>
          <p:cNvSpPr>
            <a:spLocks noChangeShapeType="1"/>
          </p:cNvSpPr>
          <p:nvPr/>
        </p:nvSpPr>
        <p:spPr bwMode="auto">
          <a:xfrm>
            <a:off x="6661150" y="2681288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41" name="Line 622"/>
          <p:cNvSpPr>
            <a:spLocks noChangeShapeType="1"/>
          </p:cNvSpPr>
          <p:nvPr/>
        </p:nvSpPr>
        <p:spPr bwMode="auto">
          <a:xfrm>
            <a:off x="6227763" y="25098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42" name="Freeform 623"/>
          <p:cNvSpPr>
            <a:spLocks/>
          </p:cNvSpPr>
          <p:nvPr/>
        </p:nvSpPr>
        <p:spPr bwMode="auto">
          <a:xfrm>
            <a:off x="5548313" y="4516438"/>
            <a:ext cx="2979737" cy="1455737"/>
          </a:xfrm>
          <a:custGeom>
            <a:avLst/>
            <a:gdLst>
              <a:gd name="T0" fmla="*/ 2147483647 w 1877"/>
              <a:gd name="T1" fmla="*/ 57962789 h 917"/>
              <a:gd name="T2" fmla="*/ 1743948172 w 1877"/>
              <a:gd name="T3" fmla="*/ 274696169 h 917"/>
              <a:gd name="T4" fmla="*/ 1045863999 w 1877"/>
              <a:gd name="T5" fmla="*/ 229333384 h 917"/>
              <a:gd name="T6" fmla="*/ 282257478 w 1877"/>
              <a:gd name="T7" fmla="*/ 428426500 h 917"/>
              <a:gd name="T8" fmla="*/ 126007808 w 1877"/>
              <a:gd name="T9" fmla="*/ 889614217 h 917"/>
              <a:gd name="T10" fmla="*/ 35282185 w 1877"/>
              <a:gd name="T11" fmla="*/ 1330642086 h 917"/>
              <a:gd name="T12" fmla="*/ 350302462 w 1877"/>
              <a:gd name="T13" fmla="*/ 1638100961 h 917"/>
              <a:gd name="T14" fmla="*/ 1272677965 w 1877"/>
              <a:gd name="T15" fmla="*/ 196824083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2688 h 917"/>
              <a:gd name="T22" fmla="*/ 2147483647 w 1877"/>
              <a:gd name="T23" fmla="*/ 1572576938 h 917"/>
              <a:gd name="T24" fmla="*/ 2147483647 w 1877"/>
              <a:gd name="T25" fmla="*/ 551913287 h 917"/>
              <a:gd name="T26" fmla="*/ 2147483647 w 1877"/>
              <a:gd name="T27" fmla="*/ 252015571 h 917"/>
              <a:gd name="T28" fmla="*/ 2147483647 w 1877"/>
              <a:gd name="T29" fmla="*/ 32761230 h 917"/>
              <a:gd name="T30" fmla="*/ 2147483647 w 1877"/>
              <a:gd name="T31" fmla="*/ 57962789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43" name="Line 624"/>
          <p:cNvSpPr>
            <a:spLocks noChangeShapeType="1"/>
          </p:cNvSpPr>
          <p:nvPr/>
        </p:nvSpPr>
        <p:spPr bwMode="auto">
          <a:xfrm rot="-5400000">
            <a:off x="7783512" y="52530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44" name="Line 625"/>
          <p:cNvSpPr>
            <a:spLocks noChangeShapeType="1"/>
          </p:cNvSpPr>
          <p:nvPr/>
        </p:nvSpPr>
        <p:spPr bwMode="auto">
          <a:xfrm rot="5400000" flipV="1">
            <a:off x="7929563" y="55340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45" name="Line 626"/>
          <p:cNvSpPr>
            <a:spLocks noChangeShapeType="1"/>
          </p:cNvSpPr>
          <p:nvPr/>
        </p:nvSpPr>
        <p:spPr bwMode="auto">
          <a:xfrm rot="-5400000">
            <a:off x="8115300" y="52101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146" name="Group 627"/>
          <p:cNvGrpSpPr>
            <a:grpSpLocks/>
          </p:cNvGrpSpPr>
          <p:nvPr/>
        </p:nvGrpSpPr>
        <p:grpSpPr bwMode="auto">
          <a:xfrm>
            <a:off x="7694613" y="4856163"/>
            <a:ext cx="501650" cy="298450"/>
            <a:chOff x="4701" y="2956"/>
            <a:chExt cx="316" cy="188"/>
          </a:xfrm>
        </p:grpSpPr>
        <p:sp>
          <p:nvSpPr>
            <p:cNvPr id="2297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98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9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0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301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2302" name="Group 633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307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8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9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303" name="Group 637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304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5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6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47" name="Group 641"/>
          <p:cNvGrpSpPr>
            <a:grpSpLocks/>
          </p:cNvGrpSpPr>
          <p:nvPr/>
        </p:nvGrpSpPr>
        <p:grpSpPr bwMode="auto">
          <a:xfrm>
            <a:off x="6878638" y="4478338"/>
            <a:ext cx="501650" cy="482600"/>
            <a:chOff x="3600" y="97"/>
            <a:chExt cx="360" cy="359"/>
          </a:xfrm>
        </p:grpSpPr>
        <p:sp>
          <p:nvSpPr>
            <p:cNvPr id="2284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85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6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7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88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2289" name="Group 647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294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5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6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90" name="Group 651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291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2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48" name="Group 655"/>
          <p:cNvGrpSpPr>
            <a:grpSpLocks/>
          </p:cNvGrpSpPr>
          <p:nvPr/>
        </p:nvGrpSpPr>
        <p:grpSpPr bwMode="auto">
          <a:xfrm>
            <a:off x="6213475" y="4783138"/>
            <a:ext cx="501650" cy="482600"/>
            <a:chOff x="3600" y="97"/>
            <a:chExt cx="360" cy="359"/>
          </a:xfrm>
        </p:grpSpPr>
        <p:sp>
          <p:nvSpPr>
            <p:cNvPr id="2271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72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4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75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2276" name="Group 661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281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2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3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77" name="Group 665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278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9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0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149" name="Line 669"/>
          <p:cNvSpPr>
            <a:spLocks noChangeShapeType="1"/>
          </p:cNvSpPr>
          <p:nvPr/>
        </p:nvSpPr>
        <p:spPr bwMode="auto">
          <a:xfrm>
            <a:off x="7327900" y="48545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0" name="Line 670"/>
          <p:cNvSpPr>
            <a:spLocks noChangeShapeType="1"/>
          </p:cNvSpPr>
          <p:nvPr/>
        </p:nvSpPr>
        <p:spPr bwMode="auto">
          <a:xfrm flipV="1">
            <a:off x="6675438" y="4867275"/>
            <a:ext cx="277812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" name="Line 671"/>
          <p:cNvSpPr>
            <a:spLocks noChangeShapeType="1"/>
          </p:cNvSpPr>
          <p:nvPr/>
        </p:nvSpPr>
        <p:spPr bwMode="auto">
          <a:xfrm flipV="1">
            <a:off x="6718300" y="50704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" name="Line 672"/>
          <p:cNvSpPr>
            <a:spLocks noChangeShapeType="1"/>
          </p:cNvSpPr>
          <p:nvPr/>
        </p:nvSpPr>
        <p:spPr bwMode="auto">
          <a:xfrm flipH="1">
            <a:off x="6013450" y="48164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3" name="Line 673"/>
          <p:cNvSpPr>
            <a:spLocks noChangeShapeType="1"/>
          </p:cNvSpPr>
          <p:nvPr/>
        </p:nvSpPr>
        <p:spPr bwMode="auto">
          <a:xfrm>
            <a:off x="6038850" y="48672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4" name="Line 674"/>
          <p:cNvSpPr>
            <a:spLocks noChangeShapeType="1"/>
          </p:cNvSpPr>
          <p:nvPr/>
        </p:nvSpPr>
        <p:spPr bwMode="auto">
          <a:xfrm>
            <a:off x="5899150" y="5203825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5" name="Line 675"/>
          <p:cNvSpPr>
            <a:spLocks noChangeShapeType="1"/>
          </p:cNvSpPr>
          <p:nvPr/>
        </p:nvSpPr>
        <p:spPr bwMode="auto">
          <a:xfrm>
            <a:off x="6151563" y="5283200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6" name="Line 676"/>
          <p:cNvSpPr>
            <a:spLocks noChangeShapeType="1"/>
          </p:cNvSpPr>
          <p:nvPr/>
        </p:nvSpPr>
        <p:spPr bwMode="auto">
          <a:xfrm flipH="1">
            <a:off x="6391275" y="51911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7" name="Line 677"/>
          <p:cNvSpPr>
            <a:spLocks noChangeShapeType="1"/>
          </p:cNvSpPr>
          <p:nvPr/>
        </p:nvSpPr>
        <p:spPr bwMode="auto">
          <a:xfrm>
            <a:off x="6203950" y="5280025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8" name="Line 678"/>
          <p:cNvSpPr>
            <a:spLocks noChangeShapeType="1"/>
          </p:cNvSpPr>
          <p:nvPr/>
        </p:nvSpPr>
        <p:spPr bwMode="auto">
          <a:xfrm flipH="1" flipV="1">
            <a:off x="6600825" y="52879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9" name="Line 679"/>
          <p:cNvSpPr>
            <a:spLocks noChangeShapeType="1"/>
          </p:cNvSpPr>
          <p:nvPr/>
        </p:nvSpPr>
        <p:spPr bwMode="auto">
          <a:xfrm>
            <a:off x="6681788" y="5146675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0" name="Line 680"/>
          <p:cNvSpPr>
            <a:spLocks noChangeShapeType="1"/>
          </p:cNvSpPr>
          <p:nvPr/>
        </p:nvSpPr>
        <p:spPr bwMode="auto">
          <a:xfrm>
            <a:off x="6130925" y="5081588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161" name="Group 681"/>
          <p:cNvGrpSpPr>
            <a:grpSpLocks/>
          </p:cNvGrpSpPr>
          <p:nvPr/>
        </p:nvGrpSpPr>
        <p:grpSpPr bwMode="auto">
          <a:xfrm>
            <a:off x="5319713" y="1841500"/>
            <a:ext cx="3017837" cy="3981450"/>
            <a:chOff x="-1201" y="1352"/>
            <a:chExt cx="1901" cy="2508"/>
          </a:xfrm>
        </p:grpSpPr>
        <p:grpSp>
          <p:nvGrpSpPr>
            <p:cNvPr id="2244" name="Group 682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268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9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0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2245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6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4" name="Clip" r:id="rId6" imgW="819000" imgH="847800" progId="">
                      <p:embed/>
                    </p:oleObj>
                  </mc:Choice>
                  <mc:Fallback>
                    <p:oleObj name="Clip" r:id="rId6" imgW="819000" imgH="847800" progId="">
                      <p:embed/>
                      <p:pic>
                        <p:nvPicPr>
                          <p:cNvPr id="0" name="Object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5" name="Clip" r:id="rId8" imgW="1266840" imgH="1200240" progId="">
                      <p:embed/>
                    </p:oleObj>
                  </mc:Choice>
                  <mc:Fallback>
                    <p:oleObj name="Clip" r:id="rId8" imgW="1266840" imgH="1200240" progId="">
                      <p:embed/>
                      <p:pic>
                        <p:nvPicPr>
                          <p:cNvPr id="0" name="Object 2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47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2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7" name="Clip" r:id="rId11" imgW="1266840" imgH="1200240" progId="">
                      <p:embed/>
                    </p:oleObj>
                  </mc:Choice>
                  <mc:Fallback>
                    <p:oleObj name="Clip" r:id="rId11" imgW="1266840" imgH="1200240" progId="">
                      <p:embed/>
                      <p:pic>
                        <p:nvPicPr>
                          <p:cNvPr id="0" name="Object 2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48" name="Group 694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260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61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62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63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64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67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  <p:graphicFrame>
          <p:nvGraphicFramePr>
            <p:cNvPr id="2051" name="Object 23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Object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23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Object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23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1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23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49" name="Group 707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057" name="Object 2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3" name="Clip" r:id="rId18" imgW="819000" imgH="847800" progId="">
                      <p:embed/>
                    </p:oleObj>
                  </mc:Choice>
                  <mc:Fallback>
                    <p:oleObj name="Clip" r:id="rId18" imgW="819000" imgH="847800" progId="">
                      <p:embed/>
                      <p:pic>
                        <p:nvPicPr>
                          <p:cNvPr id="0" name="Object 2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2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4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2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0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24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5" name="Clip" r:id="rId20" imgW="819000" imgH="847800" progId="">
                      <p:embed/>
                    </p:oleObj>
                  </mc:Choice>
                  <mc:Fallback>
                    <p:oleObj name="Clip" r:id="rId20" imgW="819000" imgH="847800" progId="">
                      <p:embed/>
                      <p:pic>
                        <p:nvPicPr>
                          <p:cNvPr id="0" name="Object 2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24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" name="Clip" r:id="rId21" imgW="1266840" imgH="1200240" progId="">
                      <p:embed/>
                    </p:oleObj>
                  </mc:Choice>
                  <mc:Fallback>
                    <p:oleObj name="Clip" r:id="rId21" imgW="1266840" imgH="1200240" progId="">
                      <p:embed/>
                      <p:pic>
                        <p:nvPicPr>
                          <p:cNvPr id="0" name="Object 2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1" name="Group 713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25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5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5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5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5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225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</p:grpSp>
      </p:grpSp>
      <p:sp>
        <p:nvSpPr>
          <p:cNvPr id="2162" name="Line 722"/>
          <p:cNvSpPr>
            <a:spLocks noChangeShapeType="1"/>
          </p:cNvSpPr>
          <p:nvPr/>
        </p:nvSpPr>
        <p:spPr bwMode="auto">
          <a:xfrm flipH="1">
            <a:off x="6219825" y="36036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3" name="Line 723"/>
          <p:cNvSpPr>
            <a:spLocks noChangeShapeType="1"/>
          </p:cNvSpPr>
          <p:nvPr/>
        </p:nvSpPr>
        <p:spPr bwMode="auto">
          <a:xfrm flipV="1">
            <a:off x="7516813" y="25860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4" name="Line 724"/>
          <p:cNvSpPr>
            <a:spLocks noChangeShapeType="1"/>
          </p:cNvSpPr>
          <p:nvPr/>
        </p:nvSpPr>
        <p:spPr bwMode="auto">
          <a:xfrm>
            <a:off x="7343775" y="27590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5" name="Line 725"/>
          <p:cNvSpPr>
            <a:spLocks noChangeShapeType="1"/>
          </p:cNvSpPr>
          <p:nvPr/>
        </p:nvSpPr>
        <p:spPr bwMode="auto">
          <a:xfrm flipV="1">
            <a:off x="7527925" y="26558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6" name="Line 726"/>
          <p:cNvSpPr>
            <a:spLocks noChangeShapeType="1"/>
          </p:cNvSpPr>
          <p:nvPr/>
        </p:nvSpPr>
        <p:spPr bwMode="auto">
          <a:xfrm>
            <a:off x="7880350" y="26543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7" name="Line 727"/>
          <p:cNvSpPr>
            <a:spLocks noChangeShapeType="1"/>
          </p:cNvSpPr>
          <p:nvPr/>
        </p:nvSpPr>
        <p:spPr bwMode="auto">
          <a:xfrm>
            <a:off x="7534275" y="2960688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8" name="Line 728"/>
          <p:cNvSpPr>
            <a:spLocks noChangeShapeType="1"/>
          </p:cNvSpPr>
          <p:nvPr/>
        </p:nvSpPr>
        <p:spPr bwMode="auto">
          <a:xfrm flipV="1">
            <a:off x="5829300" y="38274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69" name="Line 729"/>
          <p:cNvSpPr>
            <a:spLocks noChangeShapeType="1"/>
          </p:cNvSpPr>
          <p:nvPr/>
        </p:nvSpPr>
        <p:spPr bwMode="auto">
          <a:xfrm flipV="1">
            <a:off x="7948613" y="23542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70" name="Line 730"/>
          <p:cNvSpPr>
            <a:spLocks noChangeShapeType="1"/>
          </p:cNvSpPr>
          <p:nvPr/>
        </p:nvSpPr>
        <p:spPr bwMode="auto">
          <a:xfrm>
            <a:off x="8088313" y="29511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71" name="Line 731"/>
          <p:cNvSpPr>
            <a:spLocks noChangeShapeType="1"/>
          </p:cNvSpPr>
          <p:nvPr/>
        </p:nvSpPr>
        <p:spPr bwMode="auto">
          <a:xfrm flipH="1">
            <a:off x="7234238" y="30273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72" name="Line 732"/>
          <p:cNvSpPr>
            <a:spLocks noChangeShapeType="1"/>
          </p:cNvSpPr>
          <p:nvPr/>
        </p:nvSpPr>
        <p:spPr bwMode="auto">
          <a:xfrm flipH="1">
            <a:off x="7824788" y="30273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173" name="Group 733"/>
          <p:cNvGrpSpPr>
            <a:grpSpLocks/>
          </p:cNvGrpSpPr>
          <p:nvPr/>
        </p:nvGrpSpPr>
        <p:grpSpPr bwMode="auto">
          <a:xfrm>
            <a:off x="6877050" y="4581525"/>
            <a:ext cx="501650" cy="298450"/>
            <a:chOff x="4701" y="2956"/>
            <a:chExt cx="316" cy="188"/>
          </a:xfrm>
        </p:grpSpPr>
        <p:sp>
          <p:nvSpPr>
            <p:cNvPr id="2231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32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3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4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35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2236" name="Group 739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241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2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3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37" name="Group 743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238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39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0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74" name="Group 747"/>
          <p:cNvGrpSpPr>
            <a:grpSpLocks/>
          </p:cNvGrpSpPr>
          <p:nvPr/>
        </p:nvGrpSpPr>
        <p:grpSpPr bwMode="auto">
          <a:xfrm>
            <a:off x="6211888" y="4883150"/>
            <a:ext cx="501650" cy="298450"/>
            <a:chOff x="4701" y="2956"/>
            <a:chExt cx="316" cy="188"/>
          </a:xfrm>
        </p:grpSpPr>
        <p:sp>
          <p:nvSpPr>
            <p:cNvPr id="2218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19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0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1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222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grpSp>
          <p:nvGrpSpPr>
            <p:cNvPr id="2223" name="Group 753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228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9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30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24" name="Group 757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225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6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7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75" name="Group 761"/>
          <p:cNvGrpSpPr>
            <a:grpSpLocks/>
          </p:cNvGrpSpPr>
          <p:nvPr/>
        </p:nvGrpSpPr>
        <p:grpSpPr bwMode="auto">
          <a:xfrm>
            <a:off x="7042150" y="5132388"/>
            <a:ext cx="290513" cy="404812"/>
            <a:chOff x="4290" y="3130"/>
            <a:chExt cx="183" cy="255"/>
          </a:xfrm>
        </p:grpSpPr>
        <p:pic>
          <p:nvPicPr>
            <p:cNvPr id="2200" name="Picture 762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0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0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1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76" name="Group 780"/>
          <p:cNvGrpSpPr>
            <a:grpSpLocks/>
          </p:cNvGrpSpPr>
          <p:nvPr/>
        </p:nvGrpSpPr>
        <p:grpSpPr bwMode="auto">
          <a:xfrm>
            <a:off x="5599113" y="3594100"/>
            <a:ext cx="290512" cy="404813"/>
            <a:chOff x="4290" y="3130"/>
            <a:chExt cx="183" cy="255"/>
          </a:xfrm>
        </p:grpSpPr>
        <p:pic>
          <p:nvPicPr>
            <p:cNvPr id="2182" name="Picture 781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83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4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5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6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7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8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9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0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1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2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3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4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5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6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7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8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99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77" name="Group 799"/>
          <p:cNvGrpSpPr>
            <a:grpSpLocks/>
          </p:cNvGrpSpPr>
          <p:nvPr/>
        </p:nvGrpSpPr>
        <p:grpSpPr bwMode="auto">
          <a:xfrm>
            <a:off x="4491038" y="2238375"/>
            <a:ext cx="3629025" cy="3265488"/>
            <a:chOff x="2683" y="1307"/>
            <a:chExt cx="2286" cy="2057"/>
          </a:xfrm>
        </p:grpSpPr>
        <p:sp>
          <p:nvSpPr>
            <p:cNvPr id="217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7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8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Text Box 803"/>
            <p:cNvSpPr txBox="1">
              <a:spLocks noChangeArrowheads="1"/>
            </p:cNvSpPr>
            <p:nvPr/>
          </p:nvSpPr>
          <p:spPr bwMode="auto">
            <a:xfrm>
              <a:off x="2683" y="2510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 err="1">
                  <a:solidFill>
                    <a:srgbClr val="FF3300"/>
                  </a:solidFill>
                  <a:latin typeface="+mn-lt"/>
                  <a:cs typeface="+mn-cs"/>
                </a:rPr>
                <a:t>cliente</a:t>
              </a:r>
              <a:r>
                <a:rPr lang="en-US" sz="2000" dirty="0">
                  <a:solidFill>
                    <a:srgbClr val="FF3300"/>
                  </a:solidFill>
                  <a:latin typeface="+mn-lt"/>
                  <a:cs typeface="+mn-cs"/>
                </a:rPr>
                <a:t>/</a:t>
              </a:r>
              <a:r>
                <a:rPr lang="en-US" sz="2000" dirty="0" err="1">
                  <a:solidFill>
                    <a:srgbClr val="FF3300"/>
                  </a:solidFill>
                  <a:latin typeface="+mn-lt"/>
                  <a:cs typeface="+mn-cs"/>
                </a:rPr>
                <a:t>servidor</a:t>
              </a:r>
              <a:endParaRPr lang="en-US" sz="2000" dirty="0">
                <a:solidFill>
                  <a:srgbClr val="FF33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Servidor DNS Local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Não pertence necessariamente à hierarquia</a:t>
            </a:r>
          </a:p>
          <a:p>
            <a:r>
              <a:rPr lang="pt-BR" sz="2400" dirty="0" smtClean="0"/>
              <a:t>Cada ISP (ISP residencial, companhia, universidade) possui um.</a:t>
            </a:r>
          </a:p>
          <a:p>
            <a:pPr lvl="1"/>
            <a:r>
              <a:rPr lang="pt-BR" sz="2000" dirty="0" smtClean="0"/>
              <a:t>Também chamada do “servidor de nomes default”</a:t>
            </a:r>
          </a:p>
          <a:p>
            <a:r>
              <a:rPr lang="pt-BR" sz="2400" dirty="0" smtClean="0"/>
              <a:t>Quanto um hospedeiro faz uma consulta DNS, a mesma é enviada para o seu servidor DNS local</a:t>
            </a:r>
          </a:p>
          <a:p>
            <a:pPr lvl="1"/>
            <a:r>
              <a:rPr lang="pt-BR" sz="2000" dirty="0" smtClean="0"/>
              <a:t>Possui uma cache local com pares de tradução nome/endereço recentes (mas podem estar desatualizados!)</a:t>
            </a:r>
          </a:p>
          <a:p>
            <a:pPr lvl="1"/>
            <a:r>
              <a:rPr lang="pt-BR" sz="2000" dirty="0" smtClean="0"/>
              <a:t>Atua como um intermediário, enviando consultas para a hierarquia.</a:t>
            </a:r>
          </a:p>
        </p:txBody>
      </p:sp>
      <p:sp>
        <p:nvSpPr>
          <p:cNvPr id="2662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2686E-D9B0-4D1B-99A4-40CD0655E6B3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96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02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6C6300-F4B5-42BC-A22C-F108B2AC0C17}" type="slidenum">
              <a:rPr lang="en-US" smtClean="0"/>
              <a:pPr/>
              <a:t>71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303713"/>
                        <a:ext cx="83343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4343400" y="4959350"/>
            <a:ext cx="1651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solicitante</a:t>
            </a:r>
            <a:endParaRPr lang="pt-BR" sz="2400">
              <a:latin typeface="Times New Roman" pitchFamily="18" charset="0"/>
            </a:endParaRPr>
          </a:p>
          <a:p>
            <a:r>
              <a:rPr lang="pt-BR" sz="1600" b="1">
                <a:latin typeface="Courier New" pitchFamily="49" charset="0"/>
              </a:rPr>
              <a:t>cis.poly.edu</a:t>
            </a:r>
            <a:endParaRPr lang="pt-BR" sz="1600">
              <a:latin typeface="Times New Roman" pitchFamily="18" charset="0"/>
            </a:endParaRP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6483350" y="5670550"/>
            <a:ext cx="226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Courier New" pitchFamily="49" charset="0"/>
              </a:rPr>
              <a:t>gaia.cs.umass.edu</a:t>
            </a:r>
            <a:endParaRPr lang="pt-BR" sz="1600">
              <a:latin typeface="Times New Roman" pitchFamily="18" charset="0"/>
            </a:endParaRP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5103813"/>
                        <a:ext cx="83343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6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1084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6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7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8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9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0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1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5457825" y="414338"/>
            <a:ext cx="221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servidor raiz</a:t>
            </a:r>
            <a:endParaRPr lang="pt-BR" sz="1600">
              <a:latin typeface="Times New Roman" pitchFamily="18" charset="0"/>
            </a:endParaRPr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7234" name="Line 18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40" name="Group 22"/>
          <p:cNvGrpSpPr>
            <a:grpSpLocks/>
          </p:cNvGrpSpPr>
          <p:nvPr/>
        </p:nvGrpSpPr>
        <p:grpSpPr bwMode="auto">
          <a:xfrm>
            <a:off x="4191000" y="3062288"/>
            <a:ext cx="1876425" cy="611187"/>
            <a:chOff x="2838" y="2132"/>
            <a:chExt cx="1182" cy="385"/>
          </a:xfrm>
        </p:grpSpPr>
        <p:sp>
          <p:nvSpPr>
            <p:cNvPr id="1082" name="Rectangle 23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3" name="Text Box 24"/>
            <p:cNvSpPr txBox="1">
              <a:spLocks noChangeArrowheads="1"/>
            </p:cNvSpPr>
            <p:nvPr/>
          </p:nvSpPr>
          <p:spPr bwMode="auto">
            <a:xfrm>
              <a:off x="2900" y="2132"/>
              <a:ext cx="10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servidor local </a:t>
              </a:r>
            </a:p>
            <a:p>
              <a:r>
                <a:rPr lang="pt-BR" sz="1600" b="1">
                  <a:latin typeface="Courier New" pitchFamily="49" charset="0"/>
                </a:rPr>
                <a:t>dns.poly.edu</a:t>
              </a:r>
              <a:endParaRPr lang="pt-BR" sz="1600">
                <a:latin typeface="Times New Roman" pitchFamily="18" charset="0"/>
              </a:endParaRPr>
            </a:p>
          </p:txBody>
        </p:sp>
      </p:grp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1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2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3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4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5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6</a:t>
            </a:r>
            <a:endParaRPr lang="pt-BR" sz="2400">
              <a:latin typeface="Times New Roman" pitchFamily="18" charset="0"/>
            </a:endParaRPr>
          </a:p>
        </p:txBody>
      </p:sp>
      <p:grpSp>
        <p:nvGrpSpPr>
          <p:cNvPr id="1047" name="Group 31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1074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6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7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8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9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0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1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48" name="Group 40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1066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7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8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9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0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1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2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3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49" name="Group 49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1058" name="AutoShape 5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9" name="Rectangle 5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0" name="Rectangle 5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1" name="AutoShape 5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2" name="Line 5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3" name="Line 5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4" name="Rectangle 5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" name="Rectangle 5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50" name="Text Box 58"/>
          <p:cNvSpPr txBox="1">
            <a:spLocks noChangeArrowheads="1"/>
          </p:cNvSpPr>
          <p:nvPr/>
        </p:nvSpPr>
        <p:spPr bwMode="auto">
          <a:xfrm>
            <a:off x="6481763" y="4429125"/>
            <a:ext cx="2185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servidor </a:t>
            </a:r>
            <a:r>
              <a:rPr lang="pt-BR" sz="1600" dirty="0" smtClean="0"/>
              <a:t>com autoridade</a:t>
            </a:r>
            <a:endParaRPr lang="pt-BR" sz="2400" dirty="0">
              <a:latin typeface="Times New Roman" pitchFamily="18" charset="0"/>
            </a:endParaRPr>
          </a:p>
          <a:p>
            <a:r>
              <a:rPr lang="pt-BR" sz="1600" b="1" dirty="0">
                <a:latin typeface="Courier New" pitchFamily="49" charset="0"/>
              </a:rPr>
              <a:t>dns.cs.umass.edu</a:t>
            </a:r>
            <a:endParaRPr lang="pt-BR" sz="1600" dirty="0">
              <a:latin typeface="Times New Roman" pitchFamily="18" charset="0"/>
            </a:endParaRPr>
          </a:p>
        </p:txBody>
      </p:sp>
      <p:sp>
        <p:nvSpPr>
          <p:cNvPr id="137275" name="Text Box 59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7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76" name="Text Box 60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Arial" charset="0"/>
              </a:rPr>
              <a:t>8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7277" name="Line 61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7278" name="Line 62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55" name="Text Box 63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servidor TLD </a:t>
            </a:r>
          </a:p>
        </p:txBody>
      </p:sp>
      <p:sp>
        <p:nvSpPr>
          <p:cNvPr id="1056" name="Rectangle 6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840288" cy="1143000"/>
          </a:xfrm>
        </p:spPr>
        <p:txBody>
          <a:bodyPr/>
          <a:lstStyle/>
          <a:p>
            <a:r>
              <a:rPr lang="pt-BR" sz="3600" smtClean="0"/>
              <a:t>Exemplo de resolução de nome pelo DNS</a:t>
            </a:r>
          </a:p>
        </p:txBody>
      </p:sp>
      <p:sp>
        <p:nvSpPr>
          <p:cNvPr id="1057" name="Rectangle 65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587500"/>
            <a:ext cx="3565525" cy="4648200"/>
          </a:xfrm>
        </p:spPr>
        <p:txBody>
          <a:bodyPr/>
          <a:lstStyle/>
          <a:p>
            <a:r>
              <a:rPr lang="pt-BR" sz="2400" smtClean="0"/>
              <a:t>Hospedeiro em cis.poly.edu quer endereço IP para gaia.cs.umass.edu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consulta interativa:</a:t>
            </a:r>
            <a:endParaRPr lang="pt-BR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smtClean="0"/>
              <a:t>servidor consultado responde com o nome de um servidor de contato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“Não conheço este nome, mas pergunte para esse servidor”</a:t>
            </a:r>
          </a:p>
          <a:p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29037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2" grpId="0" animBg="1"/>
      <p:bldP spid="137233" grpId="0" animBg="1"/>
      <p:bldP spid="137234" grpId="0" animBg="1"/>
      <p:bldP spid="137235" grpId="0" animBg="1"/>
      <p:bldP spid="137236" grpId="0" animBg="1"/>
      <p:bldP spid="137237" grpId="0" animBg="1"/>
      <p:bldP spid="137241" grpId="0"/>
      <p:bldP spid="137242" grpId="0"/>
      <p:bldP spid="137243" grpId="0"/>
      <p:bldP spid="137244" grpId="0"/>
      <p:bldP spid="137245" grpId="0"/>
      <p:bldP spid="137246" grpId="0"/>
      <p:bldP spid="137275" grpId="0"/>
      <p:bldP spid="137276" grpId="0"/>
      <p:bldP spid="137277" grpId="0" animBg="1"/>
      <p:bldP spid="13727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05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C3E70-184B-404E-A0B4-F25352C3E64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3162300" cy="47339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endParaRPr lang="pt-BR" sz="24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consulta recursiva: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transfere a responsabilidade de resolução do nome para o servidor de nomes contatado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carga pesada?</a:t>
            </a:r>
          </a:p>
        </p:txBody>
      </p:sp>
      <p:sp>
        <p:nvSpPr>
          <p:cNvPr id="102" name="Rectangle 64"/>
          <p:cNvSpPr txBox="1">
            <a:spLocks noChangeArrowheads="1"/>
          </p:cNvSpPr>
          <p:nvPr/>
        </p:nvSpPr>
        <p:spPr bwMode="auto">
          <a:xfrm>
            <a:off x="533400" y="228600"/>
            <a:ext cx="4840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pt-BR" sz="3600" u="sng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Exemplo de resolução de nome pelo DNS</a:t>
            </a:r>
            <a:endParaRPr lang="pt-BR" sz="3600" u="sng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56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50" name="Object 101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2792"/>
                          <a:ext cx="525" cy="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8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solicitante</a:t>
              </a:r>
              <a:endParaRPr lang="en-US">
                <a:latin typeface="Times New Roman" pitchFamily="18" charset="0"/>
              </a:endParaRPr>
            </a:p>
            <a:p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58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51" name="Object 102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3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" y="3296"/>
                          <a:ext cx="525" cy="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196" y="1488"/>
              <a:ext cx="233" cy="415"/>
              <a:chOff x="4180" y="783"/>
              <a:chExt cx="150" cy="307"/>
            </a:xfrm>
          </p:grpSpPr>
          <p:sp>
            <p:nvSpPr>
              <p:cNvPr id="210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60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4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servidor DNS raiz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61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2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3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64" name="Group 19"/>
            <p:cNvGrpSpPr>
              <a:grpSpLocks/>
            </p:cNvGrpSpPr>
            <p:nvPr/>
          </p:nvGrpSpPr>
          <p:grpSpPr bwMode="auto">
            <a:xfrm>
              <a:off x="1499" y="2010"/>
              <a:ext cx="1394" cy="388"/>
              <a:chOff x="2800" y="2132"/>
              <a:chExt cx="1394" cy="388"/>
            </a:xfrm>
          </p:grpSpPr>
          <p:sp>
            <p:nvSpPr>
              <p:cNvPr id="2107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8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394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servidor DNS local</a:t>
                </a:r>
                <a:endParaRPr lang="en-US">
                  <a:latin typeface="Times New Roman" pitchFamily="18" charset="0"/>
                </a:endParaRPr>
              </a:p>
              <a:p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65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66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67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68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69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70" name="Group 27"/>
            <p:cNvGrpSpPr>
              <a:grpSpLocks/>
            </p:cNvGrpSpPr>
            <p:nvPr/>
          </p:nvGrpSpPr>
          <p:grpSpPr bwMode="auto">
            <a:xfrm>
              <a:off x="2898" y="594"/>
              <a:ext cx="233" cy="415"/>
              <a:chOff x="4180" y="783"/>
              <a:chExt cx="150" cy="307"/>
            </a:xfrm>
          </p:grpSpPr>
          <p:sp>
            <p:nvSpPr>
              <p:cNvPr id="2099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0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2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3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4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5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6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1" name="Group 36"/>
            <p:cNvGrpSpPr>
              <a:grpSpLocks/>
            </p:cNvGrpSpPr>
            <p:nvPr/>
          </p:nvGrpSpPr>
          <p:grpSpPr bwMode="auto">
            <a:xfrm>
              <a:off x="3420" y="1494"/>
              <a:ext cx="233" cy="415"/>
              <a:chOff x="4180" y="783"/>
              <a:chExt cx="150" cy="307"/>
            </a:xfrm>
          </p:grpSpPr>
          <p:sp>
            <p:nvSpPr>
              <p:cNvPr id="2091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2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3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4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5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6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7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8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2" name="Group 45"/>
            <p:cNvGrpSpPr>
              <a:grpSpLocks/>
            </p:cNvGrpSpPr>
            <p:nvPr/>
          </p:nvGrpSpPr>
          <p:grpSpPr bwMode="auto">
            <a:xfrm>
              <a:off x="3408" y="2514"/>
              <a:ext cx="233" cy="415"/>
              <a:chOff x="4180" y="783"/>
              <a:chExt cx="150" cy="307"/>
            </a:xfrm>
          </p:grpSpPr>
          <p:sp>
            <p:nvSpPr>
              <p:cNvPr id="2083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4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5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6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7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8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9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0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73" name="Text Box 54"/>
            <p:cNvSpPr txBox="1">
              <a:spLocks noChangeArrowheads="1"/>
            </p:cNvSpPr>
            <p:nvPr/>
          </p:nvSpPr>
          <p:spPr bwMode="auto">
            <a:xfrm>
              <a:off x="2830" y="2911"/>
              <a:ext cx="166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servidor</a:t>
              </a:r>
              <a:r>
                <a:rPr lang="en-US" sz="1600" dirty="0"/>
                <a:t> DNS </a:t>
              </a:r>
              <a:r>
                <a:rPr lang="en-US" sz="1600" dirty="0" smtClean="0"/>
                <a:t>com </a:t>
              </a:r>
              <a:r>
                <a:rPr lang="en-US" sz="1600" dirty="0" err="1" smtClean="0"/>
                <a:t>autoridade</a:t>
              </a:r>
              <a:endParaRPr lang="en-US" dirty="0">
                <a:latin typeface="Times New Roman" pitchFamily="18" charset="0"/>
              </a:endParaRPr>
            </a:p>
            <a:p>
              <a:r>
                <a:rPr lang="en-US" sz="1600" b="1" dirty="0">
                  <a:latin typeface="Arial" charset="0"/>
                </a:rPr>
                <a:t>dns.cs.umass.edu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074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75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76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77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servidor TLD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78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9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2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765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121DB-43D5-4BE2-B445-E4BFDA99F19D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244475"/>
            <a:ext cx="9021762" cy="1143000"/>
          </a:xfrm>
        </p:spPr>
        <p:txBody>
          <a:bodyPr/>
          <a:lstStyle/>
          <a:p>
            <a:r>
              <a:rPr lang="pt-BR" sz="3600" smtClean="0"/>
              <a:t>DNS: uso de cache, atualização de dados</a:t>
            </a:r>
            <a:endParaRPr lang="pt-BR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pt-BR" sz="2000" dirty="0" smtClean="0"/>
              <a:t>uma vez que um servidor qualquer aprende um mapeamento, ele o coloca numa </a:t>
            </a:r>
            <a:r>
              <a:rPr lang="pt-BR" sz="2000" i="1" dirty="0" smtClean="0">
                <a:solidFill>
                  <a:srgbClr val="FF0000"/>
                </a:solidFill>
              </a:rPr>
              <a:t>cache</a:t>
            </a:r>
            <a:r>
              <a:rPr lang="pt-BR" sz="2000" i="1" dirty="0" smtClean="0">
                <a:solidFill>
                  <a:schemeClr val="accent2"/>
                </a:solidFill>
              </a:rPr>
              <a:t> </a:t>
            </a:r>
            <a:r>
              <a:rPr lang="pt-BR" sz="2000" dirty="0" smtClean="0"/>
              <a:t>local</a:t>
            </a:r>
          </a:p>
          <a:p>
            <a:pPr lvl="1"/>
            <a:r>
              <a:rPr lang="pt-BR" sz="2000" dirty="0" smtClean="0"/>
              <a:t>entradas na cache são sujeitas a temporização (desaparecem) depois de um certo tempo (TTL)</a:t>
            </a:r>
          </a:p>
          <a:p>
            <a:r>
              <a:rPr lang="pt-BR" sz="2000" dirty="0" smtClean="0"/>
              <a:t>Entradas na cache podem estar </a:t>
            </a:r>
            <a:r>
              <a:rPr lang="pt-BR" sz="2000" dirty="0" smtClean="0">
                <a:solidFill>
                  <a:srgbClr val="FF0000"/>
                </a:solidFill>
              </a:rPr>
              <a:t>desatualizadas</a:t>
            </a:r>
            <a:r>
              <a:rPr lang="pt-BR" sz="2000" dirty="0" smtClean="0"/>
              <a:t> (tradução nome/endereço do tipo melhor esforço!)</a:t>
            </a:r>
          </a:p>
          <a:p>
            <a:pPr lvl="1"/>
            <a:r>
              <a:rPr lang="pt-BR" sz="1800" dirty="0" smtClean="0"/>
              <a:t>Se o endereço IP de um nome de host for alterado, pode não ser conhecido em toda a Internet até que todos os </a:t>
            </a:r>
            <a:r>
              <a:rPr lang="pt-BR" sz="1800" dirty="0" err="1" smtClean="0"/>
              <a:t>TTLs</a:t>
            </a:r>
            <a:r>
              <a:rPr lang="pt-BR" sz="1800" dirty="0" smtClean="0"/>
              <a:t> expirem</a:t>
            </a:r>
            <a:endParaRPr lang="pt-BR" sz="2000" dirty="0" smtClean="0"/>
          </a:p>
          <a:p>
            <a:r>
              <a:rPr lang="pt-BR" sz="2000" dirty="0" smtClean="0"/>
              <a:t>estão sendo projetados pela IETF mecanismos de atualização/notificação dos dados</a:t>
            </a:r>
          </a:p>
          <a:p>
            <a:pPr lvl="1"/>
            <a:r>
              <a:rPr lang="pt-BR" sz="1800" dirty="0" err="1" smtClean="0"/>
              <a:t>RFCs</a:t>
            </a:r>
            <a:r>
              <a:rPr lang="pt-BR" sz="1800" dirty="0" smtClean="0"/>
              <a:t> 2136, 3007, 4033/4/5</a:t>
            </a:r>
            <a:endParaRPr lang="pt-BR" sz="1600" dirty="0" smtClean="0"/>
          </a:p>
          <a:p>
            <a:pPr lvl="1"/>
            <a:r>
              <a:rPr lang="pt-BR" sz="1600" dirty="0" smtClean="0"/>
              <a:t>http://www.ietf.org/html.charters/dnsext-charter.html</a:t>
            </a: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226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867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8AC638-AC5E-4B6C-8EAC-FA9717308207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Registros DNS</a:t>
            </a:r>
            <a:endParaRPr lang="pt-BR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279525"/>
            <a:ext cx="8366125" cy="5143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chemeClr val="accent2"/>
                </a:solidFill>
              </a:rPr>
              <a:t>DNS:</a:t>
            </a:r>
            <a:r>
              <a:rPr lang="pt-BR" sz="2400" smtClean="0"/>
              <a:t> BD distribuído contendo </a:t>
            </a:r>
            <a:r>
              <a:rPr lang="pt-BR" sz="2400" i="1" smtClean="0">
                <a:solidFill>
                  <a:srgbClr val="FF0000"/>
                </a:solidFill>
              </a:rPr>
              <a:t>registros de recursos </a:t>
            </a:r>
            <a:r>
              <a:rPr lang="pt-BR" sz="2400" smtClean="0">
                <a:solidFill>
                  <a:srgbClr val="FF0000"/>
                </a:solidFill>
              </a:rPr>
              <a:t>(RR)</a:t>
            </a:r>
            <a:endParaRPr lang="pt-BR" sz="2400" smtClean="0"/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Tipo=NS</a:t>
            </a:r>
          </a:p>
          <a:p>
            <a:pPr lvl="1">
              <a:lnSpc>
                <a:spcPct val="90000"/>
              </a:lnSpc>
            </a:pPr>
            <a:r>
              <a:rPr lang="pt-BR" sz="1800" b="1" smtClean="0">
                <a:latin typeface="Courier New" pitchFamily="49" charset="0"/>
              </a:rPr>
              <a:t>nome</a:t>
            </a:r>
            <a:r>
              <a:rPr lang="pt-BR" sz="1800" smtClean="0"/>
              <a:t> é domínio (p.ex. foo.com.br)</a:t>
            </a:r>
          </a:p>
          <a:p>
            <a:pPr lvl="1">
              <a:lnSpc>
                <a:spcPct val="90000"/>
              </a:lnSpc>
            </a:pPr>
            <a:r>
              <a:rPr lang="pt-BR" sz="1800" b="1" smtClean="0">
                <a:latin typeface="Courier New" pitchFamily="49" charset="0"/>
              </a:rPr>
              <a:t>valor</a:t>
            </a:r>
            <a:r>
              <a:rPr lang="pt-BR" sz="1800" smtClean="0"/>
              <a:t> é endereço IP de servidor oficial de nomes para este domínio</a:t>
            </a:r>
          </a:p>
          <a:p>
            <a:pPr>
              <a:lnSpc>
                <a:spcPct val="90000"/>
              </a:lnSpc>
            </a:pPr>
            <a:endParaRPr lang="pt-BR" sz="2000" smtClean="0"/>
          </a:p>
        </p:txBody>
      </p:sp>
      <p:grpSp>
        <p:nvGrpSpPr>
          <p:cNvPr id="28679" name="Group 8"/>
          <p:cNvGrpSpPr>
            <a:grpSpLocks/>
          </p:cNvGrpSpPr>
          <p:nvPr/>
        </p:nvGrpSpPr>
        <p:grpSpPr bwMode="auto">
          <a:xfrm>
            <a:off x="1398588" y="1879600"/>
            <a:ext cx="6126162" cy="571500"/>
            <a:chOff x="1407" y="1206"/>
            <a:chExt cx="3379" cy="360"/>
          </a:xfrm>
        </p:grpSpPr>
        <p:sp>
          <p:nvSpPr>
            <p:cNvPr id="28683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pt-BR" sz="2400" dirty="0" smtClean="0"/>
                <a:t>  formato </a:t>
              </a:r>
              <a:r>
                <a:rPr lang="pt-BR" sz="2400" dirty="0"/>
                <a:t>RR: </a:t>
              </a:r>
              <a:r>
                <a:rPr lang="pt-BR" b="1" dirty="0">
                  <a:latin typeface="Courier New" pitchFamily="49" charset="0"/>
                </a:rPr>
                <a:t>(nome, valor, tipo, </a:t>
              </a:r>
              <a:r>
                <a:rPr lang="pt-BR" b="1" dirty="0" err="1" smtClean="0">
                  <a:latin typeface="Courier New" pitchFamily="49" charset="0"/>
                </a:rPr>
                <a:t>ttl</a:t>
              </a:r>
              <a:r>
                <a:rPr lang="pt-BR" b="1" dirty="0" smtClean="0">
                  <a:latin typeface="Courier New" pitchFamily="49" charset="0"/>
                </a:rPr>
                <a:t>)</a:t>
              </a: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523875" y="2657475"/>
            <a:ext cx="43068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/>
              <a:t>Tipo=A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nome</a:t>
            </a:r>
            <a:r>
              <a:rPr lang="pt-BR" sz="2000"/>
              <a:t> é nome de hospedeiro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valor </a:t>
            </a:r>
            <a:r>
              <a:rPr lang="pt-BR" sz="2000"/>
              <a:t>é o seu endereço IP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400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714875" y="2647950"/>
            <a:ext cx="3810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/>
              <a:t>Tipo=CNAME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nome</a:t>
            </a:r>
            <a:r>
              <a:rPr lang="pt-BR" sz="2000"/>
              <a:t> é nome alternativo (alias) para algum nome “canônico” (verdadeiro)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valor</a:t>
            </a:r>
            <a:r>
              <a:rPr lang="pt-BR" sz="2000"/>
              <a:t> é o nome canônico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400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695825" y="4810125"/>
            <a:ext cx="4448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/>
              <a:t>Tipo=MX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nome</a:t>
            </a:r>
            <a:r>
              <a:rPr lang="pt-BR" sz="2000"/>
              <a:t> é domínio</a:t>
            </a:r>
            <a:r>
              <a:rPr lang="pt-BR" sz="2000" b="1">
                <a:latin typeface="Courier New" pitchFamily="49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b="1">
                <a:latin typeface="Courier New" pitchFamily="49" charset="0"/>
              </a:rPr>
              <a:t>valor </a:t>
            </a:r>
            <a:r>
              <a:rPr lang="pt-BR" sz="2000"/>
              <a:t>é nome do servidor de correio para este domínio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5760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2969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C8B07-889D-4C6A-8247-A1CE9F5AED47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DNS: protocolo e mensagens</a:t>
            </a:r>
            <a:endParaRPr lang="pt-BR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121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chemeClr val="accent2"/>
                </a:solidFill>
              </a:rPr>
              <a:t>protocolo DNS:</a:t>
            </a:r>
            <a:r>
              <a:rPr lang="pt-BR" sz="2400" smtClean="0"/>
              <a:t> mensagens de </a:t>
            </a:r>
            <a:r>
              <a:rPr lang="pt-BR" sz="2400" i="1" smtClean="0">
                <a:solidFill>
                  <a:srgbClr val="FF0000"/>
                </a:solidFill>
              </a:rPr>
              <a:t>pedido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  <a:r>
              <a:rPr lang="pt-BR" sz="2400" smtClean="0"/>
              <a:t>e </a:t>
            </a:r>
            <a:r>
              <a:rPr lang="pt-BR" sz="2400" i="1" smtClean="0">
                <a:solidFill>
                  <a:srgbClr val="FF0000"/>
                </a:solidFill>
              </a:rPr>
              <a:t>resposta</a:t>
            </a:r>
            <a:r>
              <a:rPr lang="pt-BR" sz="2400" smtClean="0"/>
              <a:t>, ambas com o mesmo </a:t>
            </a:r>
            <a:r>
              <a:rPr lang="pt-BR" sz="2400" i="1" smtClean="0">
                <a:solidFill>
                  <a:srgbClr val="FF0000"/>
                </a:solidFill>
              </a:rPr>
              <a:t>formato de mensagem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533400" y="2352675"/>
            <a:ext cx="3810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/>
              <a:t>cabeçalho de msg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solidFill>
                  <a:schemeClr val="accent2"/>
                </a:solidFill>
              </a:rPr>
              <a:t>identificação:</a:t>
            </a:r>
            <a:r>
              <a:rPr lang="pt-BR" sz="2000"/>
              <a:t> ID de 16 bit para pedido, resposta ao pedido usa mesmo ID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solidFill>
                  <a:schemeClr val="accent2"/>
                </a:solidFill>
              </a:rPr>
              <a:t>flags:</a:t>
            </a:r>
            <a:endParaRPr lang="pt-BR" sz="2000"/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/>
              <a:t>pedido ou resposta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/>
              <a:t>recursão desejada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/>
              <a:t>recursão permitida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/>
              <a:t>resposta é oficial</a:t>
            </a:r>
          </a:p>
        </p:txBody>
      </p:sp>
      <p:pic>
        <p:nvPicPr>
          <p:cNvPr id="29703" name="Picture 16" descr="f02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3888" y="3057525"/>
            <a:ext cx="4451350" cy="2403475"/>
          </a:xfrm>
          <a:noFill/>
        </p:spPr>
      </p:pic>
    </p:spTree>
    <p:extLst>
      <p:ext uri="{BB962C8B-B14F-4D97-AF65-F5344CB8AC3E}">
        <p14:creationId xmlns:p14="http://schemas.microsoft.com/office/powerpoint/2010/main" val="25560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07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FE43B-1A7F-4F7D-9091-0CD02F47479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DNS: protocolo e mensagens</a:t>
            </a:r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9" name="Picture 16" descr="f02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8363" y="1649413"/>
            <a:ext cx="7496175" cy="4048125"/>
          </a:xfrm>
          <a:noFill/>
        </p:spPr>
      </p:pic>
    </p:spTree>
    <p:extLst>
      <p:ext uri="{BB962C8B-B14F-4D97-AF65-F5344CB8AC3E}">
        <p14:creationId xmlns:p14="http://schemas.microsoft.com/office/powerpoint/2010/main" val="11248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17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D8C4F-A93A-4509-9D5D-3D252703606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Inserindo registros no DNS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/>
              <a:t>Exemplo: acabou de criar a empresa “Network Utopia”</a:t>
            </a:r>
          </a:p>
          <a:p>
            <a:pPr>
              <a:lnSpc>
                <a:spcPct val="80000"/>
              </a:lnSpc>
            </a:pPr>
            <a:r>
              <a:rPr lang="pt-BR" sz="2400" dirty="0" smtClean="0"/>
              <a:t>Registra o nome netutopia.com.br em uma </a:t>
            </a:r>
            <a:r>
              <a:rPr lang="pt-BR" sz="2400" dirty="0" smtClean="0">
                <a:solidFill>
                  <a:srgbClr val="FF0000"/>
                </a:solidFill>
              </a:rPr>
              <a:t>entidade registradora</a:t>
            </a:r>
            <a:r>
              <a:rPr lang="pt-BR" sz="2400" dirty="0" smtClean="0"/>
              <a:t> (</a:t>
            </a:r>
            <a:r>
              <a:rPr lang="pt-BR" sz="2400" dirty="0" err="1" smtClean="0"/>
              <a:t>e.x</a:t>
            </a:r>
            <a:r>
              <a:rPr lang="pt-BR" sz="2400" dirty="0" smtClean="0"/>
              <a:t>., Registro.br)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Tem de prover para a registradora os nomes e endereços IP dos servidores DNS oficiais (primário e secundário)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Registradora insere dois </a:t>
            </a:r>
            <a:r>
              <a:rPr lang="pt-BR" sz="2000" dirty="0" err="1" smtClean="0"/>
              <a:t>RRs</a:t>
            </a:r>
            <a:r>
              <a:rPr lang="pt-BR" sz="2000" dirty="0" smtClean="0"/>
              <a:t> no servidor TLD .</a:t>
            </a:r>
            <a:r>
              <a:rPr lang="pt-BR" sz="2000" dirty="0" err="1" smtClean="0"/>
              <a:t>br</a:t>
            </a:r>
            <a:r>
              <a:rPr lang="pt-BR" sz="2000" dirty="0" smtClean="0"/>
              <a:t>:</a:t>
            </a:r>
            <a:br>
              <a:rPr lang="pt-BR" sz="2000" dirty="0" smtClean="0"/>
            </a:br>
            <a:endParaRPr lang="pt-BR" sz="2000" dirty="0" smtClean="0"/>
          </a:p>
          <a:p>
            <a:pPr lvl="1">
              <a:lnSpc>
                <a:spcPct val="8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chemeClr val="accent2"/>
                </a:solidFill>
                <a:latin typeface="Courier New" pitchFamily="49" charset="0"/>
              </a:rPr>
              <a:t>(netutopia.com.br, dns1.netutopia.com.br, NS)</a:t>
            </a:r>
          </a:p>
          <a:p>
            <a:pPr lvl="1">
              <a:lnSpc>
                <a:spcPct val="80000"/>
              </a:lnSpc>
              <a:buFont typeface="ZapfDingbats" pitchFamily="82" charset="0"/>
              <a:buNone/>
            </a:pPr>
            <a:r>
              <a:rPr lang="pt-BR" sz="2000" dirty="0" smtClean="0">
                <a:solidFill>
                  <a:schemeClr val="accent2"/>
                </a:solidFill>
                <a:latin typeface="Courier New" pitchFamily="49" charset="0"/>
              </a:rPr>
              <a:t>(dns1.netutopia.com.br, 212.212.212.1, A)</a:t>
            </a:r>
            <a:br>
              <a:rPr lang="pt-BR" sz="2000" dirty="0" smtClean="0">
                <a:solidFill>
                  <a:schemeClr val="accent2"/>
                </a:solidFill>
                <a:latin typeface="Courier New" pitchFamily="49" charset="0"/>
              </a:rPr>
            </a:br>
            <a:endParaRPr lang="pt-BR" sz="200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pt-BR" sz="2400" dirty="0" smtClean="0"/>
              <a:t>Põe no servidor oficial um registro do tipo A para www.netutopia.com.br e um registro do tipo MX para netutopia.com.br</a:t>
            </a:r>
          </a:p>
          <a:p>
            <a:pPr>
              <a:lnSpc>
                <a:spcPct val="80000"/>
              </a:lnSpc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33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Ataques ao 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Ataques </a:t>
            </a:r>
            <a:r>
              <a:rPr lang="pt-BR" sz="2000" dirty="0" err="1" smtClean="0">
                <a:solidFill>
                  <a:srgbClr val="FF0000"/>
                </a:solidFill>
              </a:rPr>
              <a:t>DDoS</a:t>
            </a:r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/>
              <a:t>Bombardeia os servidores raiz com tráfego</a:t>
            </a:r>
          </a:p>
          <a:p>
            <a:pPr lvl="1"/>
            <a:r>
              <a:rPr lang="pt-BR" sz="1800" dirty="0" smtClean="0"/>
              <a:t>Até o momento não tiveram sucesso</a:t>
            </a:r>
          </a:p>
          <a:p>
            <a:pPr lvl="1"/>
            <a:r>
              <a:rPr lang="pt-BR" sz="1800" dirty="0" smtClean="0"/>
              <a:t>Filtragem do tráfego</a:t>
            </a:r>
          </a:p>
          <a:p>
            <a:pPr lvl="1"/>
            <a:r>
              <a:rPr lang="pt-BR" sz="1800" dirty="0" smtClean="0"/>
              <a:t>Servidores DNS locais cacheiam os </a:t>
            </a:r>
            <a:r>
              <a:rPr lang="pt-BR" sz="1800" dirty="0" err="1" smtClean="0"/>
              <a:t>IPs</a:t>
            </a:r>
            <a:r>
              <a:rPr lang="pt-BR" sz="1800" dirty="0" smtClean="0"/>
              <a:t> dos servidores TLD, permitindo que os servidores raízes não sejam consultados</a:t>
            </a:r>
          </a:p>
          <a:p>
            <a:r>
              <a:rPr lang="pt-BR" sz="2000" dirty="0" smtClean="0"/>
              <a:t>Bombardeio aos servidores TLD</a:t>
            </a:r>
            <a:endParaRPr lang="pt-BR" sz="2200" dirty="0" smtClean="0"/>
          </a:p>
          <a:p>
            <a:pPr lvl="1"/>
            <a:r>
              <a:rPr lang="pt-BR" sz="1800" dirty="0" smtClean="0"/>
              <a:t>Potencialmente mais perigoso</a:t>
            </a:r>
            <a:endParaRPr lang="pt-BR" sz="1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Ataques de redirecionamento</a:t>
            </a:r>
          </a:p>
          <a:p>
            <a:r>
              <a:rPr lang="pt-BR" sz="2000" dirty="0" smtClean="0"/>
              <a:t>Pessoa no meio</a:t>
            </a:r>
          </a:p>
          <a:p>
            <a:pPr lvl="1"/>
            <a:r>
              <a:rPr lang="pt-BR" sz="1800" dirty="0" smtClean="0"/>
              <a:t>Intercepta as consultas</a:t>
            </a:r>
          </a:p>
          <a:p>
            <a:r>
              <a:rPr lang="pt-BR" sz="2000" dirty="0" smtClean="0"/>
              <a:t>Envenenamento do DNS</a:t>
            </a:r>
          </a:p>
          <a:p>
            <a:pPr lvl="1"/>
            <a:r>
              <a:rPr lang="pt-BR" sz="1800" dirty="0" smtClean="0"/>
              <a:t>Envia respostas falsas para o servidor DNS que as coloca em cache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Exploração do DNS para </a:t>
            </a:r>
            <a:r>
              <a:rPr lang="pt-BR" sz="2000" dirty="0" err="1" smtClean="0">
                <a:solidFill>
                  <a:srgbClr val="FF0000"/>
                </a:solidFill>
              </a:rPr>
              <a:t>DDoS</a:t>
            </a:r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/>
              <a:t>Envia consultas com endereço origem falsificado: IP alvo</a:t>
            </a:r>
          </a:p>
          <a:p>
            <a:r>
              <a:rPr lang="pt-BR" sz="2000" dirty="0" smtClean="0"/>
              <a:t>Requer amplificação</a:t>
            </a:r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06677-C860-4408-991F-9B1D0580ABB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1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0B2C-A508-4D66-8805-C1F4F48E2AB1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Roteiro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smtClean="0"/>
              <a:t>2.1 Princípios de aplicações de rede</a:t>
            </a:r>
          </a:p>
          <a:p>
            <a:r>
              <a:rPr lang="pt-BR" sz="2400" smtClean="0"/>
              <a:t>2.2 A Web e o HTTP</a:t>
            </a:r>
          </a:p>
          <a:p>
            <a:r>
              <a:rPr lang="pt-BR" sz="2400" smtClean="0"/>
              <a:t>2.3 Transferência de arquivo: FTP</a:t>
            </a:r>
          </a:p>
          <a:p>
            <a:r>
              <a:rPr lang="pt-BR" sz="2400" smtClean="0"/>
              <a:t>2.4 Correio Eletrônico na Internet</a:t>
            </a:r>
          </a:p>
          <a:p>
            <a:r>
              <a:rPr lang="pt-BR" sz="2400" smtClean="0"/>
              <a:t>2.5 DNS: o serviço de diretório da Internet</a:t>
            </a:r>
          </a:p>
          <a:p>
            <a:endParaRPr lang="pt-BR" sz="2400" smtClean="0"/>
          </a:p>
        </p:txBody>
      </p:sp>
      <p:sp>
        <p:nvSpPr>
          <p:cNvPr id="3072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2.6 Aplicações P2P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2.7 Programação e desenvolvimento de aplicações com TCP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2.8 Programação de </a:t>
            </a:r>
            <a:r>
              <a:rPr lang="pt-BR" sz="2400" i="1" dirty="0" err="1" smtClean="0">
                <a:solidFill>
                  <a:schemeClr val="bg1">
                    <a:lumMod val="75000"/>
                  </a:schemeClr>
                </a:solidFill>
              </a:rPr>
              <a:t>sockets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 com UDP</a:t>
            </a:r>
          </a:p>
          <a:p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5247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09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EECA1-EDD0-4C8A-A38D-D0E37E6B00D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P2P</a:t>
            </a:r>
          </a:p>
        </p:txBody>
      </p:sp>
      <p:sp>
        <p:nvSpPr>
          <p:cNvPr id="3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87921" cy="4648200"/>
          </a:xfrm>
        </p:spPr>
        <p:txBody>
          <a:bodyPr/>
          <a:lstStyle/>
          <a:p>
            <a:r>
              <a:rPr lang="pt-BR" sz="2000" dirty="0" smtClean="0"/>
              <a:t>Não há servidor sempre ligado</a:t>
            </a:r>
          </a:p>
          <a:p>
            <a:r>
              <a:rPr lang="pt-BR" sz="2000" dirty="0" smtClean="0"/>
              <a:t>Sistemas finais arbitrários se comunicam diretamente</a:t>
            </a:r>
          </a:p>
          <a:p>
            <a:r>
              <a:rPr lang="pt-BR" sz="2000" dirty="0" smtClean="0"/>
              <a:t>Pares solicitam serviços de outros pares e em troca proveem serviços para outros parceiros:</a:t>
            </a:r>
          </a:p>
          <a:p>
            <a:pPr lvl="1"/>
            <a:r>
              <a:rPr lang="pt-BR" sz="1800" dirty="0" err="1" smtClean="0">
                <a:solidFill>
                  <a:srgbClr val="FF0000"/>
                </a:solidFill>
              </a:rPr>
              <a:t>Autoescalabilidade</a:t>
            </a:r>
            <a:r>
              <a:rPr lang="pt-BR" sz="1800" dirty="0" smtClean="0">
                <a:solidFill>
                  <a:srgbClr val="FF0000"/>
                </a:solidFill>
              </a:rPr>
              <a:t> – novos pares trazem nova capacidade de serviço assim como novas demandas por serviços.</a:t>
            </a:r>
          </a:p>
          <a:p>
            <a:r>
              <a:rPr lang="pt-BR" sz="2000" dirty="0" smtClean="0"/>
              <a:t>Pares estão conectados intermitentemente e mudam endereços IP</a:t>
            </a:r>
          </a:p>
          <a:p>
            <a:pPr lvl="1"/>
            <a:r>
              <a:rPr lang="pt-BR" sz="1800" dirty="0" smtClean="0"/>
              <a:t>Gerenciamento complexo</a:t>
            </a:r>
            <a:endParaRPr lang="pt-BR" sz="2000" dirty="0" smtClean="0"/>
          </a:p>
        </p:txBody>
      </p:sp>
      <p:grpSp>
        <p:nvGrpSpPr>
          <p:cNvPr id="612" name="Group 566"/>
          <p:cNvGrpSpPr>
            <a:grpSpLocks/>
          </p:cNvGrpSpPr>
          <p:nvPr/>
        </p:nvGrpSpPr>
        <p:grpSpPr bwMode="auto"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613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988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89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615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8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9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2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3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5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6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986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7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7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8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9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0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1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3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6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7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8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9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0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1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2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3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4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46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96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7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8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8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8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8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984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985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7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960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6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6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64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967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8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65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6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48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95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5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5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55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58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9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56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7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49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94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4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4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47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50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1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48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9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0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93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3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3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39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42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3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40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1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92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3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31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34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5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32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2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92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23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26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7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24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53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54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9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15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18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9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16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7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5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9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07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10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1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08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9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6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8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99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02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3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00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1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7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8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91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94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5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92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3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8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8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83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86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7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84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5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59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8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75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78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9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76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7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60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858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60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1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2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3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4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5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6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7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8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9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0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1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859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1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844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46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7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8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9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0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1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2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3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4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5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6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7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845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2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63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842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3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64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840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1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65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838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9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66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836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7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pic>
          <p:nvPicPr>
            <p:cNvPr id="667" name="Picture 779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8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834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5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9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802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3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04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5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6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07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32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3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08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09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30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1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10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1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12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28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9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13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14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26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7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15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6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7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8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0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824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70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70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1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72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3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4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75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0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01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76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77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8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99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78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79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80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6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97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81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82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4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95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83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84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5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6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87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89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90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91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92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93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71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47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9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750" name="Picture 853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1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2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3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4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5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6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57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4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5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6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7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8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9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58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9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0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1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2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3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72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24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6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727" name="Picture 877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8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9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0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1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2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3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34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41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2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3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4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5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6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35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6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8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9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0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73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01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2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3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704" name="Picture 901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5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7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8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0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11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18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9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0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1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2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3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12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3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4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5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74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699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0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75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676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7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8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679" name="Picture 92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0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1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2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3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4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5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86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93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4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5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6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7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8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87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8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9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0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1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2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990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1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2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3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peer-peer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08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D05AB-A9F1-4B68-8955-7EEE9216E90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Arquitetura P2P pura</a:t>
            </a:r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pt-BR" sz="2000" i="1" dirty="0" smtClean="0"/>
              <a:t>sem </a:t>
            </a:r>
            <a:r>
              <a:rPr lang="pt-BR" sz="2000" dirty="0" smtClean="0"/>
              <a:t>servidor sempre ligado</a:t>
            </a:r>
          </a:p>
          <a:p>
            <a:r>
              <a:rPr lang="pt-BR" sz="2000" dirty="0" smtClean="0"/>
              <a:t>sistemas finais arbitrários se comunicam diretamente</a:t>
            </a:r>
          </a:p>
          <a:p>
            <a:r>
              <a:rPr lang="pt-BR" sz="2000" dirty="0" smtClean="0"/>
              <a:t>pares estão conectados de forma intermitente e mudam seus endereços IP</a:t>
            </a:r>
          </a:p>
          <a:p>
            <a:endParaRPr lang="pt-BR" sz="2000" dirty="0" smtClean="0"/>
          </a:p>
          <a:p>
            <a:r>
              <a:rPr lang="pt-BR" sz="2000" u="sng" dirty="0" smtClean="0">
                <a:solidFill>
                  <a:srgbClr val="FF0000"/>
                </a:solidFill>
              </a:rPr>
              <a:t>Exemplos:</a:t>
            </a:r>
          </a:p>
          <a:p>
            <a:pPr lvl="1"/>
            <a:r>
              <a:rPr lang="pt-BR" sz="1800" dirty="0" smtClean="0"/>
              <a:t>Distribuição de arquivos (</a:t>
            </a:r>
            <a:r>
              <a:rPr lang="pt-BR" sz="1800" dirty="0" err="1" smtClean="0"/>
              <a:t>BitTorrent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i="1" dirty="0" smtClean="0"/>
              <a:t>Streaming</a:t>
            </a:r>
            <a:r>
              <a:rPr lang="pt-BR" sz="1800" dirty="0" smtClean="0"/>
              <a:t> (</a:t>
            </a:r>
            <a:r>
              <a:rPr lang="pt-BR" sz="1800" dirty="0" err="1" smtClean="0"/>
              <a:t>KanKan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dirty="0" smtClean="0"/>
              <a:t>VoIP (Skype)</a:t>
            </a:r>
            <a:endParaRPr lang="pt-BR" sz="20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3091" name="Freeform 4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2" name="Freeform 5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3" name="Freeform 6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094" name="Group 7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418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19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95" name="Group 10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88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89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0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1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2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3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4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5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6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7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8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99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00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01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02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403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414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5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6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7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04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410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1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2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1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05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406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07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08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09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3096" name="Oval 41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7" name="Line 42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8" name="Line 43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9" name="Rectangle 44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00" name="Oval 45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01" name="Group 46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85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6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7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02" name="Group 50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82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3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4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03" name="Oval 54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4" name="Line 55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5" name="Line 56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6" name="Rectangle 57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07" name="Oval 58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08" name="Group 59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379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09" name="Group 63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376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7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8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10" name="Oval 67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1" name="Line 68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2" name="Line 69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3" name="Rectangle 70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14" name="Oval 71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15" name="Group 72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373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4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5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16" name="Group 76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370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1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2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17" name="Oval 80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8" name="Line 81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9" name="Line 82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0" name="Rectangle 83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21" name="Oval 84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22" name="Group 85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367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8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9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23" name="Group 89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364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5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6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24" name="Oval 93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5" name="Line 94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6" name="Line 95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7" name="Rectangle 96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28" name="Oval 97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29" name="Group 98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361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2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3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30" name="Group 102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358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9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0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31" name="Oval 106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2" name="Line 107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3" name="Line 108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4" name="Rectangle 109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35" name="Oval 110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36" name="Group 111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355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6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7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37" name="Group 115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352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3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4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38" name="Oval 11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9" name="Line 12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0" name="Line 12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1" name="Rectangle 12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42" name="Oval 12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43" name="Group 12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349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0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1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44" name="Group 12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346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7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45" name="Oval 132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6" name="Line 133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7" name="Line 134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8" name="Rectangle 135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49" name="Oval 136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50" name="Group 137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3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4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5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51" name="Group 141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0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1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2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52" name="Oval 145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53" name="Line 146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54" name="Line 147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55" name="Rectangle 148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3156" name="Oval 149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57" name="Group 150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37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8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9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58" name="Group 154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34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5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6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59" name="Line 158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0" name="Line 159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1" name="Line 160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2" name="Line 161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3" name="Line 162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4" name="Line 163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5" name="Line 164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6" name="Freeform 165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67" name="Line 166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68" name="Line 167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69" name="Line 168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0" name="Group 169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321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22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23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24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imes New Roman" pitchFamily="18" charset="0"/>
              </a:endParaRPr>
            </a:p>
          </p:txBody>
        </p:sp>
        <p:sp>
          <p:nvSpPr>
            <p:cNvPr id="3325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326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331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32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33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327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328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29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30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171" name="Group 183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308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09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10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11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imes New Roman" pitchFamily="18" charset="0"/>
              </a:endParaRPr>
            </a:p>
          </p:txBody>
        </p:sp>
        <p:sp>
          <p:nvSpPr>
            <p:cNvPr id="3312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313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18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19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20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314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15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16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17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172" name="Group 197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295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96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97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98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imes New Roman" pitchFamily="18" charset="0"/>
              </a:endParaRPr>
            </a:p>
          </p:txBody>
        </p:sp>
        <p:sp>
          <p:nvSpPr>
            <p:cNvPr id="3299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300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5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06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07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30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2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03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04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173" name="Line 211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4" name="Line 212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" name="Line 213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6" name="Line 214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7" name="Line 215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8" name="Line 216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9" name="Line 217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0" name="Line 218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1" name="Line 219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2" name="Line 220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3" name="Line 221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4" name="Line 222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185" name="Group 223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326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292" name="Picture 225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93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94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3269" name="Picture 228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0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2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3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71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4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5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72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284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5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6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8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9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90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91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73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1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2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74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3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4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75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276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7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9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1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2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3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186" name="Line 264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7" name="Line 265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8" name="Line 266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9" name="Line 267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0" name="Line 268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1" name="Line 269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2" name="Line 27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3" name="Line 271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4" name="Line 272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5" name="Line 273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96" name="Line 274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197" name="Group 275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255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6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7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8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imes New Roman" pitchFamily="18" charset="0"/>
              </a:endParaRPr>
            </a:p>
          </p:txBody>
        </p:sp>
        <p:sp>
          <p:nvSpPr>
            <p:cNvPr id="3259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60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265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66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67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61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262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63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64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198" name="Group 289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242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3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4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5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imes New Roman" pitchFamily="18" charset="0"/>
              </a:endParaRPr>
            </a:p>
          </p:txBody>
        </p:sp>
        <p:sp>
          <p:nvSpPr>
            <p:cNvPr id="3246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47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252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53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54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48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249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50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51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199" name="Group 303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3224" name="Picture 304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25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6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7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8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9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0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1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2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3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4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5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6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7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8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9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0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1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00" name="Group 322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3206" name="Picture 323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07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08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09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0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1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2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3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4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5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6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7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8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19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0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1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2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23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4675188" y="2076450"/>
            <a:ext cx="2544762" cy="3355975"/>
            <a:chOff x="2945" y="1308"/>
            <a:chExt cx="1603" cy="2114"/>
          </a:xfrm>
        </p:grpSpPr>
        <p:sp>
          <p:nvSpPr>
            <p:cNvPr id="3202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03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04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05" name="Text Box 345"/>
            <p:cNvSpPr txBox="1">
              <a:spLocks noChangeArrowheads="1"/>
            </p:cNvSpPr>
            <p:nvPr/>
          </p:nvSpPr>
          <p:spPr bwMode="auto">
            <a:xfrm>
              <a:off x="2945" y="1581"/>
              <a:ext cx="6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</a:rPr>
                <a:t>par-par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4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Text Box 51"/>
          <p:cNvSpPr txBox="1">
            <a:spLocks noChangeArrowheads="1"/>
          </p:cNvSpPr>
          <p:nvPr/>
        </p:nvSpPr>
        <p:spPr bwMode="auto">
          <a:xfrm>
            <a:off x="6205538" y="446259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 dirty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 dirty="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banda</a:t>
            </a:r>
            <a:r>
              <a:rPr lang="en-US" sz="2000" dirty="0">
                <a:latin typeface="Arial" charset="0"/>
              </a:rPr>
              <a:t> de download do par </a:t>
            </a:r>
            <a:r>
              <a:rPr lang="en-US" sz="2000" i="1" dirty="0" err="1">
                <a:latin typeface="Arial" charset="0"/>
              </a:rPr>
              <a:t>i</a:t>
            </a:r>
            <a:endParaRPr lang="en-US" sz="2000" dirty="0">
              <a:latin typeface="Arial" charset="0"/>
            </a:endParaRPr>
          </a:p>
        </p:txBody>
      </p:sp>
      <p:sp>
        <p:nvSpPr>
          <p:cNvPr id="410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2: </a:t>
            </a:r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E513C-1F8A-4C75-93DC-C121FAC746C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pt-BR" sz="3600" smtClean="0"/>
              <a:t>Distribuição de Arquivo: C/S x P2P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i="1" u="sng" dirty="0" smtClean="0">
                <a:solidFill>
                  <a:srgbClr val="FF3300"/>
                </a:solidFill>
              </a:rPr>
              <a:t>Pergunta</a:t>
            </a:r>
            <a:r>
              <a:rPr lang="pt-BR" sz="2400" dirty="0" smtClean="0"/>
              <a:t>: Quanto tempo leva para distribuir um arquivo de um servidor para </a:t>
            </a:r>
            <a:r>
              <a:rPr lang="pt-BR" sz="2400" i="1" dirty="0" smtClean="0"/>
              <a:t>N</a:t>
            </a:r>
            <a:r>
              <a:rPr lang="pt-BR" sz="2400" dirty="0" smtClean="0"/>
              <a:t> pares?</a:t>
            </a:r>
          </a:p>
          <a:p>
            <a:pPr lvl="1"/>
            <a:r>
              <a:rPr lang="pt-BR" sz="2000" dirty="0" err="1" smtClean="0"/>
              <a:t>Capacide</a:t>
            </a:r>
            <a:r>
              <a:rPr lang="pt-BR" sz="2000" dirty="0" smtClean="0"/>
              <a:t> de </a:t>
            </a:r>
            <a:r>
              <a:rPr lang="pt-BR" sz="2000" i="1" dirty="0" smtClean="0"/>
              <a:t>upload/download</a:t>
            </a:r>
            <a:r>
              <a:rPr lang="pt-BR" sz="2000" dirty="0" smtClean="0"/>
              <a:t> de um par é um recurso limitado</a:t>
            </a:r>
          </a:p>
        </p:txBody>
      </p:sp>
      <p:sp>
        <p:nvSpPr>
          <p:cNvPr id="4105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6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4137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8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9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0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1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2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3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4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u</a:t>
            </a:r>
            <a:r>
              <a:rPr lang="en-US" baseline="-25000">
                <a:latin typeface="Arial" charset="0"/>
              </a:rPr>
              <a:t>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817813"/>
                        <a:ext cx="5476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u</a:t>
            </a:r>
            <a:r>
              <a:rPr lang="en-US" i="1" baseline="-25000">
                <a:latin typeface="Arial" charset="0"/>
              </a:rPr>
              <a:t>2</a:t>
            </a:r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1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784475"/>
                        <a:ext cx="5730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2</a:t>
            </a:r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u</a:t>
            </a:r>
            <a:r>
              <a:rPr lang="en-US" i="1" baseline="-25000">
                <a:latin typeface="Arial" charset="0"/>
              </a:rPr>
              <a:t>1</a:t>
            </a:r>
          </a:p>
        </p:txBody>
      </p:sp>
      <p:sp>
        <p:nvSpPr>
          <p:cNvPr id="4117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8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9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0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1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2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3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4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733925"/>
                        <a:ext cx="5667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27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28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u</a:t>
            </a:r>
            <a:r>
              <a:rPr lang="en-US" i="1" baseline="-25000">
                <a:latin typeface="Arial" charset="0"/>
              </a:rPr>
              <a:t>N</a:t>
            </a:r>
          </a:p>
        </p:txBody>
      </p:sp>
      <p:sp>
        <p:nvSpPr>
          <p:cNvPr id="4129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N</a:t>
            </a:r>
          </a:p>
        </p:txBody>
      </p:sp>
      <p:sp>
        <p:nvSpPr>
          <p:cNvPr id="4130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Servidor</a:t>
            </a:r>
            <a:endParaRPr lang="en-US" baseline="-25000"/>
          </a:p>
        </p:txBody>
      </p:sp>
      <p:sp>
        <p:nvSpPr>
          <p:cNvPr id="4131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07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Rede (com</a:t>
            </a:r>
          </a:p>
          <a:p>
            <a:pPr eaLnBrk="1" hangingPunct="1"/>
            <a:r>
              <a:rPr lang="en-US"/>
              <a:t>banda abundante)</a:t>
            </a:r>
          </a:p>
        </p:txBody>
      </p:sp>
      <p:sp>
        <p:nvSpPr>
          <p:cNvPr id="4132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33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Arquivo, </a:t>
            </a:r>
          </a:p>
          <a:p>
            <a:pPr eaLnBrk="1" hangingPunct="1"/>
            <a:r>
              <a:rPr lang="en-US"/>
              <a:t>tamanho </a:t>
            </a:r>
            <a:r>
              <a:rPr lang="en-US" i="1"/>
              <a:t>F</a:t>
            </a:r>
            <a:endParaRPr lang="en-US" i="1" baseline="-25000"/>
          </a:p>
        </p:txBody>
      </p:sp>
      <p:sp>
        <p:nvSpPr>
          <p:cNvPr id="4134" name="Text Box 49"/>
          <p:cNvSpPr txBox="1">
            <a:spLocks noChangeArrowheads="1"/>
          </p:cNvSpPr>
          <p:nvPr/>
        </p:nvSpPr>
        <p:spPr bwMode="auto">
          <a:xfrm>
            <a:off x="6151563" y="299892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 dirty="0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 dirty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banda</a:t>
            </a:r>
            <a:r>
              <a:rPr lang="en-US" sz="2000" dirty="0">
                <a:latin typeface="Arial" charset="0"/>
              </a:rPr>
              <a:t> de upload do </a:t>
            </a:r>
            <a:r>
              <a:rPr lang="en-US" sz="2000" dirty="0" err="1">
                <a:latin typeface="Arial" charset="0"/>
              </a:rPr>
              <a:t>servidor</a:t>
            </a:r>
            <a:endParaRPr lang="en-US" sz="2000" dirty="0">
              <a:latin typeface="Arial" charset="0"/>
            </a:endParaRPr>
          </a:p>
        </p:txBody>
      </p:sp>
      <p:sp>
        <p:nvSpPr>
          <p:cNvPr id="4135" name="Text Box 50"/>
          <p:cNvSpPr txBox="1">
            <a:spLocks noChangeArrowheads="1"/>
          </p:cNvSpPr>
          <p:nvPr/>
        </p:nvSpPr>
        <p:spPr bwMode="auto">
          <a:xfrm>
            <a:off x="6178550" y="3718057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 dirty="0" err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 dirty="0" err="1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 dirty="0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banda</a:t>
            </a:r>
            <a:r>
              <a:rPr lang="en-US" sz="2000" dirty="0">
                <a:latin typeface="Arial" charset="0"/>
              </a:rPr>
              <a:t> de upload do par </a:t>
            </a:r>
            <a:r>
              <a:rPr lang="en-US" sz="2000" i="1" dirty="0" err="1">
                <a:latin typeface="Arial" charset="0"/>
              </a:rPr>
              <a:t>i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25463" y="4553879"/>
            <a:ext cx="7453313" cy="982663"/>
            <a:chOff x="331" y="2888"/>
            <a:chExt cx="4695" cy="619"/>
          </a:xfrm>
        </p:grpSpPr>
        <p:sp>
          <p:nvSpPr>
            <p:cNvPr id="5164" name="Text Box 49"/>
            <p:cNvSpPr txBox="1">
              <a:spLocks noChangeArrowheads="1"/>
            </p:cNvSpPr>
            <p:nvPr/>
          </p:nvSpPr>
          <p:spPr bwMode="auto">
            <a:xfrm>
              <a:off x="2668" y="3048"/>
              <a:ext cx="235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dirty="0" smtClean="0"/>
                <a:t> </a:t>
              </a:r>
              <a:r>
                <a:rPr lang="en-US" sz="2400" dirty="0" err="1" smtClean="0"/>
                <a:t>D</a:t>
              </a:r>
              <a:r>
                <a:rPr lang="en-US" sz="2400" baseline="-25000" dirty="0" err="1" smtClean="0"/>
                <a:t>cs</a:t>
              </a:r>
              <a:r>
                <a:rPr lang="en-US" sz="2400" dirty="0" smtClean="0"/>
                <a:t> ≥ </a:t>
              </a:r>
              <a:r>
                <a:rPr lang="en-US" sz="2400" dirty="0"/>
                <a:t>max </a:t>
              </a:r>
              <a:r>
                <a:rPr lang="en-US" sz="3600" dirty="0"/>
                <a:t>{</a:t>
              </a:r>
              <a:r>
                <a:rPr lang="en-US" sz="2400" dirty="0"/>
                <a:t> </a:t>
              </a:r>
              <a:r>
                <a:rPr lang="en-US" sz="2400" i="1" dirty="0"/>
                <a:t>NF/u</a:t>
              </a:r>
              <a:r>
                <a:rPr lang="en-US" sz="2400" i="1" baseline="-25000" dirty="0"/>
                <a:t>s</a:t>
              </a:r>
              <a:r>
                <a:rPr lang="en-US" sz="2400" i="1" dirty="0"/>
                <a:t>, </a:t>
              </a:r>
              <a:r>
                <a:rPr lang="en-US" sz="2400" i="1" dirty="0" smtClean="0"/>
                <a:t>F/</a:t>
              </a:r>
              <a:r>
                <a:rPr lang="en-US" sz="2400" i="1" dirty="0" err="1" smtClean="0"/>
                <a:t>d</a:t>
              </a:r>
              <a:r>
                <a:rPr lang="en-US" sz="2400" i="1" baseline="-25000" dirty="0" err="1" smtClean="0"/>
                <a:t>min</a:t>
              </a:r>
              <a:r>
                <a:rPr lang="en-US" sz="2400" dirty="0" smtClean="0"/>
                <a:t> </a:t>
              </a:r>
              <a:r>
                <a:rPr lang="en-US" sz="3600" dirty="0"/>
                <a:t>}</a:t>
              </a:r>
            </a:p>
          </p:txBody>
        </p:sp>
        <p:sp>
          <p:nvSpPr>
            <p:cNvPr id="5162" name="Text Box 51"/>
            <p:cNvSpPr txBox="1">
              <a:spLocks noChangeArrowheads="1"/>
            </p:cNvSpPr>
            <p:nvPr/>
          </p:nvSpPr>
          <p:spPr bwMode="auto">
            <a:xfrm>
              <a:off x="331" y="2888"/>
              <a:ext cx="220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 sz="2000"/>
                <a:t>Tempo para distribuir </a:t>
              </a:r>
              <a:r>
                <a:rPr lang="en-US" sz="2000" i="1"/>
                <a:t>F</a:t>
              </a:r>
              <a:r>
                <a:rPr lang="en-US" sz="2000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 sz="2000"/>
                <a:t>para </a:t>
              </a:r>
              <a:r>
                <a:rPr lang="en-US" sz="2000" i="1"/>
                <a:t>N</a:t>
              </a:r>
              <a:r>
                <a:rPr lang="en-US" sz="2000"/>
                <a:t> clientes usando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 sz="2000"/>
                <a:t>abordagem cliente/servidor</a:t>
              </a:r>
              <a:endParaRPr lang="en-US" sz="3200"/>
            </a:p>
          </p:txBody>
        </p:sp>
        <p:sp>
          <p:nvSpPr>
            <p:cNvPr id="5163" name="Rectangle 55"/>
            <p:cNvSpPr>
              <a:spLocks noChangeArrowheads="1"/>
            </p:cNvSpPr>
            <p:nvPr/>
          </p:nvSpPr>
          <p:spPr bwMode="auto">
            <a:xfrm>
              <a:off x="614" y="2897"/>
              <a:ext cx="4412" cy="61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2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410200" y="6308334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2: </a:t>
            </a:r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51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05800" y="6308334"/>
            <a:ext cx="457200" cy="457200"/>
          </a:xfrm>
          <a:noFill/>
        </p:spPr>
        <p:txBody>
          <a:bodyPr/>
          <a:lstStyle/>
          <a:p>
            <a:fld id="{6E712D1D-F6EF-46BE-9D59-138A0D8C474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pt-BR" sz="3200" smtClean="0"/>
              <a:t>Tempo de distribuição do arquivo: C/S</a:t>
            </a:r>
          </a:p>
        </p:txBody>
      </p:sp>
      <p:sp>
        <p:nvSpPr>
          <p:cNvPr id="515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64387" y="1470652"/>
            <a:ext cx="4438435" cy="2947238"/>
          </a:xfrm>
        </p:spPr>
        <p:txBody>
          <a:bodyPr/>
          <a:lstStyle/>
          <a:p>
            <a:r>
              <a:rPr lang="pt-BR" sz="1800" dirty="0" smtClean="0">
                <a:solidFill>
                  <a:srgbClr val="FF0000"/>
                </a:solidFill>
              </a:rPr>
              <a:t>transmissão do servidor: </a:t>
            </a:r>
            <a:r>
              <a:rPr lang="pt-BR" sz="1800" dirty="0" smtClean="0"/>
              <a:t>deve enviar sequencialmente N cópias do arquivo:</a:t>
            </a:r>
          </a:p>
          <a:p>
            <a:pPr lvl="1"/>
            <a:r>
              <a:rPr lang="pt-BR" sz="1600" dirty="0" smtClean="0"/>
              <a:t>Tempo para enviar uma cópia </a:t>
            </a:r>
            <a:r>
              <a:rPr lang="pt-BR" sz="1600" dirty="0"/>
              <a:t>= </a:t>
            </a:r>
            <a:r>
              <a:rPr lang="pt-BR" sz="1600" i="1" dirty="0" smtClean="0"/>
              <a:t>F/</a:t>
            </a:r>
            <a:r>
              <a:rPr lang="pt-BR" sz="1600" i="1" dirty="0" err="1" smtClean="0"/>
              <a:t>u</a:t>
            </a:r>
            <a:r>
              <a:rPr lang="pt-BR" sz="1600" i="1" baseline="-25000" dirty="0" err="1" smtClean="0"/>
              <a:t>s</a:t>
            </a:r>
            <a:endParaRPr lang="pt-BR" sz="1600" i="1" baseline="-25000" dirty="0" smtClean="0"/>
          </a:p>
          <a:p>
            <a:pPr lvl="1"/>
            <a:r>
              <a:rPr lang="pt-BR" sz="1600" dirty="0"/>
              <a:t>Tempo para enviar </a:t>
            </a:r>
            <a:r>
              <a:rPr lang="pt-BR" sz="1600" dirty="0" smtClean="0"/>
              <a:t>N cópias </a:t>
            </a:r>
            <a:r>
              <a:rPr lang="pt-BR" sz="1600" dirty="0"/>
              <a:t>= </a:t>
            </a:r>
            <a:r>
              <a:rPr lang="pt-BR" sz="1600" i="1" dirty="0" smtClean="0"/>
              <a:t>NF/</a:t>
            </a:r>
            <a:r>
              <a:rPr lang="pt-BR" sz="1600" i="1" dirty="0" err="1" smtClean="0"/>
              <a:t>u</a:t>
            </a:r>
            <a:r>
              <a:rPr lang="pt-BR" sz="1600" i="1" baseline="-25000" dirty="0" err="1" smtClean="0"/>
              <a:t>s</a:t>
            </a:r>
            <a:endParaRPr lang="pt-BR" sz="1600" dirty="0"/>
          </a:p>
          <a:p>
            <a:r>
              <a:rPr lang="pt-BR" sz="1800" dirty="0" smtClean="0">
                <a:solidFill>
                  <a:srgbClr val="FF0000"/>
                </a:solidFill>
              </a:rPr>
              <a:t>cliente:</a:t>
            </a:r>
            <a:r>
              <a:rPr lang="pt-BR" sz="1800" dirty="0" smtClean="0"/>
              <a:t> cada cliente deve fazer o </a:t>
            </a:r>
            <a:r>
              <a:rPr lang="pt-BR" sz="1800" i="1" dirty="0" smtClean="0"/>
              <a:t>download</a:t>
            </a:r>
            <a:r>
              <a:rPr lang="pt-BR" sz="1800" dirty="0" smtClean="0"/>
              <a:t> de uma cópia do arquivo</a:t>
            </a:r>
          </a:p>
          <a:p>
            <a:pPr lvl="1"/>
            <a:r>
              <a:rPr lang="pt-BR" sz="1400" dirty="0" err="1" smtClean="0"/>
              <a:t>d</a:t>
            </a:r>
            <a:r>
              <a:rPr lang="pt-BR" sz="1400" baseline="-25000" dirty="0" err="1" smtClean="0"/>
              <a:t>min</a:t>
            </a:r>
            <a:r>
              <a:rPr lang="pt-BR" sz="1400" baseline="-25000" dirty="0" smtClean="0"/>
              <a:t> </a:t>
            </a:r>
            <a:r>
              <a:rPr lang="pt-BR" sz="1400" dirty="0" smtClean="0"/>
              <a:t>= taxa mínima de </a:t>
            </a:r>
            <a:r>
              <a:rPr lang="pt-BR" sz="1400" i="1" dirty="0" smtClean="0"/>
              <a:t>download</a:t>
            </a:r>
          </a:p>
          <a:p>
            <a:pPr lvl="1"/>
            <a:r>
              <a:rPr lang="pt-BR" sz="1400" dirty="0" smtClean="0"/>
              <a:t>Tempo de </a:t>
            </a:r>
            <a:r>
              <a:rPr lang="pt-BR" sz="1400" i="1" dirty="0" smtClean="0"/>
              <a:t>download</a:t>
            </a:r>
            <a:r>
              <a:rPr lang="pt-BR" sz="1400" dirty="0" smtClean="0"/>
              <a:t> para usuário com menor taxa: F/</a:t>
            </a:r>
            <a:r>
              <a:rPr lang="pt-BR" sz="1400" dirty="0" err="1" smtClean="0"/>
              <a:t>d</a:t>
            </a:r>
            <a:r>
              <a:rPr lang="pt-BR" sz="1400" baseline="-25000" dirty="0" err="1" smtClean="0"/>
              <a:t>min</a:t>
            </a:r>
            <a:endParaRPr lang="pt-BR" sz="1400" i="1" dirty="0" smtClean="0"/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5592504" y="5292904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955916" y="5933237"/>
            <a:ext cx="258917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800" dirty="0" err="1"/>
              <a:t>cresce</a:t>
            </a:r>
            <a:r>
              <a:rPr lang="en-US" sz="1800" dirty="0"/>
              <a:t> </a:t>
            </a:r>
            <a:r>
              <a:rPr lang="en-US" sz="1800" dirty="0" err="1"/>
              <a:t>linearmente</a:t>
            </a:r>
            <a:r>
              <a:rPr lang="en-US" sz="1800" dirty="0"/>
              <a:t> com </a:t>
            </a:r>
            <a:r>
              <a:rPr lang="en-US" sz="1800" dirty="0" smtClean="0"/>
              <a:t>N</a:t>
            </a:r>
            <a:endParaRPr lang="en-US" sz="2000" dirty="0"/>
          </a:p>
        </p:txBody>
      </p:sp>
      <p:grpSp>
        <p:nvGrpSpPr>
          <p:cNvPr id="113" name="Grupo 112"/>
          <p:cNvGrpSpPr/>
          <p:nvPr/>
        </p:nvGrpSpPr>
        <p:grpSpPr>
          <a:xfrm>
            <a:off x="4513084" y="1284288"/>
            <a:ext cx="4518025" cy="2036762"/>
            <a:chOff x="4471988" y="1284288"/>
            <a:chExt cx="4518025" cy="2036762"/>
          </a:xfrm>
        </p:grpSpPr>
        <p:sp>
          <p:nvSpPr>
            <p:cNvPr id="114" name="Freeform 4"/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Text Box 15"/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67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u</a:t>
              </a:r>
              <a:r>
                <a:rPr lang="en-US" sz="1600" i="1" baseline="-25000"/>
                <a:t>s</a:t>
              </a:r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Line 40"/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6333472" y="2460625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err="1" smtClean="0">
                  <a:solidFill>
                    <a:schemeClr val="bg1"/>
                  </a:solidFill>
                </a:rPr>
                <a:t>rede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0" name="AutoShape 327"/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sz="800">
                <a:cs typeface="Arial" pitchFamily="34" charset="0"/>
              </a:endParaRPr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Line 22"/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Line 23"/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Line 138"/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Line 139"/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Text Box 41"/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d</a:t>
              </a:r>
              <a:r>
                <a:rPr lang="en-US" sz="1600" i="1" baseline="-25000"/>
                <a:t>i</a:t>
              </a:r>
            </a:p>
          </p:txBody>
        </p:sp>
        <p:sp>
          <p:nvSpPr>
            <p:cNvPr id="128" name="Text Box 41"/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u</a:t>
              </a:r>
              <a:r>
                <a:rPr lang="en-US" sz="1600" i="1" baseline="-25000"/>
                <a:t>i</a:t>
              </a:r>
            </a:p>
          </p:txBody>
        </p:sp>
        <p:sp>
          <p:nvSpPr>
            <p:cNvPr id="129" name="Text Box 47"/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/>
                <a:t>F</a:t>
              </a:r>
              <a:endParaRPr lang="en-US" sz="1400" i="1" baseline="-25000"/>
            </a:p>
          </p:txBody>
        </p:sp>
        <p:grpSp>
          <p:nvGrpSpPr>
            <p:cNvPr id="130" name="Group 143"/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43" name="Freeform 14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Rectangle 14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5" name="Freeform 14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14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Rectangle 148"/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8" name="Group 14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3" name="AutoShape 150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" name="AutoShape 151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49" name="Rectangle 152"/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50" name="Group 15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51" name="Rectangle 156"/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2" name="Rectangle 157"/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53" name="Group 15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6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0" name="AutoShape 160"/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54" name="Freeform 16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55" name="Group 16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56" name="Rectangle 165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7" name="Freeform 16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16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Oval 168"/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0" name="Freeform 16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AutoShape 170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2" name="AutoShape 171"/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" name="Oval 172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" name="Oval 173"/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Oval 174"/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" name="Rectangle 175"/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1" name="Group 176"/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41" name="Picture 1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Freeform 17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32" name="Group 179"/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39" name="Picture 18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" name="Freeform 18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33" name="Group 182"/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37" name="Picture 18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Freeform 18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34" name="Group 185"/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35" name="Picture 18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Freeform 18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1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1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CB7125-D64E-4CDC-8462-3F1DB8F207B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pt-BR" sz="3200" smtClean="0"/>
              <a:t>Tempo de distribuição do arquivo: P2P</a:t>
            </a:r>
          </a:p>
        </p:txBody>
      </p:sp>
      <p:sp>
        <p:nvSpPr>
          <p:cNvPr id="6152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2" y="1152158"/>
            <a:ext cx="4276725" cy="2217773"/>
          </a:xfrm>
        </p:spPr>
        <p:txBody>
          <a:bodyPr/>
          <a:lstStyle/>
          <a:p>
            <a:r>
              <a:rPr lang="pt-BR" sz="2000" dirty="0">
                <a:solidFill>
                  <a:srgbClr val="FF0000"/>
                </a:solidFill>
              </a:rPr>
              <a:t>transmissão do servidor: </a:t>
            </a:r>
            <a:r>
              <a:rPr lang="pt-BR" sz="2000" dirty="0" smtClean="0"/>
              <a:t>deve enviar pelo menos uma cópia: </a:t>
            </a:r>
          </a:p>
          <a:p>
            <a:pPr lvl="1"/>
            <a:r>
              <a:rPr lang="pt-BR" sz="1600" dirty="0" smtClean="0"/>
              <a:t>tempo para enviar uma cópia: F</a:t>
            </a:r>
            <a:r>
              <a:rPr lang="pt-BR" sz="1600" i="1" dirty="0" smtClean="0"/>
              <a:t>/</a:t>
            </a:r>
            <a:r>
              <a:rPr lang="pt-BR" sz="1600" i="1" dirty="0" err="1" smtClean="0"/>
              <a:t>u</a:t>
            </a:r>
            <a:r>
              <a:rPr lang="pt-BR" sz="1600" i="1" baseline="-25000" dirty="0" err="1" smtClean="0"/>
              <a:t>s</a:t>
            </a:r>
            <a:endParaRPr lang="pt-BR" sz="1600" dirty="0" smtClean="0"/>
          </a:p>
          <a:p>
            <a:r>
              <a:rPr lang="pt-BR" sz="2000" dirty="0" smtClean="0">
                <a:solidFill>
                  <a:srgbClr val="FF0000"/>
                </a:solidFill>
              </a:rPr>
              <a:t>cliente:</a:t>
            </a:r>
            <a:r>
              <a:rPr lang="pt-BR" sz="2000" dirty="0" smtClean="0"/>
              <a:t> cada cliente deve baixar uma cópia do arquivo</a:t>
            </a:r>
          </a:p>
          <a:p>
            <a:pPr lvl="1"/>
            <a:r>
              <a:rPr lang="pt-BR" sz="1600" dirty="0"/>
              <a:t> Tempo de </a:t>
            </a:r>
            <a:r>
              <a:rPr lang="pt-BR" sz="1600" i="1" dirty="0"/>
              <a:t>download</a:t>
            </a:r>
            <a:r>
              <a:rPr lang="pt-BR" sz="1600" dirty="0"/>
              <a:t> para usuário com menor taxa: </a:t>
            </a:r>
            <a:r>
              <a:rPr lang="pt-BR" sz="1600" dirty="0" smtClean="0"/>
              <a:t>F/</a:t>
            </a:r>
            <a:r>
              <a:rPr lang="pt-BR" sz="1600" dirty="0" err="1" smtClean="0"/>
              <a:t>d</a:t>
            </a:r>
            <a:r>
              <a:rPr lang="pt-BR" sz="1600" baseline="-25000" dirty="0" err="1" smtClean="0"/>
              <a:t>min</a:t>
            </a:r>
            <a:endParaRPr lang="pt-BR" sz="1600" i="1" dirty="0" smtClean="0"/>
          </a:p>
        </p:txBody>
      </p:sp>
      <p:grpSp>
        <p:nvGrpSpPr>
          <p:cNvPr id="50" name="Grupo 49"/>
          <p:cNvGrpSpPr/>
          <p:nvPr/>
        </p:nvGrpSpPr>
        <p:grpSpPr>
          <a:xfrm>
            <a:off x="4471988" y="1284288"/>
            <a:ext cx="4518025" cy="2036762"/>
            <a:chOff x="4471988" y="1284288"/>
            <a:chExt cx="4518025" cy="2036762"/>
          </a:xfrm>
        </p:grpSpPr>
        <p:sp>
          <p:nvSpPr>
            <p:cNvPr id="51" name="Freeform 4"/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67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u</a:t>
              </a:r>
              <a:r>
                <a:rPr lang="en-US" sz="1600" i="1" baseline="-25000"/>
                <a:t>s</a:t>
              </a:r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6183313" y="2460625"/>
              <a:ext cx="8953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network</a:t>
              </a:r>
            </a:p>
          </p:txBody>
        </p:sp>
        <p:sp>
          <p:nvSpPr>
            <p:cNvPr id="57" name="AutoShape 327"/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sz="800">
                <a:cs typeface="Arial" pitchFamily="34" charset="0"/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Line 138"/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Line 139"/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 Box 41"/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d</a:t>
              </a:r>
              <a:r>
                <a:rPr lang="en-US" sz="1600" i="1" baseline="-25000"/>
                <a:t>i</a:t>
              </a:r>
            </a:p>
          </p:txBody>
        </p:sp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u</a:t>
              </a:r>
              <a:r>
                <a:rPr lang="en-US" sz="1600" i="1" baseline="-25000"/>
                <a:t>i</a:t>
              </a: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/>
                <a:t>F</a:t>
              </a:r>
              <a:endParaRPr lang="en-US" sz="1400" i="1" baseline="-25000"/>
            </a:p>
          </p:txBody>
        </p:sp>
        <p:grpSp>
          <p:nvGrpSpPr>
            <p:cNvPr id="67" name="Group 143"/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80" name="Freeform 14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Rectangle 14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" name="Freeform 14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14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Rectangle 148"/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5" name="Group 14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0" name="AutoShape 150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" name="AutoShape 151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" name="Rectangle 152"/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7" name="Group 15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8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8" name="Rectangle 156"/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Rectangle 157"/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90" name="Group 15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" name="AutoShape 15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" name="AutoShape 160"/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1" name="Freeform 16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2" name="Group 16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4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3" name="Rectangle 165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" name="Freeform 16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16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Oval 168"/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7" name="Freeform 16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AutoShape 170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9" name="AutoShape 171"/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0" name="Oval 172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Oval 173"/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Oval 174"/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Rectangle 175"/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8" name="Group 176"/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78" name="Picture 1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Freeform 17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9" name="Group 179"/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76" name="Picture 18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Freeform 18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0" name="Group 182"/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74" name="Picture 18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Freeform 18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1" name="Group 185"/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72" name="Picture 18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18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113" name="Rectangle 43"/>
          <p:cNvSpPr txBox="1">
            <a:spLocks noChangeArrowheads="1"/>
          </p:cNvSpPr>
          <p:nvPr/>
        </p:nvSpPr>
        <p:spPr bwMode="auto">
          <a:xfrm>
            <a:off x="373778" y="3307989"/>
            <a:ext cx="7890747" cy="8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000" dirty="0" smtClean="0">
                <a:solidFill>
                  <a:srgbClr val="FF0000"/>
                </a:solidFill>
              </a:rPr>
              <a:t>clientes:</a:t>
            </a:r>
            <a:r>
              <a:rPr lang="pt-BR" sz="2000" dirty="0" smtClean="0"/>
              <a:t> no total devem baixar NF bits</a:t>
            </a:r>
          </a:p>
          <a:p>
            <a:pPr lvl="1"/>
            <a:r>
              <a:rPr lang="pt-BR" sz="1600" dirty="0" smtClean="0"/>
              <a:t> Taxa máxima de </a:t>
            </a:r>
            <a:r>
              <a:rPr lang="pt-BR" sz="1600" i="1" dirty="0" smtClean="0"/>
              <a:t>upload</a:t>
            </a:r>
            <a:r>
              <a:rPr lang="pt-BR" sz="1600" dirty="0" smtClean="0"/>
              <a:t> : </a:t>
            </a:r>
            <a:r>
              <a:rPr lang="en-US" sz="1600" dirty="0"/>
              <a:t>u</a:t>
            </a:r>
            <a:r>
              <a:rPr lang="en-US" sz="1600" baseline="-25000" dirty="0"/>
              <a:t>s</a:t>
            </a:r>
            <a:r>
              <a:rPr lang="en-US" sz="1600" dirty="0"/>
              <a:t> + </a:t>
            </a:r>
            <a:r>
              <a:rPr lang="en-US" sz="2800" dirty="0">
                <a:latin typeface="Symbol" pitchFamily="18" charset="2"/>
              </a:rPr>
              <a:t>S</a:t>
            </a:r>
            <a:r>
              <a:rPr lang="en-US" sz="1600" dirty="0"/>
              <a:t>u</a:t>
            </a:r>
            <a:r>
              <a:rPr lang="en-US" sz="1600" baseline="-25000" dirty="0"/>
              <a:t>i</a:t>
            </a:r>
            <a:endParaRPr lang="pt-BR" sz="1600" i="1" dirty="0" smtClean="0"/>
          </a:p>
        </p:txBody>
      </p:sp>
      <p:sp>
        <p:nvSpPr>
          <p:cNvPr id="114" name="Text Box 51"/>
          <p:cNvSpPr txBox="1">
            <a:spLocks noChangeArrowheads="1"/>
          </p:cNvSpPr>
          <p:nvPr/>
        </p:nvSpPr>
        <p:spPr bwMode="auto">
          <a:xfrm>
            <a:off x="387659" y="4464050"/>
            <a:ext cx="2949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i="1" dirty="0" smtClean="0"/>
              <a:t>tempo 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distribuir</a:t>
            </a:r>
            <a:r>
              <a:rPr lang="en-US" i="1" dirty="0" smtClean="0"/>
              <a:t> </a:t>
            </a:r>
          </a:p>
          <a:p>
            <a:pPr algn="r">
              <a:lnSpc>
                <a:spcPct val="80000"/>
              </a:lnSpc>
            </a:pPr>
            <a:r>
              <a:rPr lang="en-US" i="1" dirty="0" smtClean="0"/>
              <a:t>F </a:t>
            </a:r>
            <a:r>
              <a:rPr lang="en-US" i="1" dirty="0" err="1" smtClean="0"/>
              <a:t>para</a:t>
            </a:r>
            <a:r>
              <a:rPr lang="en-US" i="1" dirty="0" smtClean="0"/>
              <a:t> N </a:t>
            </a:r>
            <a:r>
              <a:rPr lang="en-US" i="1" dirty="0" err="1" smtClean="0"/>
              <a:t>clientes</a:t>
            </a:r>
            <a:r>
              <a:rPr lang="en-US" i="1" dirty="0" smtClean="0"/>
              <a:t> </a:t>
            </a:r>
          </a:p>
          <a:p>
            <a:pPr algn="r">
              <a:lnSpc>
                <a:spcPct val="80000"/>
              </a:lnSpc>
            </a:pPr>
            <a:r>
              <a:rPr lang="en-US" i="1" dirty="0" err="1" smtClean="0"/>
              <a:t>usando</a:t>
            </a:r>
            <a:r>
              <a:rPr lang="en-US" i="1" dirty="0" smtClean="0"/>
              <a:t> </a:t>
            </a:r>
            <a:r>
              <a:rPr lang="en-US" i="1" dirty="0" err="1" smtClean="0"/>
              <a:t>abordagem</a:t>
            </a:r>
            <a:r>
              <a:rPr lang="en-US" i="1" dirty="0" smtClean="0"/>
              <a:t> P2P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15" name="Rectangle 55"/>
          <p:cNvSpPr>
            <a:spLocks noChangeArrowheads="1"/>
          </p:cNvSpPr>
          <p:nvPr/>
        </p:nvSpPr>
        <p:spPr bwMode="auto">
          <a:xfrm>
            <a:off x="217488" y="4371976"/>
            <a:ext cx="8726487" cy="10668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sz="2400">
              <a:latin typeface="Comic Sans MS" pitchFamily="66" charset="0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3294642" y="4657725"/>
            <a:ext cx="5295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/>
              <a:t> </a:t>
            </a:r>
            <a:r>
              <a:rPr lang="en-US" sz="2400" i="1" dirty="0"/>
              <a:t>D</a:t>
            </a:r>
            <a:r>
              <a:rPr lang="en-US" sz="2400" i="1" baseline="-25000" dirty="0"/>
              <a:t>P2P</a:t>
            </a:r>
            <a:r>
              <a:rPr lang="en-US" sz="2400" i="1" dirty="0"/>
              <a:t> &gt; max{F/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s,</a:t>
            </a:r>
            <a:r>
              <a:rPr lang="en-US" sz="2400" i="1" dirty="0" err="1"/>
              <a:t>,F</a:t>
            </a:r>
            <a:r>
              <a:rPr lang="en-US" sz="2400" i="1" dirty="0"/>
              <a:t>/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min</a:t>
            </a:r>
            <a:r>
              <a:rPr lang="en-US" sz="2400" i="1" baseline="-25000" dirty="0"/>
              <a:t>,</a:t>
            </a:r>
            <a:r>
              <a:rPr lang="en-US" sz="2400" i="1" dirty="0"/>
              <a:t>,NF/(</a:t>
            </a:r>
            <a:r>
              <a:rPr lang="en-US" dirty="0"/>
              <a:t>u</a:t>
            </a:r>
            <a:r>
              <a:rPr lang="en-US" baseline="-25000" dirty="0"/>
              <a:t>s</a:t>
            </a:r>
            <a:r>
              <a:rPr lang="en-US" dirty="0"/>
              <a:t> +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dirty="0"/>
              <a:t>u</a:t>
            </a:r>
            <a:r>
              <a:rPr lang="en-US" baseline="-25000" dirty="0"/>
              <a:t>i</a:t>
            </a:r>
            <a:r>
              <a:rPr lang="en-US" sz="2400" dirty="0"/>
              <a:t>)</a:t>
            </a:r>
            <a:r>
              <a:rPr lang="en-US" sz="2400" i="1" dirty="0"/>
              <a:t>}</a:t>
            </a:r>
            <a:r>
              <a:rPr lang="en-US" sz="2400" i="1" dirty="0">
                <a:solidFill>
                  <a:srgbClr val="CC0000"/>
                </a:solidFill>
              </a:rPr>
              <a:t> 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17" name="Line 33"/>
          <p:cNvSpPr>
            <a:spLocks noChangeShapeType="1"/>
          </p:cNvSpPr>
          <p:nvPr/>
        </p:nvSpPr>
        <p:spPr bwMode="auto">
          <a:xfrm>
            <a:off x="3732213" y="5124450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 flipV="1">
            <a:off x="7424135" y="5137150"/>
            <a:ext cx="573087" cy="949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9" name="Text Box 54"/>
          <p:cNvSpPr txBox="1">
            <a:spLocks noChangeArrowheads="1"/>
          </p:cNvSpPr>
          <p:nvPr/>
        </p:nvSpPr>
        <p:spPr bwMode="auto">
          <a:xfrm>
            <a:off x="1827213" y="6069013"/>
            <a:ext cx="66912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/>
              <a:t>…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par </a:t>
            </a:r>
            <a:r>
              <a:rPr lang="en-US" dirty="0" err="1" smtClean="0"/>
              <a:t>traz</a:t>
            </a:r>
            <a:r>
              <a:rPr lang="en-US" dirty="0" smtClean="0"/>
              <a:t> </a:t>
            </a:r>
            <a:r>
              <a:rPr lang="en-US" dirty="0" err="1" smtClean="0"/>
              <a:t>capacidade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/>
          </a:p>
        </p:txBody>
      </p:sp>
      <p:sp>
        <p:nvSpPr>
          <p:cNvPr id="120" name="Line 53"/>
          <p:cNvSpPr>
            <a:spLocks noChangeShapeType="1"/>
          </p:cNvSpPr>
          <p:nvPr/>
        </p:nvSpPr>
        <p:spPr bwMode="auto">
          <a:xfrm flipV="1">
            <a:off x="6365875" y="5092700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1" name="Text Box 54"/>
          <p:cNvSpPr txBox="1">
            <a:spLocks noChangeArrowheads="1"/>
          </p:cNvSpPr>
          <p:nvPr/>
        </p:nvSpPr>
        <p:spPr bwMode="auto">
          <a:xfrm>
            <a:off x="3941763" y="5756275"/>
            <a:ext cx="3488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err="1" smtClean="0"/>
              <a:t>cresce</a:t>
            </a:r>
            <a:r>
              <a:rPr lang="en-US" dirty="0" smtClean="0"/>
              <a:t> </a:t>
            </a:r>
            <a:r>
              <a:rPr lang="en-US" dirty="0" err="1" smtClean="0"/>
              <a:t>linearmente</a:t>
            </a:r>
            <a:r>
              <a:rPr lang="en-US" dirty="0" smtClean="0"/>
              <a:t> com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48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120" grpId="0" animBg="1"/>
      <p:bldP spid="12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Cliente-servidor x P2P: Exemplo</a:t>
            </a:r>
            <a:endParaRPr lang="pt-BR" dirty="0"/>
          </a:p>
        </p:txBody>
      </p:sp>
      <p:sp>
        <p:nvSpPr>
          <p:cNvPr id="717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717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60D968-133D-4B9B-8352-C9826CF517A1}" type="slidenum">
              <a:rPr lang="en-US" smtClean="0"/>
              <a:pPr/>
              <a:t>84</a:t>
            </a:fld>
            <a:endParaRPr lang="en-US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Gráfico" r:id="rId4" imgW="7724851" imgH="5286451" progId="Excel.Chart.8">
                  <p:embed/>
                </p:oleObj>
              </mc:Choice>
              <mc:Fallback>
                <p:oleObj name="Gráfico" r:id="rId4" imgW="7724851" imgH="5286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939925"/>
                        <a:ext cx="65436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61831" y="1292225"/>
            <a:ext cx="820769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latin typeface="Comic Sans MS" pitchFamily="66" charset="0"/>
              </a:rPr>
              <a:t>Taxa de </a:t>
            </a:r>
            <a:r>
              <a:rPr lang="en-US" i="1" dirty="0">
                <a:latin typeface="Comic Sans MS" pitchFamily="66" charset="0"/>
              </a:rPr>
              <a:t>upload</a:t>
            </a:r>
            <a:r>
              <a:rPr lang="en-US" dirty="0">
                <a:latin typeface="Comic Sans MS" pitchFamily="66" charset="0"/>
              </a:rPr>
              <a:t> do </a:t>
            </a:r>
            <a:r>
              <a:rPr lang="en-US" dirty="0" err="1">
                <a:latin typeface="Comic Sans MS" pitchFamily="66" charset="0"/>
              </a:rPr>
              <a:t>cliente</a:t>
            </a:r>
            <a:r>
              <a:rPr lang="en-US" dirty="0">
                <a:latin typeface="Comic Sans MS" pitchFamily="66" charset="0"/>
              </a:rPr>
              <a:t>= u,  F/u = 1 </a:t>
            </a:r>
            <a:r>
              <a:rPr lang="en-US" dirty="0" err="1">
                <a:latin typeface="Comic Sans MS" pitchFamily="66" charset="0"/>
              </a:rPr>
              <a:t>hora</a:t>
            </a:r>
            <a:r>
              <a:rPr lang="en-US" dirty="0">
                <a:latin typeface="Comic Sans MS" pitchFamily="66" charset="0"/>
              </a:rPr>
              <a:t>,  u</a:t>
            </a:r>
            <a:r>
              <a:rPr lang="en-US" baseline="-25000" dirty="0">
                <a:latin typeface="Comic Sans MS" pitchFamily="66" charset="0"/>
              </a:rPr>
              <a:t>s</a:t>
            </a:r>
            <a:r>
              <a:rPr lang="en-US" dirty="0">
                <a:latin typeface="Comic Sans MS" pitchFamily="66" charset="0"/>
              </a:rPr>
              <a:t> = 10u,  </a:t>
            </a:r>
            <a:r>
              <a:rPr lang="en-US" dirty="0" err="1">
                <a:latin typeface="Comic Sans MS" pitchFamily="66" charset="0"/>
              </a:rPr>
              <a:t>d</a:t>
            </a:r>
            <a:r>
              <a:rPr lang="en-US" baseline="-25000" dirty="0" err="1">
                <a:latin typeface="Comic Sans MS" pitchFamily="66" charset="0"/>
              </a:rPr>
              <a:t>min</a:t>
            </a:r>
            <a:r>
              <a:rPr lang="en-US" dirty="0">
                <a:latin typeface="Comic Sans MS" pitchFamily="66" charset="0"/>
              </a:rPr>
              <a:t> ≥ u</a:t>
            </a:r>
            <a:r>
              <a:rPr lang="en-US" baseline="-25000" dirty="0">
                <a:latin typeface="Comic Sans MS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651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820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3DD17F-DD95-4186-8447-F6C60E7446B6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Distribuição de arquivo P2P: </a:t>
            </a:r>
            <a:r>
              <a:rPr lang="pt-BR" sz="3600" dirty="0" err="1" smtClean="0"/>
              <a:t>BitTorrent</a:t>
            </a:r>
            <a:r>
              <a:rPr lang="pt-BR" sz="3600" dirty="0" smtClean="0"/>
              <a:t> </a:t>
            </a:r>
          </a:p>
        </p:txBody>
      </p:sp>
      <p:sp>
        <p:nvSpPr>
          <p:cNvPr id="8206" name="Text Box 37"/>
          <p:cNvSpPr txBox="1">
            <a:spLocks noChangeArrowheads="1"/>
          </p:cNvSpPr>
          <p:nvPr/>
        </p:nvSpPr>
        <p:spPr bwMode="auto">
          <a:xfrm>
            <a:off x="346075" y="2367029"/>
            <a:ext cx="27446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 u="sng" dirty="0">
                <a:solidFill>
                  <a:srgbClr val="FF3300"/>
                </a:solidFill>
                <a:latin typeface="+mj-lt"/>
              </a:rPr>
              <a:t>tracker: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registra</a:t>
            </a:r>
            <a:r>
              <a:rPr lang="en-US" sz="1800" dirty="0">
                <a:latin typeface="+mj-lt"/>
              </a:rPr>
              <a:t> pares </a:t>
            </a:r>
          </a:p>
          <a:p>
            <a:pPr eaLnBrk="1" hangingPunct="1"/>
            <a:r>
              <a:rPr lang="en-US" sz="1800" dirty="0" err="1" smtClean="0">
                <a:latin typeface="+mj-lt"/>
              </a:rPr>
              <a:t>participantes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de </a:t>
            </a:r>
            <a:r>
              <a:rPr lang="en-US" sz="1800" dirty="0" err="1">
                <a:latin typeface="+mj-lt"/>
              </a:rPr>
              <a:t>uma</a:t>
            </a:r>
            <a:r>
              <a:rPr lang="en-US" sz="1800" dirty="0">
                <a:latin typeface="+mj-lt"/>
              </a:rPr>
              <a:t> </a:t>
            </a:r>
            <a:endParaRPr lang="en-US" sz="1800" dirty="0" smtClean="0">
              <a:latin typeface="+mj-lt"/>
            </a:endParaRPr>
          </a:p>
          <a:p>
            <a:pPr eaLnBrk="1" hangingPunct="1"/>
            <a:r>
              <a:rPr lang="en-US" sz="1800" dirty="0" err="1" smtClean="0">
                <a:latin typeface="+mj-lt"/>
              </a:rPr>
              <a:t>torrente</a:t>
            </a:r>
            <a:endParaRPr lang="en-US" sz="1800" dirty="0">
              <a:latin typeface="+mj-lt"/>
            </a:endParaRPr>
          </a:p>
        </p:txBody>
      </p:sp>
      <p:sp>
        <p:nvSpPr>
          <p:cNvPr id="8207" name="Text Box 41"/>
          <p:cNvSpPr txBox="1">
            <a:spLocks noChangeArrowheads="1"/>
          </p:cNvSpPr>
          <p:nvPr/>
        </p:nvSpPr>
        <p:spPr bwMode="auto">
          <a:xfrm>
            <a:off x="5583238" y="2626126"/>
            <a:ext cx="3016232" cy="721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sz="1800" i="1" u="sng" dirty="0" err="1">
                <a:solidFill>
                  <a:srgbClr val="FF3300"/>
                </a:solidFill>
                <a:latin typeface="+mj-lt"/>
              </a:rPr>
              <a:t>torrente</a:t>
            </a:r>
            <a:r>
              <a:rPr lang="en-US" sz="1800" i="1" u="sng" dirty="0">
                <a:solidFill>
                  <a:srgbClr val="FF3300"/>
                </a:solidFill>
                <a:latin typeface="+mj-lt"/>
              </a:rPr>
              <a:t>: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grupo</a:t>
            </a:r>
            <a:r>
              <a:rPr lang="en-US" sz="1800" dirty="0">
                <a:latin typeface="+mj-lt"/>
              </a:rPr>
              <a:t> de </a:t>
            </a:r>
          </a:p>
          <a:p>
            <a:pPr marL="342900" indent="-342900">
              <a:lnSpc>
                <a:spcPct val="75000"/>
              </a:lnSpc>
            </a:pPr>
            <a:r>
              <a:rPr lang="en-US" sz="1800" dirty="0">
                <a:latin typeface="+mj-lt"/>
              </a:rPr>
              <a:t>pares </a:t>
            </a:r>
            <a:r>
              <a:rPr lang="en-US" sz="1800" dirty="0" err="1">
                <a:latin typeface="+mj-lt"/>
              </a:rPr>
              <a:t>trocando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75000"/>
              </a:lnSpc>
            </a:pPr>
            <a:r>
              <a:rPr lang="en-US" sz="1800" dirty="0" err="1" smtClean="0">
                <a:latin typeface="+mj-lt"/>
              </a:rPr>
              <a:t>blocos</a:t>
            </a:r>
            <a:r>
              <a:rPr lang="en-US" sz="1800" dirty="0" smtClean="0">
                <a:latin typeface="+mj-lt"/>
              </a:rPr>
              <a:t> de </a:t>
            </a:r>
            <a:r>
              <a:rPr lang="en-US" sz="1800" dirty="0">
                <a:latin typeface="+mj-lt"/>
              </a:rPr>
              <a:t>um </a:t>
            </a:r>
            <a:r>
              <a:rPr lang="en-US" sz="1800" dirty="0" err="1">
                <a:latin typeface="+mj-lt"/>
              </a:rPr>
              <a:t>arquivo</a:t>
            </a:r>
            <a:endParaRPr lang="en-US" sz="1800" dirty="0">
              <a:latin typeface="+mj-lt"/>
            </a:endParaRPr>
          </a:p>
        </p:txBody>
      </p:sp>
      <p:sp>
        <p:nvSpPr>
          <p:cNvPr id="8209" name="Rectangle 43"/>
          <p:cNvSpPr>
            <a:spLocks noChangeArrowheads="1"/>
          </p:cNvSpPr>
          <p:nvPr/>
        </p:nvSpPr>
        <p:spPr bwMode="auto">
          <a:xfrm>
            <a:off x="614363" y="1412001"/>
            <a:ext cx="8057026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ZapfDingbats" pitchFamily="82" charset="0"/>
              <a:buChar char="r"/>
            </a:pPr>
            <a:r>
              <a:rPr lang="en-US" dirty="0" err="1" smtClean="0">
                <a:latin typeface="+mj-lt"/>
              </a:rPr>
              <a:t>arquivos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divididos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blocos</a:t>
            </a:r>
            <a:r>
              <a:rPr lang="en-US" dirty="0" smtClean="0">
                <a:latin typeface="+mj-lt"/>
              </a:rPr>
              <a:t> de 256kb</a:t>
            </a:r>
          </a:p>
          <a:p>
            <a:pPr marL="342900" indent="-342900">
              <a:buFont typeface="ZapfDingbats" pitchFamily="82" charset="0"/>
              <a:buChar char="r"/>
            </a:pPr>
            <a:r>
              <a:rPr lang="en-US" dirty="0" smtClean="0">
                <a:latin typeface="+mj-lt"/>
              </a:rPr>
              <a:t>Pares </a:t>
            </a:r>
            <a:r>
              <a:rPr lang="en-US" dirty="0" err="1" smtClean="0">
                <a:latin typeface="+mj-lt"/>
              </a:rPr>
              <a:t>numa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torrente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enviam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recebem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blocos</a:t>
            </a:r>
            <a:r>
              <a:rPr lang="en-US" dirty="0" smtClean="0">
                <a:latin typeface="+mj-lt"/>
              </a:rPr>
              <a:t> do </a:t>
            </a:r>
            <a:r>
              <a:rPr lang="en-US" dirty="0" err="1" smtClean="0">
                <a:latin typeface="+mj-lt"/>
              </a:rPr>
              <a:t>arquivo</a:t>
            </a:r>
            <a:endParaRPr lang="en-US" dirty="0">
              <a:latin typeface="+mj-lt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2401888" y="3667125"/>
            <a:ext cx="1587" cy="536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3748088" y="3395663"/>
            <a:ext cx="255111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544888" y="3546475"/>
            <a:ext cx="247650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H="1" flipV="1">
            <a:off x="5184775" y="3306763"/>
            <a:ext cx="1168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 flipH="1">
            <a:off x="4368800" y="3843338"/>
            <a:ext cx="2039938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4456113" y="5808663"/>
            <a:ext cx="7397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H="1">
            <a:off x="3975100" y="3505200"/>
            <a:ext cx="900113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140200" y="4891088"/>
            <a:ext cx="2120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5140325" y="3449638"/>
            <a:ext cx="118268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5583238" y="5830888"/>
            <a:ext cx="3762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4468813" y="6126163"/>
            <a:ext cx="1490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Line 38"/>
          <p:cNvSpPr>
            <a:spLocks noChangeShapeType="1"/>
          </p:cNvSpPr>
          <p:nvPr/>
        </p:nvSpPr>
        <p:spPr bwMode="auto">
          <a:xfrm flipH="1">
            <a:off x="6134100" y="5065713"/>
            <a:ext cx="2635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9" name="Picture 3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186238"/>
            <a:ext cx="4746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1617663" y="3024188"/>
            <a:ext cx="476250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2781300" y="3473450"/>
            <a:ext cx="3492500" cy="2163763"/>
            <a:chOff x="1752" y="2166"/>
            <a:chExt cx="2200" cy="1363"/>
          </a:xfrm>
        </p:grpSpPr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5" name="Group 71"/>
          <p:cNvGrpSpPr>
            <a:grpSpLocks/>
          </p:cNvGrpSpPr>
          <p:nvPr/>
        </p:nvGrpSpPr>
        <p:grpSpPr bwMode="auto">
          <a:xfrm>
            <a:off x="2184400" y="2982913"/>
            <a:ext cx="379413" cy="604837"/>
            <a:chOff x="4140" y="429"/>
            <a:chExt cx="1425" cy="2396"/>
          </a:xfrm>
        </p:grpSpPr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Rectangle 73"/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" name="Group 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" name="AutoShape 7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7" name="AutoShape 79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3" name="Group 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4" name="AutoShape 82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5" name="AutoShape 83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4" name="Rectangle 84"/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" name="Rectangle 85"/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6" name="Group 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" name="AutoShape 87"/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3" name="AutoShape 88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7" name="Freeform 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8" name="Group 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" name="AutoShape 9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1" name="AutoShape 92"/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9" name="Rectangle 93"/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Oval 96"/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AutoShape 98"/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5" name="AutoShape 99"/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6" name="Oval 100"/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7" name="Oval 101"/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8" name="Oval 102"/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8" name="Group 104"/>
          <p:cNvGrpSpPr>
            <a:grpSpLocks/>
          </p:cNvGrpSpPr>
          <p:nvPr/>
        </p:nvGrpSpPr>
        <p:grpSpPr bwMode="auto">
          <a:xfrm>
            <a:off x="2078038" y="4222750"/>
            <a:ext cx="685800" cy="588963"/>
            <a:chOff x="-44" y="1473"/>
            <a:chExt cx="981" cy="1105"/>
          </a:xfrm>
        </p:grpSpPr>
        <p:pic>
          <p:nvPicPr>
            <p:cNvPr id="9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1" name="Group 107"/>
          <p:cNvGrpSpPr>
            <a:grpSpLocks/>
          </p:cNvGrpSpPr>
          <p:nvPr/>
        </p:nvGrpSpPr>
        <p:grpSpPr bwMode="auto">
          <a:xfrm>
            <a:off x="3448050" y="5235575"/>
            <a:ext cx="728663" cy="620713"/>
            <a:chOff x="-44" y="1473"/>
            <a:chExt cx="981" cy="1105"/>
          </a:xfrm>
        </p:grpSpPr>
        <p:pic>
          <p:nvPicPr>
            <p:cNvPr id="102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4" name="Group 110"/>
          <p:cNvGrpSpPr>
            <a:grpSpLocks/>
          </p:cNvGrpSpPr>
          <p:nvPr/>
        </p:nvGrpSpPr>
        <p:grpSpPr bwMode="auto">
          <a:xfrm>
            <a:off x="3730625" y="5813425"/>
            <a:ext cx="728663" cy="620713"/>
            <a:chOff x="-44" y="1473"/>
            <a:chExt cx="981" cy="1105"/>
          </a:xfrm>
        </p:grpSpPr>
        <p:pic>
          <p:nvPicPr>
            <p:cNvPr id="105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7" name="Group 113"/>
          <p:cNvGrpSpPr>
            <a:grpSpLocks/>
          </p:cNvGrpSpPr>
          <p:nvPr/>
        </p:nvGrpSpPr>
        <p:grpSpPr bwMode="auto">
          <a:xfrm flipH="1">
            <a:off x="6364288" y="4659313"/>
            <a:ext cx="728662" cy="620712"/>
            <a:chOff x="-44" y="1473"/>
            <a:chExt cx="981" cy="1105"/>
          </a:xfrm>
        </p:grpSpPr>
        <p:pic>
          <p:nvPicPr>
            <p:cNvPr id="108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0" name="Group 116"/>
          <p:cNvGrpSpPr>
            <a:grpSpLocks/>
          </p:cNvGrpSpPr>
          <p:nvPr/>
        </p:nvGrpSpPr>
        <p:grpSpPr bwMode="auto">
          <a:xfrm flipH="1">
            <a:off x="6016625" y="5997575"/>
            <a:ext cx="728663" cy="620713"/>
            <a:chOff x="-44" y="1473"/>
            <a:chExt cx="981" cy="1105"/>
          </a:xfrm>
        </p:grpSpPr>
        <p:pic>
          <p:nvPicPr>
            <p:cNvPr id="111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3" name="Group 119"/>
          <p:cNvGrpSpPr>
            <a:grpSpLocks/>
          </p:cNvGrpSpPr>
          <p:nvPr/>
        </p:nvGrpSpPr>
        <p:grpSpPr bwMode="auto">
          <a:xfrm flipH="1">
            <a:off x="6418263" y="3471863"/>
            <a:ext cx="728662" cy="620712"/>
            <a:chOff x="-44" y="1473"/>
            <a:chExt cx="981" cy="1105"/>
          </a:xfrm>
        </p:grpSpPr>
        <p:pic>
          <p:nvPicPr>
            <p:cNvPr id="114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6" name="Group 122"/>
          <p:cNvGrpSpPr>
            <a:grpSpLocks/>
          </p:cNvGrpSpPr>
          <p:nvPr/>
        </p:nvGrpSpPr>
        <p:grpSpPr bwMode="auto">
          <a:xfrm flipH="1">
            <a:off x="4621213" y="2938463"/>
            <a:ext cx="641350" cy="620712"/>
            <a:chOff x="-44" y="1473"/>
            <a:chExt cx="981" cy="1105"/>
          </a:xfrm>
        </p:grpSpPr>
        <p:pic>
          <p:nvPicPr>
            <p:cNvPr id="117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9" name="Group 125"/>
          <p:cNvGrpSpPr>
            <a:grpSpLocks/>
          </p:cNvGrpSpPr>
          <p:nvPr/>
        </p:nvGrpSpPr>
        <p:grpSpPr bwMode="auto">
          <a:xfrm>
            <a:off x="3011488" y="2928938"/>
            <a:ext cx="728662" cy="620712"/>
            <a:chOff x="-44" y="1473"/>
            <a:chExt cx="981" cy="1105"/>
          </a:xfrm>
        </p:grpSpPr>
        <p:pic>
          <p:nvPicPr>
            <p:cNvPr id="120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22" name="Group 129"/>
          <p:cNvGrpSpPr>
            <a:grpSpLocks/>
          </p:cNvGrpSpPr>
          <p:nvPr/>
        </p:nvGrpSpPr>
        <p:grpSpPr bwMode="auto">
          <a:xfrm>
            <a:off x="5111750" y="5541963"/>
            <a:ext cx="490538" cy="412750"/>
            <a:chOff x="-44" y="1473"/>
            <a:chExt cx="981" cy="1105"/>
          </a:xfrm>
        </p:grpSpPr>
        <p:pic>
          <p:nvPicPr>
            <p:cNvPr id="123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25" name="Text Box 35"/>
          <p:cNvSpPr txBox="1">
            <a:spLocks noChangeArrowheads="1"/>
          </p:cNvSpPr>
          <p:nvPr/>
        </p:nvSpPr>
        <p:spPr bwMode="auto">
          <a:xfrm>
            <a:off x="633413" y="466883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Alice </a:t>
            </a:r>
            <a:r>
              <a:rPr lang="en-US" sz="1800" dirty="0" err="1" smtClean="0"/>
              <a:t>chega</a:t>
            </a:r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126" name="Text Box 35"/>
          <p:cNvSpPr txBox="1">
            <a:spLocks noChangeArrowheads="1"/>
          </p:cNvSpPr>
          <p:nvPr/>
        </p:nvSpPr>
        <p:spPr bwMode="auto">
          <a:xfrm>
            <a:off x="647700" y="4929188"/>
            <a:ext cx="2249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… </a:t>
            </a:r>
            <a:r>
              <a:rPr lang="en-US" sz="1800" dirty="0" err="1" smtClean="0"/>
              <a:t>obtém</a:t>
            </a:r>
            <a:r>
              <a:rPr lang="en-US" sz="1800" dirty="0" smtClean="0"/>
              <a:t> </a:t>
            </a:r>
            <a:r>
              <a:rPr lang="en-US" sz="1800" dirty="0" err="1" smtClean="0"/>
              <a:t>lista</a:t>
            </a:r>
            <a:r>
              <a:rPr lang="en-US" sz="1800" dirty="0" smtClean="0"/>
              <a:t> de</a:t>
            </a:r>
            <a:endParaRPr 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/>
              <a:t>parceiros</a:t>
            </a:r>
            <a:r>
              <a:rPr lang="en-US" sz="1800" dirty="0" smtClean="0"/>
              <a:t> do tracker</a:t>
            </a:r>
            <a:endParaRPr lang="en-US" sz="1800" dirty="0"/>
          </a:p>
        </p:txBody>
      </p:sp>
      <p:sp>
        <p:nvSpPr>
          <p:cNvPr id="127" name="Text Box 35"/>
          <p:cNvSpPr txBox="1">
            <a:spLocks noChangeArrowheads="1"/>
          </p:cNvSpPr>
          <p:nvPr/>
        </p:nvSpPr>
        <p:spPr bwMode="auto">
          <a:xfrm>
            <a:off x="608014" y="5470524"/>
            <a:ext cx="306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… </a:t>
            </a:r>
            <a:r>
              <a:rPr lang="en-US" sz="1800" dirty="0" smtClean="0"/>
              <a:t>e </a:t>
            </a:r>
            <a:r>
              <a:rPr lang="en-US" sz="1800" dirty="0" err="1" smtClean="0"/>
              <a:t>começa</a:t>
            </a:r>
            <a:r>
              <a:rPr lang="en-US" sz="1800" dirty="0" smtClean="0"/>
              <a:t> a trocar </a:t>
            </a:r>
            <a:r>
              <a:rPr lang="en-US" sz="1800" dirty="0" err="1" smtClean="0"/>
              <a:t>blocos</a:t>
            </a:r>
            <a:r>
              <a:rPr lang="en-US" sz="1800" dirty="0" smtClean="0"/>
              <a:t> de </a:t>
            </a:r>
            <a:r>
              <a:rPr lang="en-US" sz="1800" dirty="0" err="1" smtClean="0"/>
              <a:t>arquivos</a:t>
            </a:r>
            <a:r>
              <a:rPr lang="en-US" sz="1800" dirty="0" smtClean="0"/>
              <a:t> com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parceiros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torrente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24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5" grpId="0"/>
      <p:bldP spid="126" grpId="0"/>
      <p:bldP spid="12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922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F0889-8AA7-416D-B659-BDD0D8A64F49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7772400" cy="1143000"/>
          </a:xfrm>
        </p:spPr>
        <p:txBody>
          <a:bodyPr/>
          <a:lstStyle/>
          <a:p>
            <a:r>
              <a:rPr lang="pt-BR" dirty="0"/>
              <a:t>Distribuição de arquivo P2P: </a:t>
            </a:r>
            <a:r>
              <a:rPr lang="pt-BR" dirty="0" err="1"/>
              <a:t>BitTorrent</a:t>
            </a:r>
            <a:r>
              <a:rPr lang="pt-BR" dirty="0"/>
              <a:t> </a:t>
            </a:r>
            <a:endParaRPr lang="pt-BR" dirty="0" smtClean="0"/>
          </a:p>
        </p:txBody>
      </p:sp>
      <p:sp>
        <p:nvSpPr>
          <p:cNvPr id="9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6" y="1470025"/>
            <a:ext cx="4698999" cy="2423881"/>
          </a:xfrm>
        </p:spPr>
        <p:txBody>
          <a:bodyPr/>
          <a:lstStyle/>
          <a:p>
            <a:r>
              <a:rPr lang="pt-BR" sz="2000" dirty="0" smtClean="0"/>
              <a:t>par que se une à torrente: </a:t>
            </a:r>
          </a:p>
          <a:p>
            <a:pPr lvl="1"/>
            <a:r>
              <a:rPr lang="pt-BR" sz="2000" dirty="0" smtClean="0"/>
              <a:t>não tem nenhum bloco, mas irá acumulá-los com o tempo</a:t>
            </a:r>
          </a:p>
          <a:p>
            <a:pPr lvl="1"/>
            <a:r>
              <a:rPr lang="pt-BR" sz="2000" dirty="0" smtClean="0"/>
              <a:t>registra com o </a:t>
            </a:r>
            <a:r>
              <a:rPr lang="pt-BR" sz="2000" i="1" dirty="0" err="1" smtClean="0"/>
              <a:t>tracker</a:t>
            </a:r>
            <a:r>
              <a:rPr lang="pt-BR" sz="2000" dirty="0" smtClean="0"/>
              <a:t> para obter lista dos pares, conecta a um subconjunto de pares (“vizinhos”)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3434" y="3831371"/>
            <a:ext cx="8120063" cy="205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000" dirty="0" smtClean="0"/>
              <a:t>enquanto faz o download, par carrega blocos para outros pares</a:t>
            </a:r>
          </a:p>
          <a:p>
            <a:r>
              <a:rPr lang="pt-BR" sz="2000" dirty="0" smtClean="0"/>
              <a:t>par pode mudar os parceiros com os quais troca os blocos</a:t>
            </a:r>
          </a:p>
          <a:p>
            <a:r>
              <a:rPr lang="pt-BR" sz="2000" dirty="0" smtClean="0"/>
              <a:t>pares podem entrar e sair</a:t>
            </a:r>
          </a:p>
          <a:p>
            <a:r>
              <a:rPr lang="pt-BR" sz="2000" dirty="0" smtClean="0"/>
              <a:t>quando o par obtiver todo o arquivo, ele pode (egoisticamente) sair ou permanecer (altruisticamente) na torrente</a:t>
            </a:r>
            <a:endParaRPr lang="pt-BR" sz="2400" dirty="0" smtClean="0"/>
          </a:p>
        </p:txBody>
      </p:sp>
      <p:grpSp>
        <p:nvGrpSpPr>
          <p:cNvPr id="42" name="Grupo 41"/>
          <p:cNvGrpSpPr/>
          <p:nvPr/>
        </p:nvGrpSpPr>
        <p:grpSpPr>
          <a:xfrm>
            <a:off x="4911725" y="1368425"/>
            <a:ext cx="3567113" cy="2233613"/>
            <a:chOff x="4911725" y="1368425"/>
            <a:chExt cx="3567113" cy="2233613"/>
          </a:xfrm>
        </p:grpSpPr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6245225" y="1646238"/>
              <a:ext cx="1736725" cy="879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6107113" y="1739900"/>
              <a:ext cx="168275" cy="1133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 flipH="1" flipV="1">
              <a:off x="7223125" y="1590675"/>
              <a:ext cx="795338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H="1">
              <a:off x="6667500" y="1925638"/>
              <a:ext cx="1389063" cy="1239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 flipH="1">
              <a:off x="6726238" y="3152775"/>
              <a:ext cx="504825" cy="10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 flipH="1">
              <a:off x="6399213" y="1714500"/>
              <a:ext cx="612775" cy="1046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6511925" y="2579688"/>
              <a:ext cx="1443038" cy="301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7192963" y="1679575"/>
              <a:ext cx="804862" cy="796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7494588" y="3165475"/>
              <a:ext cx="255587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6735763" y="3351213"/>
              <a:ext cx="1014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 flipH="1">
              <a:off x="7869238" y="2689225"/>
              <a:ext cx="179387" cy="585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4" name="Picture 39" descr="Ali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Group 70"/>
            <p:cNvGrpSpPr>
              <a:grpSpLocks/>
            </p:cNvGrpSpPr>
            <p:nvPr/>
          </p:nvGrpSpPr>
          <p:grpSpPr bwMode="auto">
            <a:xfrm>
              <a:off x="5586413" y="1693863"/>
              <a:ext cx="2378075" cy="1350962"/>
              <a:chOff x="1752" y="2166"/>
              <a:chExt cx="2200" cy="1363"/>
            </a:xfrm>
          </p:grpSpPr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 flipV="1">
                <a:off x="1752" y="2166"/>
                <a:ext cx="361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" name="Line 23"/>
              <p:cNvSpPr>
                <a:spLocks noChangeShapeType="1"/>
              </p:cNvSpPr>
              <p:nvPr/>
            </p:nvSpPr>
            <p:spPr bwMode="auto">
              <a:xfrm flipV="1">
                <a:off x="1770" y="2352"/>
                <a:ext cx="2182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" name="Line 24"/>
              <p:cNvSpPr>
                <a:spLocks noChangeShapeType="1"/>
              </p:cNvSpPr>
              <p:nvPr/>
            </p:nvSpPr>
            <p:spPr bwMode="auto">
              <a:xfrm>
                <a:off x="1786" y="2820"/>
                <a:ext cx="1550" cy="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" name="Group 74"/>
            <p:cNvGrpSpPr>
              <a:grpSpLocks/>
            </p:cNvGrpSpPr>
            <p:nvPr/>
          </p:nvGrpSpPr>
          <p:grpSpPr bwMode="auto"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84" name="Freeform 7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Rectangle 7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7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9" name="Group 8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81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" name="AutoShape 82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91" name="Group 8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85"/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" name="AutoShape 86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94" name="Group 8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0" name="AutoShape 90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" name="AutoShape 91"/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6" name="Group 9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4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" name="AutoShape 95"/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AutoShape 101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AutoShape 102"/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7" name="Group 107"/>
            <p:cNvGrpSpPr>
              <a:grpSpLocks/>
            </p:cNvGrpSpPr>
            <p:nvPr/>
          </p:nvGrpSpPr>
          <p:grpSpPr bwMode="auto"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id="82" name="Picture 10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Freeform 10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58" name="Group 110"/>
            <p:cNvGrpSpPr>
              <a:grpSpLocks/>
            </p:cNvGrpSpPr>
            <p:nvPr/>
          </p:nvGrpSpPr>
          <p:grpSpPr bwMode="auto"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id="80" name="Picture 11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Freeform 11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59" name="Group 113"/>
            <p:cNvGrpSpPr>
              <a:grpSpLocks/>
            </p:cNvGrpSpPr>
            <p:nvPr/>
          </p:nvGrpSpPr>
          <p:grpSpPr bwMode="auto"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id="78" name="Picture 11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0" name="Group 116"/>
            <p:cNvGrpSpPr>
              <a:grpSpLocks/>
            </p:cNvGrpSpPr>
            <p:nvPr/>
          </p:nvGrpSpPr>
          <p:grpSpPr bwMode="auto"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id="76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1" name="Group 119"/>
            <p:cNvGrpSpPr>
              <a:grpSpLocks/>
            </p:cNvGrpSpPr>
            <p:nvPr/>
          </p:nvGrpSpPr>
          <p:grpSpPr bwMode="auto"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id="74" name="Picture 1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Freeform 12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2" name="Group 123"/>
            <p:cNvGrpSpPr>
              <a:grpSpLocks/>
            </p:cNvGrpSpPr>
            <p:nvPr/>
          </p:nvGrpSpPr>
          <p:grpSpPr bwMode="auto"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id="72" name="Picture 1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1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3" name="Group 126"/>
            <p:cNvGrpSpPr>
              <a:grpSpLocks/>
            </p:cNvGrpSpPr>
            <p:nvPr/>
          </p:nvGrpSpPr>
          <p:grpSpPr bwMode="auto"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id="70" name="Picture 1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Freeform 1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4" name="Group 129"/>
            <p:cNvGrpSpPr>
              <a:grpSpLocks/>
            </p:cNvGrpSpPr>
            <p:nvPr/>
          </p:nvGrpSpPr>
          <p:grpSpPr bwMode="auto"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id="68" name="Picture 1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1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65" name="Group 132"/>
            <p:cNvGrpSpPr>
              <a:grpSpLocks/>
            </p:cNvGrpSpPr>
            <p:nvPr/>
          </p:nvGrpSpPr>
          <p:grpSpPr bwMode="auto"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id="66" name="Picture 1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/>
              <a:t>BitTorrent</a:t>
            </a:r>
            <a:r>
              <a:rPr lang="pt-BR" sz="3200" dirty="0" smtClean="0"/>
              <a:t>: pedindo, enviando blocos de arquivos</a:t>
            </a:r>
            <a:endParaRPr lang="pt-BR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obtendo blocos:</a:t>
            </a:r>
          </a:p>
          <a:p>
            <a:r>
              <a:rPr lang="pt-BR" sz="2000" dirty="0" smtClean="0"/>
              <a:t>num determinado instante, pares distintos possuem diferentes subconjuntos de blocos do arquivo</a:t>
            </a:r>
          </a:p>
          <a:p>
            <a:r>
              <a:rPr lang="pt-BR" sz="2000" dirty="0" smtClean="0"/>
              <a:t>periodicamente, um par (Alice) pede a cada vizinho a lista de blocos que eles possuem</a:t>
            </a:r>
          </a:p>
          <a:p>
            <a:r>
              <a:rPr lang="pt-BR" sz="2000" dirty="0" smtClean="0"/>
              <a:t>Alice envia pedidos para os pedaços que ainda não tem</a:t>
            </a:r>
          </a:p>
          <a:p>
            <a:pPr lvl="1"/>
            <a:r>
              <a:rPr lang="pt-BR" sz="1600" dirty="0" smtClean="0"/>
              <a:t>Primeiro os mais raros</a:t>
            </a:r>
          </a:p>
        </p:txBody>
      </p:sp>
      <p:sp>
        <p:nvSpPr>
          <p:cNvPr id="33796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495800" y="1466850"/>
            <a:ext cx="416718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Enviando blocos: toma lá, dá cá!</a:t>
            </a:r>
          </a:p>
          <a:p>
            <a:r>
              <a:rPr lang="pt-BR" sz="2000" dirty="0" smtClean="0"/>
              <a:t>Alice envia blocos para os quatro vizinhos que estejam lhe enviando blocos </a:t>
            </a:r>
            <a:r>
              <a:rPr lang="pt-BR" sz="2000" i="1" dirty="0" smtClean="0"/>
              <a:t>na taxa mais elevada</a:t>
            </a:r>
          </a:p>
          <a:p>
            <a:pPr lvl="1"/>
            <a:r>
              <a:rPr lang="pt-BR" sz="1600" dirty="0" smtClean="0"/>
              <a:t>outros pares foram sufocados por Alice</a:t>
            </a:r>
          </a:p>
          <a:p>
            <a:pPr lvl="1"/>
            <a:r>
              <a:rPr lang="pt-BR" sz="1600" dirty="0" smtClean="0"/>
              <a:t>Reavalia os 4 mais a cada 10 </a:t>
            </a:r>
            <a:r>
              <a:rPr lang="pt-BR" sz="1600" dirty="0" err="1" smtClean="0"/>
              <a:t>segs</a:t>
            </a:r>
            <a:endParaRPr lang="pt-BR" sz="1600" dirty="0" smtClean="0"/>
          </a:p>
          <a:p>
            <a:r>
              <a:rPr lang="pt-BR" sz="2000" dirty="0" smtClean="0"/>
              <a:t>a cada 30 </a:t>
            </a:r>
            <a:r>
              <a:rPr lang="pt-BR" sz="2000" dirty="0" err="1" smtClean="0"/>
              <a:t>segs</a:t>
            </a:r>
            <a:r>
              <a:rPr lang="pt-BR" sz="2000" dirty="0" smtClean="0"/>
              <a:t>: seleciona aleatoriamente outro par, começa a enviar blocos</a:t>
            </a:r>
          </a:p>
          <a:p>
            <a:pPr lvl="1"/>
            <a:r>
              <a:rPr lang="pt-BR" sz="1600" dirty="0" smtClean="0"/>
              <a:t>“</a:t>
            </a:r>
            <a:r>
              <a:rPr lang="pt-BR" sz="1600" i="1" dirty="0" err="1" smtClean="0"/>
              <a:t>optimistically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unchoked</a:t>
            </a:r>
            <a:r>
              <a:rPr lang="pt-BR" sz="1600" dirty="0" smtClean="0"/>
              <a:t>”</a:t>
            </a:r>
            <a:endParaRPr lang="pt-BR" sz="1800" dirty="0"/>
          </a:p>
          <a:p>
            <a:pPr lvl="1"/>
            <a:r>
              <a:rPr lang="pt-BR" sz="1600" dirty="0" smtClean="0"/>
              <a:t>o par recém escolhido pode se unir aos 4 mais</a:t>
            </a:r>
          </a:p>
        </p:txBody>
      </p:sp>
      <p:sp>
        <p:nvSpPr>
          <p:cNvPr id="33797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337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F537C-5BF7-4D98-B09E-18F5C66427A3}" type="slidenum">
              <a:rPr lang="en-US" smtClean="0"/>
              <a:pPr/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84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1025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440427-FC8F-4CFB-8E41-69A5193F5DBD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54000"/>
            <a:ext cx="7772400" cy="1143000"/>
          </a:xfrm>
        </p:spPr>
        <p:txBody>
          <a:bodyPr/>
          <a:lstStyle/>
          <a:p>
            <a:r>
              <a:rPr lang="pt-BR" smtClean="0"/>
              <a:t>BitTorrent:  toma lá, dá cá!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909888" y="45180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5180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827088" y="36417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17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4"/>
          <p:cNvGraphicFramePr>
            <a:graphicFrameLocks noChangeAspect="1"/>
          </p:cNvGraphicFramePr>
          <p:nvPr/>
        </p:nvGraphicFramePr>
        <p:xfrm>
          <a:off x="2160588" y="3438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3438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538288" y="52419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52419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262188" y="61182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61182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967288" y="38957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8957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9" name="Object 8"/>
          <p:cNvGraphicFramePr>
            <a:graphicFrameLocks noChangeAspect="1"/>
          </p:cNvGraphicFramePr>
          <p:nvPr/>
        </p:nvGraphicFramePr>
        <p:xfrm>
          <a:off x="4662488" y="3057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057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729288" y="27146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7146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6351588" y="3565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565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6173788" y="4454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4454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5" name="Picture 13" descr="Ali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89313" y="509587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4" name="Line 14"/>
          <p:cNvSpPr>
            <a:spLocks noChangeShapeType="1"/>
          </p:cNvSpPr>
          <p:nvPr/>
        </p:nvSpPr>
        <p:spPr bwMode="auto">
          <a:xfrm flipH="1" flipV="1">
            <a:off x="2654300" y="3937000"/>
            <a:ext cx="4572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 flipH="1" flipV="1">
            <a:off x="1473200" y="410210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58" name="Line 16"/>
          <p:cNvSpPr>
            <a:spLocks noChangeShapeType="1"/>
          </p:cNvSpPr>
          <p:nvPr/>
        </p:nvSpPr>
        <p:spPr bwMode="auto">
          <a:xfrm flipH="1">
            <a:off x="2159000" y="499110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59" name="Line 17"/>
          <p:cNvSpPr>
            <a:spLocks noChangeShapeType="1"/>
          </p:cNvSpPr>
          <p:nvPr/>
        </p:nvSpPr>
        <p:spPr bwMode="auto">
          <a:xfrm flipH="1">
            <a:off x="2628900" y="504190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60" name="Line 18"/>
          <p:cNvSpPr>
            <a:spLocks noChangeShapeType="1"/>
          </p:cNvSpPr>
          <p:nvPr/>
        </p:nvSpPr>
        <p:spPr bwMode="auto">
          <a:xfrm flipV="1">
            <a:off x="5511800" y="322580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 flipH="1" flipV="1">
            <a:off x="5168900" y="3492500"/>
            <a:ext cx="76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62" name="Line 20"/>
          <p:cNvSpPr>
            <a:spLocks noChangeShapeType="1"/>
          </p:cNvSpPr>
          <p:nvPr/>
        </p:nvSpPr>
        <p:spPr bwMode="auto">
          <a:xfrm flipV="1">
            <a:off x="5613400" y="381000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63" name="Line 21"/>
          <p:cNvSpPr>
            <a:spLocks noChangeShapeType="1"/>
          </p:cNvSpPr>
          <p:nvPr/>
        </p:nvSpPr>
        <p:spPr bwMode="auto">
          <a:xfrm>
            <a:off x="5613400" y="427990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pic>
        <p:nvPicPr>
          <p:cNvPr id="10264" name="Picture 22" descr="Bo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79988" y="45243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4076700"/>
            <a:ext cx="1435100" cy="482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165600"/>
            <a:ext cx="1397000" cy="46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267200"/>
            <a:ext cx="1371600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41375" y="1320800"/>
            <a:ext cx="44973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(1) Alice “optimistically </a:t>
            </a:r>
            <a:r>
              <a:rPr lang="en-US" sz="2000" dirty="0" err="1">
                <a:latin typeface="+mj-lt"/>
              </a:rPr>
              <a:t>unchokes</a:t>
            </a:r>
            <a:r>
              <a:rPr lang="en-US" sz="2000" dirty="0">
                <a:latin typeface="+mj-lt"/>
              </a:rPr>
              <a:t>” Bob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8038" y="1663700"/>
            <a:ext cx="7383462" cy="615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(2) Alice se </a:t>
            </a:r>
            <a:r>
              <a:rPr lang="en-US" sz="2000" dirty="0" err="1">
                <a:latin typeface="+mj-lt"/>
              </a:rPr>
              <a:t>torna</a:t>
            </a:r>
            <a:r>
              <a:rPr lang="en-US" sz="2000" dirty="0">
                <a:latin typeface="+mj-lt"/>
              </a:rPr>
              <a:t> um dos </a:t>
            </a:r>
            <a:r>
              <a:rPr lang="en-US" sz="2000" dirty="0" err="1">
                <a:latin typeface="+mj-lt"/>
              </a:rPr>
              <a:t>quatro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melhores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provedores</a:t>
            </a:r>
            <a:r>
              <a:rPr lang="en-US" sz="2000" dirty="0">
                <a:latin typeface="+mj-lt"/>
              </a:rPr>
              <a:t> de Bob;</a:t>
            </a:r>
          </a:p>
          <a:p>
            <a:pPr eaLnBrk="1" hangingPunct="1"/>
            <a:r>
              <a:rPr lang="en-US" sz="2000" dirty="0">
                <a:latin typeface="+mj-lt"/>
              </a:rPr>
              <a:t> Bob age da </a:t>
            </a:r>
            <a:r>
              <a:rPr lang="en-US" sz="2000" dirty="0" err="1">
                <a:latin typeface="+mj-lt"/>
              </a:rPr>
              <a:t>mesma</a:t>
            </a:r>
            <a:r>
              <a:rPr lang="en-US" sz="2000" dirty="0">
                <a:latin typeface="+mj-lt"/>
              </a:rPr>
              <a:t> forma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255838"/>
            <a:ext cx="7307263" cy="307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(3) Bob se </a:t>
            </a:r>
            <a:r>
              <a:rPr lang="en-US" sz="2000" dirty="0" err="1">
                <a:latin typeface="+mj-lt"/>
              </a:rPr>
              <a:t>torna</a:t>
            </a:r>
            <a:r>
              <a:rPr lang="en-US" sz="2000" dirty="0">
                <a:latin typeface="+mj-lt"/>
              </a:rPr>
              <a:t> um dos </a:t>
            </a:r>
            <a:r>
              <a:rPr lang="en-US" sz="2000" dirty="0" err="1">
                <a:latin typeface="+mj-lt"/>
              </a:rPr>
              <a:t>quatro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melhores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provedores</a:t>
            </a:r>
            <a:r>
              <a:rPr lang="en-US" sz="2000" dirty="0">
                <a:latin typeface="+mj-lt"/>
              </a:rPr>
              <a:t> de Alice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5202238" y="5114925"/>
            <a:ext cx="3806825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000" dirty="0">
                <a:solidFill>
                  <a:srgbClr val="FF0000"/>
                </a:solidFill>
                <a:latin typeface="+mn-lt"/>
              </a:rPr>
              <a:t>Com uma taxa de </a:t>
            </a:r>
            <a:r>
              <a:rPr lang="pt-BR" sz="2000" i="1" dirty="0">
                <a:solidFill>
                  <a:srgbClr val="FF0000"/>
                </a:solidFill>
                <a:latin typeface="+mn-lt"/>
              </a:rPr>
              <a:t>upload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 mais alta, pode encontrar melhores parceiros de troca e obter o arquivo mais rapidamente!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7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4" grpId="0" animBg="1"/>
      <p:bldP spid="266259" grpId="0" animBg="1"/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35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F6CAE-772C-4E83-8CB1-8D72A9CA7DC2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43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Estudo de caso P2P: Skype</a:t>
            </a:r>
          </a:p>
        </p:txBody>
      </p:sp>
      <p:sp>
        <p:nvSpPr>
          <p:cNvPr id="143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000" smtClean="0"/>
              <a:t>inerentemente P2P: comunicação entre pares de usuários.</a:t>
            </a:r>
          </a:p>
          <a:p>
            <a:r>
              <a:rPr lang="en-US" sz="2000" smtClean="0"/>
              <a:t>protocolo proprietário da camada de aplicação (inferido através de engenharia reversa)</a:t>
            </a:r>
          </a:p>
          <a:p>
            <a:r>
              <a:rPr lang="en-US" sz="2000" smtClean="0"/>
              <a:t>overlay hierárquico com SNs</a:t>
            </a:r>
          </a:p>
          <a:p>
            <a:r>
              <a:rPr lang="en-US" sz="2000" smtClean="0"/>
              <a:t>Índice mapeia nomes dos usuários a endereços IP; distribuído através dos SNs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1442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2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2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2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2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430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4431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5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68" name="Clip" r:id="rId5" imgW="1305000" imgH="1085760" progId="MS_ClipArt_Gallery.2">
                      <p:embed/>
                    </p:oleObj>
                  </mc:Choice>
                  <mc:Fallback>
                    <p:oleObj name="Clip" r:id="rId5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14408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09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10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11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412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413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4424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4" name="Object 1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69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14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4423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3" name="Object 1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0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15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442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2" name="Object 1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1" name="Clip" r:id="rId9" imgW="1305000" imgH="1085760" progId="MS_ClipArt_Gallery.2">
                      <p:embed/>
                    </p:oleObj>
                  </mc:Choice>
                  <mc:Fallback>
                    <p:oleObj name="Clip" r:id="rId9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16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4421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1" name="Object 1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2" name="Clip" r:id="rId10" imgW="1305000" imgH="1085760" progId="MS_ClipArt_Gallery.2">
                      <p:embed/>
                    </p:oleObj>
                  </mc:Choice>
                  <mc:Fallback>
                    <p:oleObj name="Clip" r:id="rId10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1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4420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50" name="Object 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3" name="Clip" r:id="rId11" imgW="1305000" imgH="1085760" progId="MS_ClipArt_Gallery.2">
                      <p:embed/>
                    </p:oleObj>
                  </mc:Choice>
                  <mc:Fallback>
                    <p:oleObj name="Clip" r:id="rId11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18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4419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9" name="Object 1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4" name="Clip" r:id="rId12" imgW="1305000" imgH="1085760" progId="MS_ClipArt_Gallery.2">
                      <p:embed/>
                    </p:oleObj>
                  </mc:Choice>
                  <mc:Fallback>
                    <p:oleObj name="Clip" r:id="rId12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14391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92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93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94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95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96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14407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8" name="Object 1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5" name="Clip" r:id="rId13" imgW="1305000" imgH="1085760" progId="MS_ClipArt_Gallery.2">
                      <p:embed/>
                    </p:oleObj>
                  </mc:Choice>
                  <mc:Fallback>
                    <p:oleObj name="Clip" r:id="rId1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397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1440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7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6" name="Clip" r:id="rId14" imgW="1305000" imgH="1085760" progId="MS_ClipArt_Gallery.2">
                      <p:embed/>
                    </p:oleObj>
                  </mc:Choice>
                  <mc:Fallback>
                    <p:oleObj name="Clip" r:id="rId14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39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14405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6" name="Object 1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7" name="Clip" r:id="rId15" imgW="1305000" imgH="1085760" progId="MS_ClipArt_Gallery.2">
                      <p:embed/>
                    </p:oleObj>
                  </mc:Choice>
                  <mc:Fallback>
                    <p:oleObj name="Clip" r:id="rId15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399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14404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5" name="Object 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8" name="Clip" r:id="rId16" imgW="1305000" imgH="1085760" progId="MS_ClipArt_Gallery.2">
                      <p:embed/>
                    </p:oleObj>
                  </mc:Choice>
                  <mc:Fallback>
                    <p:oleObj name="Clip" r:id="rId16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00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14403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4" name="Object 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9" name="Clip" r:id="rId17" imgW="1305000" imgH="1085760" progId="MS_ClipArt_Gallery.2">
                      <p:embed/>
                    </p:oleObj>
                  </mc:Choice>
                  <mc:Fallback>
                    <p:oleObj name="Clip" r:id="rId1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401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14402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343" name="Object 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80" name="Clip" r:id="rId18" imgW="1305000" imgH="1085760" progId="MS_ClipArt_Gallery.2">
                      <p:embed/>
                    </p:oleObj>
                  </mc:Choice>
                  <mc:Fallback>
                    <p:oleObj name="Clip" r:id="rId1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14379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14381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14390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342" name="Object 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981" name="Clip" r:id="rId19" imgW="1305000" imgH="1085760" progId="MS_ClipArt_Gallery.2">
                        <p:embed/>
                      </p:oleObj>
                    </mc:Choice>
                    <mc:Fallback>
                      <p:oleObj name="Clip" r:id="rId19" imgW="1305000" imgH="10857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4382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14389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341" name="Object 5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982" name="Clip" r:id="rId20" imgW="1305000" imgH="1085760" progId="MS_ClipArt_Gallery.2">
                        <p:embed/>
                      </p:oleObj>
                    </mc:Choice>
                    <mc:Fallback>
                      <p:oleObj name="Clip" r:id="rId20" imgW="1305000" imgH="10857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438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14388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340" name="Object 4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983" name="Clip" r:id="rId21" imgW="1305000" imgH="1085760" progId="MS_ClipArt_Gallery.2">
                        <p:embed/>
                      </p:oleObj>
                    </mc:Choice>
                    <mc:Fallback>
                      <p:oleObj name="Clip" r:id="rId21" imgW="1305000" imgH="10857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4384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1438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339" name="Object 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984" name="Clip" r:id="rId22" imgW="1305000" imgH="1085760" progId="MS_ClipArt_Gallery.2">
                        <p:embed/>
                      </p:oleObj>
                    </mc:Choice>
                    <mc:Fallback>
                      <p:oleObj name="Clip" r:id="rId22" imgW="1305000" imgH="10857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4385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14386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338" name="Object 2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985" name="Clip" r:id="rId23" imgW="1305000" imgH="1085760" progId="MS_ClipArt_Gallery.2">
                        <p:embed/>
                      </p:oleObj>
                    </mc:Choice>
                    <mc:Fallback>
                      <p:oleObj name="Clip" r:id="rId23" imgW="1305000" imgH="10857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438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14369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14371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2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3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4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5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6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7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8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370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5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Camada de Aplicação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686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459AB-C0AA-4182-BC43-88041C14591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Comunicação entre Processos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544638"/>
            <a:ext cx="437515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Processo:</a:t>
            </a:r>
            <a:r>
              <a:rPr lang="pt-BR" sz="2400" dirty="0" smtClean="0"/>
              <a:t> programa que executa num sistema final</a:t>
            </a:r>
            <a:endParaRPr lang="pt-BR" sz="2000" dirty="0" smtClean="0"/>
          </a:p>
          <a:p>
            <a:r>
              <a:rPr lang="pt-BR" sz="2400" dirty="0" smtClean="0"/>
              <a:t>processos no mesmo sistema final se comunicam usando </a:t>
            </a:r>
            <a:r>
              <a:rPr lang="pt-BR" sz="2400" dirty="0" smtClean="0">
                <a:solidFill>
                  <a:srgbClr val="FF0000"/>
                </a:solidFill>
              </a:rPr>
              <a:t>comunicação </a:t>
            </a:r>
            <a:r>
              <a:rPr lang="pt-BR" sz="2400" dirty="0" err="1" smtClean="0">
                <a:solidFill>
                  <a:srgbClr val="FF0000"/>
                </a:solidFill>
              </a:rPr>
              <a:t>interprocessos</a:t>
            </a:r>
            <a:r>
              <a:rPr lang="pt-BR" sz="2400" dirty="0" smtClean="0">
                <a:solidFill>
                  <a:schemeClr val="accent2"/>
                </a:solidFill>
              </a:rPr>
              <a:t> </a:t>
            </a:r>
            <a:r>
              <a:rPr lang="pt-BR" sz="2400" dirty="0" smtClean="0"/>
              <a:t>(definida pelo sistema operacional)</a:t>
            </a:r>
          </a:p>
          <a:p>
            <a:r>
              <a:rPr lang="pt-BR" sz="2400" dirty="0" smtClean="0"/>
              <a:t>processos em sistemas finais distintos se comunicam trocando </a:t>
            </a:r>
            <a:r>
              <a:rPr lang="pt-BR" sz="2400" dirty="0" smtClean="0">
                <a:solidFill>
                  <a:srgbClr val="FF0000"/>
                </a:solidFill>
              </a:rPr>
              <a:t>mensagens </a:t>
            </a:r>
            <a:r>
              <a:rPr lang="pt-BR" sz="2400" dirty="0" smtClean="0"/>
              <a:t>através da rede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477963"/>
            <a:ext cx="3810000" cy="2535237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Processo cliente:</a:t>
            </a:r>
            <a:r>
              <a:rPr lang="pt-BR" sz="2400" dirty="0" smtClean="0"/>
              <a:t> processo que inicia a comunicação</a:t>
            </a:r>
          </a:p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Processo servidor:</a:t>
            </a:r>
            <a:r>
              <a:rPr lang="pt-BR" sz="2400" dirty="0" smtClean="0"/>
              <a:t> processo que espera ser </a:t>
            </a:r>
            <a:r>
              <a:rPr lang="pt-BR" sz="2400" dirty="0" err="1" smtClean="0"/>
              <a:t>contactado</a:t>
            </a:r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0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  <a:p>
            <a:pPr>
              <a:buFont typeface="ZapfDingbats" pitchFamily="82" charset="0"/>
              <a:buNone/>
            </a:pPr>
            <a:endParaRPr lang="pt-BR" sz="2400" dirty="0" smtClean="0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>
                <a:latin typeface="Comic Sans MS" pitchFamily="66" charset="0"/>
              </a:rPr>
              <a:t>Nota: aplicações com arquiteturas P2P possuem processos clientes e processos servidores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8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19155-5623-4FFD-813E-A90134A7A46C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5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Pares como intermediários (</a:t>
            </a:r>
            <a:r>
              <a:rPr lang="pt-BR" i="1" smtClean="0"/>
              <a:t>relays</a:t>
            </a:r>
            <a:r>
              <a:rPr lang="pt-BR" smtClean="0"/>
              <a:t>)</a:t>
            </a:r>
          </a:p>
        </p:txBody>
      </p:sp>
      <p:sp>
        <p:nvSpPr>
          <p:cNvPr id="153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Problema quando tanto Alice como Bob estão atrás de “NATs”.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O NAT impede que um par externo inicie uma chamada com um par interno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Solução:</a:t>
            </a:r>
          </a:p>
          <a:p>
            <a:pPr lvl="1">
              <a:lnSpc>
                <a:spcPct val="90000"/>
              </a:lnSpc>
            </a:pPr>
            <a:r>
              <a:rPr lang="pt-BR" sz="1600" smtClean="0"/>
              <a:t>Intermediário é escolhido, usando os SNs de Alice e de Bob.</a:t>
            </a:r>
          </a:p>
          <a:p>
            <a:pPr lvl="1">
              <a:lnSpc>
                <a:spcPct val="90000"/>
              </a:lnSpc>
            </a:pPr>
            <a:r>
              <a:rPr lang="pt-BR" sz="1600" smtClean="0"/>
              <a:t>Cada par inicia sessão com o intermediário</a:t>
            </a:r>
          </a:p>
          <a:p>
            <a:pPr lvl="1">
              <a:lnSpc>
                <a:spcPct val="90000"/>
              </a:lnSpc>
            </a:pPr>
            <a:r>
              <a:rPr lang="pt-BR" sz="1600" smtClean="0"/>
              <a:t>Pares podem se comunicar através de NATs através do intermediário</a:t>
            </a:r>
          </a:p>
        </p:txBody>
      </p:sp>
      <p:grpSp>
        <p:nvGrpSpPr>
          <p:cNvPr id="15383" name="Group 4"/>
          <p:cNvGrpSpPr>
            <a:grpSpLocks/>
          </p:cNvGrpSpPr>
          <p:nvPr/>
        </p:nvGrpSpPr>
        <p:grpSpPr bwMode="auto">
          <a:xfrm>
            <a:off x="4751388" y="1722438"/>
            <a:ext cx="4129087" cy="3814762"/>
            <a:chOff x="2993" y="1085"/>
            <a:chExt cx="2601" cy="2403"/>
          </a:xfrm>
        </p:grpSpPr>
        <p:sp>
          <p:nvSpPr>
            <p:cNvPr id="15384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85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86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87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388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5439" name="Picture 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8" name="Object 1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7" name="Clip" r:id="rId5" imgW="1305000" imgH="1085760" progId="MS_ClipArt_Gallery.2">
                      <p:embed/>
                    </p:oleObj>
                  </mc:Choice>
                  <mc:Fallback>
                    <p:oleObj name="Clip" r:id="rId5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9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90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91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92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93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39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5438" name="Picture 1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7" name="Object 1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8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9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5437" name="Picture 2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6" name="Object 1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9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96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5436" name="Picture 2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5" name="Object 1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0" name="Clip" r:id="rId9" imgW="1305000" imgH="1085760" progId="MS_ClipArt_Gallery.2">
                      <p:embed/>
                    </p:oleObj>
                  </mc:Choice>
                  <mc:Fallback>
                    <p:oleObj name="Clip" r:id="rId9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97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5435" name="Picture 2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4" name="Object 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1" name="Clip" r:id="rId10" imgW="1305000" imgH="1085760" progId="MS_ClipArt_Gallery.2">
                      <p:embed/>
                    </p:oleObj>
                  </mc:Choice>
                  <mc:Fallback>
                    <p:oleObj name="Clip" r:id="rId10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98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5434" name="Picture 3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3" name="Object 1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2" name="Clip" r:id="rId11" imgW="1305000" imgH="1085760" progId="MS_ClipArt_Gallery.2">
                      <p:embed/>
                    </p:oleObj>
                  </mc:Choice>
                  <mc:Fallback>
                    <p:oleObj name="Clip" r:id="rId11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99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5433" name="Picture 3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2" name="Object 1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3" name="Clip" r:id="rId12" imgW="1305000" imgH="1085760" progId="MS_ClipArt_Gallery.2">
                      <p:embed/>
                    </p:oleObj>
                  </mc:Choice>
                  <mc:Fallback>
                    <p:oleObj name="Clip" r:id="rId12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400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1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2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3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4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5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6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07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08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15432" name="Picture 4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1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4" name="Clip" r:id="rId13" imgW="1305000" imgH="1085760" progId="MS_ClipArt_Gallery.2">
                      <p:embed/>
                    </p:oleObj>
                  </mc:Choice>
                  <mc:Fallback>
                    <p:oleObj name="Clip" r:id="rId1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09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15431" name="Picture 4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70" name="Object 1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5" name="Clip" r:id="rId14" imgW="1305000" imgH="1085760" progId="MS_ClipArt_Gallery.2">
                      <p:embed/>
                    </p:oleObj>
                  </mc:Choice>
                  <mc:Fallback>
                    <p:oleObj name="Clip" r:id="rId14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0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15430" name="Picture 5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9" name="Object 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6" name="Clip" r:id="rId15" imgW="1305000" imgH="1085760" progId="MS_ClipArt_Gallery.2">
                      <p:embed/>
                    </p:oleObj>
                  </mc:Choice>
                  <mc:Fallback>
                    <p:oleObj name="Clip" r:id="rId15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1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15429" name="Picture 5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8" name="Object 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7" name="Clip" r:id="rId16" imgW="1305000" imgH="1085760" progId="MS_ClipArt_Gallery.2">
                      <p:embed/>
                    </p:oleObj>
                  </mc:Choice>
                  <mc:Fallback>
                    <p:oleObj name="Clip" r:id="rId16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2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15428" name="Picture 5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7" name="Object 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8" name="Clip" r:id="rId17" imgW="1305000" imgH="1085760" progId="MS_ClipArt_Gallery.2">
                      <p:embed/>
                    </p:oleObj>
                  </mc:Choice>
                  <mc:Fallback>
                    <p:oleObj name="Clip" r:id="rId1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3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15427" name="Picture 5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6" name="Object 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9" name="Clip" r:id="rId18" imgW="1305000" imgH="1085760" progId="MS_ClipArt_Gallery.2">
                      <p:embed/>
                    </p:oleObj>
                  </mc:Choice>
                  <mc:Fallback>
                    <p:oleObj name="Clip" r:id="rId1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4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15426" name="Picture 62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0" name="Clip" r:id="rId19" imgW="1305000" imgH="1085760" progId="MS_ClipArt_Gallery.2">
                      <p:embed/>
                    </p:oleObj>
                  </mc:Choice>
                  <mc:Fallback>
                    <p:oleObj name="Clip" r:id="rId19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5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15425" name="Picture 65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1" name="Clip" r:id="rId20" imgW="1305000" imgH="1085760" progId="MS_ClipArt_Gallery.2">
                      <p:embed/>
                    </p:oleObj>
                  </mc:Choice>
                  <mc:Fallback>
                    <p:oleObj name="Clip" r:id="rId20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6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15424" name="Picture 6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3" name="Object 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2" name="Clip" r:id="rId21" imgW="1305000" imgH="1085760" progId="MS_ClipArt_Gallery.2">
                      <p:embed/>
                    </p:oleObj>
                  </mc:Choice>
                  <mc:Fallback>
                    <p:oleObj name="Clip" r:id="rId21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17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15423" name="Picture 7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2" name="Object 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3" name="Clip" r:id="rId22" imgW="1305000" imgH="1085760" progId="MS_ClipArt_Gallery.2">
                      <p:embed/>
                    </p:oleObj>
                  </mc:Choice>
                  <mc:Fallback>
                    <p:oleObj name="Clip" r:id="rId22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418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19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20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21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22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334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2: Camada de Aplicação</a:t>
            </a:r>
            <a:endParaRPr lang="pt-BR" smtClean="0">
              <a:latin typeface="Times New Roman" pitchFamily="18" charset="0"/>
            </a:endParaRPr>
          </a:p>
        </p:txBody>
      </p:sp>
      <p:sp>
        <p:nvSpPr>
          <p:cNvPr id="6451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B47584-4A6C-473B-AA0D-6125B2CD5969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pt-BR" smtClean="0"/>
              <a:t>Capítulo 2: Resumo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433887" cy="3676650"/>
          </a:xfrm>
        </p:spPr>
        <p:txBody>
          <a:bodyPr/>
          <a:lstStyle/>
          <a:p>
            <a:r>
              <a:rPr lang="pt-BR" sz="2400" dirty="0" smtClean="0"/>
              <a:t>Arquiteturas de aplicações</a:t>
            </a:r>
          </a:p>
          <a:p>
            <a:pPr lvl="1"/>
            <a:r>
              <a:rPr lang="pt-BR" sz="2000" dirty="0" smtClean="0"/>
              <a:t>cliente-servidor</a:t>
            </a:r>
          </a:p>
          <a:p>
            <a:pPr lvl="1"/>
            <a:r>
              <a:rPr lang="pt-BR" sz="2000" dirty="0" smtClean="0"/>
              <a:t>P2P</a:t>
            </a:r>
          </a:p>
          <a:p>
            <a:r>
              <a:rPr lang="pt-BR" sz="2400" dirty="0" smtClean="0"/>
              <a:t>Requisitos de serviço das aplicações:</a:t>
            </a:r>
          </a:p>
          <a:p>
            <a:pPr lvl="1"/>
            <a:r>
              <a:rPr lang="pt-BR" sz="2000" dirty="0" smtClean="0"/>
              <a:t>confiabilidade, banda, atraso</a:t>
            </a:r>
          </a:p>
          <a:p>
            <a:r>
              <a:rPr lang="pt-BR" sz="2400" dirty="0" smtClean="0"/>
              <a:t>Modelos de serviço de transporte da Internet</a:t>
            </a:r>
          </a:p>
          <a:p>
            <a:pPr lvl="1"/>
            <a:r>
              <a:rPr lang="pt-BR" sz="2000" dirty="0" smtClean="0"/>
              <a:t>orientado à conexão, confiável: TCP</a:t>
            </a:r>
          </a:p>
          <a:p>
            <a:pPr lvl="1"/>
            <a:r>
              <a:rPr lang="pt-BR" sz="2000" dirty="0" smtClean="0"/>
              <a:t>não confiável, </a:t>
            </a:r>
            <a:r>
              <a:rPr lang="pt-BR" sz="2000" dirty="0" err="1" smtClean="0"/>
              <a:t>datagramas</a:t>
            </a:r>
            <a:r>
              <a:rPr lang="pt-BR" sz="2000" dirty="0" smtClean="0"/>
              <a:t>: UDP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Nosso estudo sobre aplicações de rede está agora completo!</a:t>
            </a:r>
            <a:endParaRPr lang="pt-BR" sz="2400" smtClean="0"/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5111750" y="1638300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>
                <a:latin typeface="+mj-lt"/>
              </a:rPr>
              <a:t>Protocolos específicos: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+mj-lt"/>
              </a:rPr>
              <a:t>HTTP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+mj-lt"/>
              </a:rPr>
              <a:t>FTP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+mj-lt"/>
              </a:rPr>
              <a:t>SMTP, POP, IMAP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 smtClean="0">
                <a:latin typeface="+mj-lt"/>
              </a:rPr>
              <a:t>DNS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 smtClean="0">
                <a:latin typeface="+mj-lt"/>
              </a:rPr>
              <a:t>P2P: </a:t>
            </a:r>
            <a:r>
              <a:rPr lang="pt-BR" sz="2000" dirty="0" err="1" smtClean="0">
                <a:latin typeface="+mj-lt"/>
              </a:rPr>
              <a:t>BitTorrent</a:t>
            </a:r>
            <a:r>
              <a:rPr lang="pt-BR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, DHT</a:t>
            </a:r>
            <a:endParaRPr lang="pt-BR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Programação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de sockets</a:t>
            </a:r>
            <a:endParaRPr lang="pt-BR" sz="2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3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Rodapé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2: </a:t>
            </a:r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6553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FB185-CE2B-4110-A546-480232B41C9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2: Resumo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2162175"/>
            <a:ext cx="4294187" cy="3676650"/>
          </a:xfrm>
        </p:spPr>
        <p:txBody>
          <a:bodyPr/>
          <a:lstStyle/>
          <a:p>
            <a:r>
              <a:rPr lang="pt-BR" sz="2400" smtClean="0"/>
              <a:t>troca típica de mensagens pedido/resposta</a:t>
            </a:r>
          </a:p>
          <a:p>
            <a:pPr lvl="1"/>
            <a:r>
              <a:rPr lang="pt-BR" sz="1800" smtClean="0"/>
              <a:t>cliente solicita info ou serviço</a:t>
            </a:r>
          </a:p>
          <a:p>
            <a:pPr lvl="1"/>
            <a:r>
              <a:rPr lang="pt-BR" sz="1800" smtClean="0"/>
              <a:t>servidor responde com dados, código de </a:t>
            </a:r>
            <a:r>
              <a:rPr lang="pt-BR" sz="1800" i="1" smtClean="0"/>
              <a:t>status</a:t>
            </a:r>
            <a:endParaRPr lang="pt-BR" sz="1800" smtClean="0"/>
          </a:p>
          <a:p>
            <a:r>
              <a:rPr lang="pt-BR" sz="2400" smtClean="0"/>
              <a:t>formatos de mensagens:</a:t>
            </a:r>
          </a:p>
          <a:p>
            <a:pPr lvl="1"/>
            <a:r>
              <a:rPr lang="pt-BR" sz="1800" smtClean="0"/>
              <a:t>cabeçalhos: campos com info sobre dados (metadados)</a:t>
            </a:r>
          </a:p>
          <a:p>
            <a:pPr lvl="1"/>
            <a:r>
              <a:rPr lang="pt-BR" sz="1800" smtClean="0"/>
              <a:t>dados: info sendo comunicada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962900" cy="67627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u="sng" smtClean="0">
                <a:solidFill>
                  <a:srgbClr val="FF0000"/>
                </a:solidFill>
              </a:rPr>
              <a:t>Mais importante:</a:t>
            </a:r>
            <a:r>
              <a:rPr lang="pt-BR" smtClean="0">
                <a:solidFill>
                  <a:srgbClr val="FF0000"/>
                </a:solidFill>
              </a:rPr>
              <a:t> aprendemos sobre </a:t>
            </a:r>
            <a:r>
              <a:rPr lang="pt-BR" i="1" smtClean="0">
                <a:solidFill>
                  <a:srgbClr val="FF0000"/>
                </a:solidFill>
              </a:rPr>
              <a:t>protocolos</a:t>
            </a:r>
            <a:endParaRPr lang="pt-BR" smtClean="0"/>
          </a:p>
        </p:txBody>
      </p:sp>
      <p:sp>
        <p:nvSpPr>
          <p:cNvPr id="65543" name="Rectangle 5"/>
          <p:cNvSpPr>
            <a:spLocks noChangeArrowheads="1"/>
          </p:cNvSpPr>
          <p:nvPr/>
        </p:nvSpPr>
        <p:spPr bwMode="auto">
          <a:xfrm>
            <a:off x="4945063" y="2355850"/>
            <a:ext cx="4281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pt-BR" sz="2000" i="1" dirty="0" smtClean="0">
                <a:solidFill>
                  <a:srgbClr val="FF0000"/>
                </a:solidFill>
                <a:latin typeface="+mj-lt"/>
              </a:rPr>
              <a:t>Temas importantes: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 err="1" smtClean="0">
                <a:latin typeface="+mj-lt"/>
              </a:rPr>
              <a:t>msgs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de controle vs. dados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+mj-lt"/>
              </a:rPr>
              <a:t>na banda, fora da banda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+mj-lt"/>
              </a:rPr>
              <a:t>centralizado vs. descentralizado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+mj-lt"/>
              </a:rPr>
              <a:t>s/ estado vs. c/ estado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+mj-lt"/>
              </a:rPr>
              <a:t>transferência de </a:t>
            </a:r>
            <a:r>
              <a:rPr lang="pt-BR" sz="2000" dirty="0" err="1">
                <a:latin typeface="+mj-lt"/>
              </a:rPr>
              <a:t>msgs</a:t>
            </a:r>
            <a:r>
              <a:rPr lang="pt-BR" sz="2000" dirty="0">
                <a:latin typeface="+mj-lt"/>
              </a:rPr>
              <a:t> confiável vs. não confiável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+mj-lt"/>
              </a:rPr>
              <a:t>“complexidade na borda da rede”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7375</Words>
  <Application>Microsoft Office PowerPoint</Application>
  <PresentationFormat>Apresentação na tela (4:3)</PresentationFormat>
  <Paragraphs>1505</Paragraphs>
  <Slides>92</Slides>
  <Notes>88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92</vt:i4>
      </vt:variant>
    </vt:vector>
  </HeadingPairs>
  <TitlesOfParts>
    <vt:vector size="95" baseType="lpstr">
      <vt:lpstr>Estrutura padrão</vt:lpstr>
      <vt:lpstr>Clip</vt:lpstr>
      <vt:lpstr>Gráfico</vt:lpstr>
      <vt:lpstr>Capítulo 2: Camada de Aplicação</vt:lpstr>
      <vt:lpstr>Capítulo 2: Roteiro</vt:lpstr>
      <vt:lpstr>Capítulo 2: Camada de Aplicação</vt:lpstr>
      <vt:lpstr>Algumas aplicações de rede</vt:lpstr>
      <vt:lpstr>Criando uma aplicação de rede </vt:lpstr>
      <vt:lpstr>Arquiteturas das aplicações de rede</vt:lpstr>
      <vt:lpstr>Arquitetura cliente-servidor</vt:lpstr>
      <vt:lpstr>Arquitetura P2P</vt:lpstr>
      <vt:lpstr>Comunicação entre Processos</vt:lpstr>
      <vt:lpstr>Sockets</vt:lpstr>
      <vt:lpstr>Endereçamento de processos</vt:lpstr>
      <vt:lpstr>Os protocolos da camada de aplicação definem</vt:lpstr>
      <vt:lpstr>De que serviços uma aplicação necessita?</vt:lpstr>
      <vt:lpstr>Requisitos de aplicações de rede selecionadas</vt:lpstr>
      <vt:lpstr>Serviços providos pelos protocolos de transporte da Internet </vt:lpstr>
      <vt:lpstr>Apls Internet: seus protocolos e seus protocolos de transporte</vt:lpstr>
      <vt:lpstr>Tornando o TCP seguro</vt:lpstr>
      <vt:lpstr>Capítulo 2: Roteiro</vt:lpstr>
      <vt:lpstr>A Web e o HTTP</vt:lpstr>
      <vt:lpstr>Protocolo HTTP </vt:lpstr>
      <vt:lpstr>Mais sobre o protocolo HTTP </vt:lpstr>
      <vt:lpstr>Conexões HTTP</vt:lpstr>
      <vt:lpstr>Exemplo de HTTP não persistente</vt:lpstr>
      <vt:lpstr>Exemplo de HTTP não persistente (cont.)</vt:lpstr>
      <vt:lpstr>Modelagem do tempo de resposta</vt:lpstr>
      <vt:lpstr>HTTP persistente</vt:lpstr>
      <vt:lpstr>Mensagem de requisição HTTP</vt:lpstr>
      <vt:lpstr>Mensagem de requisição HTTP: formato geral</vt:lpstr>
      <vt:lpstr>Enviando conteúdo de formulário</vt:lpstr>
      <vt:lpstr>Tipos de métodos</vt:lpstr>
      <vt:lpstr>Mensagem de resposta HTTP</vt:lpstr>
      <vt:lpstr>códigos de status da resposta HTTP</vt:lpstr>
      <vt:lpstr>Experimente você com HTTP (do lado cliente)</vt:lpstr>
      <vt:lpstr>Cookies: manutenção do “estado” da conexão</vt:lpstr>
      <vt:lpstr>Cookies: manutenção do “estado” (cont.)</vt:lpstr>
      <vt:lpstr>Cookies (continuação)</vt:lpstr>
      <vt:lpstr>Cache Web (servidor proxy)</vt:lpstr>
      <vt:lpstr>Mais sobre Caches Web</vt:lpstr>
      <vt:lpstr>Exemplo de cache (1)</vt:lpstr>
      <vt:lpstr>Exemplo de cache (2)</vt:lpstr>
      <vt:lpstr>Exemplo de cache (3)</vt:lpstr>
      <vt:lpstr>GET condicional</vt:lpstr>
      <vt:lpstr>Capítulo 2: Roteiro</vt:lpstr>
      <vt:lpstr>FTP: o protocolo de transferência de arquivos</vt:lpstr>
      <vt:lpstr>FTP: conexões separadas p/ controle, dados</vt:lpstr>
      <vt:lpstr>FTP: comandos, respostas</vt:lpstr>
      <vt:lpstr>Capítulo 2: Roteiro</vt:lpstr>
      <vt:lpstr>Correio Eletrônico</vt:lpstr>
      <vt:lpstr>Correio Eletrônico: servidores de correio</vt:lpstr>
      <vt:lpstr>Correio Eletrônico:  SMTP [RFC 2821]</vt:lpstr>
      <vt:lpstr>Gerência da Porta 25</vt:lpstr>
      <vt:lpstr>Cenário: Alice envia uma msg para Bob</vt:lpstr>
      <vt:lpstr>Interação SMTP típica</vt:lpstr>
      <vt:lpstr>Experimente uma interação SMTP:</vt:lpstr>
      <vt:lpstr>SMTP: últimas palavras</vt:lpstr>
      <vt:lpstr>Formato de uma mensagem</vt:lpstr>
      <vt:lpstr>Formato de uma mensagem: extensões para multimídia</vt:lpstr>
      <vt:lpstr>Tipos MIME  Content-Type: tipo/subtipo; parâmetros</vt:lpstr>
      <vt:lpstr>Tipo Multipart</vt:lpstr>
      <vt:lpstr>Protocolos de acesso ao correio</vt:lpstr>
      <vt:lpstr>Protocolo POP3</vt:lpstr>
      <vt:lpstr>POP3 (mais) e IMAP</vt:lpstr>
      <vt:lpstr>Capítulo 2: Roteiro</vt:lpstr>
      <vt:lpstr>DNS: Domain Name System</vt:lpstr>
      <vt:lpstr>DNS (cont.)</vt:lpstr>
      <vt:lpstr>Base de Dados Hierárquica e Distribuída</vt:lpstr>
      <vt:lpstr>DNS: Servidores raiz</vt:lpstr>
      <vt:lpstr>Servidores TLD e Oficiais</vt:lpstr>
      <vt:lpstr>Domínios Registrados por DPN (Domínio  de Primeiro Nível)  06/02/13</vt:lpstr>
      <vt:lpstr>Servidor DNS Local</vt:lpstr>
      <vt:lpstr>Exemplo de resolução de nome pelo DNS</vt:lpstr>
      <vt:lpstr>Apresentação do PowerPoint</vt:lpstr>
      <vt:lpstr>DNS: uso de cache, atualização de dados</vt:lpstr>
      <vt:lpstr>Registros DNS</vt:lpstr>
      <vt:lpstr>DNS: protocolo e mensagens</vt:lpstr>
      <vt:lpstr>DNS: protocolo e mensagens</vt:lpstr>
      <vt:lpstr>Inserindo registros no DNS</vt:lpstr>
      <vt:lpstr>Ataques ao DNS</vt:lpstr>
      <vt:lpstr>Capítulo 2: Roteiro</vt:lpstr>
      <vt:lpstr>Arquitetura P2P pura</vt:lpstr>
      <vt:lpstr>Distribuição de Arquivo: C/S x P2P</vt:lpstr>
      <vt:lpstr>Tempo de distribuição do arquivo: C/S</vt:lpstr>
      <vt:lpstr>Tempo de distribuição do arquivo: P2P</vt:lpstr>
      <vt:lpstr>Cliente-servidor x P2P: Exemplo</vt:lpstr>
      <vt:lpstr>Distribuição de arquivo P2P: BitTorrent </vt:lpstr>
      <vt:lpstr>Distribuição de arquivo P2P: BitTorrent </vt:lpstr>
      <vt:lpstr>BitTorrent: pedindo, enviando blocos de arquivos</vt:lpstr>
      <vt:lpstr>BitTorrent:  toma lá, dá cá!</vt:lpstr>
      <vt:lpstr>Estudo de caso P2P: Skype</vt:lpstr>
      <vt:lpstr>Pares como intermediários (relays)</vt:lpstr>
      <vt:lpstr>Capítulo 2: Resumo</vt:lpstr>
      <vt:lpstr>Capítulo 2: Resumo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suruagy</cp:lastModifiedBy>
  <cp:revision>213</cp:revision>
  <dcterms:created xsi:type="dcterms:W3CDTF">1999-10-08T19:08:27Z</dcterms:created>
  <dcterms:modified xsi:type="dcterms:W3CDTF">2013-04-15T14:39:21Z</dcterms:modified>
</cp:coreProperties>
</file>