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7"/>
  </p:notesMasterIdLst>
  <p:sldIdLst>
    <p:sldId id="286" r:id="rId2"/>
    <p:sldId id="492" r:id="rId3"/>
    <p:sldId id="347" r:id="rId4"/>
    <p:sldId id="618" r:id="rId5"/>
    <p:sldId id="256" r:id="rId6"/>
    <p:sldId id="495" r:id="rId7"/>
    <p:sldId id="486" r:id="rId8"/>
    <p:sldId id="427" r:id="rId9"/>
    <p:sldId id="619" r:id="rId10"/>
    <p:sldId id="431" r:id="rId11"/>
    <p:sldId id="258" r:id="rId12"/>
    <p:sldId id="259" r:id="rId13"/>
    <p:sldId id="606" r:id="rId14"/>
    <p:sldId id="607" r:id="rId15"/>
    <p:sldId id="260" r:id="rId16"/>
    <p:sldId id="261" r:id="rId17"/>
    <p:sldId id="496" r:id="rId18"/>
    <p:sldId id="262" r:id="rId19"/>
    <p:sldId id="445" r:id="rId20"/>
    <p:sldId id="446" r:id="rId21"/>
    <p:sldId id="487" r:id="rId22"/>
    <p:sldId id="448" r:id="rId23"/>
    <p:sldId id="449" r:id="rId24"/>
    <p:sldId id="614" r:id="rId25"/>
    <p:sldId id="615" r:id="rId26"/>
    <p:sldId id="616" r:id="rId27"/>
    <p:sldId id="450" r:id="rId28"/>
    <p:sldId id="451" r:id="rId29"/>
    <p:sldId id="452" r:id="rId30"/>
    <p:sldId id="488" r:id="rId31"/>
    <p:sldId id="456" r:id="rId32"/>
    <p:sldId id="580" r:id="rId33"/>
    <p:sldId id="581" r:id="rId34"/>
    <p:sldId id="582" r:id="rId35"/>
    <p:sldId id="490" r:id="rId36"/>
    <p:sldId id="466" r:id="rId37"/>
    <p:sldId id="470" r:id="rId38"/>
    <p:sldId id="583" r:id="rId39"/>
    <p:sldId id="472" r:id="rId40"/>
    <p:sldId id="473" r:id="rId41"/>
    <p:sldId id="625" r:id="rId42"/>
    <p:sldId id="623" r:id="rId43"/>
    <p:sldId id="475" r:id="rId44"/>
    <p:sldId id="624" r:id="rId45"/>
    <p:sldId id="476" r:id="rId46"/>
    <p:sldId id="477" r:id="rId47"/>
    <p:sldId id="478" r:id="rId48"/>
    <p:sldId id="480" r:id="rId49"/>
    <p:sldId id="497" r:id="rId50"/>
    <p:sldId id="498" r:id="rId51"/>
    <p:sldId id="584" r:id="rId52"/>
    <p:sldId id="585" r:id="rId53"/>
    <p:sldId id="586" r:id="rId54"/>
    <p:sldId id="587" r:id="rId55"/>
    <p:sldId id="500" r:id="rId56"/>
    <p:sldId id="501" r:id="rId57"/>
    <p:sldId id="608" r:id="rId58"/>
    <p:sldId id="505" r:id="rId59"/>
    <p:sldId id="504" r:id="rId60"/>
    <p:sldId id="506" r:id="rId61"/>
    <p:sldId id="507" r:id="rId62"/>
    <p:sldId id="508" r:id="rId63"/>
    <p:sldId id="509" r:id="rId64"/>
    <p:sldId id="510" r:id="rId65"/>
    <p:sldId id="511" r:id="rId66"/>
    <p:sldId id="512" r:id="rId67"/>
    <p:sldId id="518" r:id="rId68"/>
    <p:sldId id="519" r:id="rId69"/>
    <p:sldId id="588" r:id="rId70"/>
    <p:sldId id="589" r:id="rId71"/>
    <p:sldId id="590" r:id="rId72"/>
    <p:sldId id="591" r:id="rId73"/>
    <p:sldId id="592" r:id="rId74"/>
    <p:sldId id="593" r:id="rId75"/>
    <p:sldId id="594" r:id="rId76"/>
    <p:sldId id="595" r:id="rId77"/>
    <p:sldId id="596" r:id="rId78"/>
    <p:sldId id="528" r:id="rId79"/>
    <p:sldId id="530" r:id="rId80"/>
    <p:sldId id="617" r:id="rId81"/>
    <p:sldId id="531" r:id="rId82"/>
    <p:sldId id="534" r:id="rId83"/>
    <p:sldId id="535" r:id="rId84"/>
    <p:sldId id="536" r:id="rId85"/>
    <p:sldId id="597" r:id="rId86"/>
    <p:sldId id="538" r:id="rId87"/>
    <p:sldId id="539" r:id="rId88"/>
    <p:sldId id="541" r:id="rId89"/>
    <p:sldId id="542" r:id="rId90"/>
    <p:sldId id="543" r:id="rId91"/>
    <p:sldId id="546" r:id="rId92"/>
    <p:sldId id="547" r:id="rId93"/>
    <p:sldId id="548" r:id="rId94"/>
    <p:sldId id="549" r:id="rId95"/>
    <p:sldId id="550" r:id="rId96"/>
    <p:sldId id="551" r:id="rId97"/>
    <p:sldId id="552" r:id="rId98"/>
    <p:sldId id="553" r:id="rId99"/>
    <p:sldId id="554" r:id="rId100"/>
    <p:sldId id="555" r:id="rId101"/>
    <p:sldId id="556" r:id="rId102"/>
    <p:sldId id="609" r:id="rId103"/>
    <p:sldId id="557" r:id="rId104"/>
    <p:sldId id="558" r:id="rId105"/>
    <p:sldId id="559" r:id="rId106"/>
    <p:sldId id="560" r:id="rId107"/>
    <p:sldId id="562" r:id="rId108"/>
    <p:sldId id="563" r:id="rId109"/>
    <p:sldId id="564" r:id="rId110"/>
    <p:sldId id="613" r:id="rId111"/>
    <p:sldId id="567" r:id="rId112"/>
    <p:sldId id="568" r:id="rId113"/>
    <p:sldId id="569" r:id="rId114"/>
    <p:sldId id="570" r:id="rId115"/>
    <p:sldId id="571" r:id="rId116"/>
    <p:sldId id="572" r:id="rId117"/>
    <p:sldId id="573" r:id="rId118"/>
    <p:sldId id="574" r:id="rId119"/>
    <p:sldId id="575" r:id="rId120"/>
    <p:sldId id="577" r:id="rId121"/>
    <p:sldId id="611" r:id="rId122"/>
    <p:sldId id="612" r:id="rId123"/>
    <p:sldId id="599" r:id="rId124"/>
    <p:sldId id="601" r:id="rId125"/>
    <p:sldId id="602" r:id="rId126"/>
    <p:sldId id="603" r:id="rId127"/>
    <p:sldId id="604" r:id="rId128"/>
    <p:sldId id="605" r:id="rId129"/>
    <p:sldId id="598" r:id="rId130"/>
    <p:sldId id="610" r:id="rId131"/>
    <p:sldId id="620" r:id="rId132"/>
    <p:sldId id="626" r:id="rId133"/>
    <p:sldId id="621" r:id="rId134"/>
    <p:sldId id="622" r:id="rId135"/>
    <p:sldId id="579" r:id="rId1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726"/>
    <a:srgbClr val="FF0000"/>
    <a:srgbClr val="FFFF00"/>
    <a:srgbClr val="DDDDDD"/>
    <a:srgbClr val="FFCCFF"/>
    <a:srgbClr val="FF99CC"/>
    <a:srgbClr val="CCFFFF"/>
    <a:srgbClr val="33CC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69" autoAdjust="0"/>
    <p:restoredTop sz="76845" autoAdjust="0"/>
  </p:normalViewPr>
  <p:slideViewPr>
    <p:cSldViewPr snapToGrid="0">
      <p:cViewPr varScale="1">
        <p:scale>
          <a:sx n="105" d="100"/>
          <a:sy n="105" d="100"/>
        </p:scale>
        <p:origin x="20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5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3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E189EE-EBFD-4787-964A-A106F45D3EA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05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4C0C9-65C4-46E8-BBD6-23B35B5DE22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897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F0515-3DB7-4AFC-A4FB-6ECA36C25F5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939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DAC8F6-D419-4CF4-BBA8-69DAB9F8F8D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9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39996-946B-48E5-B748-7D19C7151F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4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83087-655E-401C-846B-0857AA1CEB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671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16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D176D-BBF8-469F-8792-7DFB933E297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699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5FC2AD-FE92-4F5F-8F5A-C56D01C69D8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215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952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532F3-268F-4340-85B8-D8B8A13D252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44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6FC22B-0779-415E-98B8-B0D914400E2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00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E3A1B-1A81-4D7B-9DFF-C7AA2EB02C8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2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3D6A7-8B77-4196-86A4-4594F7F08A3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883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ED5A6-44D1-4D0F-AEAC-240706BC76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381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4148D-B0CD-4629-8D14-C6161B5E2F3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568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3F374-4F33-4916-BA41-65C3CFEFC19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0069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203ACC-1A44-4D1E-922D-D8392994BDB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16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935FC-1877-42B2-AD20-1038E3B345D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050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E23DB-D458-456F-80CB-CEB5FD8B542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470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7F754-6DC0-4828-A305-BBDC0CD003D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5762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2A6EE-59E8-4B60-8F9D-77CA5AD8BC0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19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B70E7A-8FCB-47F1-AE79-E0863CDA914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845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69D9C-2060-4976-898F-1E9D5DAA7F4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BR" dirty="0"/>
              <a:t>Órbita do satélite geoestacionário = 36.000 km acima da superfície da terra.</a:t>
            </a:r>
          </a:p>
        </p:txBody>
      </p:sp>
    </p:spTree>
    <p:extLst>
      <p:ext uri="{BB962C8B-B14F-4D97-AF65-F5344CB8AC3E}">
        <p14:creationId xmlns:p14="http://schemas.microsoft.com/office/powerpoint/2010/main" val="65090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88FFA-BBAB-4E77-8AB7-C8FA47327AC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737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88302-E80E-4190-95B6-F91357F098E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494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1300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CB864-DFBE-474D-8FC8-64C45545086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7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45E89-F10B-4649-88CD-A38AEC802DD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916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527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091E4-6502-43E1-A34F-9F0B5373BD8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45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A73E65-492F-415D-A28A-D2876EA3F72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49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2C851-12A7-460B-AAA4-FF45407E41B7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933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E142E-BBAB-4F70-8DCC-440EC248859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Two simple multiple access control techniques.</a:t>
            </a:r>
          </a:p>
          <a:p>
            <a:endParaRPr lang="en-US"/>
          </a:p>
          <a:p>
            <a:r>
              <a:rPr lang="en-US"/>
              <a:t>Each mobile’s share of the bandwidth is divided into portions for the uplink and the downlink. Also, possibly, out of band signaling.</a:t>
            </a:r>
          </a:p>
          <a:p>
            <a:endParaRPr lang="en-US"/>
          </a:p>
          <a:p>
            <a:r>
              <a:rPr lang="en-US"/>
              <a:t>As we will see, used in AMPS, GSM, IS-54/136</a:t>
            </a:r>
          </a:p>
        </p:txBody>
      </p:sp>
    </p:spTree>
    <p:extLst>
      <p:ext uri="{BB962C8B-B14F-4D97-AF65-F5344CB8AC3E}">
        <p14:creationId xmlns:p14="http://schemas.microsoft.com/office/powerpoint/2010/main" val="1700526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638A16-CF60-4880-ADA5-7117638F9C8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191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137E4-56F9-4ED0-A6A1-C6A711DBF3A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829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88FFA-BBAB-4E77-8AB7-C8FA47327AC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4253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71E328-6783-47E0-8A55-62787A904317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1692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A1279-9C05-4BB8-A2C8-7B882AF2B91D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3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D2965-8D56-4BB6-A05F-623797A304C3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930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D472-CF6D-464F-9D4B-D8DCDA1887BD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2425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09CBD-7D23-4353-820E-1EB2AF4E6C1A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3797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4DA6FC-7806-4B6C-9F5F-0256761CE72D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6275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4C808-2FAD-4AD0-B2F0-CD41DE86DB6B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884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E9794-219D-4617-87BD-54A8AB833CA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9159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D893E-0044-4045-AEC0-EC70A69AAE6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5691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5E9F1-8791-4D81-A04A-07548025D9DE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51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05F42-39D3-4C84-9C37-3456833F49E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6534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4245C-4A98-4792-AA95-50D8ECC91FCD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132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713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89F6C3-EB8E-41F6-8713-C0587556208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001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E1E0F0-0956-41F7-A39A-57901D2D6A3E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180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E1E0F0-0956-41F7-A39A-57901D2D6A3E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4831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696608-C844-4D58-A797-04A6907B10A2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8115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95C112-8FBD-4A0F-851B-1946653D2595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3638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9F3C0-6563-4AD5-84AA-EBC1F637C94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6723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511701-5B15-4D79-B369-6FA62955506E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236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DD2F7B-C9F7-4E88-BC2F-868D49475014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807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0764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1C108-EA2B-46BC-9D14-CA24F8EF948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5243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97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13B71A-6D34-43A8-8BA1-850FC19889E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8990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91BF84-FDBD-43AD-9524-ED2AC3F9B243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1682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FAFC6A-4EF3-4245-9C12-4DBB86681B6D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2929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199C0A-A155-44B7-9C43-32CA663A9658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5922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40E702-DC8C-401E-9B95-87BBA4F42FD7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8085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53C91-6EC8-4DB6-B9D6-1B939753F3B6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8508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4972AD-FE9B-4A2A-B560-92960F4D703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1093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19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B6A08A-51FE-4BAE-971F-890B8E2CEA4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BR" dirty="0"/>
              <a:t>Falar de cada um dos componentes: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PC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Servidor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Laptop sem fio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Celular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Pontos de acesso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Enlaces </a:t>
            </a:r>
            <a:r>
              <a:rPr lang="pt-BR" baseline="0" dirty="0" err="1"/>
              <a:t>cabeados</a:t>
            </a:r>
            <a:endParaRPr lang="pt-BR" baseline="0" dirty="0"/>
          </a:p>
          <a:p>
            <a:pPr>
              <a:buFont typeface="Arial" pitchFamily="34" charset="0"/>
              <a:buChar char="•"/>
            </a:pPr>
            <a:r>
              <a:rPr lang="pt-BR" baseline="0" dirty="0"/>
              <a:t> Roteadores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94052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5A585-4E76-4874-998C-89FD2AF00F2E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2787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6266C-AB1A-49FE-A546-C8773F55C517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9005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675D8-C2D6-4691-BDDF-8BBB0D43B774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7900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42BB06-84DC-498E-9BD0-8165CE25A101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9787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45F8A-2D8E-41DA-8601-A191AAAD55C8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6077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05944C-DD62-4120-8AFE-8FD2018DFD31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6999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A4B9C-6B97-4C4F-BF25-C2D4DE9FED4A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4825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D9C266-CD8D-4EE1-970E-7D2D1F82BED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0727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4EFF5-FC9E-44D1-B133-CC298F27DA1D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7360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CB991-62CF-4559-99BC-6F31EE880B72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0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C4109-DE14-43E7-AD54-85AAF308C8C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6774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A8403A-7A64-4842-ABC2-9A4A0D074E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47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92F2B-41FE-406C-9A56-A4E2A81C26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7B66-DD50-4030-BA60-C77D9696BE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7E41-E1F4-490E-BF18-5629625ED4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533400" y="228600"/>
            <a:ext cx="7772400" cy="6019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F67C0-BB16-4F2F-8CF7-E15FED5165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AAAA1-95A8-4F28-95FC-CC655167EB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3810000" cy="2247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495800" y="1600200"/>
            <a:ext cx="3810000" cy="2247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33400" y="4000500"/>
            <a:ext cx="3810000" cy="2247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495800" y="4000500"/>
            <a:ext cx="3810000" cy="2247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0BBA-4113-4E81-8D2F-672ADEFB88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0613-95F9-4102-B470-FA7A10215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4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CA30C-BB3F-4695-823B-CAA85338B9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6245-A12D-4076-947C-576E079C44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8EA91-78ED-4219-8F09-0A91F98163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4A8A5-4457-4597-9F67-8035C2B46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9F08-2490-4625-9560-19768180CE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4D787-9682-45E2-9B85-4197BDFEFF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BA4A-A003-44A5-9E15-11B1ED0CCB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D861C-9B3D-4483-B185-9A6CDA3414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1: Introdução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34756C6-D466-479A-B739-62E8D7C8DB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6" r:id="rId13"/>
    <p:sldLayoutId id="2147483837" r:id="rId14"/>
    <p:sldLayoutId id="2147483838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ZapfDingbats" pitchFamily="82" charset="0"/>
        <a:buChar char="r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Dingbats" pitchFamily="82" charset="0"/>
        <a:buChar char="m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43.tiff"/><Relationship Id="rId18" Type="http://schemas.openxmlformats.org/officeDocument/2006/relationships/image" Target="../media/image48.tiff"/><Relationship Id="rId26" Type="http://schemas.openxmlformats.org/officeDocument/2006/relationships/image" Target="../media/image56.tiff"/><Relationship Id="rId3" Type="http://schemas.openxmlformats.org/officeDocument/2006/relationships/image" Target="../media/image34.tiff"/><Relationship Id="rId21" Type="http://schemas.openxmlformats.org/officeDocument/2006/relationships/image" Target="../media/image51.tiff"/><Relationship Id="rId7" Type="http://schemas.openxmlformats.org/officeDocument/2006/relationships/image" Target="../media/image37.tiff"/><Relationship Id="rId12" Type="http://schemas.openxmlformats.org/officeDocument/2006/relationships/image" Target="../media/image42.tiff"/><Relationship Id="rId17" Type="http://schemas.openxmlformats.org/officeDocument/2006/relationships/image" Target="../media/image47.tiff"/><Relationship Id="rId25" Type="http://schemas.openxmlformats.org/officeDocument/2006/relationships/image" Target="../media/image55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tiff"/><Relationship Id="rId20" Type="http://schemas.openxmlformats.org/officeDocument/2006/relationships/image" Target="../media/image50.tiff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tiff"/><Relationship Id="rId24" Type="http://schemas.openxmlformats.org/officeDocument/2006/relationships/image" Target="../media/image54.tiff"/><Relationship Id="rId5" Type="http://schemas.openxmlformats.org/officeDocument/2006/relationships/image" Target="../media/image35.png"/><Relationship Id="rId15" Type="http://schemas.openxmlformats.org/officeDocument/2006/relationships/image" Target="../media/image45.tiff"/><Relationship Id="rId23" Type="http://schemas.openxmlformats.org/officeDocument/2006/relationships/image" Target="../media/image53.tiff"/><Relationship Id="rId28" Type="http://schemas.openxmlformats.org/officeDocument/2006/relationships/image" Target="../media/image58.jpeg"/><Relationship Id="rId10" Type="http://schemas.openxmlformats.org/officeDocument/2006/relationships/image" Target="../media/image40.tiff"/><Relationship Id="rId19" Type="http://schemas.openxmlformats.org/officeDocument/2006/relationships/image" Target="../media/image49.tiff"/><Relationship Id="rId4" Type="http://schemas.openxmlformats.org/officeDocument/2006/relationships/hyperlink" Target="http://www.mozilla.org/products/" TargetMode="External"/><Relationship Id="rId9" Type="http://schemas.openxmlformats.org/officeDocument/2006/relationships/image" Target="../media/image39.tiff"/><Relationship Id="rId14" Type="http://schemas.openxmlformats.org/officeDocument/2006/relationships/image" Target="../media/image44.tiff"/><Relationship Id="rId22" Type="http://schemas.openxmlformats.org/officeDocument/2006/relationships/image" Target="../media/image52.tiff"/><Relationship Id="rId27" Type="http://schemas.openxmlformats.org/officeDocument/2006/relationships/image" Target="../media/image57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2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oleObject" Target="../embeddings/oleObject43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7.bin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17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6.bin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5.bin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63.wmf"/><Relationship Id="rId9" Type="http://schemas.openxmlformats.org/officeDocument/2006/relationships/oleObject" Target="../embeddings/oleObject39.bin"/><Relationship Id="rId14" Type="http://schemas.openxmlformats.org/officeDocument/2006/relationships/oleObject" Target="../embeddings/oleObject44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63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6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in.ufpe.br/~suruagy/cursos/redes/RFCs-1oAbril.html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f"/><Relationship Id="rId2" Type="http://schemas.openxmlformats.org/officeDocument/2006/relationships/image" Target="../media/image179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tif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tif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tif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iff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tif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68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15.bin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63.wmf"/><Relationship Id="rId15" Type="http://schemas.openxmlformats.org/officeDocument/2006/relationships/image" Target="../media/image67.wmf"/><Relationship Id="rId23" Type="http://schemas.openxmlformats.org/officeDocument/2006/relationships/oleObject" Target="../embeddings/oleObject17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17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pearson.com.br/" TargetMode="External"/><Relationship Id="rId7" Type="http://schemas.openxmlformats.org/officeDocument/2006/relationships/image" Target="../media/image3.jpe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hyperlink" Target="http://www.aw.com/kurose-ross1/" TargetMode="Externa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1.png"/><Relationship Id="rId4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91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3" Type="http://schemas.openxmlformats.org/officeDocument/2006/relationships/image" Target="../media/image17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96.png"/><Relationship Id="rId9" Type="http://schemas.openxmlformats.org/officeDocument/2006/relationships/image" Target="../media/image114.png"/><Relationship Id="rId1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maxforum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.surrey.ac.uk/Personal/L.Wood/software/SaVi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7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121.emf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wmf"/><Relationship Id="rId5" Type="http://schemas.openxmlformats.org/officeDocument/2006/relationships/image" Target="../media/image160.wmf"/><Relationship Id="rId4" Type="http://schemas.openxmlformats.org/officeDocument/2006/relationships/image" Target="../media/image1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4.emf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0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4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3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3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3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74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C32287-F656-43F8-996C-1FEC80632AB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pt-BR" dirty="0"/>
              <a:t>Redes de Computadores e a Internet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0075" y="3886200"/>
            <a:ext cx="7986713" cy="1752600"/>
          </a:xfrm>
        </p:spPr>
        <p:txBody>
          <a:bodyPr/>
          <a:lstStyle/>
          <a:p>
            <a:r>
              <a:rPr lang="pt-BR" sz="2400" dirty="0"/>
              <a:t>Prof. José Augusto </a:t>
            </a:r>
            <a:r>
              <a:rPr lang="pt-BR" sz="2400" dirty="0" err="1"/>
              <a:t>Suruagy</a:t>
            </a:r>
            <a:r>
              <a:rPr lang="pt-BR" sz="2400" dirty="0"/>
              <a:t> Monteiro</a:t>
            </a:r>
          </a:p>
          <a:p>
            <a:r>
              <a:rPr lang="pt-BR" sz="2400" dirty="0"/>
              <a:t>suruagy@cin.ufpe.br</a:t>
            </a:r>
          </a:p>
          <a:p>
            <a:r>
              <a:rPr lang="pt-BR" sz="2400" dirty="0"/>
              <a:t>www.cin.ufpe.br/~suruagy/cursos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70" y="4258886"/>
            <a:ext cx="1146195" cy="762741"/>
          </a:xfrm>
          <a:prstGeom prst="rect">
            <a:avLst/>
          </a:prstGeom>
        </p:spPr>
      </p:pic>
      <p:sp>
        <p:nvSpPr>
          <p:cNvPr id="2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052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08A468-F54E-4616-9CEF-FE89B16EEA6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Aplicações Populares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pt-BR" sz="2400" dirty="0"/>
              <a:t>Navegação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Correio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Mensagens Instantâneas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Armazenamento de Arquivos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Jogos em rede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Voz e Vídeo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Blogs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Redes Sociais</a:t>
            </a:r>
          </a:p>
          <a:p>
            <a:pPr>
              <a:lnSpc>
                <a:spcPct val="130000"/>
              </a:lnSpc>
            </a:pPr>
            <a:r>
              <a:rPr lang="pt-BR" sz="2400" dirty="0"/>
              <a:t>Trabalho Cooperativo</a:t>
            </a:r>
          </a:p>
        </p:txBody>
      </p:sp>
      <p:pic>
        <p:nvPicPr>
          <p:cNvPr id="2058" name="Picture 10" descr="fxtb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8763" y="17446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7238" y="318135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7238" y="318135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375" y="1611313"/>
            <a:ext cx="477618" cy="4776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596" y="1592428"/>
            <a:ext cx="533129" cy="53312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9184" y="2156400"/>
            <a:ext cx="466725" cy="4667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4787" y="2091531"/>
            <a:ext cx="569913" cy="5699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075" y="2645350"/>
            <a:ext cx="556969" cy="5644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00" y="2707595"/>
            <a:ext cx="466725" cy="4667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6325" y="4446752"/>
            <a:ext cx="428626" cy="4286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0849" y="4426005"/>
            <a:ext cx="470119" cy="4701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5013" y="5471690"/>
            <a:ext cx="460101" cy="46010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6904" y="5413756"/>
            <a:ext cx="582178" cy="5821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1919" y="4907289"/>
            <a:ext cx="506467" cy="5064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02180" y="6050811"/>
            <a:ext cx="483501" cy="48350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6725" y="3718224"/>
            <a:ext cx="835572" cy="5077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04755" y="3285351"/>
            <a:ext cx="729975" cy="52141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62859" y="3209812"/>
            <a:ext cx="531383" cy="53138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03411" y="3202562"/>
            <a:ext cx="545881" cy="54588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08670" y="6050811"/>
            <a:ext cx="537998" cy="53799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45476" y="3317623"/>
            <a:ext cx="364140" cy="31575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85681" y="5442977"/>
            <a:ext cx="862543" cy="517526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75158" y="2647017"/>
            <a:ext cx="619083" cy="61908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71889" y="4327608"/>
            <a:ext cx="622875" cy="622875"/>
          </a:xfrm>
          <a:prstGeom prst="rect">
            <a:avLst/>
          </a:prstGeom>
        </p:spPr>
      </p:pic>
      <p:pic>
        <p:nvPicPr>
          <p:cNvPr id="131078" name="Picture 6" descr="https://encrypted-tbn2.gstatic.com/images?q=tbn:ANd9GcTs1BV6gEWC6oUB_5SXmb0chnGlKYyMk0U4TyBhBZcpBaCvpGyohbEfoCW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56" y="3787831"/>
            <a:ext cx="1339728" cy="5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0" name="Picture 8" descr="https://encrypted-tbn3.gstatic.com/images?q=tbn:ANd9GcTyRzIE5QFYcdFV8tTfGUypgiCwreaDogaNPf2WXQVcBbDhLWXTwMjRCcrb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3" y="3697343"/>
            <a:ext cx="1187429" cy="6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096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0CAC2-BA99-4069-A3CE-FF0E883A5E42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6578600" y="1714500"/>
            <a:ext cx="1892300" cy="35306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Pilha de protocolos Internet</a:t>
            </a:r>
          </a:p>
        </p:txBody>
      </p:sp>
      <p:sp>
        <p:nvSpPr>
          <p:cNvPr id="4096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2400"/>
            <a:ext cx="5715000" cy="4648200"/>
          </a:xfrm>
        </p:spPr>
        <p:txBody>
          <a:bodyPr/>
          <a:lstStyle/>
          <a:p>
            <a:r>
              <a:rPr lang="pt-BR" sz="2400" dirty="0">
                <a:solidFill>
                  <a:srgbClr val="FF0000"/>
                </a:solidFill>
              </a:rPr>
              <a:t>aplicação:</a:t>
            </a:r>
            <a:r>
              <a:rPr lang="pt-BR" sz="2400" dirty="0"/>
              <a:t> dá suporte a aplicações de rede</a:t>
            </a:r>
          </a:p>
          <a:p>
            <a:pPr lvl="1"/>
            <a:r>
              <a:rPr lang="pt-BR" sz="2000" dirty="0"/>
              <a:t>FTP, SMTP, HTTP</a:t>
            </a:r>
          </a:p>
          <a:p>
            <a:r>
              <a:rPr lang="pt-BR" sz="2400" dirty="0">
                <a:solidFill>
                  <a:srgbClr val="FF0000"/>
                </a:solidFill>
              </a:rPr>
              <a:t>transporte:</a:t>
            </a:r>
            <a:r>
              <a:rPr lang="pt-BR" sz="2400" dirty="0"/>
              <a:t> transferência de dados processo a processo</a:t>
            </a:r>
          </a:p>
          <a:p>
            <a:pPr lvl="1"/>
            <a:r>
              <a:rPr lang="pt-BR" sz="2000" dirty="0"/>
              <a:t>TCP, UDP</a:t>
            </a:r>
          </a:p>
          <a:p>
            <a:r>
              <a:rPr lang="pt-BR" sz="2400" dirty="0">
                <a:solidFill>
                  <a:srgbClr val="FF0000"/>
                </a:solidFill>
              </a:rPr>
              <a:t>rede:</a:t>
            </a:r>
            <a:r>
              <a:rPr lang="pt-BR" sz="2400" dirty="0"/>
              <a:t> repasse (encaminhamento) de </a:t>
            </a:r>
            <a:r>
              <a:rPr lang="pt-BR" sz="2400" dirty="0" err="1"/>
              <a:t>datagramas</a:t>
            </a:r>
            <a:r>
              <a:rPr lang="pt-BR" sz="2400" dirty="0"/>
              <a:t> da origem até o destino</a:t>
            </a:r>
          </a:p>
          <a:p>
            <a:pPr lvl="1"/>
            <a:r>
              <a:rPr lang="pt-BR" sz="2000" dirty="0"/>
              <a:t>IP, protocolos de roteamento </a:t>
            </a:r>
          </a:p>
          <a:p>
            <a:r>
              <a:rPr lang="pt-BR" sz="2400" dirty="0">
                <a:solidFill>
                  <a:srgbClr val="FF0000"/>
                </a:solidFill>
              </a:rPr>
              <a:t>enlace:</a:t>
            </a:r>
            <a:r>
              <a:rPr lang="pt-BR" sz="2400" dirty="0"/>
              <a:t> transferência de dados entre elementos de rede vizinhos</a:t>
            </a:r>
          </a:p>
          <a:p>
            <a:pPr lvl="1"/>
            <a:r>
              <a:rPr lang="pt-BR" sz="2000" dirty="0"/>
              <a:t>PPP, Ethernet, 802.11</a:t>
            </a:r>
          </a:p>
          <a:p>
            <a:r>
              <a:rPr lang="pt-BR" sz="2400" dirty="0">
                <a:solidFill>
                  <a:srgbClr val="FF0000"/>
                </a:solidFill>
              </a:rPr>
              <a:t>física:</a:t>
            </a:r>
            <a:r>
              <a:rPr lang="pt-BR" sz="2400" dirty="0"/>
              <a:t> bits “no fio”</a:t>
            </a:r>
          </a:p>
          <a:p>
            <a:endParaRPr lang="pt-BR" sz="2000" dirty="0"/>
          </a:p>
        </p:txBody>
      </p:sp>
      <p:grpSp>
        <p:nvGrpSpPr>
          <p:cNvPr id="40967" name="Group 5"/>
          <p:cNvGrpSpPr>
            <a:grpSpLocks/>
          </p:cNvGrpSpPr>
          <p:nvPr/>
        </p:nvGrpSpPr>
        <p:grpSpPr bwMode="auto">
          <a:xfrm>
            <a:off x="6508750" y="1828800"/>
            <a:ext cx="1898650" cy="3530600"/>
            <a:chOff x="3076" y="888"/>
            <a:chExt cx="1196" cy="2224"/>
          </a:xfrm>
        </p:grpSpPr>
        <p:sp>
          <p:nvSpPr>
            <p:cNvPr id="40968" name="Rectangle 6"/>
            <p:cNvSpPr>
              <a:spLocks noChangeArrowheads="1"/>
            </p:cNvSpPr>
            <p:nvPr/>
          </p:nvSpPr>
          <p:spPr bwMode="auto">
            <a:xfrm>
              <a:off x="3080" y="888"/>
              <a:ext cx="1192" cy="22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40969" name="Text Box 7"/>
            <p:cNvSpPr txBox="1">
              <a:spLocks noChangeArrowheads="1"/>
            </p:cNvSpPr>
            <p:nvPr/>
          </p:nvSpPr>
          <p:spPr bwMode="auto">
            <a:xfrm>
              <a:off x="3145" y="949"/>
              <a:ext cx="1081" cy="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latin typeface="Comic Sans MS" pitchFamily="66" charset="0"/>
                </a:rPr>
                <a:t>aplicação</a:t>
              </a:r>
            </a:p>
            <a:p>
              <a:pPr algn="ctr" eaLnBrk="0" hangingPunct="0"/>
              <a:endParaRPr lang="en-US">
                <a:latin typeface="Comic Sans MS" pitchFamily="66" charset="0"/>
              </a:endParaRPr>
            </a:p>
            <a:p>
              <a:pPr algn="ctr" eaLnBrk="0" hangingPunct="0"/>
              <a:r>
                <a:rPr lang="en-US">
                  <a:latin typeface="Comic Sans MS" pitchFamily="66" charset="0"/>
                </a:rPr>
                <a:t>transporte</a:t>
              </a:r>
            </a:p>
            <a:p>
              <a:pPr algn="ctr" eaLnBrk="0" hangingPunct="0"/>
              <a:endParaRPr lang="en-US">
                <a:latin typeface="Comic Sans MS" pitchFamily="66" charset="0"/>
              </a:endParaRPr>
            </a:p>
            <a:p>
              <a:pPr algn="ctr" eaLnBrk="0" hangingPunct="0"/>
              <a:r>
                <a:rPr lang="en-US">
                  <a:latin typeface="Comic Sans MS" pitchFamily="66" charset="0"/>
                </a:rPr>
                <a:t>rede</a:t>
              </a:r>
            </a:p>
            <a:p>
              <a:pPr algn="ctr" eaLnBrk="0" hangingPunct="0"/>
              <a:endParaRPr lang="en-US">
                <a:latin typeface="Comic Sans MS" pitchFamily="66" charset="0"/>
              </a:endParaRPr>
            </a:p>
            <a:p>
              <a:pPr algn="ctr" eaLnBrk="0" hangingPunct="0"/>
              <a:r>
                <a:rPr lang="en-US">
                  <a:latin typeface="Comic Sans MS" pitchFamily="66" charset="0"/>
                </a:rPr>
                <a:t>enlace</a:t>
              </a:r>
            </a:p>
            <a:p>
              <a:pPr algn="ctr" eaLnBrk="0" hangingPunct="0"/>
              <a:endParaRPr lang="en-US">
                <a:latin typeface="Comic Sans MS" pitchFamily="66" charset="0"/>
              </a:endParaRPr>
            </a:p>
            <a:p>
              <a:pPr algn="ctr" eaLnBrk="0" hangingPunct="0"/>
              <a:r>
                <a:rPr lang="en-US">
                  <a:latin typeface="Comic Sans MS" pitchFamily="66" charset="0"/>
                </a:rPr>
                <a:t>física</a:t>
              </a:r>
            </a:p>
          </p:txBody>
        </p:sp>
        <p:sp>
          <p:nvSpPr>
            <p:cNvPr id="40970" name="Line 8"/>
            <p:cNvSpPr>
              <a:spLocks noChangeShapeType="1"/>
            </p:cNvSpPr>
            <p:nvPr/>
          </p:nvSpPr>
          <p:spPr bwMode="auto">
            <a:xfrm>
              <a:off x="3076" y="132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1" name="Line 9"/>
            <p:cNvSpPr>
              <a:spLocks noChangeShapeType="1"/>
            </p:cNvSpPr>
            <p:nvPr/>
          </p:nvSpPr>
          <p:spPr bwMode="auto">
            <a:xfrm>
              <a:off x="3076" y="1768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2" name="Line 10"/>
            <p:cNvSpPr>
              <a:spLocks noChangeShapeType="1"/>
            </p:cNvSpPr>
            <p:nvPr/>
          </p:nvSpPr>
          <p:spPr bwMode="auto">
            <a:xfrm>
              <a:off x="3076" y="2216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3" name="Line 11"/>
            <p:cNvSpPr>
              <a:spLocks noChangeShapeType="1"/>
            </p:cNvSpPr>
            <p:nvPr/>
          </p:nvSpPr>
          <p:spPr bwMode="auto">
            <a:xfrm>
              <a:off x="3076" y="266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1301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198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433D7-F8D3-4020-9822-B5EF435BD50E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6900803" y="1714500"/>
            <a:ext cx="1892300" cy="35306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Modelo de referência ISO/OSI</a:t>
            </a:r>
          </a:p>
        </p:txBody>
      </p:sp>
      <p:sp>
        <p:nvSpPr>
          <p:cNvPr id="4199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2400"/>
            <a:ext cx="5715000" cy="4648200"/>
          </a:xfrm>
        </p:spPr>
        <p:txBody>
          <a:bodyPr/>
          <a:lstStyle/>
          <a:p>
            <a:r>
              <a:rPr lang="pt-BR" sz="2400">
                <a:solidFill>
                  <a:srgbClr val="FF0000"/>
                </a:solidFill>
              </a:rPr>
              <a:t>apresentação:</a:t>
            </a:r>
            <a:r>
              <a:rPr lang="pt-BR" sz="2400"/>
              <a:t> permite às aplicações interpretar o significado dos dados, ex., cifragem, compressão, convenções específicas de máquina</a:t>
            </a:r>
          </a:p>
          <a:p>
            <a:r>
              <a:rPr lang="pt-BR" sz="2400" i="1">
                <a:solidFill>
                  <a:srgbClr val="FF3300"/>
                </a:solidFill>
              </a:rPr>
              <a:t>sessão:</a:t>
            </a:r>
            <a:r>
              <a:rPr lang="pt-BR" sz="2400"/>
              <a:t> sincronização, verificação, recuperação da troca de dados</a:t>
            </a:r>
          </a:p>
          <a:p>
            <a:r>
              <a:rPr lang="pt-BR" sz="2400"/>
              <a:t>a pilha Internet não contém estas camadas!</a:t>
            </a:r>
          </a:p>
          <a:p>
            <a:pPr lvl="1"/>
            <a:r>
              <a:rPr lang="pt-BR"/>
              <a:t>estes serviços, </a:t>
            </a:r>
            <a:r>
              <a:rPr lang="pt-BR" i="1"/>
              <a:t>caso necessários,</a:t>
            </a:r>
            <a:r>
              <a:rPr lang="pt-BR"/>
              <a:t> devem ser implementados na aplicação</a:t>
            </a:r>
          </a:p>
          <a:p>
            <a:pPr lvl="1"/>
            <a:r>
              <a:rPr lang="pt-BR"/>
              <a:t>eles são necessários?</a:t>
            </a:r>
          </a:p>
        </p:txBody>
      </p:sp>
      <p:grpSp>
        <p:nvGrpSpPr>
          <p:cNvPr id="41991" name="Group 14"/>
          <p:cNvGrpSpPr>
            <a:grpSpLocks/>
          </p:cNvGrpSpPr>
          <p:nvPr/>
        </p:nvGrpSpPr>
        <p:grpSpPr bwMode="auto">
          <a:xfrm>
            <a:off x="6670616" y="1762125"/>
            <a:ext cx="2139950" cy="3625850"/>
            <a:chOff x="3230" y="1545"/>
            <a:chExt cx="1348" cy="2284"/>
          </a:xfrm>
        </p:grpSpPr>
        <p:sp>
          <p:nvSpPr>
            <p:cNvPr id="41992" name="Rectangle 6"/>
            <p:cNvSpPr>
              <a:spLocks noChangeArrowheads="1"/>
            </p:cNvSpPr>
            <p:nvPr/>
          </p:nvSpPr>
          <p:spPr bwMode="auto">
            <a:xfrm>
              <a:off x="3310" y="1545"/>
              <a:ext cx="1192" cy="22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41993" name="Text Box 7"/>
            <p:cNvSpPr txBox="1">
              <a:spLocks noChangeArrowheads="1"/>
            </p:cNvSpPr>
            <p:nvPr/>
          </p:nvSpPr>
          <p:spPr bwMode="auto">
            <a:xfrm>
              <a:off x="3230" y="1654"/>
              <a:ext cx="1348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aplicação</a:t>
              </a:r>
            </a:p>
            <a:p>
              <a:pPr algn="ctr" eaLnBrk="0" hangingPunct="0">
                <a:lnSpc>
                  <a:spcPct val="70000"/>
                </a:lnSpc>
              </a:pPr>
              <a:endParaRPr lang="pt-BR">
                <a:latin typeface="Comic Sans MS" pitchFamily="66" charset="0"/>
              </a:endParaRPr>
            </a:p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apresentação</a:t>
              </a:r>
            </a:p>
            <a:p>
              <a:pPr algn="ctr" eaLnBrk="0" hangingPunct="0">
                <a:lnSpc>
                  <a:spcPct val="70000"/>
                </a:lnSpc>
              </a:pPr>
              <a:endParaRPr lang="pt-BR">
                <a:latin typeface="Comic Sans MS" pitchFamily="66" charset="0"/>
              </a:endParaRPr>
            </a:p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sessão</a:t>
              </a:r>
            </a:p>
            <a:p>
              <a:pPr algn="ctr" eaLnBrk="0" hangingPunct="0">
                <a:lnSpc>
                  <a:spcPct val="70000"/>
                </a:lnSpc>
              </a:pPr>
              <a:endParaRPr lang="pt-BR">
                <a:latin typeface="Comic Sans MS" pitchFamily="66" charset="0"/>
              </a:endParaRPr>
            </a:p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transporte</a:t>
              </a:r>
            </a:p>
            <a:p>
              <a:pPr algn="ctr" eaLnBrk="0" hangingPunct="0">
                <a:lnSpc>
                  <a:spcPct val="70000"/>
                </a:lnSpc>
              </a:pPr>
              <a:endParaRPr lang="pt-BR">
                <a:latin typeface="Comic Sans MS" pitchFamily="66" charset="0"/>
              </a:endParaRPr>
            </a:p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rede</a:t>
              </a:r>
            </a:p>
            <a:p>
              <a:pPr algn="ctr" eaLnBrk="0" hangingPunct="0">
                <a:lnSpc>
                  <a:spcPct val="70000"/>
                </a:lnSpc>
              </a:pPr>
              <a:endParaRPr lang="pt-BR">
                <a:latin typeface="Comic Sans MS" pitchFamily="66" charset="0"/>
              </a:endParaRPr>
            </a:p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enlace</a:t>
              </a:r>
            </a:p>
            <a:p>
              <a:pPr algn="ctr" eaLnBrk="0" hangingPunct="0">
                <a:lnSpc>
                  <a:spcPct val="70000"/>
                </a:lnSpc>
              </a:pPr>
              <a:endParaRPr lang="pt-BR">
                <a:latin typeface="Comic Sans MS" pitchFamily="66" charset="0"/>
              </a:endParaRPr>
            </a:p>
            <a:p>
              <a:pPr algn="ctr" eaLnBrk="0" hangingPunct="0">
                <a:lnSpc>
                  <a:spcPct val="70000"/>
                </a:lnSpc>
              </a:pPr>
              <a:r>
                <a:rPr lang="pt-BR">
                  <a:latin typeface="Comic Sans MS" pitchFamily="66" charset="0"/>
                </a:rPr>
                <a:t>física</a:t>
              </a:r>
            </a:p>
          </p:txBody>
        </p:sp>
        <p:sp>
          <p:nvSpPr>
            <p:cNvPr id="41994" name="Line 8"/>
            <p:cNvSpPr>
              <a:spLocks noChangeShapeType="1"/>
            </p:cNvSpPr>
            <p:nvPr/>
          </p:nvSpPr>
          <p:spPr bwMode="auto">
            <a:xfrm>
              <a:off x="3297" y="1918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5" name="Line 9"/>
            <p:cNvSpPr>
              <a:spLocks noChangeShapeType="1"/>
            </p:cNvSpPr>
            <p:nvPr/>
          </p:nvSpPr>
          <p:spPr bwMode="auto">
            <a:xfrm>
              <a:off x="3306" y="2533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6" name="Line 10"/>
            <p:cNvSpPr>
              <a:spLocks noChangeShapeType="1"/>
            </p:cNvSpPr>
            <p:nvPr/>
          </p:nvSpPr>
          <p:spPr bwMode="auto">
            <a:xfrm>
              <a:off x="3306" y="2873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7" name="Line 11"/>
            <p:cNvSpPr>
              <a:spLocks noChangeShapeType="1"/>
            </p:cNvSpPr>
            <p:nvPr/>
          </p:nvSpPr>
          <p:spPr bwMode="auto">
            <a:xfrm>
              <a:off x="3307" y="3513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8" name="Line 12"/>
            <p:cNvSpPr>
              <a:spLocks noChangeShapeType="1"/>
            </p:cNvSpPr>
            <p:nvPr/>
          </p:nvSpPr>
          <p:spPr bwMode="auto">
            <a:xfrm>
              <a:off x="3297" y="3209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9" name="Line 13"/>
            <p:cNvSpPr>
              <a:spLocks noChangeShapeType="1"/>
            </p:cNvSpPr>
            <p:nvPr/>
          </p:nvSpPr>
          <p:spPr bwMode="auto">
            <a:xfrm>
              <a:off x="3296" y="2245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46728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22944"/>
            <a:ext cx="9145406" cy="5870969"/>
          </a:xfrm>
          <a:prstGeom prst="rect">
            <a:avLst/>
          </a:prstGeo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3554373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24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A43C0-0C51-4F43-B5EA-815B25FE9854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10246" name="Freeform 2"/>
          <p:cNvSpPr>
            <a:spLocks/>
          </p:cNvSpPr>
          <p:nvPr/>
        </p:nvSpPr>
        <p:spPr bwMode="auto">
          <a:xfrm>
            <a:off x="3817938" y="1447800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247" name="Freeform 3"/>
          <p:cNvSpPr>
            <a:spLocks/>
          </p:cNvSpPr>
          <p:nvPr/>
        </p:nvSpPr>
        <p:spPr bwMode="auto">
          <a:xfrm>
            <a:off x="7129463" y="2246313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248" name="Text Box 4"/>
          <p:cNvSpPr txBox="1">
            <a:spLocks noChangeArrowheads="1"/>
          </p:cNvSpPr>
          <p:nvPr/>
        </p:nvSpPr>
        <p:spPr bwMode="auto">
          <a:xfrm>
            <a:off x="758825" y="696913"/>
            <a:ext cx="1138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mensagem</a:t>
            </a:r>
            <a:endParaRPr lang="en-US" sz="16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0249" name="Text Box 5"/>
          <p:cNvSpPr txBox="1">
            <a:spLocks noChangeArrowheads="1"/>
          </p:cNvSpPr>
          <p:nvPr/>
        </p:nvSpPr>
        <p:spPr bwMode="auto">
          <a:xfrm>
            <a:off x="511175" y="971550"/>
            <a:ext cx="1077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segmento</a:t>
            </a:r>
            <a:endParaRPr lang="en-US" sz="16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0250" name="Text Box 6"/>
          <p:cNvSpPr txBox="1">
            <a:spLocks noChangeArrowheads="1"/>
          </p:cNvSpPr>
          <p:nvPr/>
        </p:nvSpPr>
        <p:spPr bwMode="auto">
          <a:xfrm>
            <a:off x="203200" y="1284288"/>
            <a:ext cx="1181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datagrama</a:t>
            </a:r>
            <a:endParaRPr lang="en-US" sz="16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0251" name="Text Box 7"/>
          <p:cNvSpPr txBox="1">
            <a:spLocks noChangeArrowheads="1"/>
          </p:cNvSpPr>
          <p:nvPr/>
        </p:nvSpPr>
        <p:spPr bwMode="auto">
          <a:xfrm>
            <a:off x="195263" y="1617663"/>
            <a:ext cx="82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quadro</a:t>
            </a:r>
            <a:endParaRPr lang="en-US" sz="16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0252" name="Text Box 8"/>
          <p:cNvSpPr txBox="1">
            <a:spLocks noChangeArrowheads="1"/>
          </p:cNvSpPr>
          <p:nvPr/>
        </p:nvSpPr>
        <p:spPr bwMode="auto">
          <a:xfrm>
            <a:off x="2613025" y="211138"/>
            <a:ext cx="1141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origem</a:t>
            </a:r>
          </a:p>
        </p:txBody>
      </p:sp>
      <p:graphicFrame>
        <p:nvGraphicFramePr>
          <p:cNvPr id="10242" name="Object 9"/>
          <p:cNvGraphicFramePr>
            <a:graphicFrameLocks noChangeAspect="1"/>
          </p:cNvGraphicFramePr>
          <p:nvPr/>
        </p:nvGraphicFramePr>
        <p:xfrm>
          <a:off x="4098925" y="12017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41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1201738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Freeform 10"/>
          <p:cNvSpPr>
            <a:spLocks/>
          </p:cNvSpPr>
          <p:nvPr/>
        </p:nvSpPr>
        <p:spPr bwMode="auto">
          <a:xfrm>
            <a:off x="3868738" y="6540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0254" name="Group 11"/>
          <p:cNvGrpSpPr>
            <a:grpSpLocks/>
          </p:cNvGrpSpPr>
          <p:nvPr/>
        </p:nvGrpSpPr>
        <p:grpSpPr bwMode="auto">
          <a:xfrm>
            <a:off x="7488238" y="2827338"/>
            <a:ext cx="976312" cy="277812"/>
            <a:chOff x="198" y="3765"/>
            <a:chExt cx="693" cy="287"/>
          </a:xfrm>
        </p:grpSpPr>
        <p:sp>
          <p:nvSpPr>
            <p:cNvPr id="10399" name="Freeform 12"/>
            <p:cNvSpPr>
              <a:spLocks/>
            </p:cNvSpPr>
            <p:nvPr/>
          </p:nvSpPr>
          <p:spPr bwMode="auto">
            <a:xfrm>
              <a:off x="198" y="3888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400" name="Freeform 13"/>
            <p:cNvSpPr>
              <a:spLocks/>
            </p:cNvSpPr>
            <p:nvPr/>
          </p:nvSpPr>
          <p:spPr bwMode="auto">
            <a:xfrm>
              <a:off x="213" y="3765"/>
              <a:ext cx="658" cy="281"/>
            </a:xfrm>
            <a:custGeom>
              <a:avLst/>
              <a:gdLst>
                <a:gd name="T0" fmla="*/ 0 w 658"/>
                <a:gd name="T1" fmla="*/ 281 h 281"/>
                <a:gd name="T2" fmla="*/ 13 w 658"/>
                <a:gd name="T3" fmla="*/ 150 h 281"/>
                <a:gd name="T4" fmla="*/ 658 w 658"/>
                <a:gd name="T5" fmla="*/ 0 h 281"/>
                <a:gd name="T6" fmla="*/ 658 w 658"/>
                <a:gd name="T7" fmla="*/ 130 h 281"/>
                <a:gd name="T8" fmla="*/ 0 w 658"/>
                <a:gd name="T9" fmla="*/ 281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81"/>
                <a:gd name="T17" fmla="*/ 658 w 658"/>
                <a:gd name="T18" fmla="*/ 281 h 2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81">
                  <a:moveTo>
                    <a:pt x="0" y="281"/>
                  </a:moveTo>
                  <a:lnTo>
                    <a:pt x="13" y="150"/>
                  </a:lnTo>
                  <a:lnTo>
                    <a:pt x="658" y="0"/>
                  </a:lnTo>
                  <a:lnTo>
                    <a:pt x="658" y="13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401" name="Freeform 14"/>
            <p:cNvSpPr>
              <a:spLocks/>
            </p:cNvSpPr>
            <p:nvPr/>
          </p:nvSpPr>
          <p:spPr bwMode="auto">
            <a:xfrm>
              <a:off x="219" y="3765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402" name="Group 15"/>
            <p:cNvGrpSpPr>
              <a:grpSpLocks/>
            </p:cNvGrpSpPr>
            <p:nvPr/>
          </p:nvGrpSpPr>
          <p:grpSpPr bwMode="auto">
            <a:xfrm>
              <a:off x="423" y="3789"/>
              <a:ext cx="238" cy="103"/>
              <a:chOff x="2848" y="848"/>
              <a:chExt cx="140" cy="98"/>
            </a:xfrm>
          </p:grpSpPr>
          <p:sp>
            <p:nvSpPr>
              <p:cNvPr id="10407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8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9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403" name="Group 19"/>
            <p:cNvGrpSpPr>
              <a:grpSpLocks/>
            </p:cNvGrpSpPr>
            <p:nvPr/>
          </p:nvGrpSpPr>
          <p:grpSpPr bwMode="auto">
            <a:xfrm flipV="1">
              <a:off x="437" y="3787"/>
              <a:ext cx="238" cy="103"/>
              <a:chOff x="2848" y="848"/>
              <a:chExt cx="140" cy="98"/>
            </a:xfrm>
          </p:grpSpPr>
          <p:sp>
            <p:nvSpPr>
              <p:cNvPr id="10404" name="Line 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5" name="Line 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6" name="Line 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255" name="Rectangle 23"/>
          <p:cNvSpPr>
            <a:spLocks noChangeArrowheads="1"/>
          </p:cNvSpPr>
          <p:nvPr/>
        </p:nvSpPr>
        <p:spPr bwMode="auto">
          <a:xfrm>
            <a:off x="2644775" y="660400"/>
            <a:ext cx="1296988" cy="15462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2597150" y="7318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257" name="Line 25"/>
          <p:cNvSpPr>
            <a:spLocks noChangeShapeType="1"/>
          </p:cNvSpPr>
          <p:nvPr/>
        </p:nvSpPr>
        <p:spPr bwMode="auto">
          <a:xfrm>
            <a:off x="2597150" y="10493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58" name="Text Box 26"/>
          <p:cNvSpPr txBox="1">
            <a:spLocks noChangeArrowheads="1"/>
          </p:cNvSpPr>
          <p:nvPr/>
        </p:nvSpPr>
        <p:spPr bwMode="auto">
          <a:xfrm>
            <a:off x="2554288" y="698500"/>
            <a:ext cx="14081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aplicação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transporte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rede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enlace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física</a:t>
            </a:r>
          </a:p>
        </p:txBody>
      </p:sp>
      <p:sp>
        <p:nvSpPr>
          <p:cNvPr id="10259" name="Line 27"/>
          <p:cNvSpPr>
            <a:spLocks noChangeShapeType="1"/>
          </p:cNvSpPr>
          <p:nvPr/>
        </p:nvSpPr>
        <p:spPr bwMode="auto">
          <a:xfrm>
            <a:off x="2605088" y="13700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0" name="Line 28"/>
          <p:cNvSpPr>
            <a:spLocks noChangeShapeType="1"/>
          </p:cNvSpPr>
          <p:nvPr/>
        </p:nvSpPr>
        <p:spPr bwMode="auto">
          <a:xfrm>
            <a:off x="2609850" y="16510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1" name="Line 29"/>
          <p:cNvSpPr>
            <a:spLocks noChangeShapeType="1"/>
          </p:cNvSpPr>
          <p:nvPr/>
        </p:nvSpPr>
        <p:spPr bwMode="auto">
          <a:xfrm>
            <a:off x="2609850" y="19272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262" name="Group 30"/>
          <p:cNvGrpSpPr>
            <a:grpSpLocks/>
          </p:cNvGrpSpPr>
          <p:nvPr/>
        </p:nvGrpSpPr>
        <p:grpSpPr bwMode="auto">
          <a:xfrm>
            <a:off x="1041400" y="1641475"/>
            <a:ext cx="1479550" cy="303213"/>
            <a:chOff x="332" y="2224"/>
            <a:chExt cx="932" cy="191"/>
          </a:xfrm>
        </p:grpSpPr>
        <p:sp>
          <p:nvSpPr>
            <p:cNvPr id="10391" name="Rectangle 31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92" name="Rectangle 32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93" name="Rectangle 33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94" name="Rectangle 34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l</a:t>
              </a:r>
            </a:p>
          </p:txBody>
        </p:sp>
        <p:sp>
          <p:nvSpPr>
            <p:cNvPr id="10395" name="Rectangle 35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96" name="Line 36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97" name="Line 37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98" name="Line 38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63" name="Group 39"/>
          <p:cNvGrpSpPr>
            <a:grpSpLocks/>
          </p:cNvGrpSpPr>
          <p:nvPr/>
        </p:nvGrpSpPr>
        <p:grpSpPr bwMode="auto">
          <a:xfrm>
            <a:off x="1309688" y="1343025"/>
            <a:ext cx="1208087" cy="303213"/>
            <a:chOff x="501" y="1990"/>
            <a:chExt cx="761" cy="191"/>
          </a:xfrm>
        </p:grpSpPr>
        <p:sp>
          <p:nvSpPr>
            <p:cNvPr id="10385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86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87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88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89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90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64" name="Group 46"/>
          <p:cNvGrpSpPr>
            <a:grpSpLocks/>
          </p:cNvGrpSpPr>
          <p:nvPr/>
        </p:nvGrpSpPr>
        <p:grpSpPr bwMode="auto">
          <a:xfrm>
            <a:off x="1612900" y="1035050"/>
            <a:ext cx="890588" cy="303213"/>
            <a:chOff x="645" y="1734"/>
            <a:chExt cx="561" cy="191"/>
          </a:xfrm>
        </p:grpSpPr>
        <p:sp>
          <p:nvSpPr>
            <p:cNvPr id="10381" name="Rectangle 47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82" name="Rectangle 48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83" name="Rectangle 49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84" name="Line 50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65" name="Group 51"/>
          <p:cNvGrpSpPr>
            <a:grpSpLocks/>
          </p:cNvGrpSpPr>
          <p:nvPr/>
        </p:nvGrpSpPr>
        <p:grpSpPr bwMode="auto">
          <a:xfrm>
            <a:off x="1819275" y="723900"/>
            <a:ext cx="679450" cy="301625"/>
            <a:chOff x="780" y="1553"/>
            <a:chExt cx="428" cy="190"/>
          </a:xfrm>
        </p:grpSpPr>
        <p:sp>
          <p:nvSpPr>
            <p:cNvPr id="10379" name="Rectangle 52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80" name="Rectangle 53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</p:grpSp>
      <p:sp>
        <p:nvSpPr>
          <p:cNvPr id="10266" name="Text Box 54"/>
          <p:cNvSpPr txBox="1">
            <a:spLocks noChangeArrowheads="1"/>
          </p:cNvSpPr>
          <p:nvPr/>
        </p:nvSpPr>
        <p:spPr bwMode="auto">
          <a:xfrm>
            <a:off x="1804988" y="4157663"/>
            <a:ext cx="1054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accent2"/>
                </a:solidFill>
                <a:latin typeface="Comic Sans MS" pitchFamily="66" charset="0"/>
              </a:rPr>
              <a:t>destino</a:t>
            </a:r>
          </a:p>
        </p:txBody>
      </p:sp>
      <p:graphicFrame>
        <p:nvGraphicFramePr>
          <p:cNvPr id="10243" name="Object 55"/>
          <p:cNvGraphicFramePr>
            <a:graphicFrameLocks noChangeAspect="1"/>
          </p:cNvGraphicFramePr>
          <p:nvPr/>
        </p:nvGraphicFramePr>
        <p:xfrm>
          <a:off x="3209925" y="50879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42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5087938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7" name="Freeform 56"/>
          <p:cNvSpPr>
            <a:spLocks/>
          </p:cNvSpPr>
          <p:nvPr/>
        </p:nvSpPr>
        <p:spPr bwMode="auto">
          <a:xfrm>
            <a:off x="2979738" y="45402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268" name="Rectangle 57"/>
          <p:cNvSpPr>
            <a:spLocks noChangeArrowheads="1"/>
          </p:cNvSpPr>
          <p:nvPr/>
        </p:nvSpPr>
        <p:spPr bwMode="auto">
          <a:xfrm>
            <a:off x="1755775" y="4546600"/>
            <a:ext cx="1296988" cy="15462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269" name="Rectangle 58"/>
          <p:cNvSpPr>
            <a:spLocks noChangeArrowheads="1"/>
          </p:cNvSpPr>
          <p:nvPr/>
        </p:nvSpPr>
        <p:spPr bwMode="auto">
          <a:xfrm>
            <a:off x="1708150" y="46180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270" name="Line 59"/>
          <p:cNvSpPr>
            <a:spLocks noChangeShapeType="1"/>
          </p:cNvSpPr>
          <p:nvPr/>
        </p:nvSpPr>
        <p:spPr bwMode="auto">
          <a:xfrm>
            <a:off x="1708150" y="49355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71" name="Line 60"/>
          <p:cNvSpPr>
            <a:spLocks noChangeShapeType="1"/>
          </p:cNvSpPr>
          <p:nvPr/>
        </p:nvSpPr>
        <p:spPr bwMode="auto">
          <a:xfrm>
            <a:off x="1716088" y="52562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72" name="Line 61"/>
          <p:cNvSpPr>
            <a:spLocks noChangeShapeType="1"/>
          </p:cNvSpPr>
          <p:nvPr/>
        </p:nvSpPr>
        <p:spPr bwMode="auto">
          <a:xfrm>
            <a:off x="1720850" y="55372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73" name="Line 62"/>
          <p:cNvSpPr>
            <a:spLocks noChangeShapeType="1"/>
          </p:cNvSpPr>
          <p:nvPr/>
        </p:nvSpPr>
        <p:spPr bwMode="auto">
          <a:xfrm>
            <a:off x="1720850" y="58134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274" name="Group 63"/>
          <p:cNvGrpSpPr>
            <a:grpSpLocks/>
          </p:cNvGrpSpPr>
          <p:nvPr/>
        </p:nvGrpSpPr>
        <p:grpSpPr bwMode="auto">
          <a:xfrm>
            <a:off x="152400" y="5527675"/>
            <a:ext cx="1479550" cy="303213"/>
            <a:chOff x="332" y="2224"/>
            <a:chExt cx="932" cy="191"/>
          </a:xfrm>
        </p:grpSpPr>
        <p:sp>
          <p:nvSpPr>
            <p:cNvPr id="10371" name="Rectangle 64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72" name="Rectangle 65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73" name="Rectangle 66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74" name="Rectangle 67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l</a:t>
              </a:r>
            </a:p>
          </p:txBody>
        </p:sp>
        <p:sp>
          <p:nvSpPr>
            <p:cNvPr id="10375" name="Rectangle 68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76" name="Line 69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77" name="Line 70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78" name="Line 71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75" name="Group 72"/>
          <p:cNvGrpSpPr>
            <a:grpSpLocks/>
          </p:cNvGrpSpPr>
          <p:nvPr/>
        </p:nvGrpSpPr>
        <p:grpSpPr bwMode="auto">
          <a:xfrm>
            <a:off x="420688" y="5229225"/>
            <a:ext cx="1208087" cy="303213"/>
            <a:chOff x="501" y="1990"/>
            <a:chExt cx="761" cy="191"/>
          </a:xfrm>
        </p:grpSpPr>
        <p:sp>
          <p:nvSpPr>
            <p:cNvPr id="10365" name="Rectangle 73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66" name="Rectangle 74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67" name="Rectangle 75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68" name="Rectangle 76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69" name="Line 77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70" name="Line 78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76" name="Group 79"/>
          <p:cNvGrpSpPr>
            <a:grpSpLocks/>
          </p:cNvGrpSpPr>
          <p:nvPr/>
        </p:nvGrpSpPr>
        <p:grpSpPr bwMode="auto">
          <a:xfrm>
            <a:off x="723900" y="4921250"/>
            <a:ext cx="890588" cy="303213"/>
            <a:chOff x="645" y="1734"/>
            <a:chExt cx="561" cy="191"/>
          </a:xfrm>
        </p:grpSpPr>
        <p:sp>
          <p:nvSpPr>
            <p:cNvPr id="10361" name="Rectangle 80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62" name="Rectangle 81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63" name="Rectangle 82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64" name="Line 83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77" name="Group 84"/>
          <p:cNvGrpSpPr>
            <a:grpSpLocks/>
          </p:cNvGrpSpPr>
          <p:nvPr/>
        </p:nvGrpSpPr>
        <p:grpSpPr bwMode="auto">
          <a:xfrm>
            <a:off x="930275" y="4610100"/>
            <a:ext cx="679450" cy="301625"/>
            <a:chOff x="780" y="1553"/>
            <a:chExt cx="428" cy="190"/>
          </a:xfrm>
        </p:grpSpPr>
        <p:sp>
          <p:nvSpPr>
            <p:cNvPr id="10359" name="Rectangle 85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60" name="Rectangle 86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</p:grpSp>
      <p:grpSp>
        <p:nvGrpSpPr>
          <p:cNvPr id="10278" name="Group 87"/>
          <p:cNvGrpSpPr>
            <a:grpSpLocks/>
          </p:cNvGrpSpPr>
          <p:nvPr/>
        </p:nvGrpSpPr>
        <p:grpSpPr bwMode="auto">
          <a:xfrm>
            <a:off x="5654675" y="4164013"/>
            <a:ext cx="1387475" cy="1035050"/>
            <a:chOff x="3601" y="168"/>
            <a:chExt cx="874" cy="652"/>
          </a:xfrm>
        </p:grpSpPr>
        <p:sp>
          <p:nvSpPr>
            <p:cNvPr id="10354" name="Rectangle 88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55" name="Rectangle 89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56" name="Line 90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7" name="Text Box 91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1800">
                  <a:latin typeface="Comic Sans MS" pitchFamily="66" charset="0"/>
                </a:rPr>
                <a:t>rede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lang="en-US" sz="1800">
                  <a:latin typeface="Comic Sans MS" pitchFamily="66" charset="0"/>
                </a:rPr>
                <a:t>enlace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lang="en-US" sz="1800">
                  <a:latin typeface="Comic Sans MS" pitchFamily="66" charset="0"/>
                </a:rPr>
                <a:t>física</a:t>
              </a:r>
            </a:p>
          </p:txBody>
        </p:sp>
        <p:sp>
          <p:nvSpPr>
            <p:cNvPr id="10358" name="Line 92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279" name="Group 93"/>
          <p:cNvGrpSpPr>
            <a:grpSpLocks/>
          </p:cNvGrpSpPr>
          <p:nvPr/>
        </p:nvGrpSpPr>
        <p:grpSpPr bwMode="auto">
          <a:xfrm>
            <a:off x="5821363" y="2271713"/>
            <a:ext cx="1387475" cy="733425"/>
            <a:chOff x="4696" y="597"/>
            <a:chExt cx="874" cy="462"/>
          </a:xfrm>
        </p:grpSpPr>
        <p:sp>
          <p:nvSpPr>
            <p:cNvPr id="10350" name="Rectangle 94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51" name="Rectangle 95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52" name="Line 96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3" name="Text Box 97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1800">
                  <a:latin typeface="Comic Sans MS" pitchFamily="66" charset="0"/>
                </a:rPr>
                <a:t>enlace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lang="en-US" sz="1800">
                  <a:latin typeface="Comic Sans MS" pitchFamily="66" charset="0"/>
                </a:rPr>
                <a:t>física</a:t>
              </a:r>
            </a:p>
          </p:txBody>
        </p:sp>
      </p:grpSp>
      <p:sp>
        <p:nvSpPr>
          <p:cNvPr id="10280" name="Freeform 98"/>
          <p:cNvSpPr>
            <a:spLocks/>
          </p:cNvSpPr>
          <p:nvPr/>
        </p:nvSpPr>
        <p:spPr bwMode="auto">
          <a:xfrm>
            <a:off x="6978650" y="4156075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0281" name="Group 99"/>
          <p:cNvGrpSpPr>
            <a:grpSpLocks/>
          </p:cNvGrpSpPr>
          <p:nvPr/>
        </p:nvGrpSpPr>
        <p:grpSpPr bwMode="auto">
          <a:xfrm>
            <a:off x="7581900" y="4983163"/>
            <a:ext cx="766763" cy="433387"/>
            <a:chOff x="3600" y="219"/>
            <a:chExt cx="360" cy="175"/>
          </a:xfrm>
        </p:grpSpPr>
        <p:sp>
          <p:nvSpPr>
            <p:cNvPr id="10337" name="Oval 1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38" name="Line 1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39" name="Line 1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0" name="Rectangle 1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1" name="Oval 1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10342" name="Group 1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47" name="Line 1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48" name="Line 1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49" name="Line 1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343" name="Group 1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44" name="Line 1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45" name="Line 1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46" name="Line 1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282" name="Freeform 113"/>
          <p:cNvSpPr>
            <a:spLocks/>
          </p:cNvSpPr>
          <p:nvPr/>
        </p:nvSpPr>
        <p:spPr bwMode="auto">
          <a:xfrm>
            <a:off x="1828800" y="533400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283" name="Group 114"/>
          <p:cNvGrpSpPr>
            <a:grpSpLocks/>
          </p:cNvGrpSpPr>
          <p:nvPr/>
        </p:nvGrpSpPr>
        <p:grpSpPr bwMode="auto">
          <a:xfrm>
            <a:off x="4238625" y="4546600"/>
            <a:ext cx="1479550" cy="303213"/>
            <a:chOff x="332" y="2224"/>
            <a:chExt cx="932" cy="191"/>
          </a:xfrm>
        </p:grpSpPr>
        <p:sp>
          <p:nvSpPr>
            <p:cNvPr id="10329" name="Rectangle 115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30" name="Rectangle 116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31" name="Rectangle 117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32" name="Rectangle 118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l</a:t>
              </a:r>
            </a:p>
          </p:txBody>
        </p:sp>
        <p:sp>
          <p:nvSpPr>
            <p:cNvPr id="10333" name="Rectangle 119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34" name="Line 120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35" name="Line 121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36" name="Line 122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84" name="Group 123"/>
          <p:cNvGrpSpPr>
            <a:grpSpLocks/>
          </p:cNvGrpSpPr>
          <p:nvPr/>
        </p:nvGrpSpPr>
        <p:grpSpPr bwMode="auto">
          <a:xfrm>
            <a:off x="4497388" y="4240213"/>
            <a:ext cx="1208087" cy="303212"/>
            <a:chOff x="501" y="1990"/>
            <a:chExt cx="761" cy="191"/>
          </a:xfrm>
        </p:grpSpPr>
        <p:sp>
          <p:nvSpPr>
            <p:cNvPr id="10323" name="Rectangle 124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24" name="Rectangle 125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25" name="Rectangle 126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26" name="Rectangle 127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27" name="Line 128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28" name="Line 129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85" name="Group 130"/>
          <p:cNvGrpSpPr>
            <a:grpSpLocks/>
          </p:cNvGrpSpPr>
          <p:nvPr/>
        </p:nvGrpSpPr>
        <p:grpSpPr bwMode="auto">
          <a:xfrm>
            <a:off x="7035800" y="4575175"/>
            <a:ext cx="1479550" cy="303213"/>
            <a:chOff x="332" y="2224"/>
            <a:chExt cx="932" cy="191"/>
          </a:xfrm>
        </p:grpSpPr>
        <p:sp>
          <p:nvSpPr>
            <p:cNvPr id="10315" name="Rectangle 131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16" name="Rectangle 132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17" name="Rectangle 133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18" name="Rectangle 134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l</a:t>
              </a:r>
            </a:p>
          </p:txBody>
        </p:sp>
        <p:sp>
          <p:nvSpPr>
            <p:cNvPr id="10319" name="Rectangle 135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20" name="Line 136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21" name="Line 137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22" name="Line 138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86" name="Group 139"/>
          <p:cNvGrpSpPr>
            <a:grpSpLocks/>
          </p:cNvGrpSpPr>
          <p:nvPr/>
        </p:nvGrpSpPr>
        <p:grpSpPr bwMode="auto">
          <a:xfrm>
            <a:off x="7294563" y="4268788"/>
            <a:ext cx="1208087" cy="303212"/>
            <a:chOff x="501" y="1990"/>
            <a:chExt cx="761" cy="191"/>
          </a:xfrm>
        </p:grpSpPr>
        <p:sp>
          <p:nvSpPr>
            <p:cNvPr id="10309" name="Rectangle 1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10" name="Rectangle 1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11" name="Rectangle 1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12" name="Rectangle 1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13" name="Line 1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14" name="Line 1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87" name="Group 146"/>
          <p:cNvGrpSpPr>
            <a:grpSpLocks/>
          </p:cNvGrpSpPr>
          <p:nvPr/>
        </p:nvGrpSpPr>
        <p:grpSpPr bwMode="auto">
          <a:xfrm>
            <a:off x="4408488" y="2354263"/>
            <a:ext cx="1479550" cy="303212"/>
            <a:chOff x="332" y="2224"/>
            <a:chExt cx="932" cy="191"/>
          </a:xfrm>
        </p:grpSpPr>
        <p:sp>
          <p:nvSpPr>
            <p:cNvPr id="10301" name="Rectangle 14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302" name="Rectangle 14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303" name="Rectangle 14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304" name="Rectangle 15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l</a:t>
              </a:r>
            </a:p>
          </p:txBody>
        </p:sp>
        <p:sp>
          <p:nvSpPr>
            <p:cNvPr id="10305" name="Rectangle 15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306" name="Line 15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07" name="Line 15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08" name="Line 15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88" name="Group 155"/>
          <p:cNvGrpSpPr>
            <a:grpSpLocks/>
          </p:cNvGrpSpPr>
          <p:nvPr/>
        </p:nvGrpSpPr>
        <p:grpSpPr bwMode="auto">
          <a:xfrm>
            <a:off x="7250113" y="2382838"/>
            <a:ext cx="1479550" cy="303212"/>
            <a:chOff x="332" y="2224"/>
            <a:chExt cx="932" cy="191"/>
          </a:xfrm>
        </p:grpSpPr>
        <p:sp>
          <p:nvSpPr>
            <p:cNvPr id="10293" name="Rectangle 156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0294" name="Rectangle 157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295" name="Rectangle 158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296" name="Rectangle 159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H</a:t>
              </a:r>
              <a:r>
                <a:rPr lang="en-US" sz="1800" baseline="-25000">
                  <a:latin typeface="Comic Sans MS" pitchFamily="66" charset="0"/>
                </a:rPr>
                <a:t>l</a:t>
              </a:r>
            </a:p>
          </p:txBody>
        </p:sp>
        <p:sp>
          <p:nvSpPr>
            <p:cNvPr id="10297" name="Rectangle 160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Comic Sans MS" pitchFamily="66" charset="0"/>
                </a:rPr>
                <a:t>M</a:t>
              </a:r>
              <a:endParaRPr lang="en-US" sz="1400"/>
            </a:p>
          </p:txBody>
        </p:sp>
        <p:sp>
          <p:nvSpPr>
            <p:cNvPr id="10298" name="Line 161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299" name="Line 162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00" name="Line 163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289" name="Text Box 164"/>
          <p:cNvSpPr txBox="1">
            <a:spLocks noChangeArrowheads="1"/>
          </p:cNvSpPr>
          <p:nvPr/>
        </p:nvSpPr>
        <p:spPr bwMode="auto">
          <a:xfrm>
            <a:off x="7818438" y="54371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mic Sans MS" pitchFamily="66" charset="0"/>
              </a:rPr>
              <a:t>roteador</a:t>
            </a:r>
          </a:p>
        </p:txBody>
      </p:sp>
      <p:sp>
        <p:nvSpPr>
          <p:cNvPr id="10290" name="Text Box 165"/>
          <p:cNvSpPr txBox="1">
            <a:spLocks noChangeArrowheads="1"/>
          </p:cNvSpPr>
          <p:nvPr/>
        </p:nvSpPr>
        <p:spPr bwMode="auto">
          <a:xfrm>
            <a:off x="7935913" y="3098800"/>
            <a:ext cx="873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mic Sans MS" pitchFamily="66" charset="0"/>
              </a:rPr>
              <a:t>switch</a:t>
            </a:r>
          </a:p>
        </p:txBody>
      </p:sp>
      <p:sp>
        <p:nvSpPr>
          <p:cNvPr id="10291" name="Rectangle 166"/>
          <p:cNvSpPr>
            <a:spLocks noGrp="1" noChangeArrowheads="1"/>
          </p:cNvSpPr>
          <p:nvPr>
            <p:ph type="title"/>
          </p:nvPr>
        </p:nvSpPr>
        <p:spPr>
          <a:xfrm>
            <a:off x="4995863" y="58738"/>
            <a:ext cx="3805237" cy="1143000"/>
          </a:xfrm>
        </p:spPr>
        <p:txBody>
          <a:bodyPr/>
          <a:lstStyle/>
          <a:p>
            <a:r>
              <a:rPr lang="pt-BR" sz="3600"/>
              <a:t>Encapsulamento</a:t>
            </a:r>
          </a:p>
        </p:txBody>
      </p:sp>
      <p:sp>
        <p:nvSpPr>
          <p:cNvPr id="10292" name="Text Box 167"/>
          <p:cNvSpPr txBox="1">
            <a:spLocks noChangeArrowheads="1"/>
          </p:cNvSpPr>
          <p:nvPr/>
        </p:nvSpPr>
        <p:spPr bwMode="auto">
          <a:xfrm>
            <a:off x="1662113" y="4583113"/>
            <a:ext cx="14081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aplicação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transporte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rede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enlace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>
                <a:latin typeface="Comic Sans MS" pitchFamily="66" charset="0"/>
              </a:rPr>
              <a:t>física</a:t>
            </a:r>
          </a:p>
        </p:txBody>
      </p:sp>
    </p:spTree>
    <p:extLst>
      <p:ext uri="{BB962C8B-B14F-4D97-AF65-F5344CB8AC3E}">
        <p14:creationId xmlns:p14="http://schemas.microsoft.com/office/powerpoint/2010/main" val="28979592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1.1 O Que </a:t>
            </a:r>
            <a:r>
              <a:rPr lang="pt-BR" sz="2400" i="1" dirty="0"/>
              <a:t>é</a:t>
            </a:r>
            <a:r>
              <a:rPr lang="pt-BR" sz="2400" dirty="0"/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40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403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F07AF-403A-4D23-94D9-9D3A68EB791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Segurança de Redes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65250"/>
            <a:ext cx="8097838" cy="5119688"/>
          </a:xfrm>
        </p:spPr>
        <p:txBody>
          <a:bodyPr/>
          <a:lstStyle/>
          <a:p>
            <a:r>
              <a:rPr lang="pt-BR" sz="2400" dirty="0">
                <a:solidFill>
                  <a:srgbClr val="FF0000"/>
                </a:solidFill>
              </a:rPr>
              <a:t>O campo de segurança de redes lida com:</a:t>
            </a:r>
          </a:p>
          <a:p>
            <a:pPr lvl="1"/>
            <a:r>
              <a:rPr lang="pt-BR" sz="2000" dirty="0"/>
              <a:t>como os vilões podem atacar as redes</a:t>
            </a:r>
          </a:p>
          <a:p>
            <a:pPr lvl="1"/>
            <a:r>
              <a:rPr lang="pt-BR" sz="2000" dirty="0"/>
              <a:t>como podemos defender as redes contra ataques</a:t>
            </a:r>
          </a:p>
          <a:p>
            <a:pPr lvl="1"/>
            <a:r>
              <a:rPr lang="pt-BR" sz="2000" dirty="0"/>
              <a:t>como projetar arquiteturas que sejam imunes a ataques</a:t>
            </a:r>
          </a:p>
          <a:p>
            <a:pPr lvl="1"/>
            <a:endParaRPr lang="pt-BR" sz="2000" dirty="0"/>
          </a:p>
          <a:p>
            <a:r>
              <a:rPr lang="pt-BR" sz="2400" dirty="0">
                <a:solidFill>
                  <a:srgbClr val="FF0000"/>
                </a:solidFill>
              </a:rPr>
              <a:t>A Internet não foi projetada inicialmente com (muita) segurança em mente </a:t>
            </a:r>
          </a:p>
          <a:p>
            <a:pPr lvl="1"/>
            <a:r>
              <a:rPr lang="pt-BR" sz="2000" i="1" dirty="0"/>
              <a:t>visão original:</a:t>
            </a:r>
            <a:r>
              <a:rPr lang="pt-BR" sz="2000" dirty="0"/>
              <a:t> “um grupo de usuários mutuamente confiáveis conectados a uma rede transparente </a:t>
            </a:r>
            <a:r>
              <a:rPr lang="pt-BR" sz="2000" dirty="0">
                <a:sym typeface="Wingdings" pitchFamily="2" charset="2"/>
              </a:rPr>
              <a:t></a:t>
            </a:r>
            <a:endParaRPr lang="pt-BR" sz="2000" dirty="0"/>
          </a:p>
          <a:p>
            <a:pPr lvl="1"/>
            <a:r>
              <a:rPr lang="pt-BR" sz="2000" dirty="0"/>
              <a:t>Projetistas dos protocolos Internet estão “correndo atrás do prejuízo”</a:t>
            </a:r>
          </a:p>
          <a:p>
            <a:pPr lvl="1"/>
            <a:r>
              <a:rPr lang="pt-BR" sz="2000" dirty="0"/>
              <a:t>Considerações sobre segurança em todas as camadas!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4534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505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2EB10-055C-4553-ADC1-8B84DAD0F3B3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13713" cy="1143000"/>
          </a:xfrm>
        </p:spPr>
        <p:txBody>
          <a:bodyPr/>
          <a:lstStyle/>
          <a:p>
            <a:r>
              <a:rPr lang="pt-BR" sz="3600" dirty="0"/>
              <a:t>Os vilões podem colocar </a:t>
            </a:r>
            <a:r>
              <a:rPr lang="pt-BR" sz="3600" i="1" dirty="0" err="1"/>
              <a:t>malware</a:t>
            </a:r>
            <a:r>
              <a:rPr lang="pt-BR" sz="3600" dirty="0"/>
              <a:t> no seu hospedeiro através da Internet</a:t>
            </a: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4675" y="1489075"/>
            <a:ext cx="7710488" cy="4772025"/>
          </a:xfrm>
        </p:spPr>
        <p:txBody>
          <a:bodyPr/>
          <a:lstStyle/>
          <a:p>
            <a:r>
              <a:rPr lang="pt-BR" sz="2400" dirty="0"/>
              <a:t>O </a:t>
            </a:r>
            <a:r>
              <a:rPr lang="pt-BR" sz="2400" i="1" dirty="0" err="1"/>
              <a:t>Malware</a:t>
            </a:r>
            <a:r>
              <a:rPr lang="pt-BR" sz="2400" dirty="0"/>
              <a:t> pode entrar nos hospedeiros através de:</a:t>
            </a:r>
          </a:p>
          <a:p>
            <a:pPr lvl="1"/>
            <a:r>
              <a:rPr lang="pt-BR" sz="2000" dirty="0">
                <a:solidFill>
                  <a:schemeClr val="accent2"/>
                </a:solidFill>
              </a:rPr>
              <a:t>vírus</a:t>
            </a:r>
            <a:r>
              <a:rPr lang="pt-BR" sz="2000" dirty="0"/>
              <a:t>: infecção </a:t>
            </a:r>
            <a:r>
              <a:rPr lang="pt-BR" sz="2000" dirty="0" err="1"/>
              <a:t>autoreplicante</a:t>
            </a:r>
            <a:r>
              <a:rPr lang="pt-BR" sz="2000" dirty="0"/>
              <a:t> através da recepção/ execução de um objeto (ex., anexo de e-mail) </a:t>
            </a:r>
          </a:p>
          <a:p>
            <a:pPr lvl="1"/>
            <a:r>
              <a:rPr lang="pt-BR" sz="2000" dirty="0" err="1">
                <a:solidFill>
                  <a:schemeClr val="accent2"/>
                </a:solidFill>
              </a:rPr>
              <a:t>Worms</a:t>
            </a:r>
            <a:r>
              <a:rPr lang="pt-BR" sz="2000" dirty="0"/>
              <a:t>: infecção </a:t>
            </a:r>
            <a:r>
              <a:rPr lang="pt-BR" sz="2000" dirty="0" err="1"/>
              <a:t>autoreplicante</a:t>
            </a:r>
            <a:r>
              <a:rPr lang="pt-BR" sz="2000" dirty="0"/>
              <a:t> através da recepção passiva de um objeto que se </a:t>
            </a:r>
            <a:r>
              <a:rPr lang="pt-BR" sz="2000" dirty="0" err="1"/>
              <a:t>autoexecuta</a:t>
            </a:r>
            <a:br>
              <a:rPr lang="pt-BR" sz="2000" dirty="0"/>
            </a:br>
            <a:endParaRPr lang="pt-BR" sz="2000" dirty="0"/>
          </a:p>
          <a:p>
            <a:r>
              <a:rPr lang="pt-BR" sz="2400" i="1" dirty="0">
                <a:solidFill>
                  <a:schemeClr val="accent2"/>
                </a:solidFill>
              </a:rPr>
              <a:t>Spyware</a:t>
            </a:r>
            <a:r>
              <a:rPr lang="pt-BR" sz="2400" dirty="0">
                <a:solidFill>
                  <a:schemeClr val="accent2"/>
                </a:solidFill>
              </a:rPr>
              <a:t> </a:t>
            </a:r>
            <a:r>
              <a:rPr lang="pt-BR" sz="2400" dirty="0"/>
              <a:t>pode registrar teclas digitadas, sítios web visitados, carregar informações para sítio de coleta.</a:t>
            </a:r>
          </a:p>
          <a:p>
            <a:endParaRPr lang="pt-BR" sz="2400" dirty="0"/>
          </a:p>
          <a:p>
            <a:r>
              <a:rPr lang="pt-BR" sz="2400" dirty="0"/>
              <a:t>Hospedeiro infectado podem ser incluídos numa </a:t>
            </a:r>
            <a:r>
              <a:rPr lang="pt-BR" sz="2400" i="1" dirty="0" err="1">
                <a:solidFill>
                  <a:schemeClr val="accent2"/>
                </a:solidFill>
              </a:rPr>
              <a:t>botnet</a:t>
            </a:r>
            <a:r>
              <a:rPr lang="pt-BR" sz="2400" dirty="0"/>
              <a:t>, usada para gerar spams e ataques </a:t>
            </a:r>
            <a:r>
              <a:rPr lang="pt-BR" sz="2400" dirty="0" err="1"/>
              <a:t>DDoS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4812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128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1B6A4-8712-4341-BA93-FE6E9F3D5039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11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Ataque a servidores e à infra-estrutura da rede</a:t>
            </a:r>
          </a:p>
        </p:txBody>
      </p:sp>
      <p:sp>
        <p:nvSpPr>
          <p:cNvPr id="11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275" y="1584325"/>
            <a:ext cx="8132763" cy="1171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 i="1" dirty="0">
                <a:solidFill>
                  <a:srgbClr val="FF0000"/>
                </a:solidFill>
              </a:rPr>
              <a:t>Negação de serviço (</a:t>
            </a:r>
            <a:r>
              <a:rPr lang="pt-BR" sz="2400" i="1" dirty="0" err="1">
                <a:solidFill>
                  <a:srgbClr val="FF0000"/>
                </a:solidFill>
              </a:rPr>
              <a:t>DoS</a:t>
            </a:r>
            <a:r>
              <a:rPr lang="pt-BR" sz="2400" i="1" dirty="0">
                <a:solidFill>
                  <a:srgbClr val="FF0000"/>
                </a:solidFill>
              </a:rPr>
              <a:t>): </a:t>
            </a:r>
            <a:r>
              <a:rPr lang="pt-BR" sz="2400" dirty="0"/>
              <a:t>atacantes deixam os recursos (servidor, banda) indisponíveis para o tráfego legítimo sobrecarregando o recurso com tráfego falso</a:t>
            </a:r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287338" y="3059113"/>
            <a:ext cx="411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AutoNum type="arabicPeriod"/>
            </a:pPr>
            <a:r>
              <a:rPr lang="pt-BR">
                <a:latin typeface="Comic Sans MS" pitchFamily="66" charset="0"/>
              </a:rPr>
              <a:t>seleciona o alvo</a:t>
            </a:r>
          </a:p>
        </p:txBody>
      </p:sp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247650" y="3578225"/>
            <a:ext cx="3795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AutoNum type="arabicPeriod" startAt="2"/>
            </a:pPr>
            <a:r>
              <a:rPr lang="pt-BR">
                <a:latin typeface="Comic Sans MS" pitchFamily="66" charset="0"/>
              </a:rPr>
              <a:t>Invade hospedeiros na rede (vide botnet) </a:t>
            </a: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261938" y="4568825"/>
            <a:ext cx="411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AutoNum type="arabicPeriod" startAt="3"/>
            </a:pPr>
            <a:r>
              <a:rPr lang="pt-BR">
                <a:latin typeface="Comic Sans MS" pitchFamily="66" charset="0"/>
              </a:rPr>
              <a:t>envia pacotes para o alvo a partir de hospedeiros invadidos</a:t>
            </a:r>
          </a:p>
        </p:txBody>
      </p:sp>
      <p:grpSp>
        <p:nvGrpSpPr>
          <p:cNvPr id="11286" name="Group 74"/>
          <p:cNvGrpSpPr>
            <a:grpSpLocks/>
          </p:cNvGrpSpPr>
          <p:nvPr/>
        </p:nvGrpSpPr>
        <p:grpSpPr bwMode="auto">
          <a:xfrm>
            <a:off x="4519613" y="2995613"/>
            <a:ext cx="3641725" cy="3559175"/>
            <a:chOff x="2820" y="1549"/>
            <a:chExt cx="2294" cy="2242"/>
          </a:xfrm>
        </p:grpSpPr>
        <p:grpSp>
          <p:nvGrpSpPr>
            <p:cNvPr id="11287" name="Group 20"/>
            <p:cNvGrpSpPr>
              <a:grpSpLocks/>
            </p:cNvGrpSpPr>
            <p:nvPr/>
          </p:nvGrpSpPr>
          <p:grpSpPr bwMode="auto">
            <a:xfrm>
              <a:off x="4029" y="2155"/>
              <a:ext cx="233" cy="530"/>
              <a:chOff x="5086" y="1108"/>
              <a:chExt cx="198" cy="417"/>
            </a:xfrm>
          </p:grpSpPr>
          <p:sp>
            <p:nvSpPr>
              <p:cNvPr id="11310" name="AutoShape 8"/>
              <p:cNvSpPr>
                <a:spLocks noChangeArrowheads="1"/>
              </p:cNvSpPr>
              <p:nvPr/>
            </p:nvSpPr>
            <p:spPr bwMode="auto">
              <a:xfrm>
                <a:off x="5086" y="1428"/>
                <a:ext cx="198" cy="97"/>
              </a:xfrm>
              <a:prstGeom prst="parallelogram">
                <a:avLst>
                  <a:gd name="adj" fmla="val 78635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11311" name="Rectangle 9"/>
              <p:cNvSpPr>
                <a:spLocks noChangeArrowheads="1"/>
              </p:cNvSpPr>
              <p:nvPr/>
            </p:nvSpPr>
            <p:spPr bwMode="auto">
              <a:xfrm>
                <a:off x="5186" y="1111"/>
                <a:ext cx="91" cy="320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11312" name="Rectangle 10"/>
              <p:cNvSpPr>
                <a:spLocks noChangeArrowheads="1"/>
              </p:cNvSpPr>
              <p:nvPr/>
            </p:nvSpPr>
            <p:spPr bwMode="auto">
              <a:xfrm>
                <a:off x="5087" y="1202"/>
                <a:ext cx="126" cy="320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11313" name="AutoShape 11"/>
              <p:cNvSpPr>
                <a:spLocks noChangeArrowheads="1"/>
              </p:cNvSpPr>
              <p:nvPr/>
            </p:nvSpPr>
            <p:spPr bwMode="auto">
              <a:xfrm>
                <a:off x="5086" y="1108"/>
                <a:ext cx="198" cy="97"/>
              </a:xfrm>
              <a:prstGeom prst="parallelogram">
                <a:avLst>
                  <a:gd name="adj" fmla="val 78635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11314" name="Line 12"/>
              <p:cNvSpPr>
                <a:spLocks noChangeShapeType="1"/>
              </p:cNvSpPr>
              <p:nvPr/>
            </p:nvSpPr>
            <p:spPr bwMode="auto">
              <a:xfrm>
                <a:off x="5284" y="1115"/>
                <a:ext cx="0" cy="3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315" name="Line 13"/>
              <p:cNvSpPr>
                <a:spLocks noChangeShapeType="1"/>
              </p:cNvSpPr>
              <p:nvPr/>
            </p:nvSpPr>
            <p:spPr bwMode="auto">
              <a:xfrm flipH="1">
                <a:off x="5213" y="1428"/>
                <a:ext cx="71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316" name="Rectangle 14"/>
              <p:cNvSpPr>
                <a:spLocks noChangeArrowheads="1"/>
              </p:cNvSpPr>
              <p:nvPr/>
            </p:nvSpPr>
            <p:spPr bwMode="auto">
              <a:xfrm>
                <a:off x="5104" y="1244"/>
                <a:ext cx="82" cy="18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11317" name="Rectangle 15"/>
              <p:cNvSpPr>
                <a:spLocks noChangeArrowheads="1"/>
              </p:cNvSpPr>
              <p:nvPr/>
            </p:nvSpPr>
            <p:spPr bwMode="auto">
              <a:xfrm>
                <a:off x="5115" y="1300"/>
                <a:ext cx="63" cy="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</p:grpSp>
        <p:graphicFrame>
          <p:nvGraphicFramePr>
            <p:cNvPr id="11266" name="Object 2"/>
            <p:cNvGraphicFramePr>
              <a:graphicFrameLocks noChangeAspect="1"/>
            </p:cNvGraphicFramePr>
            <p:nvPr/>
          </p:nvGraphicFramePr>
          <p:xfrm>
            <a:off x="4513" y="1549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59" name="Clip" r:id="rId3" imgW="1305000" imgH="1085760" progId="">
                    <p:embed/>
                  </p:oleObj>
                </mc:Choice>
                <mc:Fallback>
                  <p:oleObj name="Clip" r:id="rId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3" y="1549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8" name="Text Box 21"/>
            <p:cNvSpPr txBox="1">
              <a:spLocks noChangeArrowheads="1"/>
            </p:cNvSpPr>
            <p:nvPr/>
          </p:nvSpPr>
          <p:spPr bwMode="auto">
            <a:xfrm>
              <a:off x="3895" y="2707"/>
              <a:ext cx="40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Comic Sans MS" pitchFamily="66" charset="0"/>
                </a:rPr>
                <a:t>alvo</a:t>
              </a:r>
            </a:p>
          </p:txBody>
        </p:sp>
        <p:graphicFrame>
          <p:nvGraphicFramePr>
            <p:cNvPr id="11267" name="Object 3"/>
            <p:cNvGraphicFramePr>
              <a:graphicFrameLocks noChangeAspect="1"/>
            </p:cNvGraphicFramePr>
            <p:nvPr/>
          </p:nvGraphicFramePr>
          <p:xfrm>
            <a:off x="3894" y="1633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0" name="Clip" r:id="rId5" imgW="1305000" imgH="1085760" progId="">
                    <p:embed/>
                  </p:oleObj>
                </mc:Choice>
                <mc:Fallback>
                  <p:oleObj name="Clip" r:id="rId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4" y="1633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8" name="Object 4"/>
            <p:cNvGraphicFramePr>
              <a:graphicFrameLocks noChangeAspect="1"/>
            </p:cNvGraphicFramePr>
            <p:nvPr/>
          </p:nvGraphicFramePr>
          <p:xfrm>
            <a:off x="3274" y="1651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1" name="Clip" r:id="rId6" imgW="1305000" imgH="1085760" progId="">
                    <p:embed/>
                  </p:oleObj>
                </mc:Choice>
                <mc:Fallback>
                  <p:oleObj name="Clip" r:id="rId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4" y="1651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9" name="Object 5"/>
            <p:cNvGraphicFramePr>
              <a:graphicFrameLocks noChangeAspect="1"/>
            </p:cNvGraphicFramePr>
            <p:nvPr/>
          </p:nvGraphicFramePr>
          <p:xfrm>
            <a:off x="3553" y="2069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2" name="Clip" r:id="rId7" imgW="1305000" imgH="1085760" progId="">
                    <p:embed/>
                  </p:oleObj>
                </mc:Choice>
                <mc:Fallback>
                  <p:oleObj name="Clip" r:id="rId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3" y="2069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0" name="Object 6"/>
            <p:cNvGraphicFramePr>
              <a:graphicFrameLocks noChangeAspect="1"/>
            </p:cNvGraphicFramePr>
            <p:nvPr/>
          </p:nvGraphicFramePr>
          <p:xfrm>
            <a:off x="4679" y="2070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3" name="Clip" r:id="rId8" imgW="1305000" imgH="1085760" progId="">
                    <p:embed/>
                  </p:oleObj>
                </mc:Choice>
                <mc:Fallback>
                  <p:oleObj name="Clip" r:id="rId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" y="2070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1" name="Object 7"/>
            <p:cNvGraphicFramePr>
              <a:graphicFrameLocks noChangeAspect="1"/>
            </p:cNvGraphicFramePr>
            <p:nvPr/>
          </p:nvGraphicFramePr>
          <p:xfrm>
            <a:off x="4733" y="3029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4" name="Clip" r:id="rId9" imgW="1305000" imgH="1085760" progId="">
                    <p:embed/>
                  </p:oleObj>
                </mc:Choice>
                <mc:Fallback>
                  <p:oleObj name="Clip" r:id="rId9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3029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2" name="Object 8"/>
            <p:cNvGraphicFramePr>
              <a:graphicFrameLocks noChangeAspect="1"/>
            </p:cNvGraphicFramePr>
            <p:nvPr/>
          </p:nvGraphicFramePr>
          <p:xfrm>
            <a:off x="2820" y="2096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5" name="Clip" r:id="rId10" imgW="1305000" imgH="1085760" progId="">
                    <p:embed/>
                  </p:oleObj>
                </mc:Choice>
                <mc:Fallback>
                  <p:oleObj name="Clip" r:id="rId10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0" y="2096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3" name="Object 9"/>
            <p:cNvGraphicFramePr>
              <a:graphicFrameLocks noChangeAspect="1"/>
            </p:cNvGraphicFramePr>
            <p:nvPr/>
          </p:nvGraphicFramePr>
          <p:xfrm>
            <a:off x="3230" y="2558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6" name="Clip" r:id="rId11" imgW="1305000" imgH="1085760" progId="">
                    <p:embed/>
                  </p:oleObj>
                </mc:Choice>
                <mc:Fallback>
                  <p:oleObj name="Clip" r:id="rId11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0" y="2558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4" name="Object 10"/>
            <p:cNvGraphicFramePr>
              <a:graphicFrameLocks noChangeAspect="1"/>
            </p:cNvGraphicFramePr>
            <p:nvPr/>
          </p:nvGraphicFramePr>
          <p:xfrm>
            <a:off x="3545" y="2951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7" name="Clip" r:id="rId12" imgW="1305000" imgH="1085760" progId="">
                    <p:embed/>
                  </p:oleObj>
                </mc:Choice>
                <mc:Fallback>
                  <p:oleObj name="Clip" r:id="rId12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5" y="2951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5" name="Object 11"/>
            <p:cNvGraphicFramePr>
              <a:graphicFrameLocks noChangeAspect="1"/>
            </p:cNvGraphicFramePr>
            <p:nvPr/>
          </p:nvGraphicFramePr>
          <p:xfrm>
            <a:off x="4713" y="2506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8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3" y="2506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6" name="Object 12"/>
            <p:cNvGraphicFramePr>
              <a:graphicFrameLocks noChangeAspect="1"/>
            </p:cNvGraphicFramePr>
            <p:nvPr/>
          </p:nvGraphicFramePr>
          <p:xfrm>
            <a:off x="4113" y="3196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69" name="Clip" r:id="rId14" imgW="1305000" imgH="1085760" progId="">
                    <p:embed/>
                  </p:oleObj>
                </mc:Choice>
                <mc:Fallback>
                  <p:oleObj name="Clip" r:id="rId1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3" y="3196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7" name="Object 13"/>
            <p:cNvGraphicFramePr>
              <a:graphicFrameLocks noChangeAspect="1"/>
            </p:cNvGraphicFramePr>
            <p:nvPr/>
          </p:nvGraphicFramePr>
          <p:xfrm>
            <a:off x="3719" y="3457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70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9" y="3457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8" name="Object 14"/>
            <p:cNvGraphicFramePr>
              <a:graphicFrameLocks noChangeAspect="1"/>
            </p:cNvGraphicFramePr>
            <p:nvPr/>
          </p:nvGraphicFramePr>
          <p:xfrm>
            <a:off x="2951" y="3126"/>
            <a:ext cx="34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71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" y="3126"/>
                          <a:ext cx="344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289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940" y="1668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0" name="Picture 5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94" y="1668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1" name="Picture 5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893" y="2122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2" name="Picture 5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43" y="2549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3" name="Picture 5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593" y="2976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4" name="Picture 5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760" y="3438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5" name="Picture 5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17" y="3054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6" name="Picture 6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31" y="2085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7" name="Picture 6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987" y="3141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1298" name="Picture 6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25" y="1570"/>
              <a:ext cx="297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sp>
          <p:nvSpPr>
            <p:cNvPr id="11299" name="Line 63"/>
            <p:cNvSpPr>
              <a:spLocks noChangeShapeType="1"/>
            </p:cNvSpPr>
            <p:nvPr/>
          </p:nvSpPr>
          <p:spPr bwMode="auto">
            <a:xfrm flipV="1">
              <a:off x="3570" y="2487"/>
              <a:ext cx="436" cy="16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0" name="Line 64"/>
            <p:cNvSpPr>
              <a:spLocks noChangeShapeType="1"/>
            </p:cNvSpPr>
            <p:nvPr/>
          </p:nvSpPr>
          <p:spPr bwMode="auto">
            <a:xfrm flipV="1">
              <a:off x="3823" y="2696"/>
              <a:ext cx="226" cy="32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1" name="Line 65"/>
            <p:cNvSpPr>
              <a:spLocks noChangeShapeType="1"/>
            </p:cNvSpPr>
            <p:nvPr/>
          </p:nvSpPr>
          <p:spPr bwMode="auto">
            <a:xfrm flipH="1" flipV="1">
              <a:off x="4267" y="2643"/>
              <a:ext cx="595" cy="45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2" name="Line 66"/>
            <p:cNvSpPr>
              <a:spLocks noChangeShapeType="1"/>
            </p:cNvSpPr>
            <p:nvPr/>
          </p:nvSpPr>
          <p:spPr bwMode="auto">
            <a:xfrm>
              <a:off x="4145" y="1781"/>
              <a:ext cx="16" cy="46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3" name="Line 67"/>
            <p:cNvSpPr>
              <a:spLocks noChangeShapeType="1"/>
            </p:cNvSpPr>
            <p:nvPr/>
          </p:nvSpPr>
          <p:spPr bwMode="auto">
            <a:xfrm flipH="1">
              <a:off x="4239" y="2237"/>
              <a:ext cx="473" cy="18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4" name="Line 68"/>
            <p:cNvSpPr>
              <a:spLocks noChangeShapeType="1"/>
            </p:cNvSpPr>
            <p:nvPr/>
          </p:nvSpPr>
          <p:spPr bwMode="auto">
            <a:xfrm>
              <a:off x="3148" y="2309"/>
              <a:ext cx="879" cy="11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5" name="Line 69"/>
            <p:cNvSpPr>
              <a:spLocks noChangeShapeType="1"/>
            </p:cNvSpPr>
            <p:nvPr/>
          </p:nvSpPr>
          <p:spPr bwMode="auto">
            <a:xfrm flipV="1">
              <a:off x="3209" y="2588"/>
              <a:ext cx="800" cy="64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6" name="Line 70"/>
            <p:cNvSpPr>
              <a:spLocks noChangeShapeType="1"/>
            </p:cNvSpPr>
            <p:nvPr/>
          </p:nvSpPr>
          <p:spPr bwMode="auto">
            <a:xfrm flipH="1">
              <a:off x="4262" y="1849"/>
              <a:ext cx="352" cy="39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7" name="Line 71"/>
            <p:cNvSpPr>
              <a:spLocks noChangeShapeType="1"/>
            </p:cNvSpPr>
            <p:nvPr/>
          </p:nvSpPr>
          <p:spPr bwMode="auto">
            <a:xfrm flipV="1">
              <a:off x="3904" y="2808"/>
              <a:ext cx="198" cy="65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8" name="Line 72"/>
            <p:cNvSpPr>
              <a:spLocks noChangeShapeType="1"/>
            </p:cNvSpPr>
            <p:nvPr/>
          </p:nvSpPr>
          <p:spPr bwMode="auto">
            <a:xfrm>
              <a:off x="3572" y="1964"/>
              <a:ext cx="416" cy="25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09" name="Line 73"/>
            <p:cNvSpPr>
              <a:spLocks noChangeShapeType="1"/>
            </p:cNvSpPr>
            <p:nvPr/>
          </p:nvSpPr>
          <p:spPr bwMode="auto">
            <a:xfrm flipH="1" flipV="1">
              <a:off x="4319" y="2514"/>
              <a:ext cx="419" cy="1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0318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4" grpId="0" build="p" autoUpdateAnimBg="0"/>
      <p:bldP spid="281605" grpId="0" autoUpdateAnimBg="0"/>
      <p:bldP spid="281606" grpId="0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2293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D440C-BA7D-44CB-8C61-CAAFBDB35F10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48625" cy="1143000"/>
          </a:xfrm>
        </p:spPr>
        <p:txBody>
          <a:bodyPr/>
          <a:lstStyle/>
          <a:p>
            <a:r>
              <a:rPr lang="pt-BR" dirty="0"/>
              <a:t>Os vilões podem analisar pacotes</a:t>
            </a:r>
          </a:p>
        </p:txBody>
      </p:sp>
      <p:sp>
        <p:nvSpPr>
          <p:cNvPr id="1229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493713" y="1436688"/>
            <a:ext cx="8297862" cy="14843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pt-BR" i="1" dirty="0">
                <a:solidFill>
                  <a:srgbClr val="FF3300"/>
                </a:solidFill>
              </a:rPr>
              <a:t>Analisadores (farejadores) de pacotes: </a:t>
            </a:r>
          </a:p>
          <a:p>
            <a:pPr lvl="1"/>
            <a:r>
              <a:rPr lang="pt-BR" dirty="0"/>
              <a:t>meios de difusão (Ethernet compartilhado, sem fio)</a:t>
            </a:r>
          </a:p>
          <a:p>
            <a:pPr lvl="1"/>
            <a:r>
              <a:rPr lang="pt-BR" dirty="0"/>
              <a:t>interface promíscua de rede lê/registra todos os pacotes que passam (incluindo senhas!)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6294438" y="4791075"/>
          <a:ext cx="6683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89" name="ClipArt" r:id="rId3" imgW="1305000" imgH="1085760" progId="">
                  <p:embed/>
                </p:oleObj>
              </mc:Choice>
              <mc:Fallback>
                <p:oleObj name="ClipArt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4438" y="4791075"/>
                        <a:ext cx="668337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6" name="Group 19"/>
          <p:cNvGrpSpPr>
            <a:grpSpLocks/>
          </p:cNvGrpSpPr>
          <p:nvPr/>
        </p:nvGrpSpPr>
        <p:grpSpPr bwMode="auto">
          <a:xfrm>
            <a:off x="1905000" y="3360738"/>
            <a:ext cx="384175" cy="723900"/>
            <a:chOff x="4180" y="783"/>
            <a:chExt cx="150" cy="307"/>
          </a:xfrm>
        </p:grpSpPr>
        <p:sp>
          <p:nvSpPr>
            <p:cNvPr id="12328" name="AutoShape 20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29" name="Rectangle 21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30" name="Rectangle 22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31" name="AutoShape 23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32" name="Line 24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33" name="Line 25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34" name="Rectangle 26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35" name="Rectangle 27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</p:grpSp>
      <p:grpSp>
        <p:nvGrpSpPr>
          <p:cNvPr id="12297" name="Group 28"/>
          <p:cNvGrpSpPr>
            <a:grpSpLocks/>
          </p:cNvGrpSpPr>
          <p:nvPr/>
        </p:nvGrpSpPr>
        <p:grpSpPr bwMode="auto">
          <a:xfrm>
            <a:off x="2859088" y="4851400"/>
            <a:ext cx="642937" cy="328613"/>
            <a:chOff x="3600" y="219"/>
            <a:chExt cx="360" cy="175"/>
          </a:xfrm>
        </p:grpSpPr>
        <p:sp>
          <p:nvSpPr>
            <p:cNvPr id="12315" name="Oval 2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16" name="Line 3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17" name="Line 3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18" name="Rectangle 3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2319" name="Oval 3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12320" name="Group 3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2325" name="Line 3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26" name="Line 3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27" name="Line 3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2321" name="Group 3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2322" name="Line 3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23" name="Line 4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24" name="Line 4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437063" y="3422650"/>
          <a:ext cx="6683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90" name="ClipArt" r:id="rId5" imgW="1305000" imgH="1085760" progId="">
                  <p:embed/>
                </p:oleObj>
              </mc:Choice>
              <mc:Fallback>
                <p:oleObj name="ClipArt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3422650"/>
                        <a:ext cx="668337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Freeform 43"/>
          <p:cNvSpPr>
            <a:spLocks/>
          </p:cNvSpPr>
          <p:nvPr/>
        </p:nvSpPr>
        <p:spPr bwMode="auto">
          <a:xfrm>
            <a:off x="2005013" y="4086225"/>
            <a:ext cx="4587875" cy="728663"/>
          </a:xfrm>
          <a:custGeom>
            <a:avLst/>
            <a:gdLst>
              <a:gd name="T0" fmla="*/ 2147483647 w 2620"/>
              <a:gd name="T1" fmla="*/ 0 h 459"/>
              <a:gd name="T2" fmla="*/ 0 w 2620"/>
              <a:gd name="T3" fmla="*/ 2147483647 h 459"/>
              <a:gd name="T4" fmla="*/ 2147483647 w 2620"/>
              <a:gd name="T5" fmla="*/ 2147483647 h 459"/>
              <a:gd name="T6" fmla="*/ 2147483647 w 2620"/>
              <a:gd name="T7" fmla="*/ 2147483647 h 459"/>
              <a:gd name="T8" fmla="*/ 0 60000 65536"/>
              <a:gd name="T9" fmla="*/ 0 60000 65536"/>
              <a:gd name="T10" fmla="*/ 0 60000 65536"/>
              <a:gd name="T11" fmla="*/ 0 60000 65536"/>
              <a:gd name="T12" fmla="*/ 0 w 2620"/>
              <a:gd name="T13" fmla="*/ 0 h 459"/>
              <a:gd name="T14" fmla="*/ 2620 w 2620"/>
              <a:gd name="T15" fmla="*/ 459 h 4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20" h="459">
                <a:moveTo>
                  <a:pt x="2" y="0"/>
                </a:moveTo>
                <a:lnTo>
                  <a:pt x="0" y="253"/>
                </a:lnTo>
                <a:lnTo>
                  <a:pt x="2620" y="253"/>
                </a:lnTo>
                <a:lnTo>
                  <a:pt x="2620" y="459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9" name="Freeform 44"/>
          <p:cNvSpPr>
            <a:spLocks/>
          </p:cNvSpPr>
          <p:nvPr/>
        </p:nvSpPr>
        <p:spPr bwMode="auto">
          <a:xfrm>
            <a:off x="4837113" y="3956050"/>
            <a:ext cx="4762" cy="522288"/>
          </a:xfrm>
          <a:custGeom>
            <a:avLst/>
            <a:gdLst>
              <a:gd name="T0" fmla="*/ 0 w 3"/>
              <a:gd name="T1" fmla="*/ 2147483647 h 329"/>
              <a:gd name="T2" fmla="*/ 2147483647 w 3"/>
              <a:gd name="T3" fmla="*/ 0 h 329"/>
              <a:gd name="T4" fmla="*/ 0 60000 65536"/>
              <a:gd name="T5" fmla="*/ 0 60000 65536"/>
              <a:gd name="T6" fmla="*/ 0 w 3"/>
              <a:gd name="T7" fmla="*/ 0 h 329"/>
              <a:gd name="T8" fmla="*/ 3 w 3"/>
              <a:gd name="T9" fmla="*/ 329 h 3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29">
                <a:moveTo>
                  <a:pt x="0" y="329"/>
                </a:moveTo>
                <a:lnTo>
                  <a:pt x="3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300" name="Line 45"/>
          <p:cNvSpPr>
            <a:spLocks noChangeShapeType="1"/>
          </p:cNvSpPr>
          <p:nvPr/>
        </p:nvSpPr>
        <p:spPr bwMode="auto">
          <a:xfrm flipV="1">
            <a:off x="3179763" y="4478338"/>
            <a:ext cx="0" cy="374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301" name="Line 46"/>
          <p:cNvSpPr>
            <a:spLocks noChangeShapeType="1"/>
          </p:cNvSpPr>
          <p:nvPr/>
        </p:nvSpPr>
        <p:spPr bwMode="auto">
          <a:xfrm flipV="1">
            <a:off x="3198813" y="5189538"/>
            <a:ext cx="0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302" name="Text Box 47"/>
          <p:cNvSpPr txBox="1">
            <a:spLocks noChangeArrowheads="1"/>
          </p:cNvSpPr>
          <p:nvPr/>
        </p:nvSpPr>
        <p:spPr bwMode="auto">
          <a:xfrm>
            <a:off x="1452563" y="3375025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A</a:t>
            </a:r>
            <a:endParaRPr lang="en-US"/>
          </a:p>
        </p:txBody>
      </p:sp>
      <p:sp>
        <p:nvSpPr>
          <p:cNvPr id="12303" name="Text Box 48"/>
          <p:cNvSpPr txBox="1">
            <a:spLocks noChangeArrowheads="1"/>
          </p:cNvSpPr>
          <p:nvPr/>
        </p:nvSpPr>
        <p:spPr bwMode="auto">
          <a:xfrm>
            <a:off x="6937375" y="48387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B</a:t>
            </a:r>
            <a:endParaRPr lang="en-US"/>
          </a:p>
        </p:txBody>
      </p:sp>
      <p:sp>
        <p:nvSpPr>
          <p:cNvPr id="12304" name="Text Box 49"/>
          <p:cNvSpPr txBox="1">
            <a:spLocks noChangeArrowheads="1"/>
          </p:cNvSpPr>
          <p:nvPr/>
        </p:nvSpPr>
        <p:spPr bwMode="auto">
          <a:xfrm>
            <a:off x="5046663" y="3352800"/>
            <a:ext cx="36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C</a:t>
            </a:r>
            <a:endParaRPr lang="en-US"/>
          </a:p>
        </p:txBody>
      </p:sp>
      <p:grpSp>
        <p:nvGrpSpPr>
          <p:cNvPr id="12305" name="Group 50"/>
          <p:cNvGrpSpPr>
            <a:grpSpLocks/>
          </p:cNvGrpSpPr>
          <p:nvPr/>
        </p:nvGrpSpPr>
        <p:grpSpPr bwMode="auto">
          <a:xfrm>
            <a:off x="3833813" y="4605338"/>
            <a:ext cx="2295525" cy="336550"/>
            <a:chOff x="2418" y="3342"/>
            <a:chExt cx="1446" cy="212"/>
          </a:xfrm>
        </p:grpSpPr>
        <p:sp>
          <p:nvSpPr>
            <p:cNvPr id="12310" name="Rectangle 51"/>
            <p:cNvSpPr>
              <a:spLocks noChangeArrowheads="1"/>
            </p:cNvSpPr>
            <p:nvPr/>
          </p:nvSpPr>
          <p:spPr bwMode="auto">
            <a:xfrm>
              <a:off x="2463" y="3366"/>
              <a:ext cx="1356" cy="17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2311" name="Line 52"/>
            <p:cNvSpPr>
              <a:spLocks noChangeShapeType="1"/>
            </p:cNvSpPr>
            <p:nvPr/>
          </p:nvSpPr>
          <p:spPr bwMode="auto">
            <a:xfrm>
              <a:off x="2784" y="3372"/>
              <a:ext cx="0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>
              <a:off x="3186" y="3375"/>
              <a:ext cx="0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13" name="Line 54"/>
            <p:cNvSpPr>
              <a:spLocks noChangeShapeType="1"/>
            </p:cNvSpPr>
            <p:nvPr/>
          </p:nvSpPr>
          <p:spPr bwMode="auto">
            <a:xfrm>
              <a:off x="3321" y="3375"/>
              <a:ext cx="0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314" name="Text Box 55"/>
            <p:cNvSpPr txBox="1">
              <a:spLocks noChangeArrowheads="1"/>
            </p:cNvSpPr>
            <p:nvPr/>
          </p:nvSpPr>
          <p:spPr bwMode="auto">
            <a:xfrm>
              <a:off x="2418" y="3342"/>
              <a:ext cx="14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>
                  <a:latin typeface="Arial" charset="0"/>
                </a:rPr>
                <a:t>src:B dest:A     payload</a:t>
              </a:r>
              <a:endParaRPr lang="en-US" sz="1600"/>
            </a:p>
          </p:txBody>
        </p:sp>
      </p:grpSp>
      <p:sp>
        <p:nvSpPr>
          <p:cNvPr id="12306" name="Freeform 56"/>
          <p:cNvSpPr>
            <a:spLocks/>
          </p:cNvSpPr>
          <p:nvPr/>
        </p:nvSpPr>
        <p:spPr bwMode="auto">
          <a:xfrm>
            <a:off x="3802063" y="4560888"/>
            <a:ext cx="2635250" cy="241300"/>
          </a:xfrm>
          <a:custGeom>
            <a:avLst/>
            <a:gdLst>
              <a:gd name="T0" fmla="*/ 2147483647 w 1660"/>
              <a:gd name="T1" fmla="*/ 2147483647 h 152"/>
              <a:gd name="T2" fmla="*/ 2147483647 w 1660"/>
              <a:gd name="T3" fmla="*/ 0 h 152"/>
              <a:gd name="T4" fmla="*/ 0 w 1660"/>
              <a:gd name="T5" fmla="*/ 2147483647 h 152"/>
              <a:gd name="T6" fmla="*/ 0 60000 65536"/>
              <a:gd name="T7" fmla="*/ 0 60000 65536"/>
              <a:gd name="T8" fmla="*/ 0 60000 65536"/>
              <a:gd name="T9" fmla="*/ 0 w 1660"/>
              <a:gd name="T10" fmla="*/ 0 h 152"/>
              <a:gd name="T11" fmla="*/ 1660 w 1660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60" h="152">
                <a:moveTo>
                  <a:pt x="1660" y="152"/>
                </a:moveTo>
                <a:lnTo>
                  <a:pt x="1660" y="0"/>
                </a:lnTo>
                <a:lnTo>
                  <a:pt x="0" y="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307" name="Line 57"/>
          <p:cNvSpPr>
            <a:spLocks noChangeShapeType="1"/>
          </p:cNvSpPr>
          <p:nvPr/>
        </p:nvSpPr>
        <p:spPr bwMode="auto">
          <a:xfrm flipV="1">
            <a:off x="4945063" y="3957638"/>
            <a:ext cx="0" cy="603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308" name="Rectangle 59"/>
          <p:cNvSpPr>
            <a:spLocks noChangeArrowheads="1"/>
          </p:cNvSpPr>
          <p:nvPr/>
        </p:nvSpPr>
        <p:spPr bwMode="auto">
          <a:xfrm>
            <a:off x="573088" y="5360988"/>
            <a:ext cx="7772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v"/>
            </a:pPr>
            <a:r>
              <a:rPr lang="pt-BR" dirty="0">
                <a:latin typeface="Comic Sans MS" pitchFamily="66" charset="0"/>
              </a:rPr>
              <a:t>O programa </a:t>
            </a:r>
            <a:r>
              <a:rPr lang="pt-BR" dirty="0" err="1">
                <a:latin typeface="Comic Sans MS" pitchFamily="66" charset="0"/>
              </a:rPr>
              <a:t>Wireshark</a:t>
            </a:r>
            <a:r>
              <a:rPr lang="pt-BR" dirty="0">
                <a:latin typeface="Comic Sans MS" pitchFamily="66" charset="0"/>
              </a:rPr>
              <a:t> usado para os laboratórios no final do capítulo é um analisador grátis de pacotes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pt-BR" dirty="0">
              <a:latin typeface="Comic Sans MS" pitchFamily="66" charset="0"/>
            </a:endParaRPr>
          </a:p>
        </p:txBody>
      </p:sp>
      <p:pic>
        <p:nvPicPr>
          <p:cNvPr id="12309" name="Picture 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7075" y="3419475"/>
            <a:ext cx="471488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3526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33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0E4AA-52D3-43E4-BCCE-CDAD14C983C8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Os vilões podem se passar por alguém de sua confiança</a:t>
            </a:r>
          </a:p>
        </p:txBody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713" y="1558925"/>
            <a:ext cx="8077200" cy="1484313"/>
          </a:xfrm>
        </p:spPr>
        <p:txBody>
          <a:bodyPr/>
          <a:lstStyle/>
          <a:p>
            <a:r>
              <a:rPr lang="pt-BR" i="1">
                <a:solidFill>
                  <a:srgbClr val="FF3300"/>
                </a:solidFill>
              </a:rPr>
              <a:t>Imitação (spoofing) de pacotes IP: </a:t>
            </a:r>
            <a:r>
              <a:rPr lang="pt-BR" sz="2400"/>
              <a:t>envia pacotes com endereços origem falsos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6411913" y="4305300"/>
          <a:ext cx="6683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15" name="ClipArt" r:id="rId3" imgW="1305000" imgH="1085760" progId="">
                  <p:embed/>
                </p:oleObj>
              </mc:Choice>
              <mc:Fallback>
                <p:oleObj name="ClipArt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913" y="4305300"/>
                        <a:ext cx="668337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320" name="Group 46"/>
          <p:cNvGrpSpPr>
            <a:grpSpLocks/>
          </p:cNvGrpSpPr>
          <p:nvPr/>
        </p:nvGrpSpPr>
        <p:grpSpPr bwMode="auto">
          <a:xfrm>
            <a:off x="2022475" y="2874963"/>
            <a:ext cx="384175" cy="723900"/>
            <a:chOff x="4180" y="783"/>
            <a:chExt cx="150" cy="307"/>
          </a:xfrm>
        </p:grpSpPr>
        <p:sp>
          <p:nvSpPr>
            <p:cNvPr id="13350" name="AutoShape 4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51" name="Rectangle 4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52" name="Rectangle 4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53" name="AutoShape 5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54" name="Line 5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55" name="Line 5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56" name="Rectangle 5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57" name="Rectangle 5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</p:grpSp>
      <p:grpSp>
        <p:nvGrpSpPr>
          <p:cNvPr id="13321" name="Group 55"/>
          <p:cNvGrpSpPr>
            <a:grpSpLocks/>
          </p:cNvGrpSpPr>
          <p:nvPr/>
        </p:nvGrpSpPr>
        <p:grpSpPr bwMode="auto">
          <a:xfrm>
            <a:off x="2976563" y="4365625"/>
            <a:ext cx="642937" cy="328613"/>
            <a:chOff x="3600" y="219"/>
            <a:chExt cx="360" cy="175"/>
          </a:xfrm>
        </p:grpSpPr>
        <p:sp>
          <p:nvSpPr>
            <p:cNvPr id="13337" name="Oval 5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38" name="Line 5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39" name="Line 5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40" name="Rectangle 5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3341" name="Oval 6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13342" name="Group 6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3347" name="Line 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348" name="Line 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349" name="Line 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343" name="Group 6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3344" name="Line 6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345" name="Line 6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346" name="Line 6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554538" y="2936875"/>
          <a:ext cx="6683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16" name="ClipArt" r:id="rId5" imgW="1305000" imgH="1085760" progId="">
                  <p:embed/>
                </p:oleObj>
              </mc:Choice>
              <mc:Fallback>
                <p:oleObj name="ClipArt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4538" y="2936875"/>
                        <a:ext cx="668337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Freeform 70"/>
          <p:cNvSpPr>
            <a:spLocks/>
          </p:cNvSpPr>
          <p:nvPr/>
        </p:nvSpPr>
        <p:spPr bwMode="auto">
          <a:xfrm>
            <a:off x="2122488" y="3600450"/>
            <a:ext cx="4587875" cy="728663"/>
          </a:xfrm>
          <a:custGeom>
            <a:avLst/>
            <a:gdLst>
              <a:gd name="T0" fmla="*/ 2147483647 w 2620"/>
              <a:gd name="T1" fmla="*/ 0 h 459"/>
              <a:gd name="T2" fmla="*/ 0 w 2620"/>
              <a:gd name="T3" fmla="*/ 2147483647 h 459"/>
              <a:gd name="T4" fmla="*/ 2147483647 w 2620"/>
              <a:gd name="T5" fmla="*/ 2147483647 h 459"/>
              <a:gd name="T6" fmla="*/ 2147483647 w 2620"/>
              <a:gd name="T7" fmla="*/ 2147483647 h 459"/>
              <a:gd name="T8" fmla="*/ 0 60000 65536"/>
              <a:gd name="T9" fmla="*/ 0 60000 65536"/>
              <a:gd name="T10" fmla="*/ 0 60000 65536"/>
              <a:gd name="T11" fmla="*/ 0 60000 65536"/>
              <a:gd name="T12" fmla="*/ 0 w 2620"/>
              <a:gd name="T13" fmla="*/ 0 h 459"/>
              <a:gd name="T14" fmla="*/ 2620 w 2620"/>
              <a:gd name="T15" fmla="*/ 459 h 4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20" h="459">
                <a:moveTo>
                  <a:pt x="2" y="0"/>
                </a:moveTo>
                <a:lnTo>
                  <a:pt x="0" y="253"/>
                </a:lnTo>
                <a:lnTo>
                  <a:pt x="2620" y="253"/>
                </a:lnTo>
                <a:lnTo>
                  <a:pt x="2620" y="459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3" name="Freeform 71"/>
          <p:cNvSpPr>
            <a:spLocks/>
          </p:cNvSpPr>
          <p:nvPr/>
        </p:nvSpPr>
        <p:spPr bwMode="auto">
          <a:xfrm>
            <a:off x="4954588" y="3470275"/>
            <a:ext cx="4762" cy="522288"/>
          </a:xfrm>
          <a:custGeom>
            <a:avLst/>
            <a:gdLst>
              <a:gd name="T0" fmla="*/ 0 w 3"/>
              <a:gd name="T1" fmla="*/ 2147483647 h 329"/>
              <a:gd name="T2" fmla="*/ 2147483647 w 3"/>
              <a:gd name="T3" fmla="*/ 0 h 329"/>
              <a:gd name="T4" fmla="*/ 0 60000 65536"/>
              <a:gd name="T5" fmla="*/ 0 60000 65536"/>
              <a:gd name="T6" fmla="*/ 0 w 3"/>
              <a:gd name="T7" fmla="*/ 0 h 329"/>
              <a:gd name="T8" fmla="*/ 3 w 3"/>
              <a:gd name="T9" fmla="*/ 329 h 3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29">
                <a:moveTo>
                  <a:pt x="0" y="329"/>
                </a:moveTo>
                <a:lnTo>
                  <a:pt x="3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4" name="Line 72"/>
          <p:cNvSpPr>
            <a:spLocks noChangeShapeType="1"/>
          </p:cNvSpPr>
          <p:nvPr/>
        </p:nvSpPr>
        <p:spPr bwMode="auto">
          <a:xfrm flipV="1">
            <a:off x="3297238" y="3992563"/>
            <a:ext cx="0" cy="374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5" name="Line 73"/>
          <p:cNvSpPr>
            <a:spLocks noChangeShapeType="1"/>
          </p:cNvSpPr>
          <p:nvPr/>
        </p:nvSpPr>
        <p:spPr bwMode="auto">
          <a:xfrm flipV="1">
            <a:off x="3316288" y="4703763"/>
            <a:ext cx="0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6" name="Text Box 74"/>
          <p:cNvSpPr txBox="1">
            <a:spLocks noChangeArrowheads="1"/>
          </p:cNvSpPr>
          <p:nvPr/>
        </p:nvSpPr>
        <p:spPr bwMode="auto">
          <a:xfrm>
            <a:off x="1570038" y="2889250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A</a:t>
            </a:r>
            <a:endParaRPr lang="en-US"/>
          </a:p>
        </p:txBody>
      </p:sp>
      <p:sp>
        <p:nvSpPr>
          <p:cNvPr id="13327" name="Text Box 75"/>
          <p:cNvSpPr txBox="1">
            <a:spLocks noChangeArrowheads="1"/>
          </p:cNvSpPr>
          <p:nvPr/>
        </p:nvSpPr>
        <p:spPr bwMode="auto">
          <a:xfrm>
            <a:off x="7054850" y="4352925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B</a:t>
            </a:r>
            <a:endParaRPr lang="en-US"/>
          </a:p>
        </p:txBody>
      </p:sp>
      <p:sp>
        <p:nvSpPr>
          <p:cNvPr id="13328" name="Text Box 76"/>
          <p:cNvSpPr txBox="1">
            <a:spLocks noChangeArrowheads="1"/>
          </p:cNvSpPr>
          <p:nvPr/>
        </p:nvSpPr>
        <p:spPr bwMode="auto">
          <a:xfrm>
            <a:off x="5164138" y="2867025"/>
            <a:ext cx="36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C</a:t>
            </a:r>
            <a:endParaRPr lang="en-US"/>
          </a:p>
        </p:txBody>
      </p:sp>
      <p:sp>
        <p:nvSpPr>
          <p:cNvPr id="13329" name="Freeform 77"/>
          <p:cNvSpPr>
            <a:spLocks/>
          </p:cNvSpPr>
          <p:nvPr/>
        </p:nvSpPr>
        <p:spPr bwMode="auto">
          <a:xfrm>
            <a:off x="2132013" y="3448050"/>
            <a:ext cx="2967037" cy="704850"/>
          </a:xfrm>
          <a:custGeom>
            <a:avLst/>
            <a:gdLst>
              <a:gd name="T0" fmla="*/ 2147483647 w 1869"/>
              <a:gd name="T1" fmla="*/ 0 h 444"/>
              <a:gd name="T2" fmla="*/ 2147483647 w 1869"/>
              <a:gd name="T3" fmla="*/ 2147483647 h 444"/>
              <a:gd name="T4" fmla="*/ 0 w 1869"/>
              <a:gd name="T5" fmla="*/ 2147483647 h 444"/>
              <a:gd name="T6" fmla="*/ 0 60000 65536"/>
              <a:gd name="T7" fmla="*/ 0 60000 65536"/>
              <a:gd name="T8" fmla="*/ 0 60000 65536"/>
              <a:gd name="T9" fmla="*/ 0 w 1869"/>
              <a:gd name="T10" fmla="*/ 0 h 444"/>
              <a:gd name="T11" fmla="*/ 1869 w 1869"/>
              <a:gd name="T12" fmla="*/ 444 h 4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9" h="444">
                <a:moveTo>
                  <a:pt x="1869" y="0"/>
                </a:moveTo>
                <a:lnTo>
                  <a:pt x="1869" y="444"/>
                </a:lnTo>
                <a:lnTo>
                  <a:pt x="0" y="44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3330" name="Group 78"/>
          <p:cNvGrpSpPr>
            <a:grpSpLocks/>
          </p:cNvGrpSpPr>
          <p:nvPr/>
        </p:nvGrpSpPr>
        <p:grpSpPr bwMode="auto">
          <a:xfrm>
            <a:off x="2598738" y="3930650"/>
            <a:ext cx="2295525" cy="336550"/>
            <a:chOff x="2418" y="3342"/>
            <a:chExt cx="1446" cy="212"/>
          </a:xfrm>
        </p:grpSpPr>
        <p:sp>
          <p:nvSpPr>
            <p:cNvPr id="13332" name="Rectangle 79"/>
            <p:cNvSpPr>
              <a:spLocks noChangeArrowheads="1"/>
            </p:cNvSpPr>
            <p:nvPr/>
          </p:nvSpPr>
          <p:spPr bwMode="auto">
            <a:xfrm>
              <a:off x="2463" y="3366"/>
              <a:ext cx="1356" cy="17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13333" name="Line 80"/>
            <p:cNvSpPr>
              <a:spLocks noChangeShapeType="1"/>
            </p:cNvSpPr>
            <p:nvPr/>
          </p:nvSpPr>
          <p:spPr bwMode="auto">
            <a:xfrm>
              <a:off x="2784" y="3372"/>
              <a:ext cx="0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34" name="Line 81"/>
            <p:cNvSpPr>
              <a:spLocks noChangeShapeType="1"/>
            </p:cNvSpPr>
            <p:nvPr/>
          </p:nvSpPr>
          <p:spPr bwMode="auto">
            <a:xfrm>
              <a:off x="3186" y="3375"/>
              <a:ext cx="0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35" name="Line 82"/>
            <p:cNvSpPr>
              <a:spLocks noChangeShapeType="1"/>
            </p:cNvSpPr>
            <p:nvPr/>
          </p:nvSpPr>
          <p:spPr bwMode="auto">
            <a:xfrm>
              <a:off x="3321" y="3375"/>
              <a:ext cx="0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36" name="Text Box 83"/>
            <p:cNvSpPr txBox="1">
              <a:spLocks noChangeArrowheads="1"/>
            </p:cNvSpPr>
            <p:nvPr/>
          </p:nvSpPr>
          <p:spPr bwMode="auto">
            <a:xfrm>
              <a:off x="2418" y="3342"/>
              <a:ext cx="14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rgbClr val="FF0000"/>
                  </a:solidFill>
                  <a:latin typeface="Arial" charset="0"/>
                </a:rPr>
                <a:t>src:B</a:t>
              </a:r>
              <a:r>
                <a:rPr lang="en-US" sz="1600">
                  <a:latin typeface="Arial" charset="0"/>
                </a:rPr>
                <a:t> dest:A     payload</a:t>
              </a:r>
              <a:endParaRPr lang="en-US" sz="1600"/>
            </a:p>
          </p:txBody>
        </p:sp>
      </p:grpSp>
      <p:pic>
        <p:nvPicPr>
          <p:cNvPr id="13331" name="Picture 8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0" y="2962275"/>
            <a:ext cx="471488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946150" y="5562600"/>
            <a:ext cx="689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i="1" dirty="0">
                <a:latin typeface="Gill Sans MT" pitchFamily="34" charset="0"/>
              </a:rPr>
              <a:t>… muito mais sobre segurança (até o Capítulo 8)</a:t>
            </a:r>
          </a:p>
        </p:txBody>
      </p:sp>
    </p:spTree>
    <p:extLst>
      <p:ext uri="{BB962C8B-B14F-4D97-AF65-F5344CB8AC3E}">
        <p14:creationId xmlns:p14="http://schemas.microsoft.com/office/powerpoint/2010/main" val="338806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093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E0E7DD-D0D6-4B3C-ACC7-80CCCEEF0DB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93138" cy="1143000"/>
          </a:xfrm>
        </p:spPr>
        <p:txBody>
          <a:bodyPr/>
          <a:lstStyle/>
          <a:p>
            <a:r>
              <a:rPr lang="pt-BR" sz="3200" dirty="0"/>
              <a:t>O que é a Internet: visão dos componentes</a:t>
            </a:r>
          </a:p>
        </p:txBody>
      </p:sp>
      <p:sp>
        <p:nvSpPr>
          <p:cNvPr id="30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419600" cy="506577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 i="1" dirty="0">
                <a:solidFill>
                  <a:srgbClr val="FF0000"/>
                </a:solidFill>
              </a:rPr>
              <a:t>Internet: </a:t>
            </a:r>
            <a:r>
              <a:rPr lang="pt-BR" sz="2400" dirty="0">
                <a:solidFill>
                  <a:srgbClr val="FF0000"/>
                </a:solidFill>
              </a:rPr>
              <a:t>“rede de redes”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livremente hierárquica</a:t>
            </a:r>
          </a:p>
          <a:p>
            <a:pPr lvl="1">
              <a:lnSpc>
                <a:spcPct val="90000"/>
              </a:lnSpc>
            </a:pPr>
            <a:r>
              <a:rPr lang="pt-BR" sz="2000" dirty="0" err="1"/>
              <a:t>ISPs</a:t>
            </a:r>
            <a:r>
              <a:rPr lang="pt-BR" sz="2000" dirty="0"/>
              <a:t> interconectados</a:t>
            </a:r>
          </a:p>
          <a:p>
            <a:pPr>
              <a:lnSpc>
                <a:spcPct val="90000"/>
              </a:lnSpc>
            </a:pPr>
            <a:r>
              <a:rPr lang="pt-BR" sz="2400" i="1" dirty="0">
                <a:solidFill>
                  <a:srgbClr val="FF0000"/>
                </a:solidFill>
              </a:rPr>
              <a:t>protocolos</a:t>
            </a:r>
            <a:r>
              <a:rPr lang="pt-BR" sz="2400" dirty="0">
                <a:solidFill>
                  <a:srgbClr val="FF0000"/>
                </a:solidFill>
              </a:rPr>
              <a:t>: </a:t>
            </a:r>
            <a:r>
              <a:rPr lang="pt-BR" sz="2400" dirty="0"/>
              <a:t>controlam o envio e o recebimento de mensagens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ex., TCP, IP, HTTP, Skype, 802.11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Padrões Internet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RFC: </a:t>
            </a:r>
            <a:r>
              <a:rPr lang="pt-BR" sz="2000" i="1" dirty="0" err="1"/>
              <a:t>Request</a:t>
            </a:r>
            <a:r>
              <a:rPr lang="pt-BR" sz="2000" i="1" dirty="0"/>
              <a:t> for </a:t>
            </a:r>
            <a:r>
              <a:rPr lang="pt-BR" sz="2000" i="1" dirty="0" err="1"/>
              <a:t>comments</a:t>
            </a:r>
            <a:endParaRPr lang="pt-BR" sz="2000" i="1" dirty="0"/>
          </a:p>
          <a:p>
            <a:pPr lvl="1">
              <a:lnSpc>
                <a:spcPct val="90000"/>
              </a:lnSpc>
            </a:pPr>
            <a:r>
              <a:rPr lang="pt-BR" sz="2000" dirty="0"/>
              <a:t>IETF: </a:t>
            </a:r>
            <a:r>
              <a:rPr lang="pt-BR" sz="2000" i="1" dirty="0"/>
              <a:t>Internet </a:t>
            </a:r>
            <a:r>
              <a:rPr lang="pt-BR" sz="2000" i="1" dirty="0" err="1"/>
              <a:t>Engineering</a:t>
            </a:r>
            <a:r>
              <a:rPr lang="pt-BR" sz="2000" i="1" dirty="0"/>
              <a:t> </a:t>
            </a:r>
            <a:r>
              <a:rPr lang="pt-BR" sz="2000" i="1" dirty="0" err="1"/>
              <a:t>Task</a:t>
            </a:r>
            <a:r>
              <a:rPr lang="pt-BR" sz="2000" i="1" dirty="0"/>
              <a:t> Force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www.ietf.org </a:t>
            </a:r>
          </a:p>
        </p:txBody>
      </p:sp>
      <p:pic>
        <p:nvPicPr>
          <p:cNvPr id="260" name="Imagem 259" descr="red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6158" y="1263607"/>
            <a:ext cx="3468338" cy="45106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79864FA-552D-964B-A60B-61BF13EF1AFE}"/>
              </a:ext>
            </a:extLst>
          </p:cNvPr>
          <p:cNvSpPr txBox="1"/>
          <p:nvPr/>
        </p:nvSpPr>
        <p:spPr>
          <a:xfrm>
            <a:off x="3110376" y="5902309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+mn-lt"/>
                <a:hlinkClick r:id="rId4"/>
              </a:rPr>
              <a:t>RFCs</a:t>
            </a:r>
            <a:r>
              <a:rPr lang="pt-BR" sz="2000" dirty="0">
                <a:latin typeface="+mn-lt"/>
                <a:hlinkClick r:id="rId4"/>
              </a:rPr>
              <a:t> de 1º de Abril</a:t>
            </a:r>
            <a:endParaRPr lang="pt-BR" dirty="0">
              <a:latin typeface="+mn-lt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cartilha.cert.br</a:t>
            </a:r>
            <a:r>
              <a:rPr lang="pt-BR" dirty="0"/>
              <a:t>/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0" y="1631950"/>
            <a:ext cx="4711700" cy="1574800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467100"/>
            <a:ext cx="28194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613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1.1 O Que </a:t>
            </a:r>
            <a:r>
              <a:rPr lang="pt-BR" sz="2400" i="1" dirty="0"/>
              <a:t>é</a:t>
            </a:r>
            <a:r>
              <a:rPr lang="pt-BR" sz="2400" dirty="0"/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542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9155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2BA6F-C866-4D8C-B4D2-06A807ECDD05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História da Internet</a:t>
            </a:r>
            <a:endParaRPr lang="pt-BR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000">
                <a:solidFill>
                  <a:schemeClr val="accent2"/>
                </a:solidFill>
              </a:rPr>
              <a:t>1961:</a:t>
            </a:r>
            <a:r>
              <a:rPr lang="pt-BR" sz="2000"/>
              <a:t> Kleinrock - teoria das filas demonstra eficiência da comutação por pacotes</a:t>
            </a:r>
          </a:p>
          <a:p>
            <a:r>
              <a:rPr lang="pt-BR" sz="2000">
                <a:solidFill>
                  <a:schemeClr val="accent2"/>
                </a:solidFill>
              </a:rPr>
              <a:t>1964:</a:t>
            </a:r>
            <a:r>
              <a:rPr lang="pt-BR" sz="2000"/>
              <a:t> Baran - comutação de pacotes em redes militares</a:t>
            </a:r>
          </a:p>
          <a:p>
            <a:r>
              <a:rPr lang="pt-BR" sz="2000">
                <a:solidFill>
                  <a:schemeClr val="accent2"/>
                </a:solidFill>
              </a:rPr>
              <a:t>1967:</a:t>
            </a:r>
            <a:r>
              <a:rPr lang="pt-BR" sz="2000"/>
              <a:t> concepção da ARPAnet pela ARPA (</a:t>
            </a:r>
            <a:r>
              <a:rPr lang="pt-BR" sz="2000" i="1"/>
              <a:t>Advanced Research Projects Agency</a:t>
            </a:r>
            <a:r>
              <a:rPr lang="pt-BR" sz="2000"/>
              <a:t>)</a:t>
            </a:r>
          </a:p>
          <a:p>
            <a:r>
              <a:rPr lang="pt-BR" sz="2000">
                <a:solidFill>
                  <a:schemeClr val="accent2"/>
                </a:solidFill>
              </a:rPr>
              <a:t>1969:</a:t>
            </a:r>
            <a:r>
              <a:rPr lang="pt-BR" sz="2000"/>
              <a:t> entra em operação o primeiro nó da ARPAnet</a:t>
            </a:r>
          </a:p>
          <a:p>
            <a:endParaRPr lang="pt-BR" sz="2000"/>
          </a:p>
        </p:txBody>
      </p:sp>
      <p:pic>
        <p:nvPicPr>
          <p:cNvPr id="491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523875" y="1028700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i="1">
                <a:solidFill>
                  <a:srgbClr val="FF0000"/>
                </a:solidFill>
                <a:latin typeface="Comic Sans MS" pitchFamily="66" charset="0"/>
              </a:rPr>
              <a:t>1961-1972: Estréia da comutação de pacotes</a:t>
            </a:r>
            <a:endParaRPr lang="pt-BR" sz="4000" u="sng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5196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017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A7907-778B-439D-AD68-319911681495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pt-BR" sz="3600"/>
              <a:t>História da Internet</a:t>
            </a:r>
            <a:endParaRPr lang="pt-BR"/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90700"/>
            <a:ext cx="3695700" cy="4457700"/>
          </a:xfrm>
        </p:spPr>
        <p:txBody>
          <a:bodyPr/>
          <a:lstStyle/>
          <a:p>
            <a:r>
              <a:rPr lang="pt-BR" sz="2000">
                <a:solidFill>
                  <a:schemeClr val="accent2"/>
                </a:solidFill>
              </a:rPr>
              <a:t>1972:</a:t>
            </a:r>
            <a:r>
              <a:rPr lang="pt-BR" sz="2000"/>
              <a:t> </a:t>
            </a:r>
          </a:p>
          <a:p>
            <a:pPr lvl="1"/>
            <a:r>
              <a:rPr lang="pt-BR" sz="2000"/>
              <a:t>demonstração pública da ARPAnet</a:t>
            </a:r>
          </a:p>
          <a:p>
            <a:pPr lvl="1"/>
            <a:r>
              <a:rPr lang="pt-BR" sz="2000"/>
              <a:t>NCP (</a:t>
            </a:r>
            <a:r>
              <a:rPr lang="pt-BR" sz="2000" i="1"/>
              <a:t>Network Control Protocol</a:t>
            </a:r>
            <a:r>
              <a:rPr lang="pt-BR" sz="2000"/>
              <a:t>) primeiro protocolo host-host</a:t>
            </a:r>
          </a:p>
          <a:p>
            <a:pPr lvl="1"/>
            <a:r>
              <a:rPr lang="pt-BR" sz="2000"/>
              <a:t>primeiro programa de  e-mail</a:t>
            </a:r>
          </a:p>
          <a:p>
            <a:pPr lvl="1"/>
            <a:r>
              <a:rPr lang="pt-BR" sz="2000"/>
              <a:t>ARPAnet com 15 nós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23875" y="1028700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i="1">
                <a:solidFill>
                  <a:srgbClr val="FF0000"/>
                </a:solidFill>
                <a:latin typeface="Comic Sans MS" pitchFamily="66" charset="0"/>
              </a:rPr>
              <a:t>1961-1972: Estréia da comutação de pacotes</a:t>
            </a:r>
            <a:endParaRPr lang="pt-BR" sz="4000" u="sng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50183" name="Picture 6" descr="arpanet2"/>
          <p:cNvPicPr>
            <a:picLocks noChangeAspect="1" noChangeArrowheads="1"/>
          </p:cNvPicPr>
          <p:nvPr/>
        </p:nvPicPr>
        <p:blipFill>
          <a:blip r:embed="rId3" cstate="print"/>
          <a:srcRect b="8458"/>
          <a:stretch>
            <a:fillRect/>
          </a:stretch>
        </p:blipFill>
        <p:spPr bwMode="auto">
          <a:xfrm>
            <a:off x="5157788" y="2139950"/>
            <a:ext cx="297656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17883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120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7FA7A-5DEB-4904-ABFE-AEE6B0639BCD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476750" y="1833563"/>
            <a:ext cx="3810000" cy="4448175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Princípios de interconexão de Cerf e Kahn: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minimalismo, autonomia - não é necessária nenhuma mudança interna para interconectar redes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modelo de serviço </a:t>
            </a:r>
            <a:r>
              <a:rPr lang="pt-BR" sz="2000" i="1"/>
              <a:t>best effort</a:t>
            </a:r>
            <a:endParaRPr lang="pt-BR" sz="2000"/>
          </a:p>
          <a:p>
            <a:pPr lvl="1">
              <a:lnSpc>
                <a:spcPct val="90000"/>
              </a:lnSpc>
            </a:pPr>
            <a:r>
              <a:rPr lang="pt-BR" sz="2000"/>
              <a:t>roteadores sem estados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controle descentralizado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definem a arquitetura atual da Internet</a:t>
            </a:r>
            <a:endParaRPr lang="pt-BR" sz="240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pt-BR" sz="3600"/>
              <a:t>História da Internet</a:t>
            </a:r>
          </a:p>
        </p:txBody>
      </p:sp>
      <p:sp>
        <p:nvSpPr>
          <p:cNvPr id="5120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95450"/>
            <a:ext cx="4152900" cy="4457700"/>
          </a:xfrm>
        </p:spPr>
        <p:txBody>
          <a:bodyPr/>
          <a:lstStyle/>
          <a:p>
            <a:r>
              <a:rPr lang="pt-BR" sz="2000" dirty="0">
                <a:solidFill>
                  <a:schemeClr val="accent2"/>
                </a:solidFill>
              </a:rPr>
              <a:t>1970:</a:t>
            </a:r>
            <a:r>
              <a:rPr lang="pt-BR" sz="2000" dirty="0"/>
              <a:t> rede de satélite </a:t>
            </a:r>
            <a:r>
              <a:rPr lang="pt-BR" sz="2000" dirty="0" err="1"/>
              <a:t>ALOHAnet</a:t>
            </a:r>
            <a:r>
              <a:rPr lang="pt-BR" sz="2000" dirty="0"/>
              <a:t> no Havaí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1974:</a:t>
            </a:r>
            <a:r>
              <a:rPr lang="pt-BR" sz="2000" dirty="0"/>
              <a:t> </a:t>
            </a:r>
            <a:r>
              <a:rPr lang="pt-BR" sz="2000" dirty="0" err="1"/>
              <a:t>Cerf</a:t>
            </a:r>
            <a:r>
              <a:rPr lang="pt-BR" sz="2000" dirty="0"/>
              <a:t> e Kahn - arquitetura para a interconexão de redes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1976: </a:t>
            </a:r>
            <a:r>
              <a:rPr lang="pt-BR" sz="2000" dirty="0"/>
              <a:t>Ethernet no XEROX PARC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fim dos anos 70:</a:t>
            </a:r>
            <a:r>
              <a:rPr lang="pt-BR" sz="2000" dirty="0"/>
              <a:t> arquiteturas proprietárias: </a:t>
            </a:r>
            <a:r>
              <a:rPr lang="pt-BR" sz="2000" dirty="0" err="1"/>
              <a:t>DECnet</a:t>
            </a:r>
            <a:r>
              <a:rPr lang="pt-BR" sz="2000" dirty="0"/>
              <a:t>, SNA, XNA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fim dos anos 70:</a:t>
            </a:r>
            <a:r>
              <a:rPr lang="pt-BR" sz="2000" dirty="0"/>
              <a:t> comutação de pacotes de comprimento fixo (precursor do ATM)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1979:</a:t>
            </a:r>
            <a:r>
              <a:rPr lang="pt-BR" sz="2000" dirty="0"/>
              <a:t> </a:t>
            </a:r>
            <a:r>
              <a:rPr lang="pt-BR" sz="2000" dirty="0" err="1"/>
              <a:t>ARPAnet</a:t>
            </a:r>
            <a:r>
              <a:rPr lang="pt-BR" sz="2000" dirty="0"/>
              <a:t> com 200 nós</a:t>
            </a:r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523875" y="1028700"/>
            <a:ext cx="7972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i="1">
                <a:solidFill>
                  <a:srgbClr val="FF0000"/>
                </a:solidFill>
                <a:latin typeface="Comic Sans MS" pitchFamily="66" charset="0"/>
              </a:rPr>
              <a:t>1972-1980: Interconexão de redes novas e proprietárias</a:t>
            </a:r>
            <a:endParaRPr lang="en-US" sz="4000" u="sng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4457700" y="1771650"/>
            <a:ext cx="3810000" cy="44354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8105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222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A76F6-9303-47D8-A85B-E432CB3A4C12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pt-BR" sz="3600"/>
              <a:t>História da Internet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90700"/>
            <a:ext cx="3810000" cy="4457700"/>
          </a:xfrm>
        </p:spPr>
        <p:txBody>
          <a:bodyPr/>
          <a:lstStyle/>
          <a:p>
            <a:r>
              <a:rPr lang="pt-BR" sz="2000" dirty="0">
                <a:solidFill>
                  <a:schemeClr val="accent2"/>
                </a:solidFill>
              </a:rPr>
              <a:t>1983:</a:t>
            </a:r>
            <a:r>
              <a:rPr lang="pt-BR" sz="2000" dirty="0"/>
              <a:t> implantação do TCP/IP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1982:</a:t>
            </a:r>
            <a:r>
              <a:rPr lang="pt-BR" sz="2000" dirty="0"/>
              <a:t> definição do protocolo SMTP para e-mail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1983:</a:t>
            </a:r>
            <a:r>
              <a:rPr lang="pt-BR" sz="2000" dirty="0"/>
              <a:t> definição do DNS para tradução de nome para endereço IP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1985:</a:t>
            </a:r>
            <a:r>
              <a:rPr lang="pt-BR" sz="2000" dirty="0"/>
              <a:t> definição do protocolo FTP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1988:</a:t>
            </a:r>
            <a:r>
              <a:rPr lang="pt-BR" sz="2000" dirty="0"/>
              <a:t> controle de congestionamento do TCP</a:t>
            </a:r>
          </a:p>
        </p:txBody>
      </p:sp>
      <p:sp>
        <p:nvSpPr>
          <p:cNvPr id="522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00225"/>
            <a:ext cx="3810000" cy="4448175"/>
          </a:xfrm>
        </p:spPr>
        <p:txBody>
          <a:bodyPr/>
          <a:lstStyle/>
          <a:p>
            <a:r>
              <a:rPr lang="pt-BR" sz="2000"/>
              <a:t>novas redes nacionais: Csnet, BITnet, NSFnet, Minitel</a:t>
            </a:r>
          </a:p>
          <a:p>
            <a:r>
              <a:rPr lang="pt-BR" sz="2000"/>
              <a:t>100.000 hosts conectados numa confederação de redes</a:t>
            </a:r>
          </a:p>
          <a:p>
            <a:endParaRPr lang="pt-BR" sz="2400"/>
          </a:p>
        </p:txBody>
      </p:sp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523875" y="1028700"/>
            <a:ext cx="7962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i="1">
                <a:solidFill>
                  <a:srgbClr val="FF0000"/>
                </a:solidFill>
                <a:latin typeface="Comic Sans MS" pitchFamily="66" charset="0"/>
              </a:rPr>
              <a:t>1980-1990: novos protocolos, proliferação de redes</a:t>
            </a:r>
            <a:endParaRPr lang="en-US" sz="4000" u="sng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945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3251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BDB42-CC79-4FD4-85EE-8AAC001D047B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pt-BR" sz="3600"/>
              <a:t>História da Internet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1790700"/>
            <a:ext cx="4095750" cy="4457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>
                <a:solidFill>
                  <a:schemeClr val="accent2"/>
                </a:solidFill>
              </a:rPr>
              <a:t>início dos anos 90: </a:t>
            </a:r>
            <a:r>
              <a:rPr lang="pt-BR" sz="2000"/>
              <a:t>ARPAnet desativada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chemeClr val="accent2"/>
                </a:solidFill>
              </a:rPr>
              <a:t>1991: </a:t>
            </a:r>
            <a:r>
              <a:rPr lang="pt-BR" sz="2000"/>
              <a:t>NSF remove restrições ao uso comercial da NSFnet (desativada em 1995)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chemeClr val="accent2"/>
                </a:solidFill>
              </a:rPr>
              <a:t>início dos anos 90 :</a:t>
            </a:r>
            <a:r>
              <a:rPr lang="pt-BR" sz="2000"/>
              <a:t> Web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hypertexto [Bush 1945, Nelson 1960’s]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HTML, HTTP: Berners-Lee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1994: Mosaic, posteriormente Netscape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fim dos anos 90: comercialização da Web</a:t>
            </a:r>
            <a:endParaRPr lang="pt-BR" sz="1800"/>
          </a:p>
        </p:txBody>
      </p:sp>
      <p:sp>
        <p:nvSpPr>
          <p:cNvPr id="5325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00225"/>
            <a:ext cx="3841750" cy="4448175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dirty="0">
                <a:solidFill>
                  <a:schemeClr val="accent2"/>
                </a:solidFill>
              </a:rPr>
              <a:t>Final dos anos 90-00: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000" dirty="0"/>
              <a:t>novas aplicações: mensagens instantâneas, compartilhamento de arquivos P2P</a:t>
            </a:r>
          </a:p>
          <a:p>
            <a:r>
              <a:rPr lang="pt-BR" sz="2000" dirty="0"/>
              <a:t>preocupação com a segurança de redes</a:t>
            </a:r>
          </a:p>
          <a:p>
            <a:r>
              <a:rPr lang="pt-BR" sz="2000" dirty="0"/>
              <a:t>est. 50 milhões de computadores na Internet</a:t>
            </a:r>
          </a:p>
          <a:p>
            <a:r>
              <a:rPr lang="pt-BR" sz="2000" dirty="0"/>
              <a:t>est. mais de 100 milhões de usuários</a:t>
            </a:r>
          </a:p>
          <a:p>
            <a:r>
              <a:rPr lang="pt-BR" sz="2000" dirty="0"/>
              <a:t>enlaces de </a:t>
            </a:r>
            <a:r>
              <a:rPr lang="pt-BR" sz="2000" dirty="0" err="1"/>
              <a:t>backbone</a:t>
            </a:r>
            <a:r>
              <a:rPr lang="pt-BR" sz="2000" dirty="0"/>
              <a:t> a </a:t>
            </a:r>
            <a:r>
              <a:rPr lang="pt-BR" sz="2000" dirty="0" err="1"/>
              <a:t>Gbps</a:t>
            </a:r>
            <a:endParaRPr lang="pt-BR" sz="2000" dirty="0"/>
          </a:p>
          <a:p>
            <a:pPr>
              <a:buFont typeface="ZapfDingbats" pitchFamily="82" charset="0"/>
              <a:buNone/>
            </a:pPr>
            <a:endParaRPr lang="pt-BR" sz="2000" dirty="0"/>
          </a:p>
        </p:txBody>
      </p:sp>
      <p:sp>
        <p:nvSpPr>
          <p:cNvPr id="53255" name="Rectangle 5"/>
          <p:cNvSpPr>
            <a:spLocks noChangeArrowheads="1"/>
          </p:cNvSpPr>
          <p:nvPr/>
        </p:nvSpPr>
        <p:spPr bwMode="auto">
          <a:xfrm>
            <a:off x="523875" y="1028700"/>
            <a:ext cx="7962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i="1">
                <a:solidFill>
                  <a:srgbClr val="FF0000"/>
                </a:solidFill>
                <a:latin typeface="Comic Sans MS" pitchFamily="66" charset="0"/>
              </a:rPr>
              <a:t>Anos 90 e 2000: comercialização, a Web, novas aplicações</a:t>
            </a:r>
            <a:endParaRPr lang="en-US" sz="4000" u="sng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185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História da Internet</a:t>
            </a:r>
          </a:p>
        </p:txBody>
      </p:sp>
      <p:sp>
        <p:nvSpPr>
          <p:cNvPr id="54275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496290"/>
            <a:ext cx="8028709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pt-BR" sz="2400" dirty="0">
                <a:solidFill>
                  <a:srgbClr val="FF0000"/>
                </a:solidFill>
              </a:rPr>
              <a:t>A partir de 2005:</a:t>
            </a:r>
          </a:p>
          <a:p>
            <a:r>
              <a:rPr lang="pt-BR" sz="2000" dirty="0"/>
              <a:t>Mais de um bilhão de hospedeiros</a:t>
            </a:r>
          </a:p>
          <a:p>
            <a:pPr lvl="1"/>
            <a:r>
              <a:rPr lang="pt-BR" sz="1800" i="1" dirty="0"/>
              <a:t>Smartphones</a:t>
            </a:r>
            <a:r>
              <a:rPr lang="pt-BR" sz="1800" dirty="0"/>
              <a:t> e </a:t>
            </a:r>
            <a:r>
              <a:rPr lang="pt-BR" sz="1800" i="1" dirty="0" err="1"/>
              <a:t>tablets</a:t>
            </a:r>
            <a:endParaRPr lang="pt-BR" sz="1800" i="1" dirty="0"/>
          </a:p>
          <a:p>
            <a:r>
              <a:rPr lang="pt-BR" sz="2000" dirty="0"/>
              <a:t>Implantação agressiva de acesso de banda larga</a:t>
            </a:r>
          </a:p>
          <a:p>
            <a:r>
              <a:rPr lang="pt-BR" sz="2000" dirty="0"/>
              <a:t>Crescente ubiquidade de acessos sem fio de alta velocidade</a:t>
            </a:r>
          </a:p>
          <a:p>
            <a:r>
              <a:rPr lang="pt-BR" sz="2000" dirty="0"/>
              <a:t>Surgimento das redes sociais</a:t>
            </a:r>
          </a:p>
          <a:p>
            <a:pPr lvl="1"/>
            <a:r>
              <a:rPr lang="pt-BR" sz="1800" dirty="0" err="1"/>
              <a:t>Facebook</a:t>
            </a:r>
            <a:r>
              <a:rPr lang="pt-BR" sz="1800" dirty="0"/>
              <a:t>: mais de um 1,94 bilhões de usuários ativos (2017)</a:t>
            </a:r>
          </a:p>
          <a:p>
            <a:r>
              <a:rPr lang="pt-BR" sz="2000" dirty="0"/>
              <a:t>Provedores de serviço (Google, Microsoft) criam suas próprias redes</a:t>
            </a:r>
          </a:p>
          <a:p>
            <a:pPr lvl="1"/>
            <a:r>
              <a:rPr lang="pt-BR" sz="1800" dirty="0"/>
              <a:t>Evitam a Internet, fornecendo acesso “instantâneo” a buscas, e-mails, etc.</a:t>
            </a:r>
          </a:p>
          <a:p>
            <a:r>
              <a:rPr lang="pt-BR" sz="2000" dirty="0"/>
              <a:t>Comércio Eletrônico, universidades e empresas rodando serviços na “nuvem” (ex., </a:t>
            </a:r>
            <a:r>
              <a:rPr lang="pt-BR" sz="2000" dirty="0" err="1"/>
              <a:t>Amazon</a:t>
            </a:r>
            <a:r>
              <a:rPr lang="pt-BR" sz="2000" dirty="0"/>
              <a:t> EC2)</a:t>
            </a:r>
            <a:endParaRPr lang="pt-BR" sz="2400" dirty="0"/>
          </a:p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74E9C-4C44-46E9-BB34-49CBF045DFEB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33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Evolução do Número de Hosts</a:t>
            </a: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529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39819-859F-4145-91A0-A2F00A11A5BD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62CFDD-C7FB-0745-A475-C6F38FA4A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449331"/>
            <a:ext cx="8106103" cy="48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Evolução do Número de Hosts</a:t>
            </a: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632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8597B-5BB7-4D1C-B57D-99382BB4C42D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449199-9A01-0945-9B2F-8371A6C4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73" y="1470363"/>
            <a:ext cx="7264654" cy="49304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7FD092C-F3C7-FD44-A205-01C0E2FDFD95}"/>
              </a:ext>
            </a:extLst>
          </p:cNvPr>
          <p:cNvSpPr txBox="1"/>
          <p:nvPr/>
        </p:nvSpPr>
        <p:spPr>
          <a:xfrm>
            <a:off x="5752239" y="3935581"/>
            <a:ext cx="30107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+mj-lt"/>
              </a:rPr>
              <a:t>DESCONTINUADA</a:t>
            </a:r>
          </a:p>
          <a:p>
            <a:pPr algn="ctr"/>
            <a:r>
              <a:rPr lang="pt-BR" sz="1400" dirty="0">
                <a:solidFill>
                  <a:srgbClr val="FF0000"/>
                </a:solidFill>
                <a:latin typeface="+mj-lt"/>
              </a:rPr>
              <a:t>Contém apenas endereços IPv4</a:t>
            </a:r>
            <a:endParaRPr lang="pt-BR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469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11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5B1F5C-70D2-4551-BFC7-E9BE92DCF9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11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pt-BR" sz="3200"/>
              <a:t>O que é a Internet: visão dos serviços</a:t>
            </a:r>
          </a:p>
        </p:txBody>
      </p:sp>
      <p:sp>
        <p:nvSpPr>
          <p:cNvPr id="41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49363"/>
            <a:ext cx="4610100" cy="4648200"/>
          </a:xfrm>
        </p:spPr>
        <p:txBody>
          <a:bodyPr/>
          <a:lstStyle/>
          <a:p>
            <a:r>
              <a:rPr lang="pt-BR" sz="2400" dirty="0">
                <a:solidFill>
                  <a:srgbClr val="FF0000"/>
                </a:solidFill>
              </a:rPr>
              <a:t>a </a:t>
            </a:r>
            <a:r>
              <a:rPr lang="pt-BR" sz="2400" i="1" dirty="0">
                <a:solidFill>
                  <a:srgbClr val="FF0000"/>
                </a:solidFill>
              </a:rPr>
              <a:t>infraestrutura</a:t>
            </a:r>
            <a:r>
              <a:rPr lang="pt-BR" sz="2400" dirty="0">
                <a:solidFill>
                  <a:srgbClr val="FF0000"/>
                </a:solidFill>
              </a:rPr>
              <a:t> de comunicação</a:t>
            </a:r>
            <a:r>
              <a:rPr lang="pt-BR" sz="2400" i="1" dirty="0">
                <a:solidFill>
                  <a:srgbClr val="FF0000"/>
                </a:solidFill>
              </a:rPr>
              <a:t> </a:t>
            </a:r>
            <a:r>
              <a:rPr lang="pt-BR" sz="2400" dirty="0"/>
              <a:t>permite o uso de aplicações distribuídas:</a:t>
            </a:r>
          </a:p>
          <a:p>
            <a:pPr lvl="1"/>
            <a:r>
              <a:rPr lang="pt-BR" sz="2000" dirty="0"/>
              <a:t>Web, e-mail, jogos, mensagens instantâneas, voz sobre IP (VoIP), redes sociais , ...</a:t>
            </a:r>
            <a:endParaRPr lang="pt-BR" sz="2000" i="1" dirty="0">
              <a:solidFill>
                <a:srgbClr val="FF0000"/>
              </a:solidFill>
            </a:endParaRPr>
          </a:p>
          <a:p>
            <a:r>
              <a:rPr lang="pt-BR" sz="2400" i="1" dirty="0">
                <a:solidFill>
                  <a:srgbClr val="FF0000"/>
                </a:solidFill>
              </a:rPr>
              <a:t>Provê interface de programação para aplicações</a:t>
            </a:r>
            <a:endParaRPr lang="pt-BR" sz="2400" i="1" dirty="0"/>
          </a:p>
          <a:p>
            <a:pPr lvl="1"/>
            <a:r>
              <a:rPr lang="pt-BR" sz="2000" dirty="0"/>
              <a:t>Permitem que programas de aplicações se conectem à Internet</a:t>
            </a:r>
          </a:p>
          <a:p>
            <a:pPr lvl="1"/>
            <a:r>
              <a:rPr lang="pt-BR" sz="2000" dirty="0"/>
              <a:t>Provê opções de serviço, de forma análoga aos Correios</a:t>
            </a:r>
            <a:endParaRPr lang="pt-BR" sz="1800" dirty="0"/>
          </a:p>
          <a:p>
            <a:endParaRPr lang="pt-BR" sz="1600" dirty="0"/>
          </a:p>
        </p:txBody>
      </p:sp>
      <p:pic>
        <p:nvPicPr>
          <p:cNvPr id="226" name="Imagem 225" descr="redes-slegend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913" y="1620103"/>
            <a:ext cx="3468338" cy="4163224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Internet/BR</a:t>
            </a:r>
            <a:endParaRPr lang="pt-BR"/>
          </a:p>
        </p:txBody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400" dirty="0"/>
              <a:t>A Rede Nacional de Pesquisa (RNP) teve início em 1989.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Aberta para uso comercial em 1994</a:t>
            </a:r>
          </a:p>
          <a:p>
            <a:pPr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/>
              <a:t>Posição absoluta (7/11)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Número de hosts: 22.212.190 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4o do Mundo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IBOPE/</a:t>
            </a:r>
            <a:r>
              <a:rPr lang="pt-BR" sz="2400" dirty="0" err="1"/>
              <a:t>NetRatings</a:t>
            </a:r>
            <a:r>
              <a:rPr lang="pt-BR" sz="2400" dirty="0"/>
              <a:t> (11/12):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53,5 Milhões de Internautas residenciais ativos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46:19 </a:t>
            </a:r>
            <a:r>
              <a:rPr lang="pt-BR" sz="1800" dirty="0" err="1"/>
              <a:t>hs</a:t>
            </a:r>
            <a:r>
              <a:rPr lang="pt-BR" sz="1800" dirty="0"/>
              <a:t> de tempo médio mensal de horas navegadas por internauta ativo</a:t>
            </a:r>
          </a:p>
          <a:p>
            <a:pPr lvl="1">
              <a:lnSpc>
                <a:spcPct val="90000"/>
              </a:lnSpc>
              <a:buFont typeface="ZapfDingbats" pitchFamily="82" charset="0"/>
              <a:buNone/>
            </a:pPr>
            <a:endParaRPr lang="pt-BR" sz="2000" dirty="0"/>
          </a:p>
          <a:p>
            <a:pPr algn="r">
              <a:lnSpc>
                <a:spcPct val="90000"/>
              </a:lnSpc>
              <a:buFont typeface="ZapfDingbats" pitchFamily="82" charset="0"/>
              <a:buNone/>
            </a:pPr>
            <a:r>
              <a:rPr lang="pt-BR" sz="2400" dirty="0"/>
              <a:t>Fonte: www.cetic.br</a:t>
            </a:r>
            <a:endParaRPr lang="pt-BR" sz="2000" dirty="0"/>
          </a:p>
        </p:txBody>
      </p:sp>
      <p:sp>
        <p:nvSpPr>
          <p:cNvPr id="13312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F931A3-5C3E-404F-A60C-BDBAC65FF79F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383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25"/>
            <a:ext cx="9144000" cy="613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878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355600"/>
            <a:ext cx="9144000" cy="6136672"/>
          </a:xfrm>
          <a:prstGeom prst="rect">
            <a:avLst/>
          </a:prstGeom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78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pic>
        <p:nvPicPr>
          <p:cNvPr id="134148" name="Picture 4" descr="19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8" y="0"/>
            <a:ext cx="7714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577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pic>
        <p:nvPicPr>
          <p:cNvPr id="136194" name="Picture 2" descr="19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8" y="0"/>
            <a:ext cx="7714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347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pic>
        <p:nvPicPr>
          <p:cNvPr id="137218" name="Picture 2" descr="19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8" y="0"/>
            <a:ext cx="7714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021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pic>
        <p:nvPicPr>
          <p:cNvPr id="138242" name="Picture 2" descr="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7" y="0"/>
            <a:ext cx="7714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610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pic>
        <p:nvPicPr>
          <p:cNvPr id="139266" name="Picture 2" descr="2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3" y="0"/>
            <a:ext cx="7641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9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pic>
        <p:nvPicPr>
          <p:cNvPr id="140290" name="Picture 2" descr="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3" y="0"/>
            <a:ext cx="7641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594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pic>
        <p:nvPicPr>
          <p:cNvPr id="133122" name="Picture 2" descr="http://www.rnp.br/sites/default/files/media/bkb_ipe-site-outubro-2014_v4_site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6" y="0"/>
            <a:ext cx="7697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9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69" y="1600200"/>
            <a:ext cx="4715131" cy="343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Redes de Sensores e</a:t>
            </a:r>
            <a:br>
              <a:rPr lang="pt-BR" dirty="0"/>
            </a:br>
            <a:r>
              <a:rPr lang="pt-BR" dirty="0"/>
              <a:t>Internet das Coisas (</a:t>
            </a:r>
            <a:r>
              <a:rPr lang="pt-BR" dirty="0" err="1"/>
              <a:t>IoT</a:t>
            </a:r>
            <a:r>
              <a:rPr lang="pt-BR" dirty="0"/>
              <a:t>)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Comunicação sem fio interconectando dispositivos sensores-atuadores-processadores de baixo custo habilitando sensoriamento e atuação no mundo real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348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63" y="0"/>
            <a:ext cx="763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375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F2147F9-D5AB-8946-8563-C04FFCC2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43CC286-DDB8-1E45-B16C-CC6B1C1C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52D1EB-5947-F347-A725-23CEE69DF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74" y="0"/>
            <a:ext cx="764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61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DC5D634-834E-D746-8DE2-E809501E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81282BD-5F23-6C40-A338-7160E84E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C384E6-3A5E-A844-88D7-882CA66F6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527050"/>
            <a:ext cx="6743700" cy="58039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6A710D8-DDA1-4D45-AFCA-B921FAB10042}"/>
              </a:ext>
            </a:extLst>
          </p:cNvPr>
          <p:cNvSpPr txBox="1"/>
          <p:nvPr/>
        </p:nvSpPr>
        <p:spPr>
          <a:xfrm>
            <a:off x="722136" y="158496"/>
            <a:ext cx="736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EF9726"/>
                </a:solidFill>
                <a:latin typeface="Avenir Next Condensed" panose="020B0506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Conexão em 2019           </a:t>
            </a:r>
            <a:r>
              <a:rPr lang="pt-BR" sz="1600" dirty="0">
                <a:latin typeface="Avenir Next Condensed" panose="020B0506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capacidade agregada 782 Gb/</a:t>
            </a:r>
            <a:r>
              <a:rPr lang="pt-BR" sz="1600" dirty="0" err="1">
                <a:latin typeface="Avenir Next Condensed" panose="020B0506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pt-BR" sz="1600" dirty="0">
                <a:latin typeface="Avenir Next Condensed" panose="020B0506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capacidade internacional 149 Gb/</a:t>
            </a:r>
            <a:r>
              <a:rPr lang="pt-BR" sz="1600" dirty="0" err="1">
                <a:latin typeface="Avenir Next Condensed" panose="020B0506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endParaRPr lang="pt-BR" sz="1600" dirty="0">
              <a:latin typeface="Avenir Next Condensed" panose="020B0506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390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03262-01CE-944D-B6E0-A83C4FC8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AmLight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8E16DEE-F996-724C-B592-BFAAB7D5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518AB5-1A64-CB40-88C3-CD01A357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B6AA37F-0F57-1B4B-90D5-32BE2314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371600"/>
            <a:ext cx="4891690" cy="48622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60DBFB-A1F4-2447-A80E-9F7EB8FEB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588" y="620776"/>
            <a:ext cx="2252412" cy="6837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E5BEC2-58BC-2A4D-B8C7-1255AFD3B4CC}"/>
              </a:ext>
            </a:extLst>
          </p:cNvPr>
          <p:cNvSpPr txBox="1"/>
          <p:nvPr/>
        </p:nvSpPr>
        <p:spPr>
          <a:xfrm>
            <a:off x="5163443" y="5936437"/>
            <a:ext cx="9220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+mj-lt"/>
              </a:rPr>
              <a:t>Março 2018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65083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156F6B-2E98-BD44-9A35-4A6B2329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62FB7C-F189-E94D-8A49-1E6447F3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5897F1-48C7-F14A-9889-FAC30C597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54" y="321925"/>
            <a:ext cx="6468364" cy="62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250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041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65746-F25C-4B19-BFA5-952238649B89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Introdução: Resumo</a:t>
            </a: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833813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Foi coberta uma tonelada de material!</a:t>
            </a:r>
          </a:p>
          <a:p>
            <a:pPr>
              <a:lnSpc>
                <a:spcPct val="90000"/>
              </a:lnSpc>
            </a:pPr>
            <a:r>
              <a:rPr lang="pt-BR" sz="2000"/>
              <a:t>visão geral da Internet</a:t>
            </a:r>
          </a:p>
          <a:p>
            <a:pPr>
              <a:lnSpc>
                <a:spcPct val="90000"/>
              </a:lnSpc>
            </a:pPr>
            <a:r>
              <a:rPr lang="pt-BR" sz="2000"/>
              <a:t>o que é um protocolo?</a:t>
            </a:r>
          </a:p>
          <a:p>
            <a:pPr>
              <a:lnSpc>
                <a:spcPct val="90000"/>
              </a:lnSpc>
            </a:pPr>
            <a:r>
              <a:rPr lang="pt-BR" sz="2000"/>
              <a:t>borda da rede, núcleo, rede de acesso</a:t>
            </a:r>
          </a:p>
          <a:p>
            <a:pPr lvl="1">
              <a:lnSpc>
                <a:spcPct val="90000"/>
              </a:lnSpc>
            </a:pPr>
            <a:r>
              <a:rPr lang="pt-BR" sz="1800"/>
              <a:t>Comutação de pacotes vs. Comutação de circuitos</a:t>
            </a:r>
          </a:p>
          <a:p>
            <a:pPr>
              <a:lnSpc>
                <a:spcPct val="90000"/>
              </a:lnSpc>
            </a:pPr>
            <a:r>
              <a:rPr lang="pt-BR" sz="2000"/>
              <a:t>estrutura da Internet/ISPs</a:t>
            </a:r>
          </a:p>
          <a:p>
            <a:pPr>
              <a:lnSpc>
                <a:spcPct val="90000"/>
              </a:lnSpc>
            </a:pPr>
            <a:r>
              <a:rPr lang="pt-BR" sz="2000"/>
              <a:t>desempenho: perda, atraso, vazão</a:t>
            </a:r>
          </a:p>
          <a:p>
            <a:pPr>
              <a:lnSpc>
                <a:spcPct val="90000"/>
              </a:lnSpc>
            </a:pPr>
            <a:r>
              <a:rPr lang="pt-BR" sz="2000"/>
              <a:t>modelos de camadas e de serviços</a:t>
            </a:r>
          </a:p>
          <a:p>
            <a:pPr>
              <a:lnSpc>
                <a:spcPct val="90000"/>
              </a:lnSpc>
            </a:pPr>
            <a:r>
              <a:rPr lang="pt-BR" sz="2000"/>
              <a:t>segurança</a:t>
            </a:r>
          </a:p>
          <a:p>
            <a:pPr>
              <a:lnSpc>
                <a:spcPct val="90000"/>
              </a:lnSpc>
            </a:pPr>
            <a:r>
              <a:rPr lang="pt-BR" sz="2000"/>
              <a:t>história</a:t>
            </a:r>
          </a:p>
        </p:txBody>
      </p:sp>
      <p:sp>
        <p:nvSpPr>
          <p:cNvPr id="6042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91088" y="1417638"/>
            <a:ext cx="3724275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Esperamos que agora você possua:</a:t>
            </a:r>
            <a:r>
              <a:rPr lang="pt-BR" sz="2400"/>
              <a:t> </a:t>
            </a:r>
          </a:p>
          <a:p>
            <a:r>
              <a:rPr lang="pt-BR" sz="2400"/>
              <a:t>contexto, visão geral, “sentimento” do que sejam redes</a:t>
            </a:r>
          </a:p>
          <a:p>
            <a:r>
              <a:rPr lang="pt-BR" sz="2400"/>
              <a:t>maior profundidade, detalhes </a:t>
            </a:r>
            <a:r>
              <a:rPr lang="pt-BR" sz="2400" i="1"/>
              <a:t>posteriormente </a:t>
            </a:r>
            <a:r>
              <a:rPr lang="pt-BR" sz="2400"/>
              <a:t>no curso</a:t>
            </a:r>
          </a:p>
        </p:txBody>
      </p:sp>
    </p:spTree>
    <p:extLst>
      <p:ext uri="{BB962C8B-B14F-4D97-AF65-F5344CB8AC3E}">
        <p14:creationId xmlns:p14="http://schemas.microsoft.com/office/powerpoint/2010/main" val="120734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ig_broadcom-connectedcar_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87" y="2961005"/>
            <a:ext cx="5735417" cy="32261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Redes Veiculares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Redes </a:t>
            </a:r>
            <a:r>
              <a:rPr lang="pt-BR" dirty="0" err="1"/>
              <a:t>Intraveiculares</a:t>
            </a:r>
            <a:endParaRPr lang="pt-BR" dirty="0"/>
          </a:p>
          <a:p>
            <a:r>
              <a:rPr lang="pt-BR" dirty="0"/>
              <a:t>Ethernet em Automóveis</a:t>
            </a:r>
          </a:p>
          <a:p>
            <a:r>
              <a:rPr lang="pt-BR" dirty="0"/>
              <a:t>V2V e V2I</a:t>
            </a:r>
          </a:p>
          <a:p>
            <a:r>
              <a:rPr lang="pt-BR" dirty="0"/>
              <a:t>Carros Elétricos</a:t>
            </a:r>
          </a:p>
          <a:p>
            <a:r>
              <a:rPr lang="pt-BR" dirty="0" err="1"/>
              <a:t>IoT</a:t>
            </a:r>
            <a:r>
              <a:rPr lang="pt-BR" dirty="0"/>
              <a:t> 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D8EA91-78ED-4219-8F09-0A91F98163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70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8915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B7241-EBD3-4934-82BC-445CFF119C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que é um protocolo?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96975"/>
            <a:ext cx="3581400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protocolos humanos:</a:t>
            </a:r>
            <a:endParaRPr lang="pt-BR" sz="2400"/>
          </a:p>
          <a:p>
            <a:r>
              <a:rPr lang="pt-BR" sz="2400"/>
              <a:t>“que horas são?”</a:t>
            </a:r>
          </a:p>
          <a:p>
            <a:r>
              <a:rPr lang="pt-BR" sz="2400"/>
              <a:t>“tenho uma dúvida”</a:t>
            </a:r>
          </a:p>
          <a:p>
            <a:r>
              <a:rPr lang="pt-BR" sz="2400"/>
              <a:t>apresentações</a:t>
            </a:r>
            <a:endParaRPr lang="pt-BR"/>
          </a:p>
          <a:p>
            <a:pPr lvl="1"/>
            <a:endParaRPr lang="pt-BR" sz="2000"/>
          </a:p>
          <a:p>
            <a:pPr>
              <a:buFont typeface="ZapfDingbats" pitchFamily="82" charset="0"/>
              <a:buNone/>
            </a:pPr>
            <a:r>
              <a:rPr lang="pt-BR" sz="2400"/>
              <a:t>… msgs específicas são enviadas</a:t>
            </a:r>
          </a:p>
          <a:p>
            <a:pPr>
              <a:buFont typeface="ZapfDingbats" pitchFamily="82" charset="0"/>
              <a:buNone/>
            </a:pPr>
            <a:r>
              <a:rPr lang="pt-BR" sz="2400"/>
              <a:t>… ações específicas são realizadas quando as msgs são recebidas, ou acontecem outros eventos</a:t>
            </a:r>
          </a:p>
        </p:txBody>
      </p:sp>
      <p:sp>
        <p:nvSpPr>
          <p:cNvPr id="389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196975"/>
            <a:ext cx="4303713" cy="25908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Protocolos de rede:</a:t>
            </a:r>
            <a:endParaRPr lang="pt-BR" sz="2400"/>
          </a:p>
          <a:p>
            <a:r>
              <a:rPr lang="pt-BR" sz="2400"/>
              <a:t>máquinas ao invés de pessoas</a:t>
            </a:r>
          </a:p>
          <a:p>
            <a:r>
              <a:rPr lang="pt-BR" sz="2400"/>
              <a:t>todas as atividades de comunicação na Internet são governadas por protocolos</a:t>
            </a:r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3973513" y="4049713"/>
            <a:ext cx="49323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i="1" dirty="0">
                <a:solidFill>
                  <a:srgbClr val="FF0000"/>
                </a:solidFill>
                <a:latin typeface="Comic Sans MS" pitchFamily="66" charset="0"/>
              </a:rPr>
              <a:t>protocolos</a:t>
            </a:r>
            <a:r>
              <a:rPr lang="pt-BR" i="1" dirty="0">
                <a:latin typeface="Comic Sans MS" pitchFamily="66" charset="0"/>
              </a:rPr>
              <a:t> definem o </a:t>
            </a:r>
            <a:r>
              <a:rPr lang="pt-BR" i="1" dirty="0">
                <a:solidFill>
                  <a:srgbClr val="FF0000"/>
                </a:solidFill>
                <a:latin typeface="Comic Sans MS" pitchFamily="66" charset="0"/>
              </a:rPr>
              <a:t>formato</a:t>
            </a:r>
            <a:r>
              <a:rPr lang="pt-BR" i="1" dirty="0">
                <a:latin typeface="Comic Sans MS" pitchFamily="66" charset="0"/>
              </a:rPr>
              <a:t>, </a:t>
            </a:r>
            <a:r>
              <a:rPr lang="pt-BR" i="1" dirty="0">
                <a:solidFill>
                  <a:srgbClr val="FF0000"/>
                </a:solidFill>
                <a:latin typeface="Comic Sans MS" pitchFamily="66" charset="0"/>
              </a:rPr>
              <a:t>ordem</a:t>
            </a:r>
            <a:r>
              <a:rPr lang="pt-BR" i="1" dirty="0">
                <a:latin typeface="Comic Sans MS" pitchFamily="66" charset="0"/>
              </a:rPr>
              <a:t> das </a:t>
            </a:r>
            <a:r>
              <a:rPr lang="pt-BR" i="1" dirty="0" err="1">
                <a:solidFill>
                  <a:srgbClr val="FF0000"/>
                </a:solidFill>
                <a:latin typeface="Comic Sans MS" pitchFamily="66" charset="0"/>
              </a:rPr>
              <a:t>msgs</a:t>
            </a:r>
            <a:r>
              <a:rPr lang="pt-BR" i="1" dirty="0">
                <a:solidFill>
                  <a:srgbClr val="FF0000"/>
                </a:solidFill>
                <a:latin typeface="Comic Sans MS" pitchFamily="66" charset="0"/>
              </a:rPr>
              <a:t> enviadas e recebidas</a:t>
            </a:r>
            <a:r>
              <a:rPr lang="pt-BR" i="1" dirty="0">
                <a:latin typeface="Comic Sans MS" pitchFamily="66" charset="0"/>
              </a:rPr>
              <a:t> pelas entidades da rede, e </a:t>
            </a:r>
            <a:r>
              <a:rPr lang="pt-BR" i="1" dirty="0">
                <a:solidFill>
                  <a:srgbClr val="FF0000"/>
                </a:solidFill>
                <a:latin typeface="Comic Sans MS" pitchFamily="66" charset="0"/>
              </a:rPr>
              <a:t>ações tomadas </a:t>
            </a:r>
            <a:r>
              <a:rPr lang="pt-BR" i="1" dirty="0">
                <a:latin typeface="Comic Sans MS" pitchFamily="66" charset="0"/>
              </a:rPr>
              <a:t>quando da transmissão ou recepção de  </a:t>
            </a:r>
            <a:r>
              <a:rPr lang="pt-BR" i="1" dirty="0" err="1">
                <a:latin typeface="Comic Sans MS" pitchFamily="66" charset="0"/>
              </a:rPr>
              <a:t>msgs</a:t>
            </a:r>
            <a:endParaRPr lang="pt-BR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8920" name="Rectangle 6"/>
          <p:cNvSpPr>
            <a:spLocks noChangeArrowheads="1"/>
          </p:cNvSpPr>
          <p:nvPr/>
        </p:nvSpPr>
        <p:spPr bwMode="auto">
          <a:xfrm>
            <a:off x="4264025" y="4049713"/>
            <a:ext cx="4629150" cy="2362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12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1FF3F4-A753-41DB-B081-35F7CCA63E5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que é um protocolo?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153400" cy="6858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/>
              <a:t>um protocolo humano e um protocolo de rede:</a:t>
            </a:r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685800" y="5943600"/>
            <a:ext cx="5883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en-US" u="sng">
                <a:solidFill>
                  <a:srgbClr val="FF0000"/>
                </a:solidFill>
                <a:latin typeface="Comic Sans MS" pitchFamily="66" charset="0"/>
              </a:rPr>
              <a:t>P:</a:t>
            </a:r>
            <a:r>
              <a:rPr lang="en-US">
                <a:latin typeface="Comic Sans MS" pitchFamily="66" charset="0"/>
              </a:rPr>
              <a:t> Apresente outro protocolo humano! </a:t>
            </a: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>
            <a:off x="1257300" y="277177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29" name="Group 16"/>
          <p:cNvGrpSpPr>
            <a:grpSpLocks/>
          </p:cNvGrpSpPr>
          <p:nvPr/>
        </p:nvGrpSpPr>
        <p:grpSpPr bwMode="auto">
          <a:xfrm>
            <a:off x="7173913" y="2917825"/>
            <a:ext cx="355600" cy="933450"/>
            <a:chOff x="4180" y="783"/>
            <a:chExt cx="150" cy="307"/>
          </a:xfrm>
        </p:grpSpPr>
        <p:sp>
          <p:nvSpPr>
            <p:cNvPr id="5161" name="AutoShape 1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2" name="Rectangle 1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3" name="Rectangle 1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4" name="AutoShape 2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5" name="Line 2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6" name="Line 2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7" name="Rectangle 2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8" name="Rectangle 2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5122" name="Object 26"/>
          <p:cNvGraphicFramePr>
            <a:graphicFrameLocks noChangeAspect="1"/>
          </p:cNvGraphicFramePr>
          <p:nvPr/>
        </p:nvGraphicFramePr>
        <p:xfrm>
          <a:off x="4543425" y="2632075"/>
          <a:ext cx="6223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2632075"/>
                        <a:ext cx="62230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0" name="Picture 62" descr="Ali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13" y="2376488"/>
            <a:ext cx="5619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63" descr="Bo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8963" y="2771775"/>
            <a:ext cx="6762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 Box 64"/>
          <p:cNvSpPr txBox="1">
            <a:spLocks noChangeArrowheads="1"/>
          </p:cNvSpPr>
          <p:nvPr/>
        </p:nvSpPr>
        <p:spPr bwMode="auto">
          <a:xfrm>
            <a:off x="1698625" y="2484438"/>
            <a:ext cx="512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Oi</a:t>
            </a:r>
            <a:endParaRPr lang="en-US"/>
          </a:p>
        </p:txBody>
      </p:sp>
      <p:sp>
        <p:nvSpPr>
          <p:cNvPr id="5133" name="Line 66"/>
          <p:cNvSpPr>
            <a:spLocks noChangeShapeType="1"/>
          </p:cNvSpPr>
          <p:nvPr/>
        </p:nvSpPr>
        <p:spPr bwMode="auto">
          <a:xfrm flipV="1">
            <a:off x="971550" y="3352800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4" name="Text Box 67"/>
          <p:cNvSpPr txBox="1">
            <a:spLocks noChangeArrowheads="1"/>
          </p:cNvSpPr>
          <p:nvPr/>
        </p:nvSpPr>
        <p:spPr bwMode="auto">
          <a:xfrm>
            <a:off x="1689100" y="3141663"/>
            <a:ext cx="512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Oi</a:t>
            </a:r>
            <a:endParaRPr lang="en-US"/>
          </a:p>
        </p:txBody>
      </p:sp>
      <p:sp>
        <p:nvSpPr>
          <p:cNvPr id="5135" name="Line 70"/>
          <p:cNvSpPr>
            <a:spLocks noChangeShapeType="1"/>
          </p:cNvSpPr>
          <p:nvPr/>
        </p:nvSpPr>
        <p:spPr bwMode="auto">
          <a:xfrm>
            <a:off x="933450" y="3762375"/>
            <a:ext cx="2162175" cy="438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36" name="Group 72"/>
          <p:cNvGrpSpPr>
            <a:grpSpLocks/>
          </p:cNvGrpSpPr>
          <p:nvPr/>
        </p:nvGrpSpPr>
        <p:grpSpPr bwMode="auto">
          <a:xfrm>
            <a:off x="890588" y="3694113"/>
            <a:ext cx="1957387" cy="701675"/>
            <a:chOff x="465" y="2747"/>
            <a:chExt cx="1233" cy="442"/>
          </a:xfrm>
        </p:grpSpPr>
        <p:sp>
          <p:nvSpPr>
            <p:cNvPr id="5159" name="Rectangle 71"/>
            <p:cNvSpPr>
              <a:spLocks noChangeArrowheads="1"/>
            </p:cNvSpPr>
            <p:nvPr/>
          </p:nvSpPr>
          <p:spPr bwMode="auto">
            <a:xfrm>
              <a:off x="786" y="2790"/>
              <a:ext cx="58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0" name="Text Box 69"/>
            <p:cNvSpPr txBox="1">
              <a:spLocks noChangeArrowheads="1"/>
            </p:cNvSpPr>
            <p:nvPr/>
          </p:nvSpPr>
          <p:spPr bwMode="auto">
            <a:xfrm>
              <a:off x="465" y="2747"/>
              <a:ext cx="1233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  <a:latin typeface="Comic Sans MS" pitchFamily="66" charset="0"/>
                </a:rPr>
                <a:t>Que horas</a:t>
              </a:r>
            </a:p>
            <a:p>
              <a:pPr algn="ctr"/>
              <a:r>
                <a:rPr lang="en-US" sz="2000">
                  <a:solidFill>
                    <a:srgbClr val="FF0000"/>
                  </a:solidFill>
                  <a:latin typeface="Comic Sans MS" pitchFamily="66" charset="0"/>
                </a:rPr>
                <a:t>são, por favor?</a:t>
              </a:r>
              <a:endParaRPr lang="en-US" sz="2000"/>
            </a:p>
          </p:txBody>
        </p:sp>
      </p:grpSp>
      <p:sp>
        <p:nvSpPr>
          <p:cNvPr id="5137" name="Line 73"/>
          <p:cNvSpPr>
            <a:spLocks noChangeShapeType="1"/>
          </p:cNvSpPr>
          <p:nvPr/>
        </p:nvSpPr>
        <p:spPr bwMode="auto">
          <a:xfrm flipV="1">
            <a:off x="1095375" y="4333875"/>
            <a:ext cx="1952625" cy="333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38" name="Group 76"/>
          <p:cNvGrpSpPr>
            <a:grpSpLocks/>
          </p:cNvGrpSpPr>
          <p:nvPr/>
        </p:nvGrpSpPr>
        <p:grpSpPr bwMode="auto">
          <a:xfrm>
            <a:off x="1431925" y="4360863"/>
            <a:ext cx="831850" cy="457200"/>
            <a:chOff x="1046" y="2771"/>
            <a:chExt cx="524" cy="288"/>
          </a:xfrm>
        </p:grpSpPr>
        <p:sp>
          <p:nvSpPr>
            <p:cNvPr id="5157" name="Rectangle 75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8" name="Text Box 74"/>
            <p:cNvSpPr txBox="1">
              <a:spLocks noChangeArrowheads="1"/>
            </p:cNvSpPr>
            <p:nvPr/>
          </p:nvSpPr>
          <p:spPr bwMode="auto">
            <a:xfrm>
              <a:off x="1046" y="2771"/>
              <a:ext cx="5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2:00</a:t>
              </a:r>
              <a:endParaRPr lang="en-US"/>
            </a:p>
          </p:txBody>
        </p:sp>
      </p:grpSp>
      <p:sp>
        <p:nvSpPr>
          <p:cNvPr id="5139" name="Text Box 78"/>
          <p:cNvSpPr txBox="1">
            <a:spLocks noChangeArrowheads="1"/>
          </p:cNvSpPr>
          <p:nvPr/>
        </p:nvSpPr>
        <p:spPr bwMode="auto">
          <a:xfrm>
            <a:off x="5175250" y="2655888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sol. conexão </a:t>
            </a:r>
          </a:p>
          <a:p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TCP</a:t>
            </a:r>
            <a:endParaRPr lang="en-US"/>
          </a:p>
        </p:txBody>
      </p:sp>
      <p:sp>
        <p:nvSpPr>
          <p:cNvPr id="5140" name="Line 85"/>
          <p:cNvSpPr>
            <a:spLocks noChangeShapeType="1"/>
          </p:cNvSpPr>
          <p:nvPr/>
        </p:nvSpPr>
        <p:spPr bwMode="auto">
          <a:xfrm flipV="1">
            <a:off x="4943475" y="4648200"/>
            <a:ext cx="2343150" cy="428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41" name="Line 89"/>
          <p:cNvSpPr>
            <a:spLocks noChangeShapeType="1"/>
          </p:cNvSpPr>
          <p:nvPr/>
        </p:nvSpPr>
        <p:spPr bwMode="auto">
          <a:xfrm>
            <a:off x="5219700" y="298132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42" name="Line 90"/>
          <p:cNvSpPr>
            <a:spLocks noChangeShapeType="1"/>
          </p:cNvSpPr>
          <p:nvPr/>
        </p:nvSpPr>
        <p:spPr bwMode="auto">
          <a:xfrm flipV="1">
            <a:off x="4895850" y="3476625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43" name="Group 93"/>
          <p:cNvGrpSpPr>
            <a:grpSpLocks/>
          </p:cNvGrpSpPr>
          <p:nvPr/>
        </p:nvGrpSpPr>
        <p:grpSpPr bwMode="auto">
          <a:xfrm>
            <a:off x="5156200" y="3408363"/>
            <a:ext cx="1666875" cy="701675"/>
            <a:chOff x="3248" y="2147"/>
            <a:chExt cx="1050" cy="442"/>
          </a:xfrm>
        </p:grpSpPr>
        <p:sp>
          <p:nvSpPr>
            <p:cNvPr id="5155" name="Rectangle 92"/>
            <p:cNvSpPr>
              <a:spLocks noChangeArrowheads="1"/>
            </p:cNvSpPr>
            <p:nvPr/>
          </p:nvSpPr>
          <p:spPr bwMode="auto">
            <a:xfrm>
              <a:off x="3306" y="2190"/>
              <a:ext cx="906" cy="1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6" name="Text Box 91"/>
            <p:cNvSpPr txBox="1">
              <a:spLocks noChangeArrowheads="1"/>
            </p:cNvSpPr>
            <p:nvPr/>
          </p:nvSpPr>
          <p:spPr bwMode="auto">
            <a:xfrm>
              <a:off x="3248" y="2147"/>
              <a:ext cx="105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Comic Sans MS" pitchFamily="66" charset="0"/>
                </a:rPr>
                <a:t>resposta de</a:t>
              </a:r>
            </a:p>
            <a:p>
              <a:r>
                <a:rPr lang="en-US" sz="2000">
                  <a:solidFill>
                    <a:srgbClr val="FF0000"/>
                  </a:solidFill>
                  <a:latin typeface="Comic Sans MS" pitchFamily="66" charset="0"/>
                </a:rPr>
                <a:t>conexão TCP</a:t>
              </a:r>
              <a:endParaRPr lang="en-US"/>
            </a:p>
          </p:txBody>
        </p:sp>
      </p:grpSp>
      <p:sp>
        <p:nvSpPr>
          <p:cNvPr id="5144" name="Line 94"/>
          <p:cNvSpPr>
            <a:spLocks noChangeShapeType="1"/>
          </p:cNvSpPr>
          <p:nvPr/>
        </p:nvSpPr>
        <p:spPr bwMode="auto">
          <a:xfrm>
            <a:off x="4943475" y="4086225"/>
            <a:ext cx="2400300" cy="419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45" name="Group 97"/>
          <p:cNvGrpSpPr>
            <a:grpSpLocks/>
          </p:cNvGrpSpPr>
          <p:nvPr/>
        </p:nvGrpSpPr>
        <p:grpSpPr bwMode="auto">
          <a:xfrm>
            <a:off x="5156200" y="4151313"/>
            <a:ext cx="3794125" cy="304800"/>
            <a:chOff x="3212" y="2597"/>
            <a:chExt cx="2390" cy="192"/>
          </a:xfrm>
        </p:grpSpPr>
        <p:sp>
          <p:nvSpPr>
            <p:cNvPr id="5153" name="Rectangle 96"/>
            <p:cNvSpPr>
              <a:spLocks noChangeArrowheads="1"/>
            </p:cNvSpPr>
            <p:nvPr/>
          </p:nvSpPr>
          <p:spPr bwMode="auto">
            <a:xfrm>
              <a:off x="3252" y="2628"/>
              <a:ext cx="2100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4" name="Text Box 95"/>
            <p:cNvSpPr txBox="1">
              <a:spLocks noChangeArrowheads="1"/>
            </p:cNvSpPr>
            <p:nvPr/>
          </p:nvSpPr>
          <p:spPr bwMode="auto">
            <a:xfrm>
              <a:off x="3212" y="2597"/>
              <a:ext cx="23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omic Sans MS" pitchFamily="66" charset="0"/>
                </a:rPr>
                <a:t>Get http://www.awl.com/kurose-ross</a:t>
              </a:r>
              <a:endParaRPr lang="en-US"/>
            </a:p>
          </p:txBody>
        </p:sp>
      </p:grpSp>
      <p:grpSp>
        <p:nvGrpSpPr>
          <p:cNvPr id="5146" name="Group 98"/>
          <p:cNvGrpSpPr>
            <a:grpSpLocks/>
          </p:cNvGrpSpPr>
          <p:nvPr/>
        </p:nvGrpSpPr>
        <p:grpSpPr bwMode="auto">
          <a:xfrm>
            <a:off x="5453063" y="4656138"/>
            <a:ext cx="1428750" cy="457200"/>
            <a:chOff x="1046" y="2771"/>
            <a:chExt cx="900" cy="288"/>
          </a:xfrm>
        </p:grpSpPr>
        <p:sp>
          <p:nvSpPr>
            <p:cNvPr id="5151" name="Rectangle 99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2" name="Text Box 100"/>
            <p:cNvSpPr txBox="1">
              <a:spLocks noChangeArrowheads="1"/>
            </p:cNvSpPr>
            <p:nvPr/>
          </p:nvSpPr>
          <p:spPr bwMode="auto">
            <a:xfrm>
              <a:off x="1046" y="2771"/>
              <a:ext cx="9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&lt;arquivo&gt;</a:t>
              </a:r>
              <a:endParaRPr lang="en-US"/>
            </a:p>
          </p:txBody>
        </p:sp>
      </p:grpSp>
      <p:sp>
        <p:nvSpPr>
          <p:cNvPr id="5147" name="Line 101"/>
          <p:cNvSpPr>
            <a:spLocks noChangeShapeType="1"/>
          </p:cNvSpPr>
          <p:nvPr/>
        </p:nvSpPr>
        <p:spPr bwMode="auto">
          <a:xfrm>
            <a:off x="4057650" y="1962150"/>
            <a:ext cx="0" cy="3857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48" name="Group 105"/>
          <p:cNvGrpSpPr>
            <a:grpSpLocks/>
          </p:cNvGrpSpPr>
          <p:nvPr/>
        </p:nvGrpSpPr>
        <p:grpSpPr bwMode="auto">
          <a:xfrm>
            <a:off x="3522663" y="5094288"/>
            <a:ext cx="1054100" cy="457200"/>
            <a:chOff x="2198" y="3221"/>
            <a:chExt cx="664" cy="288"/>
          </a:xfrm>
        </p:grpSpPr>
        <p:sp>
          <p:nvSpPr>
            <p:cNvPr id="5149" name="Rectangle 104"/>
            <p:cNvSpPr>
              <a:spLocks noChangeArrowheads="1"/>
            </p:cNvSpPr>
            <p:nvPr/>
          </p:nvSpPr>
          <p:spPr bwMode="auto">
            <a:xfrm>
              <a:off x="2244" y="3282"/>
              <a:ext cx="408" cy="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0" name="Text Box 102"/>
            <p:cNvSpPr txBox="1">
              <a:spLocks noChangeArrowheads="1"/>
            </p:cNvSpPr>
            <p:nvPr/>
          </p:nvSpPr>
          <p:spPr bwMode="auto">
            <a:xfrm>
              <a:off x="2198" y="3221"/>
              <a:ext cx="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Comic Sans MS" pitchFamily="66" charset="0"/>
                </a:rPr>
                <a:t>tempo</a:t>
              </a:r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1.1 O Que </a:t>
            </a:r>
            <a:r>
              <a:rPr lang="pt-BR" sz="2400" i="1" dirty="0"/>
              <a:t>é</a:t>
            </a:r>
            <a:r>
              <a:rPr lang="pt-BR" sz="2400" dirty="0"/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16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31D9C0-2EAF-4ACA-A284-84120475DB0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Uma olhada mais de perto na estrutura da rede:</a:t>
            </a:r>
            <a:endParaRPr lang="pt-BR" dirty="0"/>
          </a:p>
        </p:txBody>
      </p:sp>
      <p:sp>
        <p:nvSpPr>
          <p:cNvPr id="61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172682" cy="2819400"/>
          </a:xfrm>
        </p:spPr>
        <p:txBody>
          <a:bodyPr/>
          <a:lstStyle/>
          <a:p>
            <a:r>
              <a:rPr lang="pt-BR" sz="2400" dirty="0">
                <a:solidFill>
                  <a:srgbClr val="FF0000"/>
                </a:solidFill>
              </a:rPr>
              <a:t>Borda da rede:</a:t>
            </a:r>
            <a:r>
              <a:rPr lang="pt-BR" sz="2400" dirty="0"/>
              <a:t> </a:t>
            </a:r>
          </a:p>
          <a:p>
            <a:pPr lvl="1"/>
            <a:r>
              <a:rPr lang="pt-BR" sz="1800" dirty="0"/>
              <a:t>hospedeiros (</a:t>
            </a:r>
            <a:r>
              <a:rPr lang="pt-BR" sz="1800" i="1" dirty="0"/>
              <a:t>hosts</a:t>
            </a:r>
            <a:r>
              <a:rPr lang="pt-BR" sz="1800" dirty="0"/>
              <a:t>)/sistemas finais: clientes e servidores</a:t>
            </a:r>
          </a:p>
          <a:p>
            <a:pPr lvl="1"/>
            <a:r>
              <a:rPr lang="pt-BR" sz="1800" dirty="0"/>
              <a:t>Servidores frequentemente em </a:t>
            </a:r>
            <a:r>
              <a:rPr lang="pt-BR" sz="1800" i="1" dirty="0"/>
              <a:t>Data Centers</a:t>
            </a:r>
            <a:endParaRPr lang="pt-BR" sz="1800" dirty="0"/>
          </a:p>
          <a:p>
            <a:r>
              <a:rPr lang="pt-BR" sz="2400" dirty="0">
                <a:solidFill>
                  <a:srgbClr val="FF0000"/>
                </a:solidFill>
              </a:rPr>
              <a:t>redes de acesso, meio físico:</a:t>
            </a:r>
            <a:r>
              <a:rPr lang="pt-BR" sz="2400" dirty="0"/>
              <a:t> </a:t>
            </a:r>
          </a:p>
          <a:p>
            <a:pPr lvl="1"/>
            <a:r>
              <a:rPr lang="pt-BR" sz="2000" dirty="0"/>
              <a:t>enlaces de comunicação cabeados e sem fio</a:t>
            </a:r>
            <a:endParaRPr lang="pt-BR" sz="1600" dirty="0"/>
          </a:p>
          <a:p>
            <a:r>
              <a:rPr lang="pt-BR" sz="2400" dirty="0">
                <a:solidFill>
                  <a:srgbClr val="FF0000"/>
                </a:solidFill>
              </a:rPr>
              <a:t>núcleo da rede:</a:t>
            </a:r>
            <a:r>
              <a:rPr lang="pt-BR" sz="2400" dirty="0"/>
              <a:t> </a:t>
            </a:r>
          </a:p>
          <a:p>
            <a:pPr lvl="1"/>
            <a:r>
              <a:rPr lang="pt-BR" sz="2000" dirty="0"/>
              <a:t>Roteadores interconectados</a:t>
            </a:r>
          </a:p>
          <a:p>
            <a:pPr lvl="1"/>
            <a:r>
              <a:rPr lang="pt-BR" sz="2000" dirty="0"/>
              <a:t>rede de redes</a:t>
            </a:r>
            <a:endParaRPr lang="pt-BR" sz="1800" dirty="0"/>
          </a:p>
        </p:txBody>
      </p:sp>
      <p:sp>
        <p:nvSpPr>
          <p:cNvPr id="6165" name="Freeform 8"/>
          <p:cNvSpPr>
            <a:spLocks/>
          </p:cNvSpPr>
          <p:nvPr/>
        </p:nvSpPr>
        <p:spPr bwMode="auto">
          <a:xfrm>
            <a:off x="6769100" y="2200275"/>
            <a:ext cx="1798638" cy="167481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6" name="Freeform 9"/>
          <p:cNvSpPr>
            <a:spLocks/>
          </p:cNvSpPr>
          <p:nvPr/>
        </p:nvSpPr>
        <p:spPr bwMode="auto">
          <a:xfrm>
            <a:off x="4889500" y="20574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40"/>
              <a:gd name="T37" fmla="*/ 0 h 1191"/>
              <a:gd name="T38" fmla="*/ 1340 w 1340"/>
              <a:gd name="T39" fmla="*/ 1191 h 119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7" name="Freeform 10"/>
          <p:cNvSpPr>
            <a:spLocks/>
          </p:cNvSpPr>
          <p:nvPr/>
        </p:nvSpPr>
        <p:spPr bwMode="auto">
          <a:xfrm>
            <a:off x="5257800" y="3508375"/>
            <a:ext cx="2974975" cy="2219325"/>
          </a:xfrm>
          <a:custGeom>
            <a:avLst/>
            <a:gdLst>
              <a:gd name="T0" fmla="*/ 2147483647 w 2135"/>
              <a:gd name="T1" fmla="*/ 2147483647 h 1662"/>
              <a:gd name="T2" fmla="*/ 2147483647 w 2135"/>
              <a:gd name="T3" fmla="*/ 2147483647 h 1662"/>
              <a:gd name="T4" fmla="*/ 2147483647 w 2135"/>
              <a:gd name="T5" fmla="*/ 2147483647 h 1662"/>
              <a:gd name="T6" fmla="*/ 2147483647 w 2135"/>
              <a:gd name="T7" fmla="*/ 2147483647 h 1662"/>
              <a:gd name="T8" fmla="*/ 2147483647 w 2135"/>
              <a:gd name="T9" fmla="*/ 2147483647 h 1662"/>
              <a:gd name="T10" fmla="*/ 2147483647 w 2135"/>
              <a:gd name="T11" fmla="*/ 2147483647 h 1662"/>
              <a:gd name="T12" fmla="*/ 2147483647 w 2135"/>
              <a:gd name="T13" fmla="*/ 2147483647 h 1662"/>
              <a:gd name="T14" fmla="*/ 2147483647 w 2135"/>
              <a:gd name="T15" fmla="*/ 2147483647 h 1662"/>
              <a:gd name="T16" fmla="*/ 2147483647 w 2135"/>
              <a:gd name="T17" fmla="*/ 2147483647 h 1662"/>
              <a:gd name="T18" fmla="*/ 2147483647 w 2135"/>
              <a:gd name="T19" fmla="*/ 2147483647 h 1662"/>
              <a:gd name="T20" fmla="*/ 2147483647 w 2135"/>
              <a:gd name="T21" fmla="*/ 2147483647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168" name="Group 11"/>
          <p:cNvGrpSpPr>
            <a:grpSpLocks/>
          </p:cNvGrpSpPr>
          <p:nvPr/>
        </p:nvGrpSpPr>
        <p:grpSpPr bwMode="auto">
          <a:xfrm>
            <a:off x="5006975" y="2192338"/>
            <a:ext cx="733425" cy="319087"/>
            <a:chOff x="3552" y="246"/>
            <a:chExt cx="527" cy="248"/>
          </a:xfrm>
        </p:grpSpPr>
        <p:graphicFrame>
          <p:nvGraphicFramePr>
            <p:cNvPr id="6159" name="Object 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9" name="Clip" r:id="rId4" imgW="1305000" imgH="1085760" progId="">
                    <p:embed/>
                  </p:oleObj>
                </mc:Choice>
                <mc:Fallback>
                  <p:oleObj name="Clip" r:id="rId4" imgW="1305000" imgH="1085760" progId="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60" name="Object 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0" name="Clip" r:id="rId6" imgW="676440" imgH="485640" progId="">
                    <p:embed/>
                  </p:oleObj>
                </mc:Choice>
                <mc:Fallback>
                  <p:oleObj name="Clip" r:id="rId6" imgW="676440" imgH="485640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69" name="Line 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169" name="Group 15"/>
          <p:cNvGrpSpPr>
            <a:grpSpLocks/>
          </p:cNvGrpSpPr>
          <p:nvPr/>
        </p:nvGrpSpPr>
        <p:grpSpPr bwMode="auto">
          <a:xfrm>
            <a:off x="5006975" y="2787650"/>
            <a:ext cx="733425" cy="319088"/>
            <a:chOff x="3552" y="246"/>
            <a:chExt cx="527" cy="248"/>
          </a:xfrm>
        </p:grpSpPr>
        <p:graphicFrame>
          <p:nvGraphicFramePr>
            <p:cNvPr id="6157" name="Object 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1" name="Clip" r:id="rId8" imgW="1305000" imgH="1085760" progId="">
                    <p:embed/>
                  </p:oleObj>
                </mc:Choice>
                <mc:Fallback>
                  <p:oleObj name="Clip" r:id="rId8" imgW="1305000" imgH="1085760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8" name="Object 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2" name="Clip" r:id="rId9" imgW="676440" imgH="485640" progId="">
                    <p:embed/>
                  </p:oleObj>
                </mc:Choice>
                <mc:Fallback>
                  <p:oleObj name="Clip" r:id="rId9" imgW="676440" imgH="485640" progId="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68" name="Line 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170" name="Group 19"/>
          <p:cNvGrpSpPr>
            <a:grpSpLocks/>
          </p:cNvGrpSpPr>
          <p:nvPr/>
        </p:nvGrpSpPr>
        <p:grpSpPr bwMode="auto">
          <a:xfrm>
            <a:off x="5383213" y="2574925"/>
            <a:ext cx="69850" cy="214313"/>
            <a:chOff x="3842" y="406"/>
            <a:chExt cx="51" cy="167"/>
          </a:xfrm>
        </p:grpSpPr>
        <p:sp>
          <p:nvSpPr>
            <p:cNvPr id="6365" name="Oval 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6" name="Oval 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7" name="Oval 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171" name="Group 23"/>
          <p:cNvGrpSpPr>
            <a:grpSpLocks/>
          </p:cNvGrpSpPr>
          <p:nvPr/>
        </p:nvGrpSpPr>
        <p:grpSpPr bwMode="auto">
          <a:xfrm>
            <a:off x="5853113" y="3078163"/>
            <a:ext cx="209550" cy="395287"/>
            <a:chOff x="4180" y="783"/>
            <a:chExt cx="150" cy="307"/>
          </a:xfrm>
        </p:grpSpPr>
        <p:sp>
          <p:nvSpPr>
            <p:cNvPr id="6357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8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9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0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1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2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3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64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172" name="Group 32"/>
          <p:cNvGrpSpPr>
            <a:grpSpLocks/>
          </p:cNvGrpSpPr>
          <p:nvPr/>
        </p:nvGrpSpPr>
        <p:grpSpPr bwMode="auto">
          <a:xfrm rot="-5400000">
            <a:off x="6165850" y="3155950"/>
            <a:ext cx="80963" cy="233363"/>
            <a:chOff x="3842" y="406"/>
            <a:chExt cx="51" cy="167"/>
          </a:xfrm>
        </p:grpSpPr>
        <p:sp>
          <p:nvSpPr>
            <p:cNvPr id="6354" name="Oval 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5" name="Oval 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6" name="Oval 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73" name="Line 36"/>
          <p:cNvSpPr>
            <a:spLocks noChangeShapeType="1"/>
          </p:cNvSpPr>
          <p:nvPr/>
        </p:nvSpPr>
        <p:spPr bwMode="auto">
          <a:xfrm>
            <a:off x="5989638" y="298608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4" name="Line 37"/>
          <p:cNvSpPr>
            <a:spLocks noChangeShapeType="1"/>
          </p:cNvSpPr>
          <p:nvPr/>
        </p:nvSpPr>
        <p:spPr bwMode="auto">
          <a:xfrm>
            <a:off x="5992813" y="298291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5" name="Line 38"/>
          <p:cNvSpPr>
            <a:spLocks noChangeShapeType="1"/>
          </p:cNvSpPr>
          <p:nvPr/>
        </p:nvSpPr>
        <p:spPr bwMode="auto">
          <a:xfrm>
            <a:off x="6488113" y="298132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6" name="Line 39"/>
          <p:cNvSpPr>
            <a:spLocks noChangeShapeType="1"/>
          </p:cNvSpPr>
          <p:nvPr/>
        </p:nvSpPr>
        <p:spPr bwMode="auto">
          <a:xfrm>
            <a:off x="5689600" y="244633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7" name="Line 40"/>
          <p:cNvSpPr>
            <a:spLocks noChangeShapeType="1"/>
          </p:cNvSpPr>
          <p:nvPr/>
        </p:nvSpPr>
        <p:spPr bwMode="auto">
          <a:xfrm flipV="1">
            <a:off x="5702300" y="273208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8" name="Line 41"/>
          <p:cNvSpPr>
            <a:spLocks noChangeShapeType="1"/>
          </p:cNvSpPr>
          <p:nvPr/>
        </p:nvSpPr>
        <p:spPr bwMode="auto">
          <a:xfrm flipV="1">
            <a:off x="6229350" y="281781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179" name="Group 42"/>
          <p:cNvGrpSpPr>
            <a:grpSpLocks/>
          </p:cNvGrpSpPr>
          <p:nvPr/>
        </p:nvGrpSpPr>
        <p:grpSpPr bwMode="auto">
          <a:xfrm>
            <a:off x="6348413" y="3055938"/>
            <a:ext cx="209550" cy="395287"/>
            <a:chOff x="4180" y="783"/>
            <a:chExt cx="150" cy="307"/>
          </a:xfrm>
        </p:grpSpPr>
        <p:sp>
          <p:nvSpPr>
            <p:cNvPr id="6346" name="AutoShape 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7" name="Rectangle 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8" name="Rectangle 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" name="AutoShape 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0" name="Line 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1" name="Line 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2" name="Rectangle 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3" name="Rectangle 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180" name="Group 51"/>
          <p:cNvGrpSpPr>
            <a:grpSpLocks/>
          </p:cNvGrpSpPr>
          <p:nvPr/>
        </p:nvGrpSpPr>
        <p:grpSpPr bwMode="auto">
          <a:xfrm>
            <a:off x="5391150" y="3675063"/>
            <a:ext cx="479425" cy="925512"/>
            <a:chOff x="3314" y="1248"/>
            <a:chExt cx="344" cy="694"/>
          </a:xfrm>
        </p:grpSpPr>
        <p:graphicFrame>
          <p:nvGraphicFramePr>
            <p:cNvPr id="6155" name="Object 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3" name="Clip" r:id="rId10" imgW="1305000" imgH="1085760" progId="">
                    <p:embed/>
                  </p:oleObj>
                </mc:Choice>
                <mc:Fallback>
                  <p:oleObj name="Clip" r:id="rId10" imgW="1305000" imgH="1085760" progId="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39" name="Line 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6156" name="Object 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4" name="Clip" r:id="rId11" imgW="1305000" imgH="1085760" progId="">
                    <p:embed/>
                  </p:oleObj>
                </mc:Choice>
                <mc:Fallback>
                  <p:oleObj name="Clip" r:id="rId11" imgW="1305000" imgH="1085760" progId="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40" name="Line 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341" name="Group 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6343" name="Oval 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44" name="Oval 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45" name="Oval 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342" name="Line 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6146" name="Object 61"/>
          <p:cNvGraphicFramePr>
            <a:graphicFrameLocks noChangeAspect="1"/>
          </p:cNvGraphicFramePr>
          <p:nvPr/>
        </p:nvGraphicFramePr>
        <p:xfrm>
          <a:off x="6259513" y="468471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5" name="Clip" r:id="rId12" imgW="1305000" imgH="1085760" progId="">
                  <p:embed/>
                </p:oleObj>
              </mc:Choice>
              <mc:Fallback>
                <p:oleObj name="Clip" r:id="rId12" imgW="1305000" imgH="1085760" progId="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84713"/>
                        <a:ext cx="417512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2"/>
          <p:cNvGraphicFramePr>
            <a:graphicFrameLocks noChangeAspect="1"/>
          </p:cNvGraphicFramePr>
          <p:nvPr/>
        </p:nvGraphicFramePr>
        <p:xfrm>
          <a:off x="5645150" y="467360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6" name="Clip" r:id="rId13" imgW="1305000" imgH="1085760" progId="">
                  <p:embed/>
                </p:oleObj>
              </mc:Choice>
              <mc:Fallback>
                <p:oleObj name="Clip" r:id="rId13" imgW="1305000" imgH="1085760" progId="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73600"/>
                        <a:ext cx="415925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1" name="Oval 63"/>
          <p:cNvSpPr>
            <a:spLocks noChangeArrowheads="1"/>
          </p:cNvSpPr>
          <p:nvPr/>
        </p:nvSpPr>
        <p:spPr bwMode="auto">
          <a:xfrm rot="-5400000">
            <a:off x="6061869" y="4777581"/>
            <a:ext cx="63500" cy="6508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2" name="Oval 64"/>
          <p:cNvSpPr>
            <a:spLocks noChangeArrowheads="1"/>
          </p:cNvSpPr>
          <p:nvPr/>
        </p:nvSpPr>
        <p:spPr bwMode="auto">
          <a:xfrm rot="-5400000">
            <a:off x="6146801" y="4775200"/>
            <a:ext cx="63500" cy="66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3" name="Oval 65"/>
          <p:cNvSpPr>
            <a:spLocks noChangeArrowheads="1"/>
          </p:cNvSpPr>
          <p:nvPr/>
        </p:nvSpPr>
        <p:spPr bwMode="auto">
          <a:xfrm rot="-5400000">
            <a:off x="6224587" y="4779963"/>
            <a:ext cx="61913" cy="6508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4" name="Line 66"/>
          <p:cNvSpPr>
            <a:spLocks noChangeShapeType="1"/>
          </p:cNvSpPr>
          <p:nvPr/>
        </p:nvSpPr>
        <p:spPr bwMode="auto">
          <a:xfrm rot="-5400000">
            <a:off x="6484144" y="466010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5" name="Line 67"/>
          <p:cNvSpPr>
            <a:spLocks noChangeShapeType="1"/>
          </p:cNvSpPr>
          <p:nvPr/>
        </p:nvSpPr>
        <p:spPr bwMode="auto">
          <a:xfrm rot="5400000" flipH="1">
            <a:off x="5857875" y="46513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6" name="Line 68"/>
          <p:cNvSpPr>
            <a:spLocks noChangeShapeType="1"/>
          </p:cNvSpPr>
          <p:nvPr/>
        </p:nvSpPr>
        <p:spPr bwMode="auto">
          <a:xfrm rot="16200000" flipV="1">
            <a:off x="6204744" y="431244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7" name="Line 69"/>
          <p:cNvSpPr>
            <a:spLocks noChangeShapeType="1"/>
          </p:cNvSpPr>
          <p:nvPr/>
        </p:nvSpPr>
        <p:spPr bwMode="auto">
          <a:xfrm flipV="1">
            <a:off x="5870575" y="425132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8" name="Line 70"/>
          <p:cNvSpPr>
            <a:spLocks noChangeShapeType="1"/>
          </p:cNvSpPr>
          <p:nvPr/>
        </p:nvSpPr>
        <p:spPr bwMode="auto">
          <a:xfrm>
            <a:off x="6472238" y="4297363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89" name="Line 71"/>
          <p:cNvSpPr>
            <a:spLocks noChangeShapeType="1"/>
          </p:cNvSpPr>
          <p:nvPr/>
        </p:nvSpPr>
        <p:spPr bwMode="auto">
          <a:xfrm flipH="1">
            <a:off x="7267575" y="4294188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148" name="Object 72"/>
          <p:cNvGraphicFramePr>
            <a:graphicFrameLocks noChangeAspect="1"/>
          </p:cNvGraphicFramePr>
          <p:nvPr/>
        </p:nvGraphicFramePr>
        <p:xfrm>
          <a:off x="7445375" y="384651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7" name="Clip" r:id="rId14" imgW="981000" imgH="1209600" progId="">
                  <p:embed/>
                </p:oleObj>
              </mc:Choice>
              <mc:Fallback>
                <p:oleObj name="Clip" r:id="rId14" imgW="981000" imgH="120960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6513"/>
                        <a:ext cx="2032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73"/>
          <p:cNvGraphicFramePr>
            <a:graphicFrameLocks noChangeAspect="1"/>
          </p:cNvGraphicFramePr>
          <p:nvPr/>
        </p:nvGraphicFramePr>
        <p:xfrm>
          <a:off x="6108700" y="392747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8" name="Clip" r:id="rId16" imgW="981000" imgH="1209600" progId="">
                  <p:embed/>
                </p:oleObj>
              </mc:Choice>
              <mc:Fallback>
                <p:oleObj name="Clip" r:id="rId16" imgW="981000" imgH="1209600" progId="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7475"/>
                        <a:ext cx="203200" cy="239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0" name="Freeform 74"/>
          <p:cNvSpPr>
            <a:spLocks/>
          </p:cNvSpPr>
          <p:nvPr/>
        </p:nvSpPr>
        <p:spPr bwMode="auto">
          <a:xfrm>
            <a:off x="6189663" y="3702050"/>
            <a:ext cx="1354137" cy="304800"/>
          </a:xfrm>
          <a:custGeom>
            <a:avLst/>
            <a:gdLst>
              <a:gd name="T0" fmla="*/ 0 w 972"/>
              <a:gd name="T1" fmla="*/ 2147483647 h 228"/>
              <a:gd name="T2" fmla="*/ 2147483647 w 972"/>
              <a:gd name="T3" fmla="*/ 2147483647 h 228"/>
              <a:gd name="T4" fmla="*/ 2147483647 w 972"/>
              <a:gd name="T5" fmla="*/ 2147483647 h 228"/>
              <a:gd name="T6" fmla="*/ 0 60000 65536"/>
              <a:gd name="T7" fmla="*/ 0 60000 65536"/>
              <a:gd name="T8" fmla="*/ 0 60000 65536"/>
              <a:gd name="T9" fmla="*/ 0 w 972"/>
              <a:gd name="T10" fmla="*/ 0 h 228"/>
              <a:gd name="T11" fmla="*/ 972 w 972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191" name="Group 75"/>
          <p:cNvGrpSpPr>
            <a:grpSpLocks/>
          </p:cNvGrpSpPr>
          <p:nvPr/>
        </p:nvGrpSpPr>
        <p:grpSpPr bwMode="auto">
          <a:xfrm>
            <a:off x="6456363" y="5124450"/>
            <a:ext cx="406400" cy="427038"/>
            <a:chOff x="2870" y="1518"/>
            <a:chExt cx="292" cy="320"/>
          </a:xfrm>
        </p:grpSpPr>
        <p:graphicFrame>
          <p:nvGraphicFramePr>
            <p:cNvPr id="6153" name="Object 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9" name="Clip" r:id="rId17" imgW="819000" imgH="847800" progId="">
                    <p:embed/>
                  </p:oleObj>
                </mc:Choice>
                <mc:Fallback>
                  <p:oleObj name="Clip" r:id="rId17" imgW="819000" imgH="847800" progId="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4" name="Object 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00" name="Clip" r:id="rId19" imgW="1266840" imgH="1200240" progId="">
                    <p:embed/>
                  </p:oleObj>
                </mc:Choice>
                <mc:Fallback>
                  <p:oleObj name="Clip" r:id="rId19" imgW="1266840" imgH="1200240" progId="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92" name="Group 78"/>
          <p:cNvGrpSpPr>
            <a:grpSpLocks/>
          </p:cNvGrpSpPr>
          <p:nvPr/>
        </p:nvGrpSpPr>
        <p:grpSpPr bwMode="auto">
          <a:xfrm>
            <a:off x="7234238" y="5156200"/>
            <a:ext cx="406400" cy="427038"/>
            <a:chOff x="2870" y="1518"/>
            <a:chExt cx="292" cy="320"/>
          </a:xfrm>
        </p:grpSpPr>
        <p:graphicFrame>
          <p:nvGraphicFramePr>
            <p:cNvPr id="6151" name="Object 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01" name="Clip" r:id="rId21" imgW="819000" imgH="847800" progId="">
                    <p:embed/>
                  </p:oleObj>
                </mc:Choice>
                <mc:Fallback>
                  <p:oleObj name="Clip" r:id="rId21" imgW="819000" imgH="847800" progId="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2" name="Object 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02" name="Clip" r:id="rId22" imgW="1266840" imgH="1200240" progId="">
                    <p:embed/>
                  </p:oleObj>
                </mc:Choice>
                <mc:Fallback>
                  <p:oleObj name="Clip" r:id="rId22" imgW="1266840" imgH="1200240" progId="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93" name="Group 81"/>
          <p:cNvGrpSpPr>
            <a:grpSpLocks/>
          </p:cNvGrpSpPr>
          <p:nvPr/>
        </p:nvGrpSpPr>
        <p:grpSpPr bwMode="auto">
          <a:xfrm>
            <a:off x="6819900" y="4872038"/>
            <a:ext cx="379413" cy="376237"/>
            <a:chOff x="4733" y="2082"/>
            <a:chExt cx="272" cy="282"/>
          </a:xfrm>
        </p:grpSpPr>
        <p:graphicFrame>
          <p:nvGraphicFramePr>
            <p:cNvPr id="6150" name="Object 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03" name="Clip" r:id="rId23" imgW="819000" imgH="847800" progId="">
                    <p:embed/>
                  </p:oleObj>
                </mc:Choice>
                <mc:Fallback>
                  <p:oleObj name="Clip" r:id="rId23" imgW="819000" imgH="847800" progId="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38" name="Rectangle 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94" name="Line 84"/>
          <p:cNvSpPr>
            <a:spLocks noChangeShapeType="1"/>
          </p:cNvSpPr>
          <p:nvPr/>
        </p:nvSpPr>
        <p:spPr bwMode="auto">
          <a:xfrm>
            <a:off x="7126288" y="4775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195" name="Group 85"/>
          <p:cNvGrpSpPr>
            <a:grpSpLocks/>
          </p:cNvGrpSpPr>
          <p:nvPr/>
        </p:nvGrpSpPr>
        <p:grpSpPr bwMode="auto">
          <a:xfrm>
            <a:off x="7847013" y="4198938"/>
            <a:ext cx="207962" cy="409575"/>
            <a:chOff x="4180" y="783"/>
            <a:chExt cx="150" cy="307"/>
          </a:xfrm>
        </p:grpSpPr>
        <p:sp>
          <p:nvSpPr>
            <p:cNvPr id="6330" name="AutoShape 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1" name="Rectangle 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2" name="Rectangle 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3" name="AutoShape 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4" name="Line 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5" name="Line 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6" name="Rectangle 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37" name="Rectangle 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196" name="Group 94"/>
          <p:cNvGrpSpPr>
            <a:grpSpLocks/>
          </p:cNvGrpSpPr>
          <p:nvPr/>
        </p:nvGrpSpPr>
        <p:grpSpPr bwMode="auto">
          <a:xfrm>
            <a:off x="7834313" y="4643438"/>
            <a:ext cx="207962" cy="409575"/>
            <a:chOff x="4180" y="783"/>
            <a:chExt cx="150" cy="307"/>
          </a:xfrm>
        </p:grpSpPr>
        <p:sp>
          <p:nvSpPr>
            <p:cNvPr id="6322" name="AutoShape 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3" name="Rectangle 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4" name="Rectangle 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5" name="AutoShape 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6" name="Line 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7" name="Line 1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8" name="Rectangle 1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29" name="Rectangle 1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97" name="Line 103"/>
          <p:cNvSpPr>
            <a:spLocks noChangeShapeType="1"/>
          </p:cNvSpPr>
          <p:nvPr/>
        </p:nvSpPr>
        <p:spPr bwMode="auto">
          <a:xfrm rot="5400000" flipH="1">
            <a:off x="7460456" y="457279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98" name="Line 104"/>
          <p:cNvSpPr>
            <a:spLocks noChangeShapeType="1"/>
          </p:cNvSpPr>
          <p:nvPr/>
        </p:nvSpPr>
        <p:spPr bwMode="auto">
          <a:xfrm rot="-5400000">
            <a:off x="7814469" y="482520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99" name="Line 105"/>
          <p:cNvSpPr>
            <a:spLocks noChangeShapeType="1"/>
          </p:cNvSpPr>
          <p:nvPr/>
        </p:nvSpPr>
        <p:spPr bwMode="auto">
          <a:xfrm rot="-5400000">
            <a:off x="7804150" y="435610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0" name="Line 106"/>
          <p:cNvSpPr>
            <a:spLocks noChangeShapeType="1"/>
          </p:cNvSpPr>
          <p:nvPr/>
        </p:nvSpPr>
        <p:spPr bwMode="auto">
          <a:xfrm flipV="1">
            <a:off x="6483350" y="2497138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1" name="Line 107"/>
          <p:cNvSpPr>
            <a:spLocks noChangeShapeType="1"/>
          </p:cNvSpPr>
          <p:nvPr/>
        </p:nvSpPr>
        <p:spPr bwMode="auto">
          <a:xfrm>
            <a:off x="7418388" y="2481263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2" name="Line 108"/>
          <p:cNvSpPr>
            <a:spLocks noChangeShapeType="1"/>
          </p:cNvSpPr>
          <p:nvPr/>
        </p:nvSpPr>
        <p:spPr bwMode="auto">
          <a:xfrm flipH="1">
            <a:off x="7937500" y="2817813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3" name="Line 109"/>
          <p:cNvSpPr>
            <a:spLocks noChangeShapeType="1"/>
          </p:cNvSpPr>
          <p:nvPr/>
        </p:nvSpPr>
        <p:spPr bwMode="auto">
          <a:xfrm>
            <a:off x="7167563" y="25939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4" name="Line 110"/>
          <p:cNvSpPr>
            <a:spLocks noChangeShapeType="1"/>
          </p:cNvSpPr>
          <p:nvPr/>
        </p:nvSpPr>
        <p:spPr bwMode="auto">
          <a:xfrm>
            <a:off x="7192963" y="3241675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5" name="Line 111"/>
          <p:cNvSpPr>
            <a:spLocks noChangeShapeType="1"/>
          </p:cNvSpPr>
          <p:nvPr/>
        </p:nvSpPr>
        <p:spPr bwMode="auto">
          <a:xfrm flipH="1">
            <a:off x="7653338" y="3706813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6" name="Line 112"/>
          <p:cNvSpPr>
            <a:spLocks noChangeShapeType="1"/>
          </p:cNvSpPr>
          <p:nvPr/>
        </p:nvSpPr>
        <p:spPr bwMode="auto">
          <a:xfrm flipH="1">
            <a:off x="7426325" y="2786063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7" name="Line 113"/>
          <p:cNvSpPr>
            <a:spLocks noChangeShapeType="1"/>
          </p:cNvSpPr>
          <p:nvPr/>
        </p:nvSpPr>
        <p:spPr bwMode="auto">
          <a:xfrm flipH="1">
            <a:off x="7435850" y="2225675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08" name="Line 114"/>
          <p:cNvSpPr>
            <a:spLocks noChangeShapeType="1"/>
          </p:cNvSpPr>
          <p:nvPr/>
        </p:nvSpPr>
        <p:spPr bwMode="auto">
          <a:xfrm flipH="1">
            <a:off x="8153400" y="2401888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209" name="Group 115"/>
          <p:cNvGrpSpPr>
            <a:grpSpLocks/>
          </p:cNvGrpSpPr>
          <p:nvPr/>
        </p:nvGrpSpPr>
        <p:grpSpPr bwMode="auto">
          <a:xfrm>
            <a:off x="5964238" y="2593975"/>
            <a:ext cx="501650" cy="233363"/>
            <a:chOff x="3600" y="219"/>
            <a:chExt cx="360" cy="175"/>
          </a:xfrm>
        </p:grpSpPr>
        <p:sp>
          <p:nvSpPr>
            <p:cNvPr id="6309" name="Oval 1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10" name="Line 1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11" name="Line 1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12" name="Rectangle 1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313" name="Oval 1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314" name="Group 1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19" name="Line 1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20" name="Line 1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21" name="Line 1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315" name="Group 1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16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17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18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0" name="Group 129"/>
          <p:cNvGrpSpPr>
            <a:grpSpLocks/>
          </p:cNvGrpSpPr>
          <p:nvPr/>
        </p:nvGrpSpPr>
        <p:grpSpPr bwMode="auto">
          <a:xfrm>
            <a:off x="6916738" y="2365375"/>
            <a:ext cx="501650" cy="233363"/>
            <a:chOff x="3600" y="219"/>
            <a:chExt cx="360" cy="175"/>
          </a:xfrm>
        </p:grpSpPr>
        <p:sp>
          <p:nvSpPr>
            <p:cNvPr id="6296" name="Oval 13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97" name="Line 13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98" name="Line 13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99" name="Rectangle 13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300" name="Oval 13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301" name="Group 13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06" name="Line 1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07" name="Line 1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08" name="Line 1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302" name="Group 13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03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04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05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1" name="Group 143"/>
          <p:cNvGrpSpPr>
            <a:grpSpLocks/>
          </p:cNvGrpSpPr>
          <p:nvPr/>
        </p:nvGrpSpPr>
        <p:grpSpPr bwMode="auto">
          <a:xfrm>
            <a:off x="6934200" y="3022600"/>
            <a:ext cx="501650" cy="233363"/>
            <a:chOff x="3600" y="219"/>
            <a:chExt cx="360" cy="175"/>
          </a:xfrm>
        </p:grpSpPr>
        <p:sp>
          <p:nvSpPr>
            <p:cNvPr id="6283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84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85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86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287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288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93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94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95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289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90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91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92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2" name="Group 157"/>
          <p:cNvGrpSpPr>
            <a:grpSpLocks/>
          </p:cNvGrpSpPr>
          <p:nvPr/>
        </p:nvGrpSpPr>
        <p:grpSpPr bwMode="auto">
          <a:xfrm>
            <a:off x="7904163" y="2573338"/>
            <a:ext cx="500062" cy="233362"/>
            <a:chOff x="3600" y="219"/>
            <a:chExt cx="360" cy="175"/>
          </a:xfrm>
        </p:grpSpPr>
        <p:sp>
          <p:nvSpPr>
            <p:cNvPr id="6270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71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72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73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274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275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80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81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82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276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77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78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79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3" name="Group 171"/>
          <p:cNvGrpSpPr>
            <a:grpSpLocks/>
          </p:cNvGrpSpPr>
          <p:nvPr/>
        </p:nvGrpSpPr>
        <p:grpSpPr bwMode="auto">
          <a:xfrm>
            <a:off x="7710488" y="3470275"/>
            <a:ext cx="501650" cy="233363"/>
            <a:chOff x="3600" y="219"/>
            <a:chExt cx="360" cy="175"/>
          </a:xfrm>
        </p:grpSpPr>
        <p:sp>
          <p:nvSpPr>
            <p:cNvPr id="6257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58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59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60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261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262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67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68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69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263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64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65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66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4" name="Group 185"/>
          <p:cNvGrpSpPr>
            <a:grpSpLocks/>
          </p:cNvGrpSpPr>
          <p:nvPr/>
        </p:nvGrpSpPr>
        <p:grpSpPr bwMode="auto">
          <a:xfrm>
            <a:off x="7377113" y="4054475"/>
            <a:ext cx="501650" cy="234950"/>
            <a:chOff x="3600" y="219"/>
            <a:chExt cx="360" cy="175"/>
          </a:xfrm>
        </p:grpSpPr>
        <p:sp>
          <p:nvSpPr>
            <p:cNvPr id="6244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5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6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7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248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249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54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55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56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250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51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52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53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5" name="Group 199"/>
          <p:cNvGrpSpPr>
            <a:grpSpLocks/>
          </p:cNvGrpSpPr>
          <p:nvPr/>
        </p:nvGrpSpPr>
        <p:grpSpPr bwMode="auto">
          <a:xfrm>
            <a:off x="6767513" y="4543425"/>
            <a:ext cx="500062" cy="233363"/>
            <a:chOff x="3600" y="219"/>
            <a:chExt cx="360" cy="175"/>
          </a:xfrm>
        </p:grpSpPr>
        <p:sp>
          <p:nvSpPr>
            <p:cNvPr id="6231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32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33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34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235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236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41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42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43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237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38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39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40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216" name="Group 213"/>
          <p:cNvGrpSpPr>
            <a:grpSpLocks/>
          </p:cNvGrpSpPr>
          <p:nvPr/>
        </p:nvGrpSpPr>
        <p:grpSpPr bwMode="auto">
          <a:xfrm>
            <a:off x="5964238" y="4167188"/>
            <a:ext cx="501650" cy="233362"/>
            <a:chOff x="3600" y="219"/>
            <a:chExt cx="360" cy="175"/>
          </a:xfrm>
        </p:grpSpPr>
        <p:sp>
          <p:nvSpPr>
            <p:cNvPr id="6218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19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20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21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6222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223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28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29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30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224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25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26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227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6217" name="Line 227"/>
          <p:cNvSpPr>
            <a:spLocks noChangeShapeType="1"/>
          </p:cNvSpPr>
          <p:nvPr/>
        </p:nvSpPr>
        <p:spPr bwMode="auto">
          <a:xfrm flipV="1">
            <a:off x="6200775" y="4389438"/>
            <a:ext cx="1588" cy="230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821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D80D4C-0BA1-4FD3-A6E5-2687C884C25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2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pt-BR" sz="3200" dirty="0"/>
              <a:t>Redes de acesso e meios físicos</a:t>
            </a:r>
            <a:endParaRPr lang="pt-BR" dirty="0"/>
          </a:p>
        </p:txBody>
      </p:sp>
      <p:sp>
        <p:nvSpPr>
          <p:cNvPr id="82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8775" y="1371600"/>
            <a:ext cx="4784725" cy="501015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i="1" dirty="0">
                <a:solidFill>
                  <a:srgbClr val="FF0000"/>
                </a:solidFill>
              </a:rPr>
              <a:t>P: Como conectar os sistemas finais aos roteadores de borda? </a:t>
            </a:r>
          </a:p>
          <a:p>
            <a:r>
              <a:rPr lang="pt-BR" sz="2400" dirty="0"/>
              <a:t>redes de acesso residencial</a:t>
            </a:r>
          </a:p>
          <a:p>
            <a:r>
              <a:rPr lang="pt-BR" sz="2400" dirty="0"/>
              <a:t>redes de acesso corporativo (escola, empresa)</a:t>
            </a:r>
          </a:p>
          <a:p>
            <a:pPr>
              <a:spcAft>
                <a:spcPct val="30000"/>
              </a:spcAft>
            </a:pPr>
            <a:r>
              <a:rPr lang="pt-BR" sz="2400" dirty="0"/>
              <a:t>redes de acesso sem fio</a:t>
            </a:r>
            <a:endParaRPr lang="pt-BR" sz="2400" dirty="0">
              <a:solidFill>
                <a:srgbClr val="FF0000"/>
              </a:solidFill>
            </a:endParaRPr>
          </a:p>
          <a:p>
            <a:pPr>
              <a:buFont typeface="ZapfDingbats" pitchFamily="82" charset="0"/>
              <a:buNone/>
            </a:pPr>
            <a:r>
              <a:rPr lang="pt-BR" sz="2400" i="1" dirty="0">
                <a:solidFill>
                  <a:srgbClr val="FF0000"/>
                </a:solidFill>
              </a:rPr>
              <a:t>Questões a serem consideradas: </a:t>
            </a:r>
          </a:p>
          <a:p>
            <a:r>
              <a:rPr lang="pt-BR" sz="2400" dirty="0"/>
              <a:t>largura de banda (bits por segundo) da rede de acesso.</a:t>
            </a:r>
          </a:p>
          <a:p>
            <a:r>
              <a:rPr lang="pt-BR" sz="2400" dirty="0"/>
              <a:t>compartilhada ou dedicada?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5202238" y="1539875"/>
            <a:ext cx="3551237" cy="4551363"/>
            <a:chOff x="5202238" y="1539875"/>
            <a:chExt cx="3551237" cy="4551363"/>
          </a:xfrm>
        </p:grpSpPr>
        <p:sp>
          <p:nvSpPr>
            <p:cNvPr id="8" name="Freeform 665"/>
            <p:cNvSpPr>
              <a:spLocks/>
            </p:cNvSpPr>
            <p:nvPr/>
          </p:nvSpPr>
          <p:spPr bwMode="auto">
            <a:xfrm>
              <a:off x="5202238" y="1712913"/>
              <a:ext cx="1736725" cy="1071562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9" name="Group 666"/>
            <p:cNvGrpSpPr>
              <a:grpSpLocks/>
            </p:cNvGrpSpPr>
            <p:nvPr/>
          </p:nvGrpSpPr>
          <p:grpSpPr bwMode="auto">
            <a:xfrm>
              <a:off x="5370513" y="3048000"/>
              <a:ext cx="1458912" cy="933450"/>
              <a:chOff x="2889" y="1631"/>
              <a:chExt cx="980" cy="743"/>
            </a:xfrm>
          </p:grpSpPr>
          <p:sp>
            <p:nvSpPr>
              <p:cNvPr id="454" name="Rectangle 6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455" name="AutoShape 6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solidFill>
                    <a:srgbClr val="00CCFF"/>
                  </a:solidFill>
                </a:endParaRPr>
              </a:p>
            </p:txBody>
          </p:sp>
        </p:grpSp>
        <p:sp>
          <p:nvSpPr>
            <p:cNvPr id="10" name="Freeform 669"/>
            <p:cNvSpPr>
              <a:spLocks/>
            </p:cNvSpPr>
            <p:nvPr/>
          </p:nvSpPr>
          <p:spPr bwMode="auto">
            <a:xfrm>
              <a:off x="5364163" y="4425950"/>
              <a:ext cx="3225800" cy="1665288"/>
            </a:xfrm>
            <a:custGeom>
              <a:avLst/>
              <a:gdLst>
                <a:gd name="T0" fmla="*/ 2147483647 w 2032"/>
                <a:gd name="T1" fmla="*/ 2147483647 h 1049"/>
                <a:gd name="T2" fmla="*/ 2147483647 w 2032"/>
                <a:gd name="T3" fmla="*/ 2147483647 h 1049"/>
                <a:gd name="T4" fmla="*/ 2147483647 w 2032"/>
                <a:gd name="T5" fmla="*/ 2147483647 h 1049"/>
                <a:gd name="T6" fmla="*/ 2147483647 w 2032"/>
                <a:gd name="T7" fmla="*/ 2147483647 h 1049"/>
                <a:gd name="T8" fmla="*/ 2147483647 w 2032"/>
                <a:gd name="T9" fmla="*/ 2147483647 h 1049"/>
                <a:gd name="T10" fmla="*/ 2147483647 w 2032"/>
                <a:gd name="T11" fmla="*/ 2147483647 h 1049"/>
                <a:gd name="T12" fmla="*/ 2147483647 w 2032"/>
                <a:gd name="T13" fmla="*/ 2147483647 h 1049"/>
                <a:gd name="T14" fmla="*/ 2147483647 w 2032"/>
                <a:gd name="T15" fmla="*/ 2147483647 h 1049"/>
                <a:gd name="T16" fmla="*/ 2147483647 w 2032"/>
                <a:gd name="T17" fmla="*/ 2147483647 h 1049"/>
                <a:gd name="T18" fmla="*/ 2147483647 w 2032"/>
                <a:gd name="T19" fmla="*/ 2147483647 h 1049"/>
                <a:gd name="T20" fmla="*/ 2147483647 w 2032"/>
                <a:gd name="T21" fmla="*/ 2147483647 h 1049"/>
                <a:gd name="T22" fmla="*/ 2147483647 w 2032"/>
                <a:gd name="T23" fmla="*/ 2147483647 h 1049"/>
                <a:gd name="T24" fmla="*/ 2147483647 w 2032"/>
                <a:gd name="T25" fmla="*/ 2147483647 h 1049"/>
                <a:gd name="T26" fmla="*/ 2147483647 w 2032"/>
                <a:gd name="T27" fmla="*/ 2147483647 h 1049"/>
                <a:gd name="T28" fmla="*/ 2147483647 w 2032"/>
                <a:gd name="T29" fmla="*/ 2147483647 h 1049"/>
                <a:gd name="T30" fmla="*/ 2147483647 w 2032"/>
                <a:gd name="T31" fmla="*/ 2147483647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32"/>
                <a:gd name="T49" fmla="*/ 0 h 1049"/>
                <a:gd name="T50" fmla="*/ 2032 w 2032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32" h="1049">
                  <a:moveTo>
                    <a:pt x="1044" y="26"/>
                  </a:moveTo>
                  <a:cubicBezTo>
                    <a:pt x="959" y="45"/>
                    <a:pt x="924" y="118"/>
                    <a:pt x="847" y="125"/>
                  </a:cubicBezTo>
                  <a:cubicBezTo>
                    <a:pt x="770" y="132"/>
                    <a:pt x="697" y="61"/>
                    <a:pt x="580" y="68"/>
                  </a:cubicBezTo>
                  <a:cubicBezTo>
                    <a:pt x="463" y="75"/>
                    <a:pt x="232" y="119"/>
                    <a:pt x="143" y="170"/>
                  </a:cubicBezTo>
                  <a:cubicBezTo>
                    <a:pt x="54" y="221"/>
                    <a:pt x="65" y="289"/>
                    <a:pt x="48" y="374"/>
                  </a:cubicBezTo>
                  <a:cubicBezTo>
                    <a:pt x="31" y="459"/>
                    <a:pt x="0" y="618"/>
                    <a:pt x="41" y="680"/>
                  </a:cubicBezTo>
                  <a:cubicBezTo>
                    <a:pt x="82" y="742"/>
                    <a:pt x="191" y="709"/>
                    <a:pt x="294" y="744"/>
                  </a:cubicBezTo>
                  <a:cubicBezTo>
                    <a:pt x="397" y="779"/>
                    <a:pt x="527" y="849"/>
                    <a:pt x="660" y="893"/>
                  </a:cubicBezTo>
                  <a:cubicBezTo>
                    <a:pt x="793" y="938"/>
                    <a:pt x="944" y="991"/>
                    <a:pt x="1088" y="1014"/>
                  </a:cubicBezTo>
                  <a:cubicBezTo>
                    <a:pt x="1232" y="1036"/>
                    <a:pt x="1401" y="1049"/>
                    <a:pt x="1525" y="1031"/>
                  </a:cubicBezTo>
                  <a:cubicBezTo>
                    <a:pt x="1649" y="1012"/>
                    <a:pt x="1749" y="960"/>
                    <a:pt x="1831" y="907"/>
                  </a:cubicBezTo>
                  <a:cubicBezTo>
                    <a:pt x="1913" y="855"/>
                    <a:pt x="1998" y="824"/>
                    <a:pt x="2015" y="714"/>
                  </a:cubicBezTo>
                  <a:cubicBezTo>
                    <a:pt x="2032" y="604"/>
                    <a:pt x="1990" y="350"/>
                    <a:pt x="1931" y="251"/>
                  </a:cubicBezTo>
                  <a:cubicBezTo>
                    <a:pt x="1872" y="151"/>
                    <a:pt x="1754" y="153"/>
                    <a:pt x="1658" y="114"/>
                  </a:cubicBezTo>
                  <a:cubicBezTo>
                    <a:pt x="1562" y="76"/>
                    <a:pt x="1457" y="30"/>
                    <a:pt x="1355" y="15"/>
                  </a:cubicBezTo>
                  <a:cubicBezTo>
                    <a:pt x="1253" y="0"/>
                    <a:pt x="1129" y="8"/>
                    <a:pt x="1044" y="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Line 670"/>
            <p:cNvSpPr>
              <a:spLocks noChangeShapeType="1"/>
            </p:cNvSpPr>
            <p:nvPr/>
          </p:nvSpPr>
          <p:spPr bwMode="auto">
            <a:xfrm rot="16200000">
              <a:off x="7845425" y="5162551"/>
              <a:ext cx="523875" cy="139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Line 671"/>
            <p:cNvSpPr>
              <a:spLocks noChangeShapeType="1"/>
            </p:cNvSpPr>
            <p:nvPr/>
          </p:nvSpPr>
          <p:spPr bwMode="auto">
            <a:xfrm rot="5400000" flipV="1">
              <a:off x="7991475" y="5443538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Line 672"/>
            <p:cNvSpPr>
              <a:spLocks noChangeShapeType="1"/>
            </p:cNvSpPr>
            <p:nvPr/>
          </p:nvSpPr>
          <p:spPr bwMode="auto">
            <a:xfrm rot="16200000">
              <a:off x="8177213" y="5116513"/>
              <a:ext cx="0" cy="1143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Line 674"/>
            <p:cNvSpPr>
              <a:spLocks noChangeShapeType="1"/>
            </p:cNvSpPr>
            <p:nvPr/>
          </p:nvSpPr>
          <p:spPr bwMode="auto">
            <a:xfrm>
              <a:off x="6100763" y="4776788"/>
              <a:ext cx="217487" cy="1000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675"/>
            <p:cNvSpPr>
              <a:spLocks noChangeShapeType="1"/>
            </p:cNvSpPr>
            <p:nvPr/>
          </p:nvSpPr>
          <p:spPr bwMode="auto">
            <a:xfrm flipV="1">
              <a:off x="5842000" y="5038725"/>
              <a:ext cx="407988" cy="746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678"/>
            <p:cNvSpPr>
              <a:spLocks noChangeShapeType="1"/>
            </p:cNvSpPr>
            <p:nvPr/>
          </p:nvSpPr>
          <p:spPr bwMode="auto">
            <a:xfrm flipH="1">
              <a:off x="6267450" y="5102225"/>
              <a:ext cx="144463" cy="1698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679"/>
            <p:cNvSpPr>
              <a:spLocks noChangeShapeType="1"/>
            </p:cNvSpPr>
            <p:nvPr/>
          </p:nvSpPr>
          <p:spPr bwMode="auto">
            <a:xfrm flipH="1" flipV="1">
              <a:off x="6586538" y="5110163"/>
              <a:ext cx="76200" cy="1635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680"/>
            <p:cNvSpPr>
              <a:spLocks noChangeShapeType="1"/>
            </p:cNvSpPr>
            <p:nvPr/>
          </p:nvSpPr>
          <p:spPr bwMode="auto">
            <a:xfrm>
              <a:off x="6743700" y="5056188"/>
              <a:ext cx="503238" cy="2698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682"/>
            <p:cNvSpPr>
              <a:spLocks noChangeShapeType="1"/>
            </p:cNvSpPr>
            <p:nvPr/>
          </p:nvSpPr>
          <p:spPr bwMode="auto">
            <a:xfrm>
              <a:off x="6284913" y="3551238"/>
              <a:ext cx="0" cy="1063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683"/>
            <p:cNvSpPr>
              <a:spLocks noChangeShapeType="1"/>
            </p:cNvSpPr>
            <p:nvPr/>
          </p:nvSpPr>
          <p:spPr bwMode="auto">
            <a:xfrm flipV="1">
              <a:off x="5891213" y="3736975"/>
              <a:ext cx="168275" cy="31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21" name="Picture 684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388" y="3548063"/>
              <a:ext cx="36988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685"/>
            <p:cNvSpPr>
              <a:spLocks noChangeShapeType="1"/>
            </p:cNvSpPr>
            <p:nvPr/>
          </p:nvSpPr>
          <p:spPr bwMode="auto">
            <a:xfrm rot="5400000" flipV="1">
              <a:off x="7994650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Line 686"/>
            <p:cNvSpPr>
              <a:spLocks noChangeShapeType="1"/>
            </p:cNvSpPr>
            <p:nvPr/>
          </p:nvSpPr>
          <p:spPr bwMode="auto">
            <a:xfrm flipV="1">
              <a:off x="5894388" y="3733800"/>
              <a:ext cx="168275" cy="31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24" name="Picture 70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75" y="3546475"/>
              <a:ext cx="36988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709"/>
            <p:cNvSpPr>
              <a:spLocks/>
            </p:cNvSpPr>
            <p:nvPr/>
          </p:nvSpPr>
          <p:spPr bwMode="auto">
            <a:xfrm>
              <a:off x="7015163" y="3530600"/>
              <a:ext cx="1314450" cy="674688"/>
            </a:xfrm>
            <a:custGeom>
              <a:avLst/>
              <a:gdLst>
                <a:gd name="T0" fmla="*/ 2147483647 w 828"/>
                <a:gd name="T1" fmla="*/ 2147483647 h 425"/>
                <a:gd name="T2" fmla="*/ 2147483647 w 828"/>
                <a:gd name="T3" fmla="*/ 2147483647 h 425"/>
                <a:gd name="T4" fmla="*/ 2147483647 w 828"/>
                <a:gd name="T5" fmla="*/ 2147483647 h 425"/>
                <a:gd name="T6" fmla="*/ 2147483647 w 828"/>
                <a:gd name="T7" fmla="*/ 2147483647 h 425"/>
                <a:gd name="T8" fmla="*/ 2147483647 w 828"/>
                <a:gd name="T9" fmla="*/ 2147483647 h 425"/>
                <a:gd name="T10" fmla="*/ 2147483647 w 828"/>
                <a:gd name="T11" fmla="*/ 2147483647 h 425"/>
                <a:gd name="T12" fmla="*/ 2147483647 w 828"/>
                <a:gd name="T13" fmla="*/ 2147483647 h 425"/>
                <a:gd name="T14" fmla="*/ 2147483647 w 828"/>
                <a:gd name="T15" fmla="*/ 2147483647 h 425"/>
                <a:gd name="T16" fmla="*/ 2147483647 w 828"/>
                <a:gd name="T17" fmla="*/ 2147483647 h 425"/>
                <a:gd name="T18" fmla="*/ 2147483647 w 828"/>
                <a:gd name="T19" fmla="*/ 2147483647 h 425"/>
                <a:gd name="T20" fmla="*/ 2147483647 w 828"/>
                <a:gd name="T21" fmla="*/ 2147483647 h 425"/>
                <a:gd name="T22" fmla="*/ 2147483647 w 828"/>
                <a:gd name="T23" fmla="*/ 2147483647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710"/>
            <p:cNvSpPr>
              <a:spLocks/>
            </p:cNvSpPr>
            <p:nvPr/>
          </p:nvSpPr>
          <p:spPr bwMode="auto">
            <a:xfrm>
              <a:off x="7023100" y="2005013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Line 711"/>
            <p:cNvSpPr>
              <a:spLocks noChangeShapeType="1"/>
            </p:cNvSpPr>
            <p:nvPr/>
          </p:nvSpPr>
          <p:spPr bwMode="auto">
            <a:xfrm>
              <a:off x="7396163" y="3816350"/>
              <a:ext cx="163512" cy="1206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Line 712"/>
            <p:cNvSpPr>
              <a:spLocks noChangeShapeType="1"/>
            </p:cNvSpPr>
            <p:nvPr/>
          </p:nvSpPr>
          <p:spPr bwMode="auto">
            <a:xfrm>
              <a:off x="7493000" y="3736975"/>
              <a:ext cx="2794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Line 713"/>
            <p:cNvSpPr>
              <a:spLocks noChangeShapeType="1"/>
            </p:cNvSpPr>
            <p:nvPr/>
          </p:nvSpPr>
          <p:spPr bwMode="auto">
            <a:xfrm flipV="1">
              <a:off x="7729538" y="3822700"/>
              <a:ext cx="134937" cy="1047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Line 714"/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Line 715"/>
            <p:cNvSpPr>
              <a:spLocks noChangeShapeType="1"/>
            </p:cNvSpPr>
            <p:nvPr/>
          </p:nvSpPr>
          <p:spPr bwMode="auto">
            <a:xfrm>
              <a:off x="7358063" y="4700588"/>
              <a:ext cx="390525" cy="1841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Line 716"/>
            <p:cNvSpPr>
              <a:spLocks noChangeShapeType="1"/>
            </p:cNvSpPr>
            <p:nvPr/>
          </p:nvSpPr>
          <p:spPr bwMode="auto">
            <a:xfrm flipV="1">
              <a:off x="6737350" y="4687888"/>
              <a:ext cx="322263" cy="1984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Line 717"/>
            <p:cNvSpPr>
              <a:spLocks noChangeShapeType="1"/>
            </p:cNvSpPr>
            <p:nvPr/>
          </p:nvSpPr>
          <p:spPr bwMode="auto">
            <a:xfrm flipV="1">
              <a:off x="6780213" y="4979988"/>
              <a:ext cx="9715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Line 718"/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Line 719"/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Line 720"/>
            <p:cNvSpPr>
              <a:spLocks noChangeShapeType="1"/>
            </p:cNvSpPr>
            <p:nvPr/>
          </p:nvSpPr>
          <p:spPr bwMode="auto">
            <a:xfrm flipV="1">
              <a:off x="7577138" y="2565400"/>
              <a:ext cx="263525" cy="2889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Line 721"/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Line 722"/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Line 723"/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Line 724"/>
            <p:cNvSpPr>
              <a:spLocks noChangeShapeType="1"/>
            </p:cNvSpPr>
            <p:nvPr/>
          </p:nvSpPr>
          <p:spPr bwMode="auto">
            <a:xfrm flipH="1">
              <a:off x="7296150" y="2936875"/>
              <a:ext cx="98425" cy="7048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Line 725"/>
            <p:cNvSpPr>
              <a:spLocks noChangeShapeType="1"/>
            </p:cNvSpPr>
            <p:nvPr/>
          </p:nvSpPr>
          <p:spPr bwMode="auto">
            <a:xfrm flipH="1">
              <a:off x="7888288" y="2936875"/>
              <a:ext cx="111125" cy="7270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Line 726"/>
            <p:cNvSpPr>
              <a:spLocks noChangeShapeType="1"/>
            </p:cNvSpPr>
            <p:nvPr/>
          </p:nvSpPr>
          <p:spPr bwMode="auto">
            <a:xfrm flipV="1">
              <a:off x="7272338" y="4078288"/>
              <a:ext cx="227012" cy="4365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Line 727"/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Line 728"/>
            <p:cNvSpPr>
              <a:spLocks noChangeShapeType="1"/>
            </p:cNvSpPr>
            <p:nvPr/>
          </p:nvSpPr>
          <p:spPr bwMode="auto">
            <a:xfrm>
              <a:off x="6289675" y="2406650"/>
              <a:ext cx="152400" cy="952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Oval 407"/>
            <p:cNvSpPr>
              <a:spLocks noChangeArrowheads="1"/>
            </p:cNvSpPr>
            <p:nvPr/>
          </p:nvSpPr>
          <p:spPr bwMode="auto">
            <a:xfrm>
              <a:off x="6354763" y="2565400"/>
              <a:ext cx="387350" cy="9525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46" name="Rectangle 410"/>
            <p:cNvSpPr>
              <a:spLocks noChangeArrowheads="1"/>
            </p:cNvSpPr>
            <p:nvPr/>
          </p:nvSpPr>
          <p:spPr bwMode="auto">
            <a:xfrm>
              <a:off x="6354763" y="2555875"/>
              <a:ext cx="388937" cy="5873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47" name="Oval 411"/>
            <p:cNvSpPr>
              <a:spLocks noChangeArrowheads="1"/>
            </p:cNvSpPr>
            <p:nvPr/>
          </p:nvSpPr>
          <p:spPr bwMode="auto">
            <a:xfrm>
              <a:off x="6353175" y="2490788"/>
              <a:ext cx="387350" cy="1111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48" name="Group 732"/>
            <p:cNvGrpSpPr>
              <a:grpSpLocks/>
            </p:cNvGrpSpPr>
            <p:nvPr/>
          </p:nvGrpSpPr>
          <p:grpSpPr bwMode="auto">
            <a:xfrm>
              <a:off x="6430963" y="2519363"/>
              <a:ext cx="219075" cy="52387"/>
              <a:chOff x="2468" y="1332"/>
              <a:chExt cx="310" cy="60"/>
            </a:xfrm>
          </p:grpSpPr>
          <p:sp>
            <p:nvSpPr>
              <p:cNvPr id="452" name="Freeform 7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3" name="Freeform 7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9" name="Line 735"/>
            <p:cNvSpPr>
              <a:spLocks noChangeShapeType="1"/>
            </p:cNvSpPr>
            <p:nvPr/>
          </p:nvSpPr>
          <p:spPr bwMode="auto">
            <a:xfrm>
              <a:off x="6354763" y="2543175"/>
              <a:ext cx="0" cy="746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Line 736"/>
            <p:cNvSpPr>
              <a:spLocks noChangeShapeType="1"/>
            </p:cNvSpPr>
            <p:nvPr/>
          </p:nvSpPr>
          <p:spPr bwMode="auto">
            <a:xfrm>
              <a:off x="6740525" y="2546350"/>
              <a:ext cx="0" cy="730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51" name="Group 737"/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44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47" name="Group 74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50" name="Freeform 7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1" name="Freeform 7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48" name="Line 74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9" name="Line 74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" name="Group 746"/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43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39" name="Group 750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42" name="Freeform 75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3" name="Freeform 75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40" name="Line 753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1" name="Line 754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3" name="Group 755"/>
            <p:cNvGrpSpPr>
              <a:grpSpLocks/>
            </p:cNvGrpSpPr>
            <p:nvPr/>
          </p:nvGrpSpPr>
          <p:grpSpPr bwMode="auto">
            <a:xfrm>
              <a:off x="7762875" y="2759075"/>
              <a:ext cx="390525" cy="174625"/>
              <a:chOff x="4334" y="1470"/>
              <a:chExt cx="246" cy="107"/>
            </a:xfrm>
          </p:grpSpPr>
          <p:sp>
            <p:nvSpPr>
              <p:cNvPr id="42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31" name="Group 75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34" name="Freeform 76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5" name="Freeform 76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32" name="Line 76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3" name="Line 76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4" name="Group 764"/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420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1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2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23" name="Group 768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26" name="Freeform 76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7" name="Freeform 77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24" name="Line 771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5" name="Line 772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5" name="Group 773"/>
            <p:cNvGrpSpPr>
              <a:grpSpLocks/>
            </p:cNvGrpSpPr>
            <p:nvPr/>
          </p:nvGrpSpPr>
          <p:grpSpPr bwMode="auto">
            <a:xfrm>
              <a:off x="7737475" y="3644900"/>
              <a:ext cx="492125" cy="206375"/>
              <a:chOff x="4334" y="1470"/>
              <a:chExt cx="246" cy="107"/>
            </a:xfrm>
          </p:grpSpPr>
          <p:sp>
            <p:nvSpPr>
              <p:cNvPr id="41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15" name="Group 777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18" name="Freeform 77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9" name="Freeform 77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16" name="Line 780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7" name="Line 781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6" name="Line 782"/>
            <p:cNvSpPr>
              <a:spLocks noChangeShapeType="1"/>
            </p:cNvSpPr>
            <p:nvPr/>
          </p:nvSpPr>
          <p:spPr bwMode="auto">
            <a:xfrm>
              <a:off x="6427788" y="3743325"/>
              <a:ext cx="67945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57" name="Group 783"/>
            <p:cNvGrpSpPr>
              <a:grpSpLocks/>
            </p:cNvGrpSpPr>
            <p:nvPr/>
          </p:nvGrpSpPr>
          <p:grpSpPr bwMode="auto">
            <a:xfrm>
              <a:off x="7086600" y="3632200"/>
              <a:ext cx="492125" cy="206375"/>
              <a:chOff x="4334" y="1470"/>
              <a:chExt cx="246" cy="107"/>
            </a:xfrm>
          </p:grpSpPr>
          <p:sp>
            <p:nvSpPr>
              <p:cNvPr id="40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07" name="Group 787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10" name="Freeform 78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1" name="Freeform 78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08" name="Line 790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" name="Line 791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8" name="Group 792"/>
            <p:cNvGrpSpPr>
              <a:grpSpLocks/>
            </p:cNvGrpSpPr>
            <p:nvPr/>
          </p:nvGrpSpPr>
          <p:grpSpPr bwMode="auto">
            <a:xfrm>
              <a:off x="7397750" y="3911600"/>
              <a:ext cx="492125" cy="206375"/>
              <a:chOff x="4334" y="1470"/>
              <a:chExt cx="246" cy="107"/>
            </a:xfrm>
          </p:grpSpPr>
          <p:sp>
            <p:nvSpPr>
              <p:cNvPr id="39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99" name="Group 796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02" name="Freeform 79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3" name="Freeform 79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00" name="Line 799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1" name="Line 800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9" name="Group 801"/>
            <p:cNvGrpSpPr>
              <a:grpSpLocks/>
            </p:cNvGrpSpPr>
            <p:nvPr/>
          </p:nvGrpSpPr>
          <p:grpSpPr bwMode="auto">
            <a:xfrm>
              <a:off x="7591425" y="4806950"/>
              <a:ext cx="622300" cy="244475"/>
              <a:chOff x="4334" y="1470"/>
              <a:chExt cx="246" cy="107"/>
            </a:xfrm>
          </p:grpSpPr>
          <p:sp>
            <p:nvSpPr>
              <p:cNvPr id="38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8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91" name="Group 80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394" name="Freeform 80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5" name="Freeform 80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92" name="Line 80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3" name="Line 80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0" name="Group 810"/>
            <p:cNvGrpSpPr>
              <a:grpSpLocks/>
            </p:cNvGrpSpPr>
            <p:nvPr/>
          </p:nvGrpSpPr>
          <p:grpSpPr bwMode="auto">
            <a:xfrm>
              <a:off x="6965950" y="4508500"/>
              <a:ext cx="622300" cy="244475"/>
              <a:chOff x="4334" y="1470"/>
              <a:chExt cx="246" cy="107"/>
            </a:xfrm>
          </p:grpSpPr>
          <p:sp>
            <p:nvSpPr>
              <p:cNvPr id="380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81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82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83" name="Group 814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386" name="Freeform 81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7" name="Freeform 81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84" name="Line 817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5" name="Line 818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1" name="Group 819"/>
            <p:cNvGrpSpPr>
              <a:grpSpLocks/>
            </p:cNvGrpSpPr>
            <p:nvPr/>
          </p:nvGrpSpPr>
          <p:grpSpPr bwMode="auto">
            <a:xfrm>
              <a:off x="6242050" y="4851400"/>
              <a:ext cx="622300" cy="244475"/>
              <a:chOff x="4334" y="1470"/>
              <a:chExt cx="246" cy="107"/>
            </a:xfrm>
          </p:grpSpPr>
          <p:sp>
            <p:nvSpPr>
              <p:cNvPr id="37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7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7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75" name="Group 82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378" name="Freeform 82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9" name="Freeform 82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76" name="Line 82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7" name="Line 82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2" name="Group 828"/>
            <p:cNvGrpSpPr>
              <a:grpSpLocks/>
            </p:cNvGrpSpPr>
            <p:nvPr/>
          </p:nvGrpSpPr>
          <p:grpSpPr bwMode="auto">
            <a:xfrm>
              <a:off x="6051550" y="3644900"/>
              <a:ext cx="390525" cy="171450"/>
              <a:chOff x="4334" y="1470"/>
              <a:chExt cx="246" cy="107"/>
            </a:xfrm>
          </p:grpSpPr>
          <p:sp>
            <p:nvSpPr>
              <p:cNvPr id="36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6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6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67" name="Group 832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370" name="Freeform 833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1" name="Freeform 834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68" name="Line 835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9" name="Line 836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3" name="Group 837"/>
            <p:cNvGrpSpPr>
              <a:grpSpLocks/>
            </p:cNvGrpSpPr>
            <p:nvPr/>
          </p:nvGrpSpPr>
          <p:grpSpPr bwMode="auto">
            <a:xfrm>
              <a:off x="6024563" y="1744663"/>
              <a:ext cx="517525" cy="508000"/>
              <a:chOff x="2922" y="1424"/>
              <a:chExt cx="326" cy="320"/>
            </a:xfrm>
          </p:grpSpPr>
          <p:sp>
            <p:nvSpPr>
              <p:cNvPr id="356" name="Oval 838"/>
              <p:cNvSpPr>
                <a:spLocks noChangeArrowheads="1"/>
              </p:cNvSpPr>
              <p:nvPr/>
            </p:nvSpPr>
            <p:spPr bwMode="auto">
              <a:xfrm>
                <a:off x="2922" y="1445"/>
                <a:ext cx="326" cy="28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357" name="Group 839"/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59" name="Oval 840"/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60" name="Oval 841"/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61" name="Oval 842"/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62" name="Oval 843"/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63" name="Freeform 844"/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80"/>
                    <a:gd name="T31" fmla="*/ 0 h 956"/>
                    <a:gd name="T32" fmla="*/ 1180 w 1180"/>
                    <a:gd name="T33" fmla="*/ 956 h 95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58" name="Freeform 845"/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0"/>
                  <a:gd name="T31" fmla="*/ 0 h 956"/>
                  <a:gd name="T32" fmla="*/ 1180 w 1180"/>
                  <a:gd name="T33" fmla="*/ 956 h 9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4" name="Group 846"/>
            <p:cNvGrpSpPr>
              <a:grpSpLocks/>
            </p:cNvGrpSpPr>
            <p:nvPr/>
          </p:nvGrpSpPr>
          <p:grpSpPr bwMode="auto">
            <a:xfrm>
              <a:off x="6138863" y="1989138"/>
              <a:ext cx="282575" cy="477837"/>
              <a:chOff x="3748" y="1253"/>
              <a:chExt cx="178" cy="301"/>
            </a:xfrm>
          </p:grpSpPr>
          <p:sp>
            <p:nvSpPr>
              <p:cNvPr id="340" name="Line 270"/>
              <p:cNvSpPr>
                <a:spLocks noChangeShapeType="1"/>
              </p:cNvSpPr>
              <p:nvPr/>
            </p:nvSpPr>
            <p:spPr bwMode="auto">
              <a:xfrm flipH="1">
                <a:off x="3748" y="1276"/>
                <a:ext cx="89" cy="2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" name="Line 271"/>
              <p:cNvSpPr>
                <a:spLocks noChangeShapeType="1"/>
              </p:cNvSpPr>
              <p:nvPr/>
            </p:nvSpPr>
            <p:spPr bwMode="auto">
              <a:xfrm>
                <a:off x="3837" y="1276"/>
                <a:ext cx="89" cy="2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2" name="Line 272"/>
              <p:cNvSpPr>
                <a:spLocks noChangeShapeType="1"/>
              </p:cNvSpPr>
              <p:nvPr/>
            </p:nvSpPr>
            <p:spPr bwMode="auto">
              <a:xfrm>
                <a:off x="3748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3" name="Line 273"/>
              <p:cNvSpPr>
                <a:spLocks noChangeShapeType="1"/>
              </p:cNvSpPr>
              <p:nvPr/>
            </p:nvSpPr>
            <p:spPr bwMode="auto">
              <a:xfrm flipH="1">
                <a:off x="3837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4" name="Line 274"/>
              <p:cNvSpPr>
                <a:spLocks noChangeShapeType="1"/>
              </p:cNvSpPr>
              <p:nvPr/>
            </p:nvSpPr>
            <p:spPr bwMode="auto">
              <a:xfrm>
                <a:off x="3837" y="1282"/>
                <a:ext cx="0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5" name="Line 275"/>
              <p:cNvSpPr>
                <a:spLocks noChangeShapeType="1"/>
              </p:cNvSpPr>
              <p:nvPr/>
            </p:nvSpPr>
            <p:spPr bwMode="auto">
              <a:xfrm flipV="1">
                <a:off x="3748" y="1501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6" name="Line 276"/>
              <p:cNvSpPr>
                <a:spLocks noChangeShapeType="1"/>
              </p:cNvSpPr>
              <p:nvPr/>
            </p:nvSpPr>
            <p:spPr bwMode="auto">
              <a:xfrm flipH="1" flipV="1">
                <a:off x="3837" y="1501"/>
                <a:ext cx="89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7" name="Line 277"/>
              <p:cNvSpPr>
                <a:spLocks noChangeShapeType="1"/>
              </p:cNvSpPr>
              <p:nvPr/>
            </p:nvSpPr>
            <p:spPr bwMode="auto">
              <a:xfrm>
                <a:off x="3786" y="1418"/>
                <a:ext cx="51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8" name="Line 278"/>
              <p:cNvSpPr>
                <a:spLocks noChangeShapeType="1"/>
              </p:cNvSpPr>
              <p:nvPr/>
            </p:nvSpPr>
            <p:spPr bwMode="auto">
              <a:xfrm flipV="1">
                <a:off x="3837" y="1418"/>
                <a:ext cx="54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9" name="Line 279"/>
              <p:cNvSpPr>
                <a:spLocks noChangeShapeType="1"/>
              </p:cNvSpPr>
              <p:nvPr/>
            </p:nvSpPr>
            <p:spPr bwMode="auto">
              <a:xfrm>
                <a:off x="3768" y="1455"/>
                <a:ext cx="66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50" name="Line 280"/>
              <p:cNvSpPr>
                <a:spLocks noChangeShapeType="1"/>
              </p:cNvSpPr>
              <p:nvPr/>
            </p:nvSpPr>
            <p:spPr bwMode="auto">
              <a:xfrm flipV="1">
                <a:off x="3837" y="1461"/>
                <a:ext cx="66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51" name="Line 281"/>
              <p:cNvSpPr>
                <a:spLocks noChangeShapeType="1"/>
              </p:cNvSpPr>
              <p:nvPr/>
            </p:nvSpPr>
            <p:spPr bwMode="auto">
              <a:xfrm flipV="1">
                <a:off x="3837" y="1381"/>
                <a:ext cx="34" cy="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52" name="Line 282"/>
              <p:cNvSpPr>
                <a:spLocks noChangeShapeType="1"/>
              </p:cNvSpPr>
              <p:nvPr/>
            </p:nvSpPr>
            <p:spPr bwMode="auto">
              <a:xfrm flipV="1">
                <a:off x="3837" y="1329"/>
                <a:ext cx="21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53" name="Line 283"/>
              <p:cNvSpPr>
                <a:spLocks noChangeShapeType="1"/>
              </p:cNvSpPr>
              <p:nvPr/>
            </p:nvSpPr>
            <p:spPr bwMode="auto">
              <a:xfrm>
                <a:off x="3798" y="1377"/>
                <a:ext cx="42" cy="1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54" name="Line 284"/>
              <p:cNvSpPr>
                <a:spLocks noChangeShapeType="1"/>
              </p:cNvSpPr>
              <p:nvPr/>
            </p:nvSpPr>
            <p:spPr bwMode="auto">
              <a:xfrm>
                <a:off x="3817" y="1327"/>
                <a:ext cx="24" cy="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55" name="Oval 862"/>
              <p:cNvSpPr>
                <a:spLocks noChangeArrowheads="1"/>
              </p:cNvSpPr>
              <p:nvPr/>
            </p:nvSpPr>
            <p:spPr bwMode="auto">
              <a:xfrm>
                <a:off x="3821" y="1253"/>
                <a:ext cx="30" cy="2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grpSp>
          <p:nvGrpSpPr>
            <p:cNvPr id="65" name="Group 863"/>
            <p:cNvGrpSpPr>
              <a:grpSpLocks/>
            </p:cNvGrpSpPr>
            <p:nvPr/>
          </p:nvGrpSpPr>
          <p:grpSpPr bwMode="auto">
            <a:xfrm>
              <a:off x="5318125" y="1997075"/>
              <a:ext cx="519113" cy="128588"/>
              <a:chOff x="2199" y="955"/>
              <a:chExt cx="2547" cy="506"/>
            </a:xfrm>
          </p:grpSpPr>
          <p:sp>
            <p:nvSpPr>
              <p:cNvPr id="334" name="Freeform 864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5" name="Freeform 865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6" name="Freeform 866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7" name="Freeform 867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8" name="Freeform 868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9" name="Freeform 869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" name="Group 870"/>
            <p:cNvGrpSpPr>
              <a:grpSpLocks/>
            </p:cNvGrpSpPr>
            <p:nvPr/>
          </p:nvGrpSpPr>
          <p:grpSpPr bwMode="auto">
            <a:xfrm>
              <a:off x="5541963" y="1539875"/>
              <a:ext cx="519112" cy="128588"/>
              <a:chOff x="2199" y="955"/>
              <a:chExt cx="2547" cy="506"/>
            </a:xfrm>
          </p:grpSpPr>
          <p:sp>
            <p:nvSpPr>
              <p:cNvPr id="328" name="Freeform 871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9" name="Freeform 872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0" name="Freeform 873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1" name="Freeform 874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2" name="Freeform 875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3" name="Freeform 876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7" name="Line 877"/>
            <p:cNvSpPr>
              <a:spLocks noChangeShapeType="1"/>
            </p:cNvSpPr>
            <p:nvPr/>
          </p:nvSpPr>
          <p:spPr bwMode="auto">
            <a:xfrm flipH="1" flipV="1">
              <a:off x="5626100" y="2027238"/>
              <a:ext cx="39688" cy="63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8" name="Group 885"/>
            <p:cNvGrpSpPr>
              <a:grpSpLocks/>
            </p:cNvGrpSpPr>
            <p:nvPr/>
          </p:nvGrpSpPr>
          <p:grpSpPr bwMode="auto">
            <a:xfrm>
              <a:off x="5392738" y="3527425"/>
              <a:ext cx="519112" cy="128588"/>
              <a:chOff x="2199" y="955"/>
              <a:chExt cx="2547" cy="506"/>
            </a:xfrm>
          </p:grpSpPr>
          <p:sp>
            <p:nvSpPr>
              <p:cNvPr id="322" name="Freeform 886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3" name="Freeform 887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4" name="Freeform 888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5" name="Freeform 889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6" name="Freeform 890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7" name="Freeform 891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9" name="Line 892"/>
            <p:cNvSpPr>
              <a:spLocks noChangeShapeType="1"/>
            </p:cNvSpPr>
            <p:nvPr/>
          </p:nvSpPr>
          <p:spPr bwMode="auto">
            <a:xfrm>
              <a:off x="5778500" y="3119438"/>
              <a:ext cx="20638" cy="5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70" name="Group 893"/>
            <p:cNvGrpSpPr>
              <a:grpSpLocks/>
            </p:cNvGrpSpPr>
            <p:nvPr/>
          </p:nvGrpSpPr>
          <p:grpSpPr bwMode="auto">
            <a:xfrm>
              <a:off x="7007225" y="5005388"/>
              <a:ext cx="519113" cy="128587"/>
              <a:chOff x="2199" y="955"/>
              <a:chExt cx="2547" cy="506"/>
            </a:xfrm>
          </p:grpSpPr>
          <p:sp>
            <p:nvSpPr>
              <p:cNvPr id="316" name="Freeform 894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7" name="Freeform 895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8" name="Freeform 896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9" name="Freeform 897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0" name="Freeform 898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1" name="Freeform 899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1" name="Group 900"/>
            <p:cNvGrpSpPr>
              <a:grpSpLocks/>
            </p:cNvGrpSpPr>
            <p:nvPr/>
          </p:nvGrpSpPr>
          <p:grpSpPr bwMode="auto">
            <a:xfrm>
              <a:off x="7245350" y="5429250"/>
              <a:ext cx="519113" cy="128588"/>
              <a:chOff x="2199" y="955"/>
              <a:chExt cx="2547" cy="506"/>
            </a:xfrm>
          </p:grpSpPr>
          <p:sp>
            <p:nvSpPr>
              <p:cNvPr id="310" name="Freeform 901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1" name="Freeform 902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2" name="Freeform 903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3" name="Freeform 904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4" name="Freeform 905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5" name="Freeform 906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2" name="Group 907"/>
            <p:cNvGrpSpPr>
              <a:grpSpLocks/>
            </p:cNvGrpSpPr>
            <p:nvPr/>
          </p:nvGrpSpPr>
          <p:grpSpPr bwMode="auto">
            <a:xfrm>
              <a:off x="6821488" y="5408613"/>
              <a:ext cx="519112" cy="128587"/>
              <a:chOff x="2199" y="955"/>
              <a:chExt cx="2547" cy="506"/>
            </a:xfrm>
          </p:grpSpPr>
          <p:sp>
            <p:nvSpPr>
              <p:cNvPr id="304" name="Freeform 908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5" name="Freeform 909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6" name="Freeform 910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" name="Freeform 911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" name="Freeform 912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" name="Freeform 913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73" name="Picture 915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5056188"/>
              <a:ext cx="433388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Line 918"/>
            <p:cNvSpPr>
              <a:spLocks noChangeShapeType="1"/>
            </p:cNvSpPr>
            <p:nvPr/>
          </p:nvSpPr>
          <p:spPr bwMode="auto">
            <a:xfrm rot="5400000" flipV="1">
              <a:off x="7991475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5" name="Group 919"/>
            <p:cNvGrpSpPr>
              <a:grpSpLocks/>
            </p:cNvGrpSpPr>
            <p:nvPr/>
          </p:nvGrpSpPr>
          <p:grpSpPr bwMode="auto">
            <a:xfrm flipH="1">
              <a:off x="5775325" y="4533900"/>
              <a:ext cx="414338" cy="373063"/>
              <a:chOff x="2839" y="3501"/>
              <a:chExt cx="755" cy="803"/>
            </a:xfrm>
          </p:grpSpPr>
          <p:pic>
            <p:nvPicPr>
              <p:cNvPr id="302" name="Picture 92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3" name="Freeform 921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76" name="Group 922"/>
            <p:cNvGrpSpPr>
              <a:grpSpLocks/>
            </p:cNvGrpSpPr>
            <p:nvPr/>
          </p:nvGrpSpPr>
          <p:grpSpPr bwMode="auto">
            <a:xfrm flipH="1">
              <a:off x="5457825" y="4954588"/>
              <a:ext cx="482600" cy="406400"/>
              <a:chOff x="2839" y="3501"/>
              <a:chExt cx="755" cy="803"/>
            </a:xfrm>
          </p:grpSpPr>
          <p:pic>
            <p:nvPicPr>
              <p:cNvPr id="300" name="Picture 92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1" name="Freeform 924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77" name="Group 925"/>
            <p:cNvGrpSpPr>
              <a:grpSpLocks/>
            </p:cNvGrpSpPr>
            <p:nvPr/>
          </p:nvGrpSpPr>
          <p:grpSpPr bwMode="auto">
            <a:xfrm flipH="1">
              <a:off x="5935663" y="5256213"/>
              <a:ext cx="427037" cy="349250"/>
              <a:chOff x="2839" y="3501"/>
              <a:chExt cx="755" cy="803"/>
            </a:xfrm>
          </p:grpSpPr>
          <p:pic>
            <p:nvPicPr>
              <p:cNvPr id="298" name="Picture 92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9" name="Freeform 927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78" name="Group 928"/>
            <p:cNvGrpSpPr>
              <a:grpSpLocks/>
            </p:cNvGrpSpPr>
            <p:nvPr/>
          </p:nvGrpSpPr>
          <p:grpSpPr bwMode="auto">
            <a:xfrm>
              <a:off x="6550025" y="5238750"/>
              <a:ext cx="427038" cy="350838"/>
              <a:chOff x="2839" y="3501"/>
              <a:chExt cx="755" cy="803"/>
            </a:xfrm>
          </p:grpSpPr>
          <p:pic>
            <p:nvPicPr>
              <p:cNvPr id="296" name="Picture 92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" name="Freeform 930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pic>
          <p:nvPicPr>
            <p:cNvPr id="79" name="Picture 931" descr="car_icon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063" y="1720850"/>
              <a:ext cx="84931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Group 932"/>
            <p:cNvGrpSpPr>
              <a:grpSpLocks/>
            </p:cNvGrpSpPr>
            <p:nvPr/>
          </p:nvGrpSpPr>
          <p:grpSpPr bwMode="auto">
            <a:xfrm>
              <a:off x="5618163" y="1558925"/>
              <a:ext cx="415925" cy="373063"/>
              <a:chOff x="2756" y="1866"/>
              <a:chExt cx="462" cy="463"/>
            </a:xfrm>
          </p:grpSpPr>
          <p:pic>
            <p:nvPicPr>
              <p:cNvPr id="294" name="Picture 933" descr="iphone_stylized_small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5" name="Picture 934" descr="antenna_radiation_stylize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6" y="1866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" name="Picture 936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5057775"/>
              <a:ext cx="41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Group 938"/>
            <p:cNvGrpSpPr>
              <a:grpSpLocks/>
            </p:cNvGrpSpPr>
            <p:nvPr/>
          </p:nvGrpSpPr>
          <p:grpSpPr bwMode="auto">
            <a:xfrm>
              <a:off x="8240713" y="5002213"/>
              <a:ext cx="227012" cy="481012"/>
              <a:chOff x="4140" y="429"/>
              <a:chExt cx="1425" cy="2396"/>
            </a:xfrm>
          </p:grpSpPr>
          <p:sp>
            <p:nvSpPr>
              <p:cNvPr id="262" name="Freeform 93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3" name="Rectangle 940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64" name="Freeform 94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Freeform 94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Rectangle 943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67" name="Group 94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92" name="AutoShape 945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93" name="AutoShape 946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68" name="Rectangle 947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69" name="Group 94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90" name="AutoShape 949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91" name="AutoShape 950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70" name="Rectangle 951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71" name="Rectangle 952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72" name="Group 95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88" name="AutoShape 954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89" name="AutoShape 955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73" name="Freeform 95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74" name="Group 95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86" name="AutoShape 958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87" name="AutoShape 959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75" name="Rectangle 960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76" name="Freeform 96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Freeform 96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8" name="Oval 963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79" name="Freeform 96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AutoShape 965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81" name="AutoShape 966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82" name="Oval 967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83" name="Oval 968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4" name="Oval 969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85" name="Rectangle 970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grpSp>
          <p:nvGrpSpPr>
            <p:cNvPr id="83" name="Group 971"/>
            <p:cNvGrpSpPr>
              <a:grpSpLocks/>
            </p:cNvGrpSpPr>
            <p:nvPr/>
          </p:nvGrpSpPr>
          <p:grpSpPr bwMode="auto">
            <a:xfrm>
              <a:off x="7924800" y="5303838"/>
              <a:ext cx="227013" cy="481012"/>
              <a:chOff x="4140" y="429"/>
              <a:chExt cx="1425" cy="2396"/>
            </a:xfrm>
          </p:grpSpPr>
          <p:sp>
            <p:nvSpPr>
              <p:cNvPr id="229" name="Freeform 972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0" name="Rectangle 973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31" name="Freeform 974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Freeform 975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3" name="Rectangle 976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34" name="Group 977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60" name="AutoShape 978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61" name="AutoShape 979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35" name="Rectangle 980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36" name="Group 981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58" name="AutoShape 982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9" name="AutoShape 983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37" name="Rectangle 984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38" name="Rectangle 985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39" name="Group 986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56" name="AutoShape 987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7" name="AutoShape 988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40" name="Freeform 989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42" name="Group 990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54" name="AutoShape 991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5" name="AutoShape 992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43" name="Rectangle 993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44" name="Freeform 994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5" name="Freeform 995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6" name="Oval 996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47" name="Freeform 997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8" name="AutoShape 998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49" name="AutoShape 999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50" name="Oval 1000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51" name="Oval 1001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52" name="Oval 1002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53" name="Rectangle 1003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grpSp>
          <p:nvGrpSpPr>
            <p:cNvPr id="84" name="Group 1004"/>
            <p:cNvGrpSpPr>
              <a:grpSpLocks/>
            </p:cNvGrpSpPr>
            <p:nvPr/>
          </p:nvGrpSpPr>
          <p:grpSpPr bwMode="auto">
            <a:xfrm>
              <a:off x="5302250" y="2043113"/>
              <a:ext cx="534988" cy="407987"/>
              <a:chOff x="877" y="1008"/>
              <a:chExt cx="2747" cy="2591"/>
            </a:xfrm>
          </p:grpSpPr>
          <p:pic>
            <p:nvPicPr>
              <p:cNvPr id="206" name="Picture 1005" descr="antenna_stylized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" name="Picture 1006" descr="laptop_keyboar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8" name="Freeform 1007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209" name="Picture 1008" descr="scree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0" name="Freeform 1009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1" name="Freeform 1010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" name="Freeform 1011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3" name="Freeform 1012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" name="Freeform 1013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" name="Freeform 1014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6" name="Group 1015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223" name="Freeform 1016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4" name="Freeform 1017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" name="Freeform 1018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6" name="Freeform 1019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7" name="Freeform 1020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8" name="Freeform 1021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7" name="Freeform 1022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" name="Freeform 1023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" name="Freeform 1024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0" name="Freeform 1025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1" name="Freeform 1026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2" name="Freeform 1027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85" name="Picture 1030" descr="laptop_keyboar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6897688" y="57356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Freeform 1031"/>
            <p:cNvSpPr>
              <a:spLocks/>
            </p:cNvSpPr>
            <p:nvPr/>
          </p:nvSpPr>
          <p:spPr bwMode="auto">
            <a:xfrm>
              <a:off x="7026275" y="55800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87" name="Picture 1032" descr="scree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5848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Freeform 1033"/>
            <p:cNvSpPr>
              <a:spLocks/>
            </p:cNvSpPr>
            <p:nvPr/>
          </p:nvSpPr>
          <p:spPr bwMode="auto">
            <a:xfrm>
              <a:off x="7083425" y="55737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Freeform 1034"/>
            <p:cNvSpPr>
              <a:spLocks/>
            </p:cNvSpPr>
            <p:nvPr/>
          </p:nvSpPr>
          <p:spPr bwMode="auto">
            <a:xfrm>
              <a:off x="7024688" y="55737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0" name="Freeform 1035"/>
            <p:cNvSpPr>
              <a:spLocks/>
            </p:cNvSpPr>
            <p:nvPr/>
          </p:nvSpPr>
          <p:spPr bwMode="auto">
            <a:xfrm>
              <a:off x="7267575" y="56022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" name="Freeform 1036"/>
            <p:cNvSpPr>
              <a:spLocks/>
            </p:cNvSpPr>
            <p:nvPr/>
          </p:nvSpPr>
          <p:spPr bwMode="auto">
            <a:xfrm>
              <a:off x="7023100" y="57261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Freeform 1037"/>
            <p:cNvSpPr>
              <a:spLocks/>
            </p:cNvSpPr>
            <p:nvPr/>
          </p:nvSpPr>
          <p:spPr bwMode="auto">
            <a:xfrm>
              <a:off x="7275513" y="56038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3" name="Freeform 1038"/>
            <p:cNvSpPr>
              <a:spLocks/>
            </p:cNvSpPr>
            <p:nvPr/>
          </p:nvSpPr>
          <p:spPr bwMode="auto">
            <a:xfrm>
              <a:off x="7023100" y="57356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94" name="Group 1039"/>
            <p:cNvGrpSpPr>
              <a:grpSpLocks/>
            </p:cNvGrpSpPr>
            <p:nvPr/>
          </p:nvGrpSpPr>
          <p:grpSpPr bwMode="auto">
            <a:xfrm>
              <a:off x="7019925" y="5800725"/>
              <a:ext cx="87313" cy="38100"/>
              <a:chOff x="1740" y="2642"/>
              <a:chExt cx="752" cy="327"/>
            </a:xfrm>
          </p:grpSpPr>
          <p:sp>
            <p:nvSpPr>
              <p:cNvPr id="200" name="Freeform 1040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1" name="Freeform 1041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2" name="Freeform 1042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Freeform 1043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4" name="Freeform 1044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" name="Freeform 1045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5" name="Freeform 1046"/>
            <p:cNvSpPr>
              <a:spLocks/>
            </p:cNvSpPr>
            <p:nvPr/>
          </p:nvSpPr>
          <p:spPr bwMode="auto">
            <a:xfrm>
              <a:off x="7169150" y="58070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6" name="Freeform 1047"/>
            <p:cNvSpPr>
              <a:spLocks/>
            </p:cNvSpPr>
            <p:nvPr/>
          </p:nvSpPr>
          <p:spPr bwMode="auto">
            <a:xfrm>
              <a:off x="6897688" y="58134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7" name="Freeform 1048"/>
            <p:cNvSpPr>
              <a:spLocks/>
            </p:cNvSpPr>
            <p:nvPr/>
          </p:nvSpPr>
          <p:spPr bwMode="auto">
            <a:xfrm>
              <a:off x="6899275" y="57991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Freeform 1049"/>
            <p:cNvSpPr>
              <a:spLocks/>
            </p:cNvSpPr>
            <p:nvPr/>
          </p:nvSpPr>
          <p:spPr bwMode="auto">
            <a:xfrm>
              <a:off x="6899275" y="57388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" name="Freeform 1050"/>
            <p:cNvSpPr>
              <a:spLocks/>
            </p:cNvSpPr>
            <p:nvPr/>
          </p:nvSpPr>
          <p:spPr bwMode="auto">
            <a:xfrm>
              <a:off x="6907213" y="58023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0" name="Freeform 1051"/>
            <p:cNvSpPr>
              <a:spLocks/>
            </p:cNvSpPr>
            <p:nvPr/>
          </p:nvSpPr>
          <p:spPr bwMode="auto">
            <a:xfrm flipV="1">
              <a:off x="7164388" y="57975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01" name="Picture 1054" descr="laptop_keyboa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5581650" y="3290888"/>
              <a:ext cx="363538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Freeform 1055"/>
            <p:cNvSpPr>
              <a:spLocks/>
            </p:cNvSpPr>
            <p:nvPr/>
          </p:nvSpPr>
          <p:spPr bwMode="auto">
            <a:xfrm>
              <a:off x="5702300" y="3135313"/>
              <a:ext cx="292100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103" name="Picture 1056" descr="scree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88" y="3140075"/>
              <a:ext cx="2667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Freeform 1057"/>
            <p:cNvSpPr>
              <a:spLocks/>
            </p:cNvSpPr>
            <p:nvPr/>
          </p:nvSpPr>
          <p:spPr bwMode="auto">
            <a:xfrm>
              <a:off x="5756275" y="3128963"/>
              <a:ext cx="247650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Freeform 1058"/>
            <p:cNvSpPr>
              <a:spLocks/>
            </p:cNvSpPr>
            <p:nvPr/>
          </p:nvSpPr>
          <p:spPr bwMode="auto">
            <a:xfrm>
              <a:off x="5700713" y="3128963"/>
              <a:ext cx="68262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Freeform 1059"/>
            <p:cNvSpPr>
              <a:spLocks/>
            </p:cNvSpPr>
            <p:nvPr/>
          </p:nvSpPr>
          <p:spPr bwMode="auto">
            <a:xfrm>
              <a:off x="5927725" y="3157538"/>
              <a:ext cx="74613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Freeform 1060"/>
            <p:cNvSpPr>
              <a:spLocks/>
            </p:cNvSpPr>
            <p:nvPr/>
          </p:nvSpPr>
          <p:spPr bwMode="auto">
            <a:xfrm>
              <a:off x="5699125" y="3281363"/>
              <a:ext cx="27146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Freeform 1061"/>
            <p:cNvSpPr>
              <a:spLocks/>
            </p:cNvSpPr>
            <p:nvPr/>
          </p:nvSpPr>
          <p:spPr bwMode="auto">
            <a:xfrm>
              <a:off x="5935663" y="3159125"/>
              <a:ext cx="69850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Freeform 1062"/>
            <p:cNvSpPr>
              <a:spLocks/>
            </p:cNvSpPr>
            <p:nvPr/>
          </p:nvSpPr>
          <p:spPr bwMode="auto">
            <a:xfrm>
              <a:off x="5699125" y="3290888"/>
              <a:ext cx="242888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0" name="Group 1063"/>
            <p:cNvGrpSpPr>
              <a:grpSpLocks/>
            </p:cNvGrpSpPr>
            <p:nvPr/>
          </p:nvGrpSpPr>
          <p:grpSpPr bwMode="auto">
            <a:xfrm>
              <a:off x="5695950" y="3355975"/>
              <a:ext cx="80963" cy="38100"/>
              <a:chOff x="1740" y="2642"/>
              <a:chExt cx="752" cy="327"/>
            </a:xfrm>
          </p:grpSpPr>
          <p:sp>
            <p:nvSpPr>
              <p:cNvPr id="194" name="Freeform 1064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5" name="Freeform 1065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6" name="Freeform 1066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Freeform 1067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8" name="Freeform 1068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9" name="Freeform 1069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1" name="Freeform 1070"/>
            <p:cNvSpPr>
              <a:spLocks/>
            </p:cNvSpPr>
            <p:nvPr/>
          </p:nvSpPr>
          <p:spPr bwMode="auto">
            <a:xfrm>
              <a:off x="5835650" y="3362325"/>
              <a:ext cx="10001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Freeform 1071"/>
            <p:cNvSpPr>
              <a:spLocks/>
            </p:cNvSpPr>
            <p:nvPr/>
          </p:nvSpPr>
          <p:spPr bwMode="auto">
            <a:xfrm>
              <a:off x="5583238" y="3368675"/>
              <a:ext cx="254000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Freeform 1072"/>
            <p:cNvSpPr>
              <a:spLocks/>
            </p:cNvSpPr>
            <p:nvPr/>
          </p:nvSpPr>
          <p:spPr bwMode="auto">
            <a:xfrm>
              <a:off x="5583238" y="3354388"/>
              <a:ext cx="1587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4" name="Freeform 1073"/>
            <p:cNvSpPr>
              <a:spLocks/>
            </p:cNvSpPr>
            <p:nvPr/>
          </p:nvSpPr>
          <p:spPr bwMode="auto">
            <a:xfrm>
              <a:off x="5583238" y="3294063"/>
              <a:ext cx="117475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5" name="Freeform 1074"/>
            <p:cNvSpPr>
              <a:spLocks/>
            </p:cNvSpPr>
            <p:nvPr/>
          </p:nvSpPr>
          <p:spPr bwMode="auto">
            <a:xfrm>
              <a:off x="5591175" y="3357563"/>
              <a:ext cx="241300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" name="Freeform 1075"/>
            <p:cNvSpPr>
              <a:spLocks/>
            </p:cNvSpPr>
            <p:nvPr/>
          </p:nvSpPr>
          <p:spPr bwMode="auto">
            <a:xfrm flipV="1">
              <a:off x="5830888" y="3352800"/>
              <a:ext cx="9842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7" name="Group 1076"/>
            <p:cNvGrpSpPr>
              <a:grpSpLocks/>
            </p:cNvGrpSpPr>
            <p:nvPr/>
          </p:nvGrpSpPr>
          <p:grpSpPr bwMode="auto">
            <a:xfrm flipH="1">
              <a:off x="5940425" y="3222625"/>
              <a:ext cx="414338" cy="373063"/>
              <a:chOff x="2839" y="3501"/>
              <a:chExt cx="755" cy="803"/>
            </a:xfrm>
          </p:grpSpPr>
          <p:pic>
            <p:nvPicPr>
              <p:cNvPr id="192" name="Picture 10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Freeform 10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pic>
          <p:nvPicPr>
            <p:cNvPr id="118" name="Picture 1081" descr="laptop_keyboar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7329488" y="56721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Freeform 1082"/>
            <p:cNvSpPr>
              <a:spLocks/>
            </p:cNvSpPr>
            <p:nvPr/>
          </p:nvSpPr>
          <p:spPr bwMode="auto">
            <a:xfrm>
              <a:off x="7458075" y="55165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120" name="Picture 1083" descr="scree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0" y="55213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Freeform 1084"/>
            <p:cNvSpPr>
              <a:spLocks/>
            </p:cNvSpPr>
            <p:nvPr/>
          </p:nvSpPr>
          <p:spPr bwMode="auto">
            <a:xfrm>
              <a:off x="7515225" y="55102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Freeform 1085"/>
            <p:cNvSpPr>
              <a:spLocks/>
            </p:cNvSpPr>
            <p:nvPr/>
          </p:nvSpPr>
          <p:spPr bwMode="auto">
            <a:xfrm>
              <a:off x="7456488" y="55102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Freeform 1086"/>
            <p:cNvSpPr>
              <a:spLocks/>
            </p:cNvSpPr>
            <p:nvPr/>
          </p:nvSpPr>
          <p:spPr bwMode="auto">
            <a:xfrm>
              <a:off x="7699375" y="55387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4" name="Freeform 1087"/>
            <p:cNvSpPr>
              <a:spLocks/>
            </p:cNvSpPr>
            <p:nvPr/>
          </p:nvSpPr>
          <p:spPr bwMode="auto">
            <a:xfrm>
              <a:off x="7454900" y="56626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5" name="Freeform 1088"/>
            <p:cNvSpPr>
              <a:spLocks/>
            </p:cNvSpPr>
            <p:nvPr/>
          </p:nvSpPr>
          <p:spPr bwMode="auto">
            <a:xfrm>
              <a:off x="7707313" y="55403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6" name="Freeform 1089"/>
            <p:cNvSpPr>
              <a:spLocks/>
            </p:cNvSpPr>
            <p:nvPr/>
          </p:nvSpPr>
          <p:spPr bwMode="auto">
            <a:xfrm>
              <a:off x="7454900" y="56721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7" name="Group 1090"/>
            <p:cNvGrpSpPr>
              <a:grpSpLocks/>
            </p:cNvGrpSpPr>
            <p:nvPr/>
          </p:nvGrpSpPr>
          <p:grpSpPr bwMode="auto">
            <a:xfrm>
              <a:off x="7451725" y="5737225"/>
              <a:ext cx="87313" cy="38100"/>
              <a:chOff x="1740" y="2642"/>
              <a:chExt cx="752" cy="327"/>
            </a:xfrm>
          </p:grpSpPr>
          <p:sp>
            <p:nvSpPr>
              <p:cNvPr id="186" name="Freeform 109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7" name="Freeform 109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Freeform 109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9" name="Freeform 109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0" name="Freeform 109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Freeform 109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28" name="Freeform 1097"/>
            <p:cNvSpPr>
              <a:spLocks/>
            </p:cNvSpPr>
            <p:nvPr/>
          </p:nvSpPr>
          <p:spPr bwMode="auto">
            <a:xfrm>
              <a:off x="7600950" y="57435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9" name="Freeform 1098"/>
            <p:cNvSpPr>
              <a:spLocks/>
            </p:cNvSpPr>
            <p:nvPr/>
          </p:nvSpPr>
          <p:spPr bwMode="auto">
            <a:xfrm>
              <a:off x="7329488" y="57499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0" name="Freeform 1099"/>
            <p:cNvSpPr>
              <a:spLocks/>
            </p:cNvSpPr>
            <p:nvPr/>
          </p:nvSpPr>
          <p:spPr bwMode="auto">
            <a:xfrm>
              <a:off x="7331075" y="57356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1" name="Freeform 1100"/>
            <p:cNvSpPr>
              <a:spLocks/>
            </p:cNvSpPr>
            <p:nvPr/>
          </p:nvSpPr>
          <p:spPr bwMode="auto">
            <a:xfrm>
              <a:off x="7331075" y="56753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2" name="Freeform 1101"/>
            <p:cNvSpPr>
              <a:spLocks/>
            </p:cNvSpPr>
            <p:nvPr/>
          </p:nvSpPr>
          <p:spPr bwMode="auto">
            <a:xfrm>
              <a:off x="7339013" y="57388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" name="Freeform 1102"/>
            <p:cNvSpPr>
              <a:spLocks/>
            </p:cNvSpPr>
            <p:nvPr/>
          </p:nvSpPr>
          <p:spPr bwMode="auto">
            <a:xfrm flipV="1">
              <a:off x="7596188" y="57340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4" name="Group 1103"/>
            <p:cNvGrpSpPr>
              <a:grpSpLocks/>
            </p:cNvGrpSpPr>
            <p:nvPr/>
          </p:nvGrpSpPr>
          <p:grpSpPr bwMode="auto">
            <a:xfrm>
              <a:off x="6351588" y="2493963"/>
              <a:ext cx="390525" cy="169862"/>
              <a:chOff x="4650" y="1129"/>
              <a:chExt cx="246" cy="95"/>
            </a:xfrm>
          </p:grpSpPr>
          <p:sp>
            <p:nvSpPr>
              <p:cNvPr id="17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7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8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181" name="Group 110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84" name="Freeform 110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5" name="Freeform 110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82" name="Line 111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3" name="Line 111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5" name="Group 1112"/>
            <p:cNvGrpSpPr>
              <a:grpSpLocks/>
            </p:cNvGrpSpPr>
            <p:nvPr/>
          </p:nvGrpSpPr>
          <p:grpSpPr bwMode="auto">
            <a:xfrm>
              <a:off x="6051550" y="3641725"/>
              <a:ext cx="390525" cy="169863"/>
              <a:chOff x="4650" y="1129"/>
              <a:chExt cx="246" cy="95"/>
            </a:xfrm>
          </p:grpSpPr>
          <p:sp>
            <p:nvSpPr>
              <p:cNvPr id="170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71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72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173" name="Group 11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76" name="Freeform 11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" name="Freeform 11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74" name="Line 11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5" name="Line 11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6" name="Group 878"/>
            <p:cNvGrpSpPr>
              <a:grpSpLocks/>
            </p:cNvGrpSpPr>
            <p:nvPr/>
          </p:nvGrpSpPr>
          <p:grpSpPr bwMode="auto">
            <a:xfrm>
              <a:off x="5529263" y="3016250"/>
              <a:ext cx="519112" cy="128588"/>
              <a:chOff x="2199" y="955"/>
              <a:chExt cx="2547" cy="506"/>
            </a:xfrm>
          </p:grpSpPr>
          <p:sp>
            <p:nvSpPr>
              <p:cNvPr id="164" name="Freeform 879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0"/>
                  <a:gd name="T13" fmla="*/ 0 h 281"/>
                  <a:gd name="T14" fmla="*/ 260 w 260"/>
                  <a:gd name="T15" fmla="*/ 281 h 2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5" name="Freeform 880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0"/>
                  <a:gd name="T22" fmla="*/ 0 h 421"/>
                  <a:gd name="T23" fmla="*/ 900 w 900"/>
                  <a:gd name="T24" fmla="*/ 421 h 4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6" name="Freeform 881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69"/>
                  <a:gd name="T20" fmla="*/ 428 w 428"/>
                  <a:gd name="T21" fmla="*/ 269 h 2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Freeform 882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7"/>
                  <a:gd name="T13" fmla="*/ 0 h 239"/>
                  <a:gd name="T14" fmla="*/ 377 w 377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8" name="Freeform 883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425 w 646"/>
                  <a:gd name="T1" fmla="*/ 932 h 300"/>
                  <a:gd name="T2" fmla="*/ 605 w 646"/>
                  <a:gd name="T3" fmla="*/ 787 h 300"/>
                  <a:gd name="T4" fmla="*/ 752 w 646"/>
                  <a:gd name="T5" fmla="*/ 594 h 300"/>
                  <a:gd name="T6" fmla="*/ 776 w 646"/>
                  <a:gd name="T7" fmla="*/ 332 h 300"/>
                  <a:gd name="T8" fmla="*/ 569 w 646"/>
                  <a:gd name="T9" fmla="*/ 187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6"/>
                  <a:gd name="T19" fmla="*/ 0 h 300"/>
                  <a:gd name="T20" fmla="*/ 646 w 646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9" name="Freeform 884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0"/>
                  <a:gd name="T19" fmla="*/ 0 h 397"/>
                  <a:gd name="T20" fmla="*/ 630 w 630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7" name="Group 1121"/>
            <p:cNvGrpSpPr>
              <a:grpSpLocks/>
            </p:cNvGrpSpPr>
            <p:nvPr/>
          </p:nvGrpSpPr>
          <p:grpSpPr bwMode="auto">
            <a:xfrm>
              <a:off x="6248400" y="4852988"/>
              <a:ext cx="617538" cy="247650"/>
              <a:chOff x="2356" y="1300"/>
              <a:chExt cx="555" cy="194"/>
            </a:xfrm>
          </p:grpSpPr>
          <p:sp>
            <p:nvSpPr>
              <p:cNvPr id="15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5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5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159" name="Group 1125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162" name="Freeform 11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3" name="Freeform 11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60" name="Line 1128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Line 1129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8" name="Group 1130"/>
            <p:cNvGrpSpPr>
              <a:grpSpLocks/>
            </p:cNvGrpSpPr>
            <p:nvPr/>
          </p:nvGrpSpPr>
          <p:grpSpPr bwMode="auto">
            <a:xfrm>
              <a:off x="6969125" y="4510088"/>
              <a:ext cx="617538" cy="247650"/>
              <a:chOff x="2356" y="1300"/>
              <a:chExt cx="555" cy="194"/>
            </a:xfrm>
          </p:grpSpPr>
          <p:sp>
            <p:nvSpPr>
              <p:cNvPr id="148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49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50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151" name="Group 1134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154" name="Freeform 113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5" name="Freeform 113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52" name="Line 1137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" name="Line 1138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9" name="Group 1139"/>
            <p:cNvGrpSpPr>
              <a:grpSpLocks/>
            </p:cNvGrpSpPr>
            <p:nvPr/>
          </p:nvGrpSpPr>
          <p:grpSpPr bwMode="auto">
            <a:xfrm>
              <a:off x="7585075" y="4811713"/>
              <a:ext cx="617538" cy="247650"/>
              <a:chOff x="2356" y="1300"/>
              <a:chExt cx="555" cy="194"/>
            </a:xfrm>
          </p:grpSpPr>
          <p:sp>
            <p:nvSpPr>
              <p:cNvPr id="140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41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42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143" name="Group 1143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146" name="Freeform 114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7" name="Freeform 114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44" name="Line 1146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5" name="Line 1147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4579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08C29A-F30F-4A00-B103-30D77DA56D6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458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Livro-Texto:</a:t>
            </a:r>
          </a:p>
        </p:txBody>
      </p:sp>
      <p:sp>
        <p:nvSpPr>
          <p:cNvPr id="24581" name="Rectangle 1041"/>
          <p:cNvSpPr>
            <a:spLocks noChangeArrowheads="1"/>
          </p:cNvSpPr>
          <p:nvPr/>
        </p:nvSpPr>
        <p:spPr bwMode="auto">
          <a:xfrm>
            <a:off x="29845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" name="Group 1046"/>
          <p:cNvGrpSpPr>
            <a:grpSpLocks/>
          </p:cNvGrpSpPr>
          <p:nvPr/>
        </p:nvGrpSpPr>
        <p:grpSpPr bwMode="auto">
          <a:xfrm>
            <a:off x="593725" y="4430713"/>
            <a:ext cx="3376613" cy="1427162"/>
            <a:chOff x="0" y="0"/>
            <a:chExt cx="3212" cy="836"/>
          </a:xfrm>
        </p:grpSpPr>
        <p:sp>
          <p:nvSpPr>
            <p:cNvPr id="24589" name="Rectangle 1044"/>
            <p:cNvSpPr>
              <a:spLocks noChangeArrowheads="1"/>
            </p:cNvSpPr>
            <p:nvPr/>
          </p:nvSpPr>
          <p:spPr bwMode="auto">
            <a:xfrm>
              <a:off x="0" y="0"/>
              <a:ext cx="3212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24590" name="Rectangle 1045"/>
            <p:cNvSpPr>
              <a:spLocks noChangeArrowheads="1"/>
            </p:cNvSpPr>
            <p:nvPr/>
          </p:nvSpPr>
          <p:spPr bwMode="auto">
            <a:xfrm>
              <a:off x="0" y="0"/>
              <a:ext cx="3212" cy="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1" dirty="0">
                  <a:latin typeface="Verdana" pitchFamily="34" charset="0"/>
                </a:rPr>
                <a:t>REDES DE COMPUTADORES E A INTERNET </a:t>
              </a:r>
            </a:p>
            <a:p>
              <a:r>
                <a:rPr lang="en-US" sz="1000" b="1" dirty="0">
                  <a:latin typeface="Verdana" pitchFamily="34" charset="0"/>
                </a:rPr>
                <a:t>6ª </a:t>
              </a:r>
              <a:r>
                <a:rPr lang="en-US" sz="1000" b="1" dirty="0" err="1">
                  <a:latin typeface="Verdana" pitchFamily="34" charset="0"/>
                </a:rPr>
                <a:t>Edição</a:t>
              </a:r>
              <a:br>
                <a:rPr lang="en-US" sz="1000" b="1" dirty="0">
                  <a:latin typeface="Verdana" pitchFamily="34" charset="0"/>
                </a:rPr>
              </a:br>
              <a:r>
                <a:rPr lang="en-US" sz="1000" b="1" dirty="0">
                  <a:latin typeface="Verdana" pitchFamily="34" charset="0"/>
                </a:rPr>
                <a:t>James F. Kurose e Keith W. Ross</a:t>
              </a:r>
              <a:br>
                <a:rPr lang="en-US" sz="1000" b="1" dirty="0">
                  <a:latin typeface="Verdana" pitchFamily="34" charset="0"/>
                </a:rPr>
              </a:br>
              <a:r>
                <a:rPr lang="en-US" sz="1000" b="1" dirty="0">
                  <a:latin typeface="Verdana" pitchFamily="34" charset="0"/>
                </a:rPr>
                <a:t>Copyright: 2014</a:t>
              </a:r>
              <a:br>
                <a:rPr lang="en-US" sz="1000" b="1" dirty="0">
                  <a:latin typeface="Verdana" pitchFamily="34" charset="0"/>
                </a:rPr>
              </a:br>
              <a:r>
                <a:rPr lang="en-US" sz="1000" b="1" dirty="0">
                  <a:latin typeface="Verdana" pitchFamily="34" charset="0"/>
                </a:rPr>
                <a:t>656 </a:t>
              </a:r>
              <a:r>
                <a:rPr lang="en-US" sz="1000" b="1" dirty="0" err="1">
                  <a:latin typeface="Verdana" pitchFamily="34" charset="0"/>
                </a:rPr>
                <a:t>páginas</a:t>
              </a:r>
              <a:r>
                <a:rPr lang="en-US" sz="1000" b="1" dirty="0">
                  <a:latin typeface="Verdana" pitchFamily="34" charset="0"/>
                </a:rPr>
                <a:t> - ISBN: 9788581436777</a:t>
              </a:r>
              <a:br>
                <a:rPr lang="en-US" sz="1000" b="1" dirty="0">
                  <a:latin typeface="Verdana" pitchFamily="34" charset="0"/>
                </a:rPr>
              </a:br>
              <a:endParaRPr lang="en-US" sz="1100" b="1" dirty="0"/>
            </a:p>
            <a:p>
              <a:r>
                <a:rPr lang="en-US" sz="1100" b="1" dirty="0">
                  <a:hlinkClick r:id="rId3"/>
                </a:rPr>
                <a:t>http://www.pearson.com.br/</a:t>
              </a:r>
              <a:endParaRPr lang="en-US" sz="1100" b="1" dirty="0"/>
            </a:p>
            <a:p>
              <a:endParaRPr lang="en-US" sz="1100" b="1" dirty="0"/>
            </a:p>
          </p:txBody>
        </p:sp>
      </p:grpSp>
      <p:pic>
        <p:nvPicPr>
          <p:cNvPr id="24583" name="Picture 1043" descr="First Edition cov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8437" y="780618"/>
            <a:ext cx="17827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029" descr="Computer Networking: A Top-Down Approach Featuring the Intern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518" y="1295534"/>
            <a:ext cx="1687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054" descr="Computer Networking: A Top-Down Approach Featuring the Intern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6991" y="2000442"/>
            <a:ext cx="1703388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6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8984" y="2497900"/>
            <a:ext cx="17287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6" descr="View the Companion Website for Computer Networking, 5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69466" y="2988890"/>
            <a:ext cx="1748672" cy="215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6e_cover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54" y="3569206"/>
            <a:ext cx="1734763" cy="20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4" name="Picture 2" descr="https://www.pearson.com.br/comum/loader_img_livros.asp?id_p=3&amp;pasta1=universitarios&amp;pasta2=9788581436777&amp;patch=53A0B936-3C49-46C1-922D-756C8A9500EB&amp;largura_final=130&amp;Height=17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33" y="1383293"/>
            <a:ext cx="2193542" cy="293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70955F6-C32C-A24D-8DD0-C852044026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11" y="3935475"/>
            <a:ext cx="1881107" cy="232625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198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9356E1-1200-4E92-A0B0-13ECC10ED56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quão rápido é rápido?</a:t>
            </a:r>
          </a:p>
        </p:txBody>
      </p:sp>
      <p:pic>
        <p:nvPicPr>
          <p:cNvPr id="4198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6975" y="1362075"/>
            <a:ext cx="6421438" cy="4816475"/>
          </a:xfrm>
          <a:noFill/>
        </p:spPr>
      </p:pic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401638" y="6335713"/>
            <a:ext cx="291306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1400"/>
              <a:t>FONTE: http://www.psc.edu/~mathis/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Acesso discado </a:t>
            </a:r>
            <a:r>
              <a:rPr lang="pt-BR" sz="3600" dirty="0">
                <a:solidFill>
                  <a:srgbClr val="FF0000"/>
                </a:solidFill>
              </a:rPr>
              <a:t>(alguém ainda usa?)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3930316"/>
            <a:ext cx="7772400" cy="2318084"/>
          </a:xfrm>
        </p:spPr>
        <p:txBody>
          <a:bodyPr/>
          <a:lstStyle/>
          <a:p>
            <a:r>
              <a:rPr lang="pt-BR" sz="2400" dirty="0"/>
              <a:t>Usa a </a:t>
            </a:r>
            <a:r>
              <a:rPr lang="pt-BR" sz="2400" dirty="0" err="1"/>
              <a:t>infraestrutura</a:t>
            </a:r>
            <a:r>
              <a:rPr lang="pt-BR" sz="2400" dirty="0"/>
              <a:t> existente de telefonia</a:t>
            </a:r>
          </a:p>
          <a:p>
            <a:pPr lvl="1"/>
            <a:r>
              <a:rPr lang="pt-BR" sz="2000" dirty="0"/>
              <a:t>Residência está conectada à </a:t>
            </a:r>
            <a:r>
              <a:rPr lang="pt-BR" sz="2000" dirty="0">
                <a:solidFill>
                  <a:srgbClr val="FF0000"/>
                </a:solidFill>
              </a:rPr>
              <a:t>central telefônica</a:t>
            </a:r>
          </a:p>
          <a:p>
            <a:r>
              <a:rPr lang="pt-BR" sz="2400" dirty="0"/>
              <a:t>Até 56kbps de acesso direto ao roteador (frequentemente menos)</a:t>
            </a:r>
          </a:p>
          <a:p>
            <a:r>
              <a:rPr lang="pt-BR" sz="2400" dirty="0"/>
              <a:t>Não dá para navegar e usar o telefone ao mesmo tempo: não está </a:t>
            </a:r>
            <a:r>
              <a:rPr lang="pt-BR" sz="2400" dirty="0">
                <a:solidFill>
                  <a:srgbClr val="FF0000"/>
                </a:solidFill>
              </a:rPr>
              <a:t>“sempre conectado”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45" name="Object 2"/>
          <p:cNvGraphicFramePr>
            <a:graphicFrameLocks noChangeAspect="1"/>
          </p:cNvGraphicFramePr>
          <p:nvPr/>
        </p:nvGraphicFramePr>
        <p:xfrm>
          <a:off x="1336675" y="2087563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2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2087563"/>
                        <a:ext cx="611188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2092325" y="2130425"/>
            <a:ext cx="206375" cy="414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>
            <a:off x="1939925" y="2325688"/>
            <a:ext cx="139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8" name="Freeform 8"/>
          <p:cNvSpPr>
            <a:spLocks/>
          </p:cNvSpPr>
          <p:nvPr/>
        </p:nvSpPr>
        <p:spPr bwMode="auto">
          <a:xfrm>
            <a:off x="3030538" y="1508125"/>
            <a:ext cx="2046287" cy="2049463"/>
          </a:xfrm>
          <a:custGeom>
            <a:avLst/>
            <a:gdLst>
              <a:gd name="T0" fmla="*/ 378531 w 1292"/>
              <a:gd name="T1" fmla="*/ 11431 h 1255"/>
              <a:gd name="T2" fmla="*/ 55433 w 1292"/>
              <a:gd name="T3" fmla="*/ 256387 h 1255"/>
              <a:gd name="T4" fmla="*/ 45931 w 1292"/>
              <a:gd name="T5" fmla="*/ 854079 h 1255"/>
              <a:gd name="T6" fmla="*/ 83942 w 1292"/>
              <a:gd name="T7" fmla="*/ 1353789 h 1255"/>
              <a:gd name="T8" fmla="*/ 388034 w 1292"/>
              <a:gd name="T9" fmla="*/ 1422376 h 1255"/>
              <a:gd name="T10" fmla="*/ 1024727 w 1292"/>
              <a:gd name="T11" fmla="*/ 1843700 h 1255"/>
              <a:gd name="T12" fmla="*/ 1575894 w 1292"/>
              <a:gd name="T13" fmla="*/ 2020068 h 1255"/>
              <a:gd name="T14" fmla="*/ 1898992 w 1292"/>
              <a:gd name="T15" fmla="*/ 1667332 h 1255"/>
              <a:gd name="T16" fmla="*/ 2013027 w 1292"/>
              <a:gd name="T17" fmla="*/ 726702 h 1255"/>
              <a:gd name="T18" fmla="*/ 1908495 w 1292"/>
              <a:gd name="T19" fmla="*/ 344571 h 1255"/>
              <a:gd name="T20" fmla="*/ 1186276 w 1292"/>
              <a:gd name="T21" fmla="*/ 187799 h 1255"/>
              <a:gd name="T22" fmla="*/ 378531 w 1292"/>
              <a:gd name="T23" fmla="*/ 11431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3214688" y="1978025"/>
            <a:ext cx="193675" cy="193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" name="Oval 11"/>
          <p:cNvSpPr>
            <a:spLocks noChangeArrowheads="1"/>
          </p:cNvSpPr>
          <p:nvPr/>
        </p:nvSpPr>
        <p:spPr bwMode="auto">
          <a:xfrm>
            <a:off x="4530725" y="2284413"/>
            <a:ext cx="193675" cy="193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" name="Oval 12"/>
          <p:cNvSpPr>
            <a:spLocks noChangeArrowheads="1"/>
          </p:cNvSpPr>
          <p:nvPr/>
        </p:nvSpPr>
        <p:spPr bwMode="auto">
          <a:xfrm>
            <a:off x="4005263" y="2822575"/>
            <a:ext cx="193675" cy="193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" name="Line 14"/>
          <p:cNvSpPr>
            <a:spLocks noChangeShapeType="1"/>
          </p:cNvSpPr>
          <p:nvPr/>
        </p:nvSpPr>
        <p:spPr bwMode="auto">
          <a:xfrm flipV="1">
            <a:off x="2300288" y="2101850"/>
            <a:ext cx="928687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3" name="Line 15"/>
          <p:cNvSpPr>
            <a:spLocks noChangeShapeType="1"/>
          </p:cNvSpPr>
          <p:nvPr/>
        </p:nvSpPr>
        <p:spPr bwMode="auto">
          <a:xfrm>
            <a:off x="3354388" y="2128838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4184650" y="2433638"/>
            <a:ext cx="388938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3803650" y="1638300"/>
            <a:ext cx="8931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/>
              <a:t>rede</a:t>
            </a:r>
            <a:endParaRPr lang="en-US" sz="1400" dirty="0"/>
          </a:p>
          <a:p>
            <a:r>
              <a:rPr lang="en-US" sz="1400" dirty="0" err="1"/>
              <a:t>telefônica</a:t>
            </a:r>
            <a:endParaRPr lang="en-US" sz="1400" dirty="0"/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 flipV="1">
            <a:off x="4668838" y="2365375"/>
            <a:ext cx="485775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7" name="Freeform 20"/>
          <p:cNvSpPr>
            <a:spLocks/>
          </p:cNvSpPr>
          <p:nvPr/>
        </p:nvSpPr>
        <p:spPr bwMode="auto">
          <a:xfrm>
            <a:off x="5499100" y="1563688"/>
            <a:ext cx="2046288" cy="2049462"/>
          </a:xfrm>
          <a:custGeom>
            <a:avLst/>
            <a:gdLst>
              <a:gd name="T0" fmla="*/ 378532 w 1292"/>
              <a:gd name="T1" fmla="*/ 11431 h 1255"/>
              <a:gd name="T2" fmla="*/ 55434 w 1292"/>
              <a:gd name="T3" fmla="*/ 256387 h 1255"/>
              <a:gd name="T4" fmla="*/ 45931 w 1292"/>
              <a:gd name="T5" fmla="*/ 854079 h 1255"/>
              <a:gd name="T6" fmla="*/ 83942 w 1292"/>
              <a:gd name="T7" fmla="*/ 1353788 h 1255"/>
              <a:gd name="T8" fmla="*/ 388034 w 1292"/>
              <a:gd name="T9" fmla="*/ 1422375 h 1255"/>
              <a:gd name="T10" fmla="*/ 1024728 w 1292"/>
              <a:gd name="T11" fmla="*/ 1843699 h 1255"/>
              <a:gd name="T12" fmla="*/ 1575895 w 1292"/>
              <a:gd name="T13" fmla="*/ 2020067 h 1255"/>
              <a:gd name="T14" fmla="*/ 1898993 w 1292"/>
              <a:gd name="T15" fmla="*/ 1667331 h 1255"/>
              <a:gd name="T16" fmla="*/ 2013028 w 1292"/>
              <a:gd name="T17" fmla="*/ 726702 h 1255"/>
              <a:gd name="T18" fmla="*/ 1908496 w 1292"/>
              <a:gd name="T19" fmla="*/ 344571 h 1255"/>
              <a:gd name="T20" fmla="*/ 1186277 w 1292"/>
              <a:gd name="T21" fmla="*/ 187799 h 1255"/>
              <a:gd name="T22" fmla="*/ 378532 w 1292"/>
              <a:gd name="T23" fmla="*/ 11431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9" name="Oval 23"/>
          <p:cNvSpPr>
            <a:spLocks noChangeArrowheads="1"/>
          </p:cNvSpPr>
          <p:nvPr/>
        </p:nvSpPr>
        <p:spPr bwMode="auto">
          <a:xfrm>
            <a:off x="5657850" y="2363790"/>
            <a:ext cx="565150" cy="158751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5657850" y="235109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" name="Line 25"/>
          <p:cNvSpPr>
            <a:spLocks noChangeShapeType="1"/>
          </p:cNvSpPr>
          <p:nvPr/>
        </p:nvSpPr>
        <p:spPr bwMode="auto">
          <a:xfrm>
            <a:off x="6223000" y="235109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" name="Rectangle 26"/>
          <p:cNvSpPr>
            <a:spLocks noChangeArrowheads="1"/>
          </p:cNvSpPr>
          <p:nvPr/>
        </p:nvSpPr>
        <p:spPr bwMode="auto">
          <a:xfrm>
            <a:off x="5657850" y="2351090"/>
            <a:ext cx="560387" cy="96838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5653088" y="2236790"/>
            <a:ext cx="565150" cy="184151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74" name="Group 28"/>
          <p:cNvGrpSpPr>
            <a:grpSpLocks/>
          </p:cNvGrpSpPr>
          <p:nvPr/>
        </p:nvGrpSpPr>
        <p:grpSpPr bwMode="auto">
          <a:xfrm>
            <a:off x="5789613" y="2287534"/>
            <a:ext cx="279400" cy="77788"/>
            <a:chOff x="2848" y="848"/>
            <a:chExt cx="140" cy="98"/>
          </a:xfrm>
        </p:grpSpPr>
        <p:sp>
          <p:nvSpPr>
            <p:cNvPr id="79" name="Line 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Line 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Line 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75" name="Group 32"/>
          <p:cNvGrpSpPr>
            <a:grpSpLocks/>
          </p:cNvGrpSpPr>
          <p:nvPr/>
        </p:nvGrpSpPr>
        <p:grpSpPr bwMode="auto">
          <a:xfrm flipV="1">
            <a:off x="5789613" y="2289676"/>
            <a:ext cx="279400" cy="77788"/>
            <a:chOff x="2848" y="848"/>
            <a:chExt cx="140" cy="98"/>
          </a:xfrm>
        </p:grpSpPr>
        <p:sp>
          <p:nvSpPr>
            <p:cNvPr id="76" name="Line 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Line 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Line 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8" name="Line 36"/>
          <p:cNvSpPr>
            <a:spLocks noChangeShapeType="1"/>
          </p:cNvSpPr>
          <p:nvPr/>
        </p:nvSpPr>
        <p:spPr bwMode="auto">
          <a:xfrm>
            <a:off x="5656263" y="2311403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9" name="Line 37"/>
          <p:cNvSpPr>
            <a:spLocks noChangeShapeType="1"/>
          </p:cNvSpPr>
          <p:nvPr/>
        </p:nvSpPr>
        <p:spPr bwMode="auto">
          <a:xfrm flipH="1" flipV="1">
            <a:off x="5334000" y="2365375"/>
            <a:ext cx="319088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0" name="Text Box 38"/>
          <p:cNvSpPr txBox="1">
            <a:spLocks noChangeArrowheads="1"/>
          </p:cNvSpPr>
          <p:nvPr/>
        </p:nvSpPr>
        <p:spPr bwMode="auto">
          <a:xfrm>
            <a:off x="6032500" y="1847850"/>
            <a:ext cx="915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Internet</a:t>
            </a:r>
          </a:p>
        </p:txBody>
      </p:sp>
      <p:sp>
        <p:nvSpPr>
          <p:cNvPr id="61" name="Text Box 39"/>
          <p:cNvSpPr txBox="1">
            <a:spLocks noChangeArrowheads="1"/>
          </p:cNvSpPr>
          <p:nvPr/>
        </p:nvSpPr>
        <p:spPr bwMode="auto">
          <a:xfrm>
            <a:off x="2057400" y="2620963"/>
            <a:ext cx="744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Modem</a:t>
            </a:r>
          </a:p>
          <a:p>
            <a:r>
              <a:rPr lang="en-US" sz="1400" dirty="0" err="1"/>
              <a:t>discado</a:t>
            </a:r>
            <a:endParaRPr lang="en-US" sz="1400" dirty="0"/>
          </a:p>
        </p:txBody>
      </p:sp>
      <p:sp>
        <p:nvSpPr>
          <p:cNvPr id="62" name="Text Box 40"/>
          <p:cNvSpPr txBox="1">
            <a:spLocks noChangeArrowheads="1"/>
          </p:cNvSpPr>
          <p:nvPr/>
        </p:nvSpPr>
        <p:spPr bwMode="auto">
          <a:xfrm>
            <a:off x="4979988" y="2705100"/>
            <a:ext cx="9799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modem</a:t>
            </a:r>
          </a:p>
          <a:p>
            <a:r>
              <a:rPr lang="en-US" sz="1400" dirty="0"/>
              <a:t>do ISP</a:t>
            </a:r>
          </a:p>
          <a:p>
            <a:r>
              <a:rPr lang="en-US" sz="1400" dirty="0"/>
              <a:t>(ex., Terra)</a:t>
            </a:r>
          </a:p>
        </p:txBody>
      </p:sp>
      <p:sp>
        <p:nvSpPr>
          <p:cNvPr id="63" name="Text Box 41"/>
          <p:cNvSpPr txBox="1">
            <a:spLocks noChangeArrowheads="1"/>
          </p:cNvSpPr>
          <p:nvPr/>
        </p:nvSpPr>
        <p:spPr bwMode="auto">
          <a:xfrm>
            <a:off x="900168" y="2719388"/>
            <a:ext cx="923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PC</a:t>
            </a:r>
          </a:p>
          <a:p>
            <a:pPr algn="ctr"/>
            <a:r>
              <a:rPr lang="en-US" sz="1400" dirty="0" err="1"/>
              <a:t>doméstico</a:t>
            </a:r>
            <a:endParaRPr lang="en-US" sz="1400" dirty="0"/>
          </a:p>
        </p:txBody>
      </p:sp>
      <p:sp>
        <p:nvSpPr>
          <p:cNvPr id="64" name="Rectangle 44"/>
          <p:cNvSpPr>
            <a:spLocks noChangeArrowheads="1"/>
          </p:cNvSpPr>
          <p:nvPr/>
        </p:nvSpPr>
        <p:spPr bwMode="auto">
          <a:xfrm>
            <a:off x="3006725" y="1798638"/>
            <a:ext cx="623888" cy="54133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2541588" y="1319213"/>
            <a:ext cx="8931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central </a:t>
            </a:r>
            <a:br>
              <a:rPr lang="en-US" sz="1400" dirty="0"/>
            </a:br>
            <a:r>
              <a:rPr lang="en-US" sz="1400" dirty="0" err="1"/>
              <a:t>telefônica</a:t>
            </a:r>
            <a:endParaRPr lang="en-US" sz="1400" dirty="0"/>
          </a:p>
        </p:txBody>
      </p:sp>
      <p:sp>
        <p:nvSpPr>
          <p:cNvPr id="66" name="Rectangle 46"/>
          <p:cNvSpPr>
            <a:spLocks noChangeArrowheads="1"/>
          </p:cNvSpPr>
          <p:nvPr/>
        </p:nvSpPr>
        <p:spPr bwMode="auto">
          <a:xfrm>
            <a:off x="5082686" y="2173067"/>
            <a:ext cx="206375" cy="414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301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0E359E-ABFE-40C6-82E3-9D0EB3CB5C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28800"/>
            <a:ext cx="4724400" cy="1143000"/>
          </a:xfrm>
        </p:spPr>
        <p:txBody>
          <a:bodyPr/>
          <a:lstStyle/>
          <a:p>
            <a:r>
              <a:rPr lang="pt-BR" sz="3600"/>
              <a:t>Decomposição</a:t>
            </a:r>
            <a:br>
              <a:rPr lang="pt-BR" sz="3600"/>
            </a:br>
            <a:r>
              <a:rPr lang="pt-BR" sz="3600"/>
              <a:t>de um sinal</a:t>
            </a:r>
            <a:br>
              <a:rPr lang="pt-BR" sz="3600"/>
            </a:br>
            <a:r>
              <a:rPr lang="pt-BR" sz="3600"/>
              <a:t>binário em </a:t>
            </a:r>
            <a:br>
              <a:rPr lang="pt-BR" sz="3600"/>
            </a:br>
            <a:r>
              <a:rPr lang="pt-BR" sz="3600"/>
              <a:t>suas</a:t>
            </a:r>
            <a:br>
              <a:rPr lang="pt-BR" sz="3600"/>
            </a:br>
            <a:r>
              <a:rPr lang="pt-BR" sz="3600"/>
              <a:t>harmônicas</a:t>
            </a:r>
            <a:r>
              <a:rPr lang="pt-BR" sz="2400"/>
              <a:t>.</a:t>
            </a:r>
            <a:endParaRPr lang="pt-BR" sz="1800"/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963" y="304800"/>
            <a:ext cx="49990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566738" y="4352925"/>
            <a:ext cx="30622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A limitação de frequência dos canais de comunicação causam distorção no sinal transmitido.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4035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6FC8A2-E46A-4BA2-B40A-00C8C5E7E8A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Modems</a:t>
            </a: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105025"/>
            <a:ext cx="77152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Modulação em Amplitude (AM)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sinal que queremos transmitir, modula (modifica) a amplitude da onda portadora.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75295"/>
            <a:ext cx="3488158" cy="46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9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Modulação em Frequência (FM)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sinal que queremos transmitir, modula (modifica) a frequência da onda portadora.</a:t>
            </a:r>
          </a:p>
          <a:p>
            <a:r>
              <a:rPr lang="pt-BR" dirty="0"/>
              <a:t>Melhor imunidade a ruído.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97000"/>
            <a:ext cx="3776453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3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Modulação em Fase (PM)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sinal que queremos transmitir, modula (modifica) a fase da onda portadora.</a:t>
            </a:r>
          </a:p>
          <a:p>
            <a:r>
              <a:rPr lang="pt-BR" dirty="0"/>
              <a:t>O equipamento receptor é mais complexo (mais caro).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D8EA91-78ED-4219-8F09-0A91F981639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5" y="1854531"/>
            <a:ext cx="4118757" cy="41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8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5059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8BD2A1-BA73-4A91-AB11-D846F224958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5060" name="Picture 2" descr="FIG2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42900"/>
            <a:ext cx="60769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>
          <a:xfrm>
            <a:off x="319088" y="755650"/>
            <a:ext cx="7772400" cy="1143000"/>
          </a:xfrm>
        </p:spPr>
        <p:txBody>
          <a:bodyPr/>
          <a:lstStyle/>
          <a:p>
            <a:r>
              <a:rPr lang="pt-BR"/>
              <a:t>Modulação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608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7022F5-8AA0-4DC4-B5E6-2657A3419E2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Modulação</a:t>
            </a:r>
            <a:endParaRPr lang="pt-BR" sz="1800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QAM </a:t>
            </a:r>
            <a:r>
              <a:rPr lang="pt-BR" i="1"/>
              <a:t>(Quadrature Amplitude Modulation)</a:t>
            </a:r>
            <a:endParaRPr lang="pt-BR"/>
          </a:p>
        </p:txBody>
      </p:sp>
      <p:pic>
        <p:nvPicPr>
          <p:cNvPr id="46086" name="Picture 4" descr="FIG2-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62200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7086600" y="2895600"/>
            <a:ext cx="2819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9600 bps  </a:t>
            </a:r>
          </a:p>
          <a:p>
            <a:pPr>
              <a:spcBef>
                <a:spcPct val="50000"/>
              </a:spcBef>
            </a:pPr>
            <a:r>
              <a:rPr lang="pt-BR"/>
              <a:t>     em</a:t>
            </a:r>
          </a:p>
          <a:p>
            <a:pPr>
              <a:spcBef>
                <a:spcPct val="50000"/>
              </a:spcBef>
            </a:pPr>
            <a:r>
              <a:rPr lang="pt-BR"/>
              <a:t>2400 bauds</a:t>
            </a:r>
          </a:p>
        </p:txBody>
      </p:sp>
      <p:sp>
        <p:nvSpPr>
          <p:cNvPr id="46088" name="Text Box 6"/>
          <p:cNvSpPr txBox="1">
            <a:spLocks noChangeArrowheads="1"/>
          </p:cNvSpPr>
          <p:nvPr/>
        </p:nvSpPr>
        <p:spPr bwMode="auto">
          <a:xfrm>
            <a:off x="7162800" y="5105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ITU V.32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710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FAEB28-8C21-407D-B451-26004A7825F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Modems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t-BR" sz="2800"/>
              <a:t>V.32 bis    </a:t>
            </a:r>
          </a:p>
          <a:p>
            <a:pPr lvl="2"/>
            <a:r>
              <a:rPr lang="pt-BR" sz="2400"/>
              <a:t>14.400 bps</a:t>
            </a:r>
          </a:p>
          <a:p>
            <a:pPr lvl="1"/>
            <a:r>
              <a:rPr lang="pt-BR" sz="2800"/>
              <a:t>V.34</a:t>
            </a:r>
          </a:p>
          <a:p>
            <a:pPr lvl="2"/>
            <a:r>
              <a:rPr lang="pt-BR" sz="2400"/>
              <a:t>28.800 bps (máximo de 33,6 Kbps)</a:t>
            </a:r>
          </a:p>
          <a:p>
            <a:pPr lvl="1"/>
            <a:r>
              <a:rPr lang="pt-BR" sz="2800"/>
              <a:t> V.90</a:t>
            </a:r>
          </a:p>
          <a:p>
            <a:pPr lvl="2"/>
            <a:r>
              <a:rPr lang="pt-BR" sz="2400"/>
              <a:t>56 Kbps (</a:t>
            </a:r>
            <a:r>
              <a:rPr lang="pt-BR" sz="2400" i="1"/>
              <a:t>downstream</a:t>
            </a:r>
            <a:r>
              <a:rPr lang="pt-BR" sz="2400"/>
              <a:t>) e 33,6 Kbps (</a:t>
            </a:r>
            <a:r>
              <a:rPr lang="pt-BR" sz="2400" i="1"/>
              <a:t>upstream</a:t>
            </a:r>
            <a:r>
              <a:rPr lang="pt-BR" sz="2400"/>
              <a:t>)</a:t>
            </a:r>
            <a:endParaRPr lang="pt-BR"/>
          </a:p>
          <a:p>
            <a:pPr lvl="1"/>
            <a:r>
              <a:rPr lang="pt-BR" sz="2800"/>
              <a:t>V.92</a:t>
            </a:r>
          </a:p>
          <a:p>
            <a:pPr lvl="2"/>
            <a:r>
              <a:rPr lang="pt-BR" sz="2400"/>
              <a:t>56 Kbps (</a:t>
            </a:r>
            <a:r>
              <a:rPr lang="pt-BR" sz="2400" i="1"/>
              <a:t>downstream</a:t>
            </a:r>
            <a:r>
              <a:rPr lang="pt-BR" sz="2400"/>
              <a:t>) e 48 Kbps (</a:t>
            </a:r>
            <a:r>
              <a:rPr lang="pt-BR" sz="2400" i="1"/>
              <a:t>upstream</a:t>
            </a:r>
            <a:r>
              <a:rPr lang="pt-BR" sz="2400"/>
              <a:t>)</a:t>
            </a:r>
            <a:endParaRPr lang="pt-BR"/>
          </a:p>
          <a:p>
            <a:pPr lvl="1"/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379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D1DB3F-6E7B-4C0C-8E72-D72391F34A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Conteúdo da 6ª Edição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/>
            </a:pPr>
            <a:r>
              <a:rPr lang="pt-BR" sz="3200" dirty="0"/>
              <a:t>Redes de Computadores e a Internet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/>
            </a:pPr>
            <a:r>
              <a:rPr lang="pt-BR" sz="3200" dirty="0"/>
              <a:t>Camada de Aplicação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/>
            </a:pPr>
            <a:r>
              <a:rPr lang="pt-BR" sz="3200" dirty="0"/>
              <a:t>Camada de Transporte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/>
              <a:t>Camada de Rede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/>
              <a:t>Camada de Enlace: Enlace, Redes de Acesso e Redes Locais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/>
              <a:t>Redes Sem Fio (</a:t>
            </a:r>
            <a:r>
              <a:rPr lang="pt-BR" sz="3200" i="1" dirty="0"/>
              <a:t>Wireless</a:t>
            </a:r>
            <a:r>
              <a:rPr lang="pt-BR" sz="3200" dirty="0"/>
              <a:t>) e Móveis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Redes Multimídia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Segurança em Redes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Gerenciamento de Redes</a:t>
            </a:r>
            <a:endParaRPr lang="pt-B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399" y="228600"/>
            <a:ext cx="8175885" cy="1143000"/>
          </a:xfrm>
        </p:spPr>
        <p:txBody>
          <a:bodyPr/>
          <a:lstStyle/>
          <a:p>
            <a:r>
              <a:rPr lang="pt-BR" sz="2800" dirty="0"/>
              <a:t>Rede de acesso: DSL (</a:t>
            </a:r>
            <a:r>
              <a:rPr lang="pt-BR" sz="2800" i="1" dirty="0"/>
              <a:t>Digital </a:t>
            </a:r>
            <a:r>
              <a:rPr lang="pt-BR" sz="2800" i="1" dirty="0" err="1"/>
              <a:t>Subscriber</a:t>
            </a:r>
            <a:r>
              <a:rPr lang="pt-BR" sz="2800" i="1" dirty="0"/>
              <a:t> </a:t>
            </a:r>
            <a:r>
              <a:rPr lang="pt-BR" sz="2800" i="1" dirty="0" err="1"/>
              <a:t>Line</a:t>
            </a:r>
            <a:r>
              <a:rPr lang="pt-BR" sz="2800" dirty="0"/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4475486"/>
            <a:ext cx="8265826" cy="1660357"/>
          </a:xfrm>
        </p:spPr>
        <p:txBody>
          <a:bodyPr/>
          <a:lstStyle/>
          <a:p>
            <a:r>
              <a:rPr lang="pt-BR" sz="2000" dirty="0"/>
              <a:t>usa a linha telefônica </a:t>
            </a:r>
            <a:r>
              <a:rPr lang="pt-BR" sz="2000" dirty="0">
                <a:solidFill>
                  <a:srgbClr val="FF0000"/>
                </a:solidFill>
              </a:rPr>
              <a:t>existente</a:t>
            </a:r>
            <a:r>
              <a:rPr lang="pt-BR" sz="2000" dirty="0"/>
              <a:t> até o DSLAM na central telefônica</a:t>
            </a:r>
          </a:p>
          <a:p>
            <a:pPr lvl="1"/>
            <a:r>
              <a:rPr lang="pt-BR" sz="1600" dirty="0"/>
              <a:t>dados vão para a Internet através da linha telefônica DSL</a:t>
            </a:r>
          </a:p>
          <a:p>
            <a:pPr lvl="1"/>
            <a:r>
              <a:rPr lang="pt-BR" sz="1600" dirty="0"/>
              <a:t>voz vão para a rede telefônica através da linha telefônica DSL</a:t>
            </a:r>
          </a:p>
          <a:p>
            <a:r>
              <a:rPr lang="pt-BR" sz="2000" dirty="0"/>
              <a:t>até 2,5 Mbps de subida (tipicamente &lt; 1 Mbps)</a:t>
            </a:r>
          </a:p>
          <a:p>
            <a:r>
              <a:rPr lang="pt-BR" sz="2000" dirty="0"/>
              <a:t>até 24 Mbps de descida (tipicamente &lt; 10 Mbps)</a:t>
            </a:r>
            <a:endParaRPr lang="pt-BR" sz="1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4" name="Freeform 3"/>
          <p:cNvSpPr>
            <a:spLocks/>
          </p:cNvSpPr>
          <p:nvPr/>
        </p:nvSpPr>
        <p:spPr bwMode="auto">
          <a:xfrm>
            <a:off x="4650070" y="1501775"/>
            <a:ext cx="2216150" cy="1477963"/>
          </a:xfrm>
          <a:custGeom>
            <a:avLst/>
            <a:gdLst>
              <a:gd name="T0" fmla="*/ 2147483647 w 1396"/>
              <a:gd name="T1" fmla="*/ 2147483647 h 931"/>
              <a:gd name="T2" fmla="*/ 2147483647 w 1396"/>
              <a:gd name="T3" fmla="*/ 2147483647 h 931"/>
              <a:gd name="T4" fmla="*/ 2147483647 w 1396"/>
              <a:gd name="T5" fmla="*/ 2147483647 h 931"/>
              <a:gd name="T6" fmla="*/ 2147483647 w 1396"/>
              <a:gd name="T7" fmla="*/ 2147483647 h 931"/>
              <a:gd name="T8" fmla="*/ 2147483647 w 1396"/>
              <a:gd name="T9" fmla="*/ 2147483647 h 931"/>
              <a:gd name="T10" fmla="*/ 2147483647 w 1396"/>
              <a:gd name="T11" fmla="*/ 2147483647 h 931"/>
              <a:gd name="T12" fmla="*/ 2147483647 w 1396"/>
              <a:gd name="T13" fmla="*/ 2147483647 h 931"/>
              <a:gd name="T14" fmla="*/ 2147483647 w 1396"/>
              <a:gd name="T15" fmla="*/ 2147483647 h 931"/>
              <a:gd name="T16" fmla="*/ 2147483647 w 1396"/>
              <a:gd name="T17" fmla="*/ 2147483647 h 931"/>
              <a:gd name="T18" fmla="*/ 2147483647 w 1396"/>
              <a:gd name="T19" fmla="*/ 2147483647 h 931"/>
              <a:gd name="T20" fmla="*/ 2147483647 w 1396"/>
              <a:gd name="T21" fmla="*/ 2147483647 h 931"/>
              <a:gd name="T22" fmla="*/ 2147483647 w 1396"/>
              <a:gd name="T23" fmla="*/ 2147483647 h 931"/>
              <a:gd name="T24" fmla="*/ 2147483647 w 1396"/>
              <a:gd name="T25" fmla="*/ 2147483647 h 931"/>
              <a:gd name="T26" fmla="*/ 2147483647 w 1396"/>
              <a:gd name="T27" fmla="*/ 2147483647 h 931"/>
              <a:gd name="T28" fmla="*/ 2147483647 w 1396"/>
              <a:gd name="T29" fmla="*/ 2147483647 h 931"/>
              <a:gd name="T30" fmla="*/ 2147483647 w 1396"/>
              <a:gd name="T31" fmla="*/ 2147483647 h 9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96"/>
              <a:gd name="T49" fmla="*/ 0 h 931"/>
              <a:gd name="T50" fmla="*/ 1396 w 1396"/>
              <a:gd name="T51" fmla="*/ 931 h 93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96" h="931">
                <a:moveTo>
                  <a:pt x="873" y="18"/>
                </a:moveTo>
                <a:cubicBezTo>
                  <a:pt x="787" y="32"/>
                  <a:pt x="625" y="55"/>
                  <a:pt x="526" y="89"/>
                </a:cubicBezTo>
                <a:cubicBezTo>
                  <a:pt x="426" y="122"/>
                  <a:pt x="346" y="184"/>
                  <a:pt x="278" y="216"/>
                </a:cubicBezTo>
                <a:cubicBezTo>
                  <a:pt x="210" y="248"/>
                  <a:pt x="159" y="236"/>
                  <a:pt x="118" y="283"/>
                </a:cubicBezTo>
                <a:cubicBezTo>
                  <a:pt x="77" y="330"/>
                  <a:pt x="46" y="416"/>
                  <a:pt x="30" y="497"/>
                </a:cubicBezTo>
                <a:cubicBezTo>
                  <a:pt x="14" y="578"/>
                  <a:pt x="0" y="714"/>
                  <a:pt x="24" y="768"/>
                </a:cubicBezTo>
                <a:cubicBezTo>
                  <a:pt x="49" y="821"/>
                  <a:pt x="112" y="796"/>
                  <a:pt x="178" y="818"/>
                </a:cubicBezTo>
                <a:cubicBezTo>
                  <a:pt x="244" y="840"/>
                  <a:pt x="318" y="886"/>
                  <a:pt x="421" y="902"/>
                </a:cubicBezTo>
                <a:cubicBezTo>
                  <a:pt x="524" y="918"/>
                  <a:pt x="681" y="916"/>
                  <a:pt x="793" y="916"/>
                </a:cubicBezTo>
                <a:cubicBezTo>
                  <a:pt x="905" y="916"/>
                  <a:pt x="1004" y="931"/>
                  <a:pt x="1095" y="902"/>
                </a:cubicBezTo>
                <a:cubicBezTo>
                  <a:pt x="1186" y="873"/>
                  <a:pt x="1291" y="813"/>
                  <a:pt x="1337" y="744"/>
                </a:cubicBezTo>
                <a:cubicBezTo>
                  <a:pt x="1383" y="675"/>
                  <a:pt x="1365" y="580"/>
                  <a:pt x="1372" y="487"/>
                </a:cubicBezTo>
                <a:cubicBezTo>
                  <a:pt x="1378" y="393"/>
                  <a:pt x="1396" y="256"/>
                  <a:pt x="1377" y="179"/>
                </a:cubicBezTo>
                <a:cubicBezTo>
                  <a:pt x="1358" y="102"/>
                  <a:pt x="1314" y="57"/>
                  <a:pt x="1259" y="28"/>
                </a:cubicBezTo>
                <a:cubicBezTo>
                  <a:pt x="1203" y="0"/>
                  <a:pt x="1110" y="7"/>
                  <a:pt x="1046" y="5"/>
                </a:cubicBezTo>
                <a:cubicBezTo>
                  <a:pt x="981" y="3"/>
                  <a:pt x="959" y="5"/>
                  <a:pt x="873" y="18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55" name="Oval 9"/>
          <p:cNvSpPr>
            <a:spLocks noChangeArrowheads="1"/>
          </p:cNvSpPr>
          <p:nvPr/>
        </p:nvSpPr>
        <p:spPr bwMode="auto">
          <a:xfrm>
            <a:off x="5650195" y="2208213"/>
            <a:ext cx="193675" cy="193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>
              <a:latin typeface="Times New Roman" pitchFamily="18" charset="0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6031195" y="1836738"/>
            <a:ext cx="193675" cy="193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>
              <a:latin typeface="Times New Roman" pitchFamily="18" charset="0"/>
            </a:endParaRPr>
          </a:p>
        </p:txBody>
      </p:sp>
      <p:sp>
        <p:nvSpPr>
          <p:cNvPr id="57" name="Line 15"/>
          <p:cNvSpPr>
            <a:spLocks noChangeShapeType="1"/>
          </p:cNvSpPr>
          <p:nvPr/>
        </p:nvSpPr>
        <p:spPr bwMode="auto">
          <a:xfrm flipV="1">
            <a:off x="5737508" y="1978025"/>
            <a:ext cx="317500" cy="336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 dirty="0"/>
          </a:p>
        </p:txBody>
      </p:sp>
      <p:sp>
        <p:nvSpPr>
          <p:cNvPr id="58" name="Line 16"/>
          <p:cNvSpPr>
            <a:spLocks noChangeShapeType="1"/>
          </p:cNvSpPr>
          <p:nvPr/>
        </p:nvSpPr>
        <p:spPr bwMode="auto">
          <a:xfrm>
            <a:off x="6131208" y="1954213"/>
            <a:ext cx="400050" cy="5905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 dirty="0"/>
          </a:p>
        </p:txBody>
      </p:sp>
      <p:sp>
        <p:nvSpPr>
          <p:cNvPr id="59" name="Rectangle 44"/>
          <p:cNvSpPr>
            <a:spLocks noChangeArrowheads="1"/>
          </p:cNvSpPr>
          <p:nvPr/>
        </p:nvSpPr>
        <p:spPr bwMode="auto">
          <a:xfrm>
            <a:off x="4929470" y="1957388"/>
            <a:ext cx="955675" cy="7000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>
              <a:latin typeface="Times New Roman" pitchFamily="18" charset="0"/>
            </a:endParaRPr>
          </a:p>
        </p:txBody>
      </p:sp>
      <p:sp>
        <p:nvSpPr>
          <p:cNvPr id="60" name="Text Box 45"/>
          <p:cNvSpPr txBox="1">
            <a:spLocks noChangeArrowheads="1"/>
          </p:cNvSpPr>
          <p:nvPr/>
        </p:nvSpPr>
        <p:spPr bwMode="auto">
          <a:xfrm>
            <a:off x="4384958" y="1476375"/>
            <a:ext cx="1925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altLang="pt-BR" sz="1600" dirty="0"/>
              <a:t>central telefônica</a:t>
            </a:r>
          </a:p>
        </p:txBody>
      </p:sp>
      <p:grpSp>
        <p:nvGrpSpPr>
          <p:cNvPr id="61" name="Group 137"/>
          <p:cNvGrpSpPr>
            <a:grpSpLocks/>
          </p:cNvGrpSpPr>
          <p:nvPr/>
        </p:nvGrpSpPr>
        <p:grpSpPr bwMode="auto">
          <a:xfrm>
            <a:off x="5488270" y="2905125"/>
            <a:ext cx="2178050" cy="1147763"/>
            <a:chOff x="3240" y="1830"/>
            <a:chExt cx="1372" cy="723"/>
          </a:xfrm>
        </p:grpSpPr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3240" y="1830"/>
              <a:ext cx="1372" cy="723"/>
            </a:xfrm>
            <a:custGeom>
              <a:avLst/>
              <a:gdLst>
                <a:gd name="T0" fmla="*/ 145855 w 765"/>
                <a:gd name="T1" fmla="*/ 931 h 459"/>
                <a:gd name="T2" fmla="*/ 99268 w 765"/>
                <a:gd name="T3" fmla="*/ 6562 h 459"/>
                <a:gd name="T4" fmla="*/ 32950 w 765"/>
                <a:gd name="T5" fmla="*/ 9426 h 459"/>
                <a:gd name="T6" fmla="*/ 4821 w 765"/>
                <a:gd name="T7" fmla="*/ 31576 h 459"/>
                <a:gd name="T8" fmla="*/ 61950 w 765"/>
                <a:gd name="T9" fmla="*/ 41713 h 459"/>
                <a:gd name="T10" fmla="*/ 119240 w 765"/>
                <a:gd name="T11" fmla="*/ 40071 h 459"/>
                <a:gd name="T12" fmla="*/ 201010 w 765"/>
                <a:gd name="T13" fmla="*/ 41713 h 459"/>
                <a:gd name="T14" fmla="*/ 240274 w 765"/>
                <a:gd name="T15" fmla="*/ 40797 h 459"/>
                <a:gd name="T16" fmla="*/ 258901 w 765"/>
                <a:gd name="T17" fmla="*/ 34980 h 459"/>
                <a:gd name="T18" fmla="*/ 258196 w 765"/>
                <a:gd name="T19" fmla="*/ 14847 h 459"/>
                <a:gd name="T20" fmla="*/ 227858 w 765"/>
                <a:gd name="T21" fmla="*/ 3221 h 459"/>
                <a:gd name="T22" fmla="*/ 145855 w 765"/>
                <a:gd name="T23" fmla="*/ 931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3" name="Line 31"/>
            <p:cNvSpPr>
              <a:spLocks noChangeShapeType="1"/>
            </p:cNvSpPr>
            <p:nvPr/>
          </p:nvSpPr>
          <p:spPr bwMode="auto">
            <a:xfrm flipV="1">
              <a:off x="3763" y="2053"/>
              <a:ext cx="10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4" name="Line 32"/>
            <p:cNvSpPr>
              <a:spLocks noChangeShapeType="1"/>
            </p:cNvSpPr>
            <p:nvPr/>
          </p:nvSpPr>
          <p:spPr bwMode="auto">
            <a:xfrm>
              <a:off x="3616" y="2204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5" name="Line 33"/>
            <p:cNvSpPr>
              <a:spLocks noChangeShapeType="1"/>
            </p:cNvSpPr>
            <p:nvPr/>
          </p:nvSpPr>
          <p:spPr bwMode="auto">
            <a:xfrm flipV="1">
              <a:off x="3763" y="2114"/>
              <a:ext cx="226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6" name="Line 34"/>
            <p:cNvSpPr>
              <a:spLocks noChangeShapeType="1"/>
            </p:cNvSpPr>
            <p:nvPr/>
          </p:nvSpPr>
          <p:spPr bwMode="auto">
            <a:xfrm>
              <a:off x="4076" y="2113"/>
              <a:ext cx="0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7" name="Line 35"/>
            <p:cNvSpPr>
              <a:spLocks noChangeShapeType="1"/>
            </p:cNvSpPr>
            <p:nvPr/>
          </p:nvSpPr>
          <p:spPr bwMode="auto">
            <a:xfrm>
              <a:off x="3779" y="2380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8" name="Line 36"/>
            <p:cNvSpPr>
              <a:spLocks noChangeShapeType="1"/>
            </p:cNvSpPr>
            <p:nvPr/>
          </p:nvSpPr>
          <p:spPr bwMode="auto">
            <a:xfrm>
              <a:off x="4255" y="2372"/>
              <a:ext cx="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69" name="Group 37"/>
            <p:cNvGrpSpPr>
              <a:grpSpLocks/>
            </p:cNvGrpSpPr>
            <p:nvPr/>
          </p:nvGrpSpPr>
          <p:grpSpPr bwMode="auto">
            <a:xfrm>
              <a:off x="3860" y="1969"/>
              <a:ext cx="335" cy="148"/>
              <a:chOff x="4650" y="1129"/>
              <a:chExt cx="246" cy="95"/>
            </a:xfrm>
          </p:grpSpPr>
          <p:sp>
            <p:nvSpPr>
              <p:cNvPr id="99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100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101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grpSp>
            <p:nvGrpSpPr>
              <p:cNvPr id="102" name="Group 41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05" name="Freeform 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  <p:sp>
              <p:nvSpPr>
                <p:cNvPr id="106" name="Freeform 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</p:grpSp>
          <p:sp>
            <p:nvSpPr>
              <p:cNvPr id="103" name="Line 44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04" name="Line 45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grpSp>
          <p:nvGrpSpPr>
            <p:cNvPr id="70" name="Group 46"/>
            <p:cNvGrpSpPr>
              <a:grpSpLocks/>
            </p:cNvGrpSpPr>
            <p:nvPr/>
          </p:nvGrpSpPr>
          <p:grpSpPr bwMode="auto">
            <a:xfrm>
              <a:off x="3922" y="2284"/>
              <a:ext cx="336" cy="154"/>
              <a:chOff x="4650" y="1129"/>
              <a:chExt cx="246" cy="95"/>
            </a:xfrm>
          </p:grpSpPr>
          <p:sp>
            <p:nvSpPr>
              <p:cNvPr id="91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92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93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grpSp>
            <p:nvGrpSpPr>
              <p:cNvPr id="94" name="Group 50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97" name="Freeform 5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  <p:sp>
              <p:nvSpPr>
                <p:cNvPr id="98" name="Freeform 5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</p:grpSp>
          <p:sp>
            <p:nvSpPr>
              <p:cNvPr id="95" name="Line 53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96" name="Line 54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grpSp>
          <p:nvGrpSpPr>
            <p:cNvPr id="71" name="Group 55"/>
            <p:cNvGrpSpPr>
              <a:grpSpLocks/>
            </p:cNvGrpSpPr>
            <p:nvPr/>
          </p:nvGrpSpPr>
          <p:grpSpPr bwMode="auto">
            <a:xfrm>
              <a:off x="3443" y="2054"/>
              <a:ext cx="335" cy="149"/>
              <a:chOff x="4650" y="1129"/>
              <a:chExt cx="246" cy="95"/>
            </a:xfrm>
          </p:grpSpPr>
          <p:sp>
            <p:nvSpPr>
              <p:cNvPr id="83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84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85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grpSp>
            <p:nvGrpSpPr>
              <p:cNvPr id="86" name="Group 5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89" name="Freeform 6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  <p:sp>
              <p:nvSpPr>
                <p:cNvPr id="90" name="Freeform 6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</p:grpSp>
          <p:sp>
            <p:nvSpPr>
              <p:cNvPr id="87" name="Line 6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8" name="Line 6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grpSp>
          <p:nvGrpSpPr>
            <p:cNvPr id="72" name="Group 64"/>
            <p:cNvGrpSpPr>
              <a:grpSpLocks/>
            </p:cNvGrpSpPr>
            <p:nvPr/>
          </p:nvGrpSpPr>
          <p:grpSpPr bwMode="auto">
            <a:xfrm>
              <a:off x="3452" y="2284"/>
              <a:ext cx="336" cy="148"/>
              <a:chOff x="4650" y="1129"/>
              <a:chExt cx="246" cy="95"/>
            </a:xfrm>
          </p:grpSpPr>
          <p:sp>
            <p:nvSpPr>
              <p:cNvPr id="75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76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latin typeface="Times New Roman" pitchFamily="18" charset="0"/>
                </a:endParaRPr>
              </a:p>
            </p:txBody>
          </p:sp>
          <p:sp>
            <p:nvSpPr>
              <p:cNvPr id="77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>
                  <a:latin typeface="Times New Roman" pitchFamily="18" charset="0"/>
                </a:endParaRPr>
              </a:p>
            </p:txBody>
          </p:sp>
          <p:grpSp>
            <p:nvGrpSpPr>
              <p:cNvPr id="78" name="Group 6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81" name="Freeform 6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  <p:sp>
              <p:nvSpPr>
                <p:cNvPr id="82" name="Freeform 7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dirty="0"/>
                </a:p>
              </p:txBody>
            </p:sp>
          </p:grpSp>
          <p:sp>
            <p:nvSpPr>
              <p:cNvPr id="79" name="Line 7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0" name="Line 7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73" name="Line 73"/>
            <p:cNvSpPr>
              <a:spLocks noChangeShapeType="1"/>
            </p:cNvSpPr>
            <p:nvPr/>
          </p:nvSpPr>
          <p:spPr bwMode="auto">
            <a:xfrm>
              <a:off x="4422" y="2370"/>
              <a:ext cx="153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4" name="Text Box 580"/>
            <p:cNvSpPr txBox="1">
              <a:spLocks noChangeArrowheads="1"/>
            </p:cNvSpPr>
            <p:nvPr/>
          </p:nvSpPr>
          <p:spPr bwMode="auto">
            <a:xfrm>
              <a:off x="4231" y="1988"/>
              <a:ext cx="3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800" dirty="0"/>
                <a:t>ISP</a:t>
              </a:r>
            </a:p>
          </p:txBody>
        </p:sp>
      </p:grpSp>
      <p:sp>
        <p:nvSpPr>
          <p:cNvPr id="107" name="Line 14"/>
          <p:cNvSpPr>
            <a:spLocks noChangeShapeType="1"/>
          </p:cNvSpPr>
          <p:nvPr/>
        </p:nvSpPr>
        <p:spPr bwMode="auto">
          <a:xfrm flipV="1">
            <a:off x="3035583" y="2363788"/>
            <a:ext cx="1938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 dirty="0"/>
          </a:p>
        </p:txBody>
      </p:sp>
      <p:sp>
        <p:nvSpPr>
          <p:cNvPr id="108" name="Text Box 17"/>
          <p:cNvSpPr txBox="1">
            <a:spLocks noChangeArrowheads="1"/>
          </p:cNvSpPr>
          <p:nvPr/>
        </p:nvSpPr>
        <p:spPr bwMode="auto">
          <a:xfrm>
            <a:off x="6286783" y="1530350"/>
            <a:ext cx="1061509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pt-BR" altLang="pt-BR" sz="1600" dirty="0"/>
              <a:t>rede </a:t>
            </a:r>
          </a:p>
          <a:p>
            <a:pPr>
              <a:lnSpc>
                <a:spcPct val="85000"/>
              </a:lnSpc>
            </a:pPr>
            <a:r>
              <a:rPr lang="pt-BR" altLang="pt-BR" sz="1600" dirty="0"/>
              <a:t>telefônica</a:t>
            </a:r>
          </a:p>
        </p:txBody>
      </p: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4986620" y="2074863"/>
            <a:ext cx="368300" cy="519112"/>
            <a:chOff x="1852" y="2562"/>
            <a:chExt cx="355" cy="471"/>
          </a:xfrm>
        </p:grpSpPr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852" y="2621"/>
              <a:ext cx="318" cy="412"/>
            </a:xfrm>
            <a:custGeom>
              <a:avLst/>
              <a:gdLst>
                <a:gd name="T0" fmla="*/ 0 w 318"/>
                <a:gd name="T1" fmla="*/ 412 h 412"/>
                <a:gd name="T2" fmla="*/ 3 w 318"/>
                <a:gd name="T3" fmla="*/ 1 h 412"/>
                <a:gd name="T4" fmla="*/ 74 w 318"/>
                <a:gd name="T5" fmla="*/ 0 h 412"/>
                <a:gd name="T6" fmla="*/ 254 w 318"/>
                <a:gd name="T7" fmla="*/ 111 h 412"/>
                <a:gd name="T8" fmla="*/ 318 w 318"/>
                <a:gd name="T9" fmla="*/ 115 h 412"/>
                <a:gd name="T10" fmla="*/ 318 w 318"/>
                <a:gd name="T11" fmla="*/ 308 h 412"/>
                <a:gd name="T12" fmla="*/ 246 w 318"/>
                <a:gd name="T13" fmla="*/ 308 h 412"/>
                <a:gd name="T14" fmla="*/ 74 w 318"/>
                <a:gd name="T15" fmla="*/ 412 h 412"/>
                <a:gd name="T16" fmla="*/ 0 w 318"/>
                <a:gd name="T17" fmla="*/ 412 h 4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8"/>
                <a:gd name="T28" fmla="*/ 0 h 412"/>
                <a:gd name="T29" fmla="*/ 318 w 318"/>
                <a:gd name="T30" fmla="*/ 412 h 4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8" h="412">
                  <a:moveTo>
                    <a:pt x="0" y="412"/>
                  </a:moveTo>
                  <a:lnTo>
                    <a:pt x="3" y="1"/>
                  </a:lnTo>
                  <a:lnTo>
                    <a:pt x="74" y="0"/>
                  </a:lnTo>
                  <a:lnTo>
                    <a:pt x="254" y="111"/>
                  </a:lnTo>
                  <a:lnTo>
                    <a:pt x="318" y="115"/>
                  </a:lnTo>
                  <a:lnTo>
                    <a:pt x="318" y="308"/>
                  </a:lnTo>
                  <a:lnTo>
                    <a:pt x="246" y="308"/>
                  </a:lnTo>
                  <a:lnTo>
                    <a:pt x="74" y="412"/>
                  </a:lnTo>
                  <a:lnTo>
                    <a:pt x="0" y="412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854" y="2562"/>
              <a:ext cx="353" cy="369"/>
            </a:xfrm>
            <a:custGeom>
              <a:avLst/>
              <a:gdLst>
                <a:gd name="T0" fmla="*/ 0 w 353"/>
                <a:gd name="T1" fmla="*/ 59 h 369"/>
                <a:gd name="T2" fmla="*/ 32 w 353"/>
                <a:gd name="T3" fmla="*/ 0 h 369"/>
                <a:gd name="T4" fmla="*/ 105 w 353"/>
                <a:gd name="T5" fmla="*/ 0 h 369"/>
                <a:gd name="T6" fmla="*/ 276 w 353"/>
                <a:gd name="T7" fmla="*/ 113 h 369"/>
                <a:gd name="T8" fmla="*/ 353 w 353"/>
                <a:gd name="T9" fmla="*/ 113 h 369"/>
                <a:gd name="T10" fmla="*/ 353 w 353"/>
                <a:gd name="T11" fmla="*/ 315 h 369"/>
                <a:gd name="T12" fmla="*/ 318 w 353"/>
                <a:gd name="T13" fmla="*/ 369 h 369"/>
                <a:gd name="T14" fmla="*/ 315 w 353"/>
                <a:gd name="T15" fmla="*/ 173 h 369"/>
                <a:gd name="T16" fmla="*/ 254 w 353"/>
                <a:gd name="T17" fmla="*/ 173 h 369"/>
                <a:gd name="T18" fmla="*/ 75 w 353"/>
                <a:gd name="T19" fmla="*/ 60 h 369"/>
                <a:gd name="T20" fmla="*/ 0 w 353"/>
                <a:gd name="T21" fmla="*/ 59 h 3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3"/>
                <a:gd name="T34" fmla="*/ 0 h 369"/>
                <a:gd name="T35" fmla="*/ 353 w 353"/>
                <a:gd name="T36" fmla="*/ 369 h 3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3" h="369">
                  <a:moveTo>
                    <a:pt x="0" y="59"/>
                  </a:moveTo>
                  <a:lnTo>
                    <a:pt x="32" y="0"/>
                  </a:lnTo>
                  <a:lnTo>
                    <a:pt x="105" y="0"/>
                  </a:lnTo>
                  <a:lnTo>
                    <a:pt x="276" y="113"/>
                  </a:lnTo>
                  <a:lnTo>
                    <a:pt x="353" y="113"/>
                  </a:lnTo>
                  <a:lnTo>
                    <a:pt x="353" y="315"/>
                  </a:lnTo>
                  <a:lnTo>
                    <a:pt x="318" y="369"/>
                  </a:lnTo>
                  <a:lnTo>
                    <a:pt x="315" y="173"/>
                  </a:lnTo>
                  <a:lnTo>
                    <a:pt x="254" y="173"/>
                  </a:lnTo>
                  <a:lnTo>
                    <a:pt x="75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2" name="Line 111"/>
            <p:cNvSpPr>
              <a:spLocks noChangeShapeType="1"/>
            </p:cNvSpPr>
            <p:nvPr/>
          </p:nvSpPr>
          <p:spPr bwMode="auto">
            <a:xfrm flipH="1">
              <a:off x="2167" y="2674"/>
              <a:ext cx="34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3" name="Line 112"/>
            <p:cNvSpPr>
              <a:spLocks noChangeShapeType="1"/>
            </p:cNvSpPr>
            <p:nvPr/>
          </p:nvSpPr>
          <p:spPr bwMode="auto">
            <a:xfrm>
              <a:off x="1880" y="283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874" y="2670"/>
              <a:ext cx="264" cy="105"/>
            </a:xfrm>
            <a:custGeom>
              <a:avLst/>
              <a:gdLst>
                <a:gd name="T0" fmla="*/ 0 w 264"/>
                <a:gd name="T1" fmla="*/ 0 h 105"/>
                <a:gd name="T2" fmla="*/ 52 w 264"/>
                <a:gd name="T3" fmla="*/ 0 h 105"/>
                <a:gd name="T4" fmla="*/ 207 w 264"/>
                <a:gd name="T5" fmla="*/ 105 h 105"/>
                <a:gd name="T6" fmla="*/ 264 w 264"/>
                <a:gd name="T7" fmla="*/ 105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105"/>
                <a:gd name="T14" fmla="*/ 264 w 264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105">
                  <a:moveTo>
                    <a:pt x="0" y="0"/>
                  </a:moveTo>
                  <a:lnTo>
                    <a:pt x="52" y="0"/>
                  </a:lnTo>
                  <a:lnTo>
                    <a:pt x="207" y="105"/>
                  </a:lnTo>
                  <a:lnTo>
                    <a:pt x="264" y="10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 flipV="1">
              <a:off x="1874" y="2884"/>
              <a:ext cx="264" cy="105"/>
            </a:xfrm>
            <a:custGeom>
              <a:avLst/>
              <a:gdLst>
                <a:gd name="T0" fmla="*/ 0 w 264"/>
                <a:gd name="T1" fmla="*/ 0 h 105"/>
                <a:gd name="T2" fmla="*/ 52 w 264"/>
                <a:gd name="T3" fmla="*/ 0 h 105"/>
                <a:gd name="T4" fmla="*/ 207 w 264"/>
                <a:gd name="T5" fmla="*/ 105 h 105"/>
                <a:gd name="T6" fmla="*/ 264 w 264"/>
                <a:gd name="T7" fmla="*/ 105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105"/>
                <a:gd name="T14" fmla="*/ 264 w 264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105">
                  <a:moveTo>
                    <a:pt x="0" y="0"/>
                  </a:moveTo>
                  <a:lnTo>
                    <a:pt x="52" y="0"/>
                  </a:lnTo>
                  <a:lnTo>
                    <a:pt x="207" y="105"/>
                  </a:lnTo>
                  <a:lnTo>
                    <a:pt x="264" y="10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6" name="Text Box 115"/>
          <p:cNvSpPr txBox="1">
            <a:spLocks noChangeArrowheads="1"/>
          </p:cNvSpPr>
          <p:nvPr/>
        </p:nvSpPr>
        <p:spPr bwMode="auto">
          <a:xfrm>
            <a:off x="4665945" y="2619375"/>
            <a:ext cx="950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dirty="0"/>
              <a:t>DSLAM</a:t>
            </a:r>
          </a:p>
        </p:txBody>
      </p:sp>
      <p:grpSp>
        <p:nvGrpSpPr>
          <p:cNvPr id="117" name="Group 118"/>
          <p:cNvGrpSpPr>
            <a:grpSpLocks/>
          </p:cNvGrpSpPr>
          <p:nvPr/>
        </p:nvGrpSpPr>
        <p:grpSpPr bwMode="auto">
          <a:xfrm>
            <a:off x="3727733" y="1362075"/>
            <a:ext cx="796925" cy="658813"/>
            <a:chOff x="1671" y="1861"/>
            <a:chExt cx="502" cy="415"/>
          </a:xfrm>
        </p:grpSpPr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1742" y="1966"/>
              <a:ext cx="360" cy="31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119" name="AutoShape 117"/>
            <p:cNvSpPr>
              <a:spLocks noChangeArrowheads="1"/>
            </p:cNvSpPr>
            <p:nvPr/>
          </p:nvSpPr>
          <p:spPr bwMode="auto">
            <a:xfrm>
              <a:off x="1671" y="1861"/>
              <a:ext cx="502" cy="129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</p:grpSp>
      <p:sp>
        <p:nvSpPr>
          <p:cNvPr id="120" name="Freeform 119"/>
          <p:cNvSpPr>
            <a:spLocks/>
          </p:cNvSpPr>
          <p:nvPr/>
        </p:nvSpPr>
        <p:spPr bwMode="auto">
          <a:xfrm>
            <a:off x="4330983" y="1951038"/>
            <a:ext cx="674687" cy="239712"/>
          </a:xfrm>
          <a:custGeom>
            <a:avLst/>
            <a:gdLst>
              <a:gd name="T0" fmla="*/ 0 w 425"/>
              <a:gd name="T1" fmla="*/ 0 h 151"/>
              <a:gd name="T2" fmla="*/ 0 w 425"/>
              <a:gd name="T3" fmla="*/ 2147483647 h 151"/>
              <a:gd name="T4" fmla="*/ 2147483647 w 425"/>
              <a:gd name="T5" fmla="*/ 2147483647 h 151"/>
              <a:gd name="T6" fmla="*/ 0 60000 65536"/>
              <a:gd name="T7" fmla="*/ 0 60000 65536"/>
              <a:gd name="T8" fmla="*/ 0 60000 65536"/>
              <a:gd name="T9" fmla="*/ 0 w 425"/>
              <a:gd name="T10" fmla="*/ 0 h 151"/>
              <a:gd name="T11" fmla="*/ 425 w 425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5" h="151">
                <a:moveTo>
                  <a:pt x="0" y="0"/>
                </a:moveTo>
                <a:lnTo>
                  <a:pt x="0" y="151"/>
                </a:lnTo>
                <a:lnTo>
                  <a:pt x="425" y="151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1" name="Line 120"/>
          <p:cNvSpPr>
            <a:spLocks noChangeShapeType="1"/>
          </p:cNvSpPr>
          <p:nvPr/>
        </p:nvSpPr>
        <p:spPr bwMode="auto">
          <a:xfrm>
            <a:off x="5359683" y="2316163"/>
            <a:ext cx="377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2" name="Freeform 123"/>
          <p:cNvSpPr>
            <a:spLocks/>
          </p:cNvSpPr>
          <p:nvPr/>
        </p:nvSpPr>
        <p:spPr bwMode="auto">
          <a:xfrm>
            <a:off x="5359683" y="2384425"/>
            <a:ext cx="463550" cy="1009650"/>
          </a:xfrm>
          <a:custGeom>
            <a:avLst/>
            <a:gdLst>
              <a:gd name="T0" fmla="*/ 0 w 292"/>
              <a:gd name="T1" fmla="*/ 0 h 636"/>
              <a:gd name="T2" fmla="*/ 2147483647 w 292"/>
              <a:gd name="T3" fmla="*/ 0 h 636"/>
              <a:gd name="T4" fmla="*/ 2147483647 w 292"/>
              <a:gd name="T5" fmla="*/ 2147483647 h 636"/>
              <a:gd name="T6" fmla="*/ 2147483647 w 292"/>
              <a:gd name="T7" fmla="*/ 2147483647 h 636"/>
              <a:gd name="T8" fmla="*/ 0 60000 65536"/>
              <a:gd name="T9" fmla="*/ 0 60000 65536"/>
              <a:gd name="T10" fmla="*/ 0 60000 65536"/>
              <a:gd name="T11" fmla="*/ 0 60000 65536"/>
              <a:gd name="T12" fmla="*/ 0 w 292"/>
              <a:gd name="T13" fmla="*/ 0 h 636"/>
              <a:gd name="T14" fmla="*/ 292 w 292"/>
              <a:gd name="T15" fmla="*/ 636 h 6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" h="636">
                <a:moveTo>
                  <a:pt x="0" y="0"/>
                </a:moveTo>
                <a:lnTo>
                  <a:pt x="130" y="0"/>
                </a:lnTo>
                <a:lnTo>
                  <a:pt x="130" y="636"/>
                </a:lnTo>
                <a:lnTo>
                  <a:pt x="292" y="6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grpSp>
        <p:nvGrpSpPr>
          <p:cNvPr id="123" name="Group 135"/>
          <p:cNvGrpSpPr>
            <a:grpSpLocks/>
          </p:cNvGrpSpPr>
          <p:nvPr/>
        </p:nvGrpSpPr>
        <p:grpSpPr bwMode="auto">
          <a:xfrm>
            <a:off x="732125" y="2441576"/>
            <a:ext cx="3508380" cy="1616076"/>
            <a:chOff x="244" y="1538"/>
            <a:chExt cx="2210" cy="1018"/>
          </a:xfrm>
        </p:grpSpPr>
        <p:sp>
          <p:nvSpPr>
            <p:cNvPr id="124" name="Text Box 124"/>
            <p:cNvSpPr txBox="1">
              <a:spLocks noChangeArrowheads="1"/>
            </p:cNvSpPr>
            <p:nvPr/>
          </p:nvSpPr>
          <p:spPr bwMode="auto">
            <a:xfrm>
              <a:off x="244" y="2102"/>
              <a:ext cx="1983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voz e dados transmitidos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em diferentes frequências sobre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uma linha </a:t>
              </a:r>
              <a:r>
                <a:rPr lang="pt-BR" altLang="pt-BR" sz="1600" i="1" dirty="0">
                  <a:solidFill>
                    <a:srgbClr val="FF0000"/>
                  </a:solidFill>
                </a:rPr>
                <a:t>dedicada </a:t>
              </a:r>
              <a:r>
                <a:rPr lang="pt-BR" altLang="pt-BR" sz="1600" i="1" dirty="0"/>
                <a:t>até a central</a:t>
              </a:r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V="1">
              <a:off x="2093" y="1538"/>
              <a:ext cx="361" cy="58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26" name="Rectangle 90"/>
          <p:cNvSpPr>
            <a:spLocks noChangeArrowheads="1"/>
          </p:cNvSpPr>
          <p:nvPr/>
        </p:nvSpPr>
        <p:spPr bwMode="auto">
          <a:xfrm>
            <a:off x="1583020" y="1814513"/>
            <a:ext cx="1978025" cy="139541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sp>
        <p:nvSpPr>
          <p:cNvPr id="127" name="Line 7"/>
          <p:cNvSpPr>
            <a:spLocks noChangeShapeType="1"/>
          </p:cNvSpPr>
          <p:nvPr/>
        </p:nvSpPr>
        <p:spPr bwMode="auto">
          <a:xfrm flipV="1">
            <a:off x="2068795" y="2365375"/>
            <a:ext cx="3651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 dirty="0"/>
          </a:p>
        </p:txBody>
      </p:sp>
      <p:sp>
        <p:nvSpPr>
          <p:cNvPr id="128" name="Text Box 39"/>
          <p:cNvSpPr txBox="1">
            <a:spLocks noChangeArrowheads="1"/>
          </p:cNvSpPr>
          <p:nvPr/>
        </p:nvSpPr>
        <p:spPr bwMode="auto">
          <a:xfrm>
            <a:off x="2327592" y="2471738"/>
            <a:ext cx="780983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altLang="pt-BR" sz="1400" dirty="0"/>
              <a:t>Modem</a:t>
            </a:r>
          </a:p>
          <a:p>
            <a:pPr algn="ctr">
              <a:lnSpc>
                <a:spcPct val="80000"/>
              </a:lnSpc>
            </a:pPr>
            <a:r>
              <a:rPr lang="pt-BR" altLang="pt-BR" sz="1400" dirty="0"/>
              <a:t>DSL</a:t>
            </a:r>
          </a:p>
        </p:txBody>
      </p:sp>
      <p:sp>
        <p:nvSpPr>
          <p:cNvPr id="129" name="Text Box 41"/>
          <p:cNvSpPr txBox="1">
            <a:spLocks noChangeArrowheads="1"/>
          </p:cNvSpPr>
          <p:nvPr/>
        </p:nvSpPr>
        <p:spPr bwMode="auto">
          <a:xfrm>
            <a:off x="3005787" y="2495550"/>
            <a:ext cx="712054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altLang="pt-BR" sz="1400" dirty="0" err="1"/>
              <a:t>splitter</a:t>
            </a:r>
            <a:endParaRPr lang="pt-BR" altLang="pt-BR" sz="1400" dirty="0"/>
          </a:p>
        </p:txBody>
      </p:sp>
      <p:grpSp>
        <p:nvGrpSpPr>
          <p:cNvPr id="130" name="Group 94"/>
          <p:cNvGrpSpPr>
            <a:grpSpLocks/>
          </p:cNvGrpSpPr>
          <p:nvPr/>
        </p:nvGrpSpPr>
        <p:grpSpPr bwMode="auto">
          <a:xfrm>
            <a:off x="2424395" y="2252663"/>
            <a:ext cx="614363" cy="220662"/>
            <a:chOff x="322" y="890"/>
            <a:chExt cx="872" cy="339"/>
          </a:xfrm>
        </p:grpSpPr>
        <p:sp>
          <p:nvSpPr>
            <p:cNvPr id="131" name="Rectangle 95"/>
            <p:cNvSpPr>
              <a:spLocks noChangeArrowheads="1"/>
            </p:cNvSpPr>
            <p:nvPr/>
          </p:nvSpPr>
          <p:spPr bwMode="auto">
            <a:xfrm>
              <a:off x="322" y="1005"/>
              <a:ext cx="872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132" name="Rectangle 96"/>
            <p:cNvSpPr>
              <a:spLocks noChangeArrowheads="1"/>
            </p:cNvSpPr>
            <p:nvPr/>
          </p:nvSpPr>
          <p:spPr bwMode="auto">
            <a:xfrm>
              <a:off x="394" y="1073"/>
              <a:ext cx="54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133" name="Rectangle 97"/>
            <p:cNvSpPr>
              <a:spLocks noChangeArrowheads="1"/>
            </p:cNvSpPr>
            <p:nvPr/>
          </p:nvSpPr>
          <p:spPr bwMode="auto">
            <a:xfrm>
              <a:off x="466" y="1073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134" name="Rectangle 98"/>
            <p:cNvSpPr>
              <a:spLocks noChangeArrowheads="1"/>
            </p:cNvSpPr>
            <p:nvPr/>
          </p:nvSpPr>
          <p:spPr bwMode="auto">
            <a:xfrm>
              <a:off x="541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135" name="Rectangle 99"/>
            <p:cNvSpPr>
              <a:spLocks noChangeArrowheads="1"/>
            </p:cNvSpPr>
            <p:nvPr/>
          </p:nvSpPr>
          <p:spPr bwMode="auto">
            <a:xfrm>
              <a:off x="615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136" name="AutoShape 100"/>
            <p:cNvSpPr>
              <a:spLocks noChangeArrowheads="1"/>
            </p:cNvSpPr>
            <p:nvPr/>
          </p:nvSpPr>
          <p:spPr bwMode="auto">
            <a:xfrm rot="10800000" flipH="1">
              <a:off x="322" y="890"/>
              <a:ext cx="859" cy="1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516 h 21600"/>
                <a:gd name="T14" fmla="*/ 17099 w 21600"/>
                <a:gd name="T15" fmla="*/ 170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137" name="AutoShape 102"/>
          <p:cNvSpPr>
            <a:spLocks noChangeArrowheads="1"/>
          </p:cNvSpPr>
          <p:nvPr/>
        </p:nvSpPr>
        <p:spPr bwMode="auto">
          <a:xfrm>
            <a:off x="1300445" y="1403350"/>
            <a:ext cx="2498725" cy="468313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sp>
        <p:nvSpPr>
          <p:cNvPr id="138" name="Rectangle 103"/>
          <p:cNvSpPr>
            <a:spLocks noChangeArrowheads="1"/>
          </p:cNvSpPr>
          <p:nvPr/>
        </p:nvSpPr>
        <p:spPr bwMode="auto">
          <a:xfrm>
            <a:off x="3278470" y="2303463"/>
            <a:ext cx="166688" cy="144462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sp>
        <p:nvSpPr>
          <p:cNvPr id="139" name="Freeform 104"/>
          <p:cNvSpPr>
            <a:spLocks/>
          </p:cNvSpPr>
          <p:nvPr/>
        </p:nvSpPr>
        <p:spPr bwMode="auto">
          <a:xfrm>
            <a:off x="2754595" y="1858963"/>
            <a:ext cx="604838" cy="434975"/>
          </a:xfrm>
          <a:custGeom>
            <a:avLst/>
            <a:gdLst>
              <a:gd name="T0" fmla="*/ 2147483647 w 381"/>
              <a:gd name="T1" fmla="*/ 2147483647 h 274"/>
              <a:gd name="T2" fmla="*/ 2147483647 w 381"/>
              <a:gd name="T3" fmla="*/ 2147483647 h 274"/>
              <a:gd name="T4" fmla="*/ 0 w 381"/>
              <a:gd name="T5" fmla="*/ 0 h 274"/>
              <a:gd name="T6" fmla="*/ 0 60000 65536"/>
              <a:gd name="T7" fmla="*/ 0 60000 65536"/>
              <a:gd name="T8" fmla="*/ 0 60000 65536"/>
              <a:gd name="T9" fmla="*/ 0 w 381"/>
              <a:gd name="T10" fmla="*/ 0 h 274"/>
              <a:gd name="T11" fmla="*/ 381 w 381"/>
              <a:gd name="T12" fmla="*/ 274 h 2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" h="274">
                <a:moveTo>
                  <a:pt x="381" y="274"/>
                </a:moveTo>
                <a:lnTo>
                  <a:pt x="381" y="13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graphicFrame>
        <p:nvGraphicFramePr>
          <p:cNvPr id="14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220594"/>
              </p:ext>
            </p:extLst>
          </p:nvPr>
        </p:nvGraphicFramePr>
        <p:xfrm>
          <a:off x="2414870" y="1655763"/>
          <a:ext cx="490538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1" name="Clip" r:id="rId3" imgW="681706" imgH="480401" progId="MS_ClipArt_Gallery.2">
                  <p:embed/>
                </p:oleObj>
              </mc:Choice>
              <mc:Fallback>
                <p:oleObj name="Clip" r:id="rId3" imgW="681706" imgH="48040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870" y="1655763"/>
                        <a:ext cx="490538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Line 130"/>
          <p:cNvSpPr>
            <a:spLocks noChangeShapeType="1"/>
          </p:cNvSpPr>
          <p:nvPr/>
        </p:nvSpPr>
        <p:spPr bwMode="auto">
          <a:xfrm flipH="1">
            <a:off x="3041933" y="2365375"/>
            <a:ext cx="239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42" name="AutoShape 131"/>
          <p:cNvSpPr>
            <a:spLocks noChangeArrowheads="1"/>
          </p:cNvSpPr>
          <p:nvPr/>
        </p:nvSpPr>
        <p:spPr bwMode="auto">
          <a:xfrm>
            <a:off x="4789770" y="1703388"/>
            <a:ext cx="1206500" cy="261937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grpSp>
        <p:nvGrpSpPr>
          <p:cNvPr id="143" name="Group 136"/>
          <p:cNvGrpSpPr>
            <a:grpSpLocks/>
          </p:cNvGrpSpPr>
          <p:nvPr/>
        </p:nvGrpSpPr>
        <p:grpSpPr bwMode="auto">
          <a:xfrm>
            <a:off x="4051381" y="2867025"/>
            <a:ext cx="1460502" cy="1387475"/>
            <a:chOff x="2231" y="1806"/>
            <a:chExt cx="920" cy="874"/>
          </a:xfrm>
        </p:grpSpPr>
        <p:sp>
          <p:nvSpPr>
            <p:cNvPr id="144" name="Line 132"/>
            <p:cNvSpPr>
              <a:spLocks noChangeShapeType="1"/>
            </p:cNvSpPr>
            <p:nvPr/>
          </p:nvSpPr>
          <p:spPr bwMode="auto">
            <a:xfrm flipV="1">
              <a:off x="2671" y="1806"/>
              <a:ext cx="268" cy="43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5" name="Text Box 133"/>
            <p:cNvSpPr txBox="1">
              <a:spLocks noChangeArrowheads="1"/>
            </p:cNvSpPr>
            <p:nvPr/>
          </p:nvSpPr>
          <p:spPr bwMode="auto">
            <a:xfrm>
              <a:off x="2231" y="2226"/>
              <a:ext cx="920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Multiplexador 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de acesso 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DSL</a:t>
              </a:r>
            </a:p>
          </p:txBody>
        </p:sp>
      </p:grpSp>
      <p:grpSp>
        <p:nvGrpSpPr>
          <p:cNvPr id="146" name="Group 141"/>
          <p:cNvGrpSpPr>
            <a:grpSpLocks/>
          </p:cNvGrpSpPr>
          <p:nvPr/>
        </p:nvGrpSpPr>
        <p:grpSpPr bwMode="auto">
          <a:xfrm>
            <a:off x="1487770" y="2043113"/>
            <a:ext cx="642938" cy="644525"/>
            <a:chOff x="-44" y="1473"/>
            <a:chExt cx="981" cy="1105"/>
          </a:xfrm>
        </p:grpSpPr>
        <p:pic>
          <p:nvPicPr>
            <p:cNvPr id="147" name="Picture 142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Freeform 14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120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F11E31-7AA9-45A8-A9DD-7EF884D63B3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ADSL: Espectro de frequências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25" y="1777340"/>
            <a:ext cx="8040584" cy="36777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Redes de Acesso: </a:t>
            </a:r>
            <a:r>
              <a:rPr lang="pt-BR" dirty="0" err="1"/>
              <a:t>Tv</a:t>
            </a:r>
            <a:r>
              <a:rPr lang="pt-BR" dirty="0"/>
              <a:t> a cabo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925" y="5593139"/>
            <a:ext cx="7772400" cy="986852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>
                <a:solidFill>
                  <a:srgbClr val="FF0000"/>
                </a:solidFill>
              </a:rPr>
              <a:t>multiplexação por divisão de frequência: </a:t>
            </a:r>
            <a:r>
              <a:rPr lang="pt-BR" sz="2000" dirty="0"/>
              <a:t>canais diferentes são transmitidos em diferentes faixas de frequência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Rectangle 60"/>
          <p:cNvSpPr>
            <a:spLocks noChangeArrowheads="1"/>
          </p:cNvSpPr>
          <p:nvPr/>
        </p:nvSpPr>
        <p:spPr bwMode="auto">
          <a:xfrm>
            <a:off x="657225" y="1651000"/>
            <a:ext cx="1793875" cy="9255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958850" y="2201863"/>
            <a:ext cx="3651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1120775" y="2352675"/>
            <a:ext cx="774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pt-BR" sz="1400"/>
              <a:t>cable</a:t>
            </a:r>
          </a:p>
          <a:p>
            <a:pPr algn="ctr">
              <a:lnSpc>
                <a:spcPct val="80000"/>
              </a:lnSpc>
            </a:pPr>
            <a:r>
              <a:rPr lang="en-US" altLang="pt-BR" sz="1400"/>
              <a:t>modem</a:t>
            </a: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1787525" y="2354263"/>
            <a:ext cx="7064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pt-BR" sz="1400"/>
              <a:t>splitter</a:t>
            </a:r>
          </a:p>
        </p:txBody>
      </p: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1304925" y="2078038"/>
            <a:ext cx="614363" cy="220662"/>
            <a:chOff x="322" y="890"/>
            <a:chExt cx="872" cy="339"/>
          </a:xfrm>
        </p:grpSpPr>
        <p:sp>
          <p:nvSpPr>
            <p:cNvPr id="11" name="Rectangle 65"/>
            <p:cNvSpPr>
              <a:spLocks noChangeArrowheads="1"/>
            </p:cNvSpPr>
            <p:nvPr/>
          </p:nvSpPr>
          <p:spPr bwMode="auto">
            <a:xfrm>
              <a:off x="322" y="1005"/>
              <a:ext cx="872" cy="22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2" name="Rectangle 66"/>
            <p:cNvSpPr>
              <a:spLocks noChangeArrowheads="1"/>
            </p:cNvSpPr>
            <p:nvPr/>
          </p:nvSpPr>
          <p:spPr bwMode="auto">
            <a:xfrm>
              <a:off x="394" y="1073"/>
              <a:ext cx="54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466" y="1073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4" name="Rectangle 68"/>
            <p:cNvSpPr>
              <a:spLocks noChangeArrowheads="1"/>
            </p:cNvSpPr>
            <p:nvPr/>
          </p:nvSpPr>
          <p:spPr bwMode="auto">
            <a:xfrm>
              <a:off x="541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5" name="Rectangle 69"/>
            <p:cNvSpPr>
              <a:spLocks noChangeArrowheads="1"/>
            </p:cNvSpPr>
            <p:nvPr/>
          </p:nvSpPr>
          <p:spPr bwMode="auto">
            <a:xfrm>
              <a:off x="615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6" name="AutoShape 70"/>
            <p:cNvSpPr>
              <a:spLocks noChangeArrowheads="1"/>
            </p:cNvSpPr>
            <p:nvPr/>
          </p:nvSpPr>
          <p:spPr bwMode="auto">
            <a:xfrm rot="10800000" flipH="1">
              <a:off x="322" y="890"/>
              <a:ext cx="859" cy="1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516 h 21600"/>
                <a:gd name="T14" fmla="*/ 17099 w 21600"/>
                <a:gd name="T15" fmla="*/ 170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419100" y="1239838"/>
            <a:ext cx="2268538" cy="468312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8" name="Rectangle 73"/>
          <p:cNvSpPr>
            <a:spLocks noChangeArrowheads="1"/>
          </p:cNvSpPr>
          <p:nvPr/>
        </p:nvSpPr>
        <p:spPr bwMode="auto">
          <a:xfrm>
            <a:off x="2035175" y="2139950"/>
            <a:ext cx="166688" cy="144463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9" name="Freeform 74"/>
          <p:cNvSpPr>
            <a:spLocks/>
          </p:cNvSpPr>
          <p:nvPr/>
        </p:nvSpPr>
        <p:spPr bwMode="auto">
          <a:xfrm>
            <a:off x="1644650" y="1695450"/>
            <a:ext cx="479425" cy="434975"/>
          </a:xfrm>
          <a:custGeom>
            <a:avLst/>
            <a:gdLst>
              <a:gd name="T0" fmla="*/ 2147483647 w 381"/>
              <a:gd name="T1" fmla="*/ 2147483647 h 274"/>
              <a:gd name="T2" fmla="*/ 2147483647 w 381"/>
              <a:gd name="T3" fmla="*/ 2147483647 h 274"/>
              <a:gd name="T4" fmla="*/ 0 w 381"/>
              <a:gd name="T5" fmla="*/ 0 h 274"/>
              <a:gd name="T6" fmla="*/ 0 60000 65536"/>
              <a:gd name="T7" fmla="*/ 0 60000 65536"/>
              <a:gd name="T8" fmla="*/ 0 60000 65536"/>
              <a:gd name="T9" fmla="*/ 0 w 381"/>
              <a:gd name="T10" fmla="*/ 0 h 274"/>
              <a:gd name="T11" fmla="*/ 381 w 381"/>
              <a:gd name="T12" fmla="*/ 274 h 2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" h="274">
                <a:moveTo>
                  <a:pt x="381" y="274"/>
                </a:moveTo>
                <a:lnTo>
                  <a:pt x="381" y="13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Line 95"/>
          <p:cNvSpPr>
            <a:spLocks noChangeShapeType="1"/>
          </p:cNvSpPr>
          <p:nvPr/>
        </p:nvSpPr>
        <p:spPr bwMode="auto">
          <a:xfrm flipH="1">
            <a:off x="1943100" y="2201863"/>
            <a:ext cx="23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1" name="Picture 96" descr="t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355725"/>
            <a:ext cx="7556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117"/>
          <p:cNvGrpSpPr>
            <a:grpSpLocks/>
          </p:cNvGrpSpPr>
          <p:nvPr/>
        </p:nvGrpSpPr>
        <p:grpSpPr bwMode="auto">
          <a:xfrm>
            <a:off x="2676525" y="1470025"/>
            <a:ext cx="850900" cy="527050"/>
            <a:chOff x="-490" y="1664"/>
            <a:chExt cx="1429" cy="842"/>
          </a:xfrm>
        </p:grpSpPr>
        <p:sp>
          <p:nvSpPr>
            <p:cNvPr id="23" name="AutoShape 111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4" name="Group 116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5" name="Rectangle 99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27" name="Group 103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33" name="Rectangle 104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4" name="Rectangle 105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5" name="Rectangle 106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6" name="Rectangle 107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7" name="Rectangle 108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38" name="AutoShape 109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28" name="Picture 110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112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0" name="Freeform 113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Line 114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32" name="Picture 115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" name="Group 118"/>
          <p:cNvGrpSpPr>
            <a:grpSpLocks/>
          </p:cNvGrpSpPr>
          <p:nvPr/>
        </p:nvGrpSpPr>
        <p:grpSpPr bwMode="auto">
          <a:xfrm>
            <a:off x="3578225" y="1463675"/>
            <a:ext cx="850900" cy="527050"/>
            <a:chOff x="-490" y="1664"/>
            <a:chExt cx="1429" cy="842"/>
          </a:xfrm>
        </p:grpSpPr>
        <p:sp>
          <p:nvSpPr>
            <p:cNvPr id="40" name="AutoShape 119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41" name="Group 120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42" name="Rectangle 121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43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44" name="Group 123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0" name="Rectangle 124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1" name="Rectangle 125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2" name="Rectangle 126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3" name="Rectangle 127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4" name="Rectangle 128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5" name="AutoShape 129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45" name="Picture 130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Rectangle 131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47" name="Freeform 132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Line 133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49" name="Picture 134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6" name="Group 135"/>
          <p:cNvGrpSpPr>
            <a:grpSpLocks/>
          </p:cNvGrpSpPr>
          <p:nvPr/>
        </p:nvGrpSpPr>
        <p:grpSpPr bwMode="auto">
          <a:xfrm>
            <a:off x="2763838" y="2309813"/>
            <a:ext cx="850900" cy="527050"/>
            <a:chOff x="-490" y="1664"/>
            <a:chExt cx="1429" cy="842"/>
          </a:xfrm>
        </p:grpSpPr>
        <p:sp>
          <p:nvSpPr>
            <p:cNvPr id="57" name="AutoShape 136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8" name="Group 137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9" name="Rectangle 138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0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61" name="Group 140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67" name="Rectangle 141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68" name="Rectangle 142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69" name="Rectangle 143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70" name="Rectangle 144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71" name="Rectangle 145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72" name="AutoShape 146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62" name="Picture 147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Rectangle 148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4" name="Freeform 149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Line 150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66" name="Picture 151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3" name="Group 152"/>
          <p:cNvGrpSpPr>
            <a:grpSpLocks/>
          </p:cNvGrpSpPr>
          <p:nvPr/>
        </p:nvGrpSpPr>
        <p:grpSpPr bwMode="auto">
          <a:xfrm>
            <a:off x="3630613" y="2319338"/>
            <a:ext cx="850900" cy="527050"/>
            <a:chOff x="-490" y="1664"/>
            <a:chExt cx="1429" cy="842"/>
          </a:xfrm>
        </p:grpSpPr>
        <p:sp>
          <p:nvSpPr>
            <p:cNvPr id="74" name="AutoShape 153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75" name="Group 154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76" name="Rectangle 155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77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78" name="Group 157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8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8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86" name="Rectangle 160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87" name="Rectangle 161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88" name="Rectangle 162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89" name="AutoShape 163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79" name="Picture 164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tangle 165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81" name="Freeform 166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Line 167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83" name="Picture 168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0" name="Line 169"/>
          <p:cNvSpPr>
            <a:spLocks noChangeShapeType="1"/>
          </p:cNvSpPr>
          <p:nvPr/>
        </p:nvSpPr>
        <p:spPr bwMode="auto">
          <a:xfrm>
            <a:off x="2217738" y="2212975"/>
            <a:ext cx="36909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91" name="Group 170"/>
          <p:cNvGrpSpPr>
            <a:grpSpLocks/>
          </p:cNvGrpSpPr>
          <p:nvPr/>
        </p:nvGrpSpPr>
        <p:grpSpPr bwMode="auto">
          <a:xfrm>
            <a:off x="4719638" y="1471613"/>
            <a:ext cx="850900" cy="527050"/>
            <a:chOff x="-490" y="1664"/>
            <a:chExt cx="1429" cy="842"/>
          </a:xfrm>
        </p:grpSpPr>
        <p:sp>
          <p:nvSpPr>
            <p:cNvPr id="92" name="AutoShape 171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93" name="Group 172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94" name="Rectangle 173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96" name="Group 175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102" name="Rectangle 176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03" name="Rectangle 177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04" name="Rectangle 178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05" name="Rectangle 179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06" name="Rectangle 180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07" name="AutoShape 181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97" name="Picture 182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Rectangle 183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99" name="Freeform 184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Line 185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101" name="Picture 186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8" name="Text Box 204"/>
          <p:cNvSpPr txBox="1">
            <a:spLocks noChangeArrowheads="1"/>
          </p:cNvSpPr>
          <p:nvPr/>
        </p:nvSpPr>
        <p:spPr bwMode="auto">
          <a:xfrm>
            <a:off x="4330700" y="15414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969696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109" name="Line 205"/>
          <p:cNvSpPr>
            <a:spLocks noChangeShapeType="1"/>
          </p:cNvSpPr>
          <p:nvPr/>
        </p:nvSpPr>
        <p:spPr bwMode="auto">
          <a:xfrm flipH="1">
            <a:off x="3311525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0" name="Line 206"/>
          <p:cNvSpPr>
            <a:spLocks noChangeShapeType="1"/>
          </p:cNvSpPr>
          <p:nvPr/>
        </p:nvSpPr>
        <p:spPr bwMode="auto">
          <a:xfrm flipH="1">
            <a:off x="4216400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" name="Line 207"/>
          <p:cNvSpPr>
            <a:spLocks noChangeShapeType="1"/>
          </p:cNvSpPr>
          <p:nvPr/>
        </p:nvSpPr>
        <p:spPr bwMode="auto">
          <a:xfrm flipH="1">
            <a:off x="5353050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" name="Freeform 208"/>
          <p:cNvSpPr>
            <a:spLocks/>
          </p:cNvSpPr>
          <p:nvPr/>
        </p:nvSpPr>
        <p:spPr bwMode="auto">
          <a:xfrm>
            <a:off x="4302125" y="2219325"/>
            <a:ext cx="127000" cy="476250"/>
          </a:xfrm>
          <a:custGeom>
            <a:avLst/>
            <a:gdLst>
              <a:gd name="T0" fmla="*/ 0 w 80"/>
              <a:gd name="T1" fmla="*/ 2147483647 h 300"/>
              <a:gd name="T2" fmla="*/ 2147483647 w 80"/>
              <a:gd name="T3" fmla="*/ 2147483647 h 300"/>
              <a:gd name="T4" fmla="*/ 2147483647 w 80"/>
              <a:gd name="T5" fmla="*/ 0 h 300"/>
              <a:gd name="T6" fmla="*/ 0 60000 65536"/>
              <a:gd name="T7" fmla="*/ 0 60000 65536"/>
              <a:gd name="T8" fmla="*/ 0 60000 65536"/>
              <a:gd name="T9" fmla="*/ 0 w 80"/>
              <a:gd name="T10" fmla="*/ 0 h 300"/>
              <a:gd name="T11" fmla="*/ 80 w 80"/>
              <a:gd name="T12" fmla="*/ 300 h 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300">
                <a:moveTo>
                  <a:pt x="0" y="300"/>
                </a:moveTo>
                <a:lnTo>
                  <a:pt x="80" y="300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" name="Freeform 209"/>
          <p:cNvSpPr>
            <a:spLocks/>
          </p:cNvSpPr>
          <p:nvPr/>
        </p:nvSpPr>
        <p:spPr bwMode="auto">
          <a:xfrm>
            <a:off x="3435350" y="2212975"/>
            <a:ext cx="127000" cy="476250"/>
          </a:xfrm>
          <a:custGeom>
            <a:avLst/>
            <a:gdLst>
              <a:gd name="T0" fmla="*/ 0 w 80"/>
              <a:gd name="T1" fmla="*/ 2147483647 h 300"/>
              <a:gd name="T2" fmla="*/ 2147483647 w 80"/>
              <a:gd name="T3" fmla="*/ 2147483647 h 300"/>
              <a:gd name="T4" fmla="*/ 2147483647 w 80"/>
              <a:gd name="T5" fmla="*/ 0 h 300"/>
              <a:gd name="T6" fmla="*/ 0 60000 65536"/>
              <a:gd name="T7" fmla="*/ 0 60000 65536"/>
              <a:gd name="T8" fmla="*/ 0 60000 65536"/>
              <a:gd name="T9" fmla="*/ 0 w 80"/>
              <a:gd name="T10" fmla="*/ 0 h 300"/>
              <a:gd name="T11" fmla="*/ 80 w 80"/>
              <a:gd name="T12" fmla="*/ 300 h 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300">
                <a:moveTo>
                  <a:pt x="0" y="300"/>
                </a:moveTo>
                <a:lnTo>
                  <a:pt x="80" y="300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4" name="Rectangle 44"/>
          <p:cNvSpPr>
            <a:spLocks noChangeArrowheads="1"/>
          </p:cNvSpPr>
          <p:nvPr/>
        </p:nvSpPr>
        <p:spPr bwMode="auto">
          <a:xfrm>
            <a:off x="5646738" y="1787525"/>
            <a:ext cx="955675" cy="7000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latin typeface="Times New Roman" pitchFamily="18" charset="0"/>
            </a:endParaRPr>
          </a:p>
        </p:txBody>
      </p:sp>
      <p:sp>
        <p:nvSpPr>
          <p:cNvPr id="115" name="Text Box 45"/>
          <p:cNvSpPr txBox="1">
            <a:spLocks noChangeArrowheads="1"/>
          </p:cNvSpPr>
          <p:nvPr/>
        </p:nvSpPr>
        <p:spPr bwMode="auto">
          <a:xfrm>
            <a:off x="5157788" y="1250950"/>
            <a:ext cx="1925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pt-BR" sz="1600" dirty="0"/>
              <a:t>cable </a:t>
            </a:r>
            <a:r>
              <a:rPr lang="en-US" altLang="pt-BR" sz="1600" dirty="0" err="1"/>
              <a:t>headend</a:t>
            </a:r>
            <a:endParaRPr lang="en-US" altLang="pt-BR" sz="1600" dirty="0"/>
          </a:p>
        </p:txBody>
      </p:sp>
      <p:sp>
        <p:nvSpPr>
          <p:cNvPr id="116" name="Freeform 216"/>
          <p:cNvSpPr>
            <a:spLocks/>
          </p:cNvSpPr>
          <p:nvPr/>
        </p:nvSpPr>
        <p:spPr bwMode="auto">
          <a:xfrm>
            <a:off x="5903913" y="1970088"/>
            <a:ext cx="330200" cy="454025"/>
          </a:xfrm>
          <a:custGeom>
            <a:avLst/>
            <a:gdLst>
              <a:gd name="T0" fmla="*/ 0 w 318"/>
              <a:gd name="T1" fmla="*/ 2147483647 h 412"/>
              <a:gd name="T2" fmla="*/ 2147483647 w 318"/>
              <a:gd name="T3" fmla="*/ 2147483647 h 412"/>
              <a:gd name="T4" fmla="*/ 2147483647 w 318"/>
              <a:gd name="T5" fmla="*/ 0 h 412"/>
              <a:gd name="T6" fmla="*/ 2147483647 w 318"/>
              <a:gd name="T7" fmla="*/ 2147483647 h 412"/>
              <a:gd name="T8" fmla="*/ 2147483647 w 318"/>
              <a:gd name="T9" fmla="*/ 2147483647 h 412"/>
              <a:gd name="T10" fmla="*/ 2147483647 w 318"/>
              <a:gd name="T11" fmla="*/ 2147483647 h 412"/>
              <a:gd name="T12" fmla="*/ 2147483647 w 318"/>
              <a:gd name="T13" fmla="*/ 2147483647 h 412"/>
              <a:gd name="T14" fmla="*/ 2147483647 w 318"/>
              <a:gd name="T15" fmla="*/ 2147483647 h 412"/>
              <a:gd name="T16" fmla="*/ 0 w 318"/>
              <a:gd name="T17" fmla="*/ 2147483647 h 4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8"/>
              <a:gd name="T28" fmla="*/ 0 h 412"/>
              <a:gd name="T29" fmla="*/ 318 w 318"/>
              <a:gd name="T30" fmla="*/ 412 h 4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8" h="412">
                <a:moveTo>
                  <a:pt x="0" y="412"/>
                </a:moveTo>
                <a:lnTo>
                  <a:pt x="3" y="1"/>
                </a:lnTo>
                <a:lnTo>
                  <a:pt x="74" y="0"/>
                </a:lnTo>
                <a:lnTo>
                  <a:pt x="254" y="111"/>
                </a:lnTo>
                <a:lnTo>
                  <a:pt x="318" y="115"/>
                </a:lnTo>
                <a:lnTo>
                  <a:pt x="318" y="308"/>
                </a:lnTo>
                <a:lnTo>
                  <a:pt x="246" y="308"/>
                </a:lnTo>
                <a:lnTo>
                  <a:pt x="74" y="412"/>
                </a:lnTo>
                <a:lnTo>
                  <a:pt x="0" y="412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7" name="Freeform 217"/>
          <p:cNvSpPr>
            <a:spLocks/>
          </p:cNvSpPr>
          <p:nvPr/>
        </p:nvSpPr>
        <p:spPr bwMode="auto">
          <a:xfrm>
            <a:off x="5905500" y="1905000"/>
            <a:ext cx="366713" cy="406400"/>
          </a:xfrm>
          <a:custGeom>
            <a:avLst/>
            <a:gdLst>
              <a:gd name="T0" fmla="*/ 0 w 353"/>
              <a:gd name="T1" fmla="*/ 2147483647 h 369"/>
              <a:gd name="T2" fmla="*/ 2147483647 w 353"/>
              <a:gd name="T3" fmla="*/ 0 h 369"/>
              <a:gd name="T4" fmla="*/ 2147483647 w 353"/>
              <a:gd name="T5" fmla="*/ 0 h 369"/>
              <a:gd name="T6" fmla="*/ 2147483647 w 353"/>
              <a:gd name="T7" fmla="*/ 2147483647 h 369"/>
              <a:gd name="T8" fmla="*/ 2147483647 w 353"/>
              <a:gd name="T9" fmla="*/ 2147483647 h 369"/>
              <a:gd name="T10" fmla="*/ 2147483647 w 353"/>
              <a:gd name="T11" fmla="*/ 2147483647 h 369"/>
              <a:gd name="T12" fmla="*/ 2147483647 w 353"/>
              <a:gd name="T13" fmla="*/ 2147483647 h 369"/>
              <a:gd name="T14" fmla="*/ 2147483647 w 353"/>
              <a:gd name="T15" fmla="*/ 2147483647 h 369"/>
              <a:gd name="T16" fmla="*/ 2147483647 w 353"/>
              <a:gd name="T17" fmla="*/ 2147483647 h 369"/>
              <a:gd name="T18" fmla="*/ 2147483647 w 353"/>
              <a:gd name="T19" fmla="*/ 2147483647 h 369"/>
              <a:gd name="T20" fmla="*/ 0 w 353"/>
              <a:gd name="T21" fmla="*/ 2147483647 h 3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3"/>
              <a:gd name="T34" fmla="*/ 0 h 369"/>
              <a:gd name="T35" fmla="*/ 353 w 353"/>
              <a:gd name="T36" fmla="*/ 369 h 3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3" h="369">
                <a:moveTo>
                  <a:pt x="0" y="59"/>
                </a:moveTo>
                <a:lnTo>
                  <a:pt x="32" y="0"/>
                </a:lnTo>
                <a:lnTo>
                  <a:pt x="105" y="0"/>
                </a:lnTo>
                <a:lnTo>
                  <a:pt x="276" y="113"/>
                </a:lnTo>
                <a:lnTo>
                  <a:pt x="353" y="113"/>
                </a:lnTo>
                <a:lnTo>
                  <a:pt x="353" y="315"/>
                </a:lnTo>
                <a:lnTo>
                  <a:pt x="318" y="369"/>
                </a:lnTo>
                <a:lnTo>
                  <a:pt x="315" y="173"/>
                </a:lnTo>
                <a:lnTo>
                  <a:pt x="254" y="173"/>
                </a:lnTo>
                <a:lnTo>
                  <a:pt x="75" y="60"/>
                </a:lnTo>
                <a:lnTo>
                  <a:pt x="0" y="59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8" name="Line 218"/>
          <p:cNvSpPr>
            <a:spLocks noChangeShapeType="1"/>
          </p:cNvSpPr>
          <p:nvPr/>
        </p:nvSpPr>
        <p:spPr bwMode="auto">
          <a:xfrm flipH="1">
            <a:off x="6230938" y="2028825"/>
            <a:ext cx="34925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9" name="Line 219"/>
          <p:cNvSpPr>
            <a:spLocks noChangeShapeType="1"/>
          </p:cNvSpPr>
          <p:nvPr/>
        </p:nvSpPr>
        <p:spPr bwMode="auto">
          <a:xfrm>
            <a:off x="5932488" y="2200275"/>
            <a:ext cx="268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0" name="Freeform 220"/>
          <p:cNvSpPr>
            <a:spLocks/>
          </p:cNvSpPr>
          <p:nvPr/>
        </p:nvSpPr>
        <p:spPr bwMode="auto">
          <a:xfrm>
            <a:off x="5926138" y="2024063"/>
            <a:ext cx="274637" cy="115887"/>
          </a:xfrm>
          <a:custGeom>
            <a:avLst/>
            <a:gdLst>
              <a:gd name="T0" fmla="*/ 0 w 264"/>
              <a:gd name="T1" fmla="*/ 0 h 105"/>
              <a:gd name="T2" fmla="*/ 2147483647 w 264"/>
              <a:gd name="T3" fmla="*/ 0 h 105"/>
              <a:gd name="T4" fmla="*/ 2147483647 w 264"/>
              <a:gd name="T5" fmla="*/ 2147483647 h 105"/>
              <a:gd name="T6" fmla="*/ 2147483647 w 264"/>
              <a:gd name="T7" fmla="*/ 2147483647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264"/>
              <a:gd name="T13" fmla="*/ 0 h 105"/>
              <a:gd name="T14" fmla="*/ 264 w 264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" h="105">
                <a:moveTo>
                  <a:pt x="0" y="0"/>
                </a:moveTo>
                <a:lnTo>
                  <a:pt x="52" y="0"/>
                </a:lnTo>
                <a:lnTo>
                  <a:pt x="207" y="105"/>
                </a:lnTo>
                <a:lnTo>
                  <a:pt x="264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1" name="Freeform 221"/>
          <p:cNvSpPr>
            <a:spLocks/>
          </p:cNvSpPr>
          <p:nvPr/>
        </p:nvSpPr>
        <p:spPr bwMode="auto">
          <a:xfrm flipV="1">
            <a:off x="5926138" y="2260600"/>
            <a:ext cx="274637" cy="114300"/>
          </a:xfrm>
          <a:custGeom>
            <a:avLst/>
            <a:gdLst>
              <a:gd name="T0" fmla="*/ 0 w 264"/>
              <a:gd name="T1" fmla="*/ 0 h 105"/>
              <a:gd name="T2" fmla="*/ 2147483647 w 264"/>
              <a:gd name="T3" fmla="*/ 0 h 105"/>
              <a:gd name="T4" fmla="*/ 2147483647 w 264"/>
              <a:gd name="T5" fmla="*/ 2147483647 h 105"/>
              <a:gd name="T6" fmla="*/ 2147483647 w 264"/>
              <a:gd name="T7" fmla="*/ 2147483647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264"/>
              <a:gd name="T13" fmla="*/ 0 h 105"/>
              <a:gd name="T14" fmla="*/ 264 w 264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" h="105">
                <a:moveTo>
                  <a:pt x="0" y="0"/>
                </a:moveTo>
                <a:lnTo>
                  <a:pt x="52" y="0"/>
                </a:lnTo>
                <a:lnTo>
                  <a:pt x="207" y="105"/>
                </a:lnTo>
                <a:lnTo>
                  <a:pt x="264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" name="AutoShape 225"/>
          <p:cNvSpPr>
            <a:spLocks noChangeArrowheads="1"/>
          </p:cNvSpPr>
          <p:nvPr/>
        </p:nvSpPr>
        <p:spPr bwMode="auto">
          <a:xfrm>
            <a:off x="5507038" y="1524000"/>
            <a:ext cx="1206500" cy="261938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grpSp>
        <p:nvGrpSpPr>
          <p:cNvPr id="123" name="Group 37"/>
          <p:cNvGrpSpPr>
            <a:grpSpLocks/>
          </p:cNvGrpSpPr>
          <p:nvPr/>
        </p:nvGrpSpPr>
        <p:grpSpPr bwMode="auto">
          <a:xfrm>
            <a:off x="3417888" y="3186113"/>
            <a:ext cx="2043112" cy="958850"/>
            <a:chOff x="2505" y="826"/>
            <a:chExt cx="1287" cy="604"/>
          </a:xfrm>
        </p:grpSpPr>
        <p:sp>
          <p:nvSpPr>
            <p:cNvPr id="124" name="Line 38"/>
            <p:cNvSpPr>
              <a:spLocks noChangeShapeType="1"/>
            </p:cNvSpPr>
            <p:nvPr/>
          </p:nvSpPr>
          <p:spPr bwMode="auto">
            <a:xfrm flipH="1">
              <a:off x="2505" y="1115"/>
              <a:ext cx="128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5" name="Freeform 39"/>
            <p:cNvSpPr>
              <a:spLocks/>
            </p:cNvSpPr>
            <p:nvPr/>
          </p:nvSpPr>
          <p:spPr bwMode="auto">
            <a:xfrm>
              <a:off x="2548" y="826"/>
              <a:ext cx="562" cy="266"/>
            </a:xfrm>
            <a:custGeom>
              <a:avLst/>
              <a:gdLst>
                <a:gd name="T0" fmla="*/ 4 w 562"/>
                <a:gd name="T1" fmla="*/ 264 h 266"/>
                <a:gd name="T2" fmla="*/ 52 w 562"/>
                <a:gd name="T3" fmla="*/ 6 h 266"/>
                <a:gd name="T4" fmla="*/ 108 w 562"/>
                <a:gd name="T5" fmla="*/ 266 h 266"/>
                <a:gd name="T6" fmla="*/ 174 w 562"/>
                <a:gd name="T7" fmla="*/ 0 h 266"/>
                <a:gd name="T8" fmla="*/ 228 w 562"/>
                <a:gd name="T9" fmla="*/ 264 h 266"/>
                <a:gd name="T10" fmla="*/ 288 w 562"/>
                <a:gd name="T11" fmla="*/ 8 h 266"/>
                <a:gd name="T12" fmla="*/ 354 w 562"/>
                <a:gd name="T13" fmla="*/ 266 h 266"/>
                <a:gd name="T14" fmla="*/ 402 w 562"/>
                <a:gd name="T15" fmla="*/ 8 h 266"/>
                <a:gd name="T16" fmla="*/ 464 w 562"/>
                <a:gd name="T17" fmla="*/ 264 h 266"/>
                <a:gd name="T18" fmla="*/ 506 w 562"/>
                <a:gd name="T19" fmla="*/ 6 h 266"/>
                <a:gd name="T20" fmla="*/ 556 w 562"/>
                <a:gd name="T21" fmla="*/ 266 h 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2"/>
                <a:gd name="T34" fmla="*/ 0 h 266"/>
                <a:gd name="T35" fmla="*/ 562 w 562"/>
                <a:gd name="T36" fmla="*/ 266 h 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2" h="266">
                  <a:moveTo>
                    <a:pt x="4" y="264"/>
                  </a:moveTo>
                  <a:cubicBezTo>
                    <a:pt x="4" y="212"/>
                    <a:pt x="0" y="4"/>
                    <a:pt x="52" y="6"/>
                  </a:cubicBezTo>
                  <a:cubicBezTo>
                    <a:pt x="106" y="4"/>
                    <a:pt x="58" y="266"/>
                    <a:pt x="108" y="266"/>
                  </a:cubicBezTo>
                  <a:cubicBezTo>
                    <a:pt x="158" y="266"/>
                    <a:pt x="126" y="0"/>
                    <a:pt x="174" y="0"/>
                  </a:cubicBezTo>
                  <a:cubicBezTo>
                    <a:pt x="222" y="0"/>
                    <a:pt x="184" y="266"/>
                    <a:pt x="228" y="264"/>
                  </a:cubicBezTo>
                  <a:cubicBezTo>
                    <a:pt x="272" y="262"/>
                    <a:pt x="244" y="8"/>
                    <a:pt x="288" y="8"/>
                  </a:cubicBezTo>
                  <a:cubicBezTo>
                    <a:pt x="332" y="8"/>
                    <a:pt x="304" y="266"/>
                    <a:pt x="354" y="266"/>
                  </a:cubicBezTo>
                  <a:cubicBezTo>
                    <a:pt x="404" y="266"/>
                    <a:pt x="336" y="8"/>
                    <a:pt x="402" y="8"/>
                  </a:cubicBezTo>
                  <a:cubicBezTo>
                    <a:pt x="468" y="8"/>
                    <a:pt x="416" y="266"/>
                    <a:pt x="464" y="264"/>
                  </a:cubicBezTo>
                  <a:cubicBezTo>
                    <a:pt x="512" y="262"/>
                    <a:pt x="450" y="4"/>
                    <a:pt x="506" y="6"/>
                  </a:cubicBezTo>
                  <a:cubicBezTo>
                    <a:pt x="562" y="8"/>
                    <a:pt x="546" y="192"/>
                    <a:pt x="556" y="2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6" name="Freeform 40"/>
            <p:cNvSpPr>
              <a:spLocks/>
            </p:cNvSpPr>
            <p:nvPr/>
          </p:nvSpPr>
          <p:spPr bwMode="auto">
            <a:xfrm>
              <a:off x="3523" y="830"/>
              <a:ext cx="269" cy="266"/>
            </a:xfrm>
            <a:custGeom>
              <a:avLst/>
              <a:gdLst>
                <a:gd name="T0" fmla="*/ 0 w 562"/>
                <a:gd name="T1" fmla="*/ 264 h 266"/>
                <a:gd name="T2" fmla="*/ 0 w 562"/>
                <a:gd name="T3" fmla="*/ 6 h 266"/>
                <a:gd name="T4" fmla="*/ 0 w 562"/>
                <a:gd name="T5" fmla="*/ 266 h 266"/>
                <a:gd name="T6" fmla="*/ 0 w 562"/>
                <a:gd name="T7" fmla="*/ 0 h 266"/>
                <a:gd name="T8" fmla="*/ 0 w 562"/>
                <a:gd name="T9" fmla="*/ 264 h 266"/>
                <a:gd name="T10" fmla="*/ 0 w 562"/>
                <a:gd name="T11" fmla="*/ 8 h 266"/>
                <a:gd name="T12" fmla="*/ 0 w 562"/>
                <a:gd name="T13" fmla="*/ 266 h 266"/>
                <a:gd name="T14" fmla="*/ 0 w 562"/>
                <a:gd name="T15" fmla="*/ 8 h 266"/>
                <a:gd name="T16" fmla="*/ 0 w 562"/>
                <a:gd name="T17" fmla="*/ 264 h 266"/>
                <a:gd name="T18" fmla="*/ 0 w 562"/>
                <a:gd name="T19" fmla="*/ 6 h 266"/>
                <a:gd name="T20" fmla="*/ 0 w 562"/>
                <a:gd name="T21" fmla="*/ 266 h 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2"/>
                <a:gd name="T34" fmla="*/ 0 h 266"/>
                <a:gd name="T35" fmla="*/ 562 w 562"/>
                <a:gd name="T36" fmla="*/ 266 h 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2" h="266">
                  <a:moveTo>
                    <a:pt x="4" y="264"/>
                  </a:moveTo>
                  <a:cubicBezTo>
                    <a:pt x="4" y="212"/>
                    <a:pt x="0" y="4"/>
                    <a:pt x="52" y="6"/>
                  </a:cubicBezTo>
                  <a:cubicBezTo>
                    <a:pt x="106" y="4"/>
                    <a:pt x="58" y="266"/>
                    <a:pt x="108" y="266"/>
                  </a:cubicBezTo>
                  <a:cubicBezTo>
                    <a:pt x="158" y="266"/>
                    <a:pt x="126" y="0"/>
                    <a:pt x="174" y="0"/>
                  </a:cubicBezTo>
                  <a:cubicBezTo>
                    <a:pt x="222" y="0"/>
                    <a:pt x="184" y="266"/>
                    <a:pt x="228" y="264"/>
                  </a:cubicBezTo>
                  <a:cubicBezTo>
                    <a:pt x="272" y="262"/>
                    <a:pt x="244" y="8"/>
                    <a:pt x="288" y="8"/>
                  </a:cubicBezTo>
                  <a:cubicBezTo>
                    <a:pt x="332" y="8"/>
                    <a:pt x="304" y="266"/>
                    <a:pt x="354" y="266"/>
                  </a:cubicBezTo>
                  <a:cubicBezTo>
                    <a:pt x="404" y="266"/>
                    <a:pt x="336" y="8"/>
                    <a:pt x="402" y="8"/>
                  </a:cubicBezTo>
                  <a:cubicBezTo>
                    <a:pt x="468" y="8"/>
                    <a:pt x="416" y="266"/>
                    <a:pt x="464" y="264"/>
                  </a:cubicBezTo>
                  <a:cubicBezTo>
                    <a:pt x="512" y="262"/>
                    <a:pt x="450" y="4"/>
                    <a:pt x="506" y="6"/>
                  </a:cubicBezTo>
                  <a:cubicBezTo>
                    <a:pt x="562" y="8"/>
                    <a:pt x="546" y="192"/>
                    <a:pt x="556" y="2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7" name="Line 41"/>
            <p:cNvSpPr>
              <a:spLocks noChangeShapeType="1"/>
            </p:cNvSpPr>
            <p:nvPr/>
          </p:nvSpPr>
          <p:spPr bwMode="auto">
            <a:xfrm flipH="1">
              <a:off x="3433" y="1137"/>
              <a:ext cx="128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8" name="Group 42"/>
          <p:cNvGrpSpPr>
            <a:grpSpLocks/>
          </p:cNvGrpSpPr>
          <p:nvPr/>
        </p:nvGrpSpPr>
        <p:grpSpPr bwMode="auto">
          <a:xfrm>
            <a:off x="2708275" y="3343275"/>
            <a:ext cx="3021013" cy="2116138"/>
            <a:chOff x="2606" y="951"/>
            <a:chExt cx="1903" cy="1333"/>
          </a:xfrm>
        </p:grpSpPr>
        <p:sp>
          <p:nvSpPr>
            <p:cNvPr id="129" name="Text Box 43"/>
            <p:cNvSpPr txBox="1">
              <a:spLocks noChangeArrowheads="1"/>
            </p:cNvSpPr>
            <p:nvPr/>
          </p:nvSpPr>
          <p:spPr bwMode="auto">
            <a:xfrm>
              <a:off x="3447" y="2071"/>
              <a:ext cx="51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600" dirty="0" err="1"/>
                <a:t>Canais</a:t>
              </a:r>
              <a:endParaRPr lang="en-US" altLang="pt-BR" sz="1600" dirty="0"/>
            </a:p>
          </p:txBody>
        </p:sp>
        <p:sp>
          <p:nvSpPr>
            <p:cNvPr id="130" name="Line 44"/>
            <p:cNvSpPr>
              <a:spLocks noChangeShapeType="1"/>
            </p:cNvSpPr>
            <p:nvPr/>
          </p:nvSpPr>
          <p:spPr bwMode="auto">
            <a:xfrm>
              <a:off x="2994" y="951"/>
              <a:ext cx="0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1" name="Line 45"/>
            <p:cNvSpPr>
              <a:spLocks noChangeShapeType="1"/>
            </p:cNvSpPr>
            <p:nvPr/>
          </p:nvSpPr>
          <p:spPr bwMode="auto">
            <a:xfrm flipV="1">
              <a:off x="2988" y="1935"/>
              <a:ext cx="1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2" name="Text Box 46"/>
            <p:cNvSpPr txBox="1">
              <a:spLocks noChangeArrowheads="1"/>
            </p:cNvSpPr>
            <p:nvPr/>
          </p:nvSpPr>
          <p:spPr bwMode="auto">
            <a:xfrm>
              <a:off x="2978" y="1408"/>
              <a:ext cx="17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V</a:t>
              </a:r>
            </a:p>
            <a:p>
              <a:pPr algn="ctr" eaLnBrk="1" hangingPunct="1"/>
              <a:r>
                <a:rPr lang="en-US" altLang="pt-BR" sz="1000"/>
                <a:t>I</a:t>
              </a:r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E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</p:txBody>
        </p:sp>
        <p:sp>
          <p:nvSpPr>
            <p:cNvPr id="133" name="Line 47"/>
            <p:cNvSpPr>
              <a:spLocks noChangeShapeType="1"/>
            </p:cNvSpPr>
            <p:nvPr/>
          </p:nvSpPr>
          <p:spPr bwMode="auto">
            <a:xfrm>
              <a:off x="3150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4" name="Text Box 48"/>
            <p:cNvSpPr txBox="1">
              <a:spLocks noChangeArrowheads="1"/>
            </p:cNvSpPr>
            <p:nvPr/>
          </p:nvSpPr>
          <p:spPr bwMode="auto">
            <a:xfrm>
              <a:off x="3152" y="1408"/>
              <a:ext cx="17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V</a:t>
              </a:r>
            </a:p>
            <a:p>
              <a:pPr algn="ctr" eaLnBrk="1" hangingPunct="1"/>
              <a:r>
                <a:rPr lang="en-US" altLang="pt-BR" sz="1000"/>
                <a:t>I</a:t>
              </a:r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E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</p:txBody>
        </p:sp>
        <p:sp>
          <p:nvSpPr>
            <p:cNvPr id="135" name="Text Box 49"/>
            <p:cNvSpPr txBox="1">
              <a:spLocks noChangeArrowheads="1"/>
            </p:cNvSpPr>
            <p:nvPr/>
          </p:nvSpPr>
          <p:spPr bwMode="auto">
            <a:xfrm>
              <a:off x="3338" y="1408"/>
              <a:ext cx="17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V</a:t>
              </a:r>
            </a:p>
            <a:p>
              <a:pPr algn="ctr" eaLnBrk="1" hangingPunct="1"/>
              <a:r>
                <a:rPr lang="en-US" altLang="pt-BR" sz="1000"/>
                <a:t>I</a:t>
              </a:r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E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</p:txBody>
        </p:sp>
        <p:sp>
          <p:nvSpPr>
            <p:cNvPr id="136" name="Text Box 50"/>
            <p:cNvSpPr txBox="1">
              <a:spLocks noChangeArrowheads="1"/>
            </p:cNvSpPr>
            <p:nvPr/>
          </p:nvSpPr>
          <p:spPr bwMode="auto">
            <a:xfrm>
              <a:off x="3524" y="1408"/>
              <a:ext cx="17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V</a:t>
              </a:r>
            </a:p>
            <a:p>
              <a:pPr algn="ctr" eaLnBrk="1" hangingPunct="1"/>
              <a:r>
                <a:rPr lang="en-US" altLang="pt-BR" sz="1000"/>
                <a:t>I</a:t>
              </a:r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E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</p:txBody>
        </p:sp>
        <p:sp>
          <p:nvSpPr>
            <p:cNvPr id="137" name="Text Box 51"/>
            <p:cNvSpPr txBox="1">
              <a:spLocks noChangeArrowheads="1"/>
            </p:cNvSpPr>
            <p:nvPr/>
          </p:nvSpPr>
          <p:spPr bwMode="auto">
            <a:xfrm>
              <a:off x="3710" y="1408"/>
              <a:ext cx="17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V</a:t>
              </a:r>
            </a:p>
            <a:p>
              <a:pPr algn="ctr" eaLnBrk="1" hangingPunct="1"/>
              <a:r>
                <a:rPr lang="en-US" altLang="pt-BR" sz="1000"/>
                <a:t>I</a:t>
              </a:r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E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</p:txBody>
        </p:sp>
        <p:sp>
          <p:nvSpPr>
            <p:cNvPr id="138" name="Text Box 52"/>
            <p:cNvSpPr txBox="1">
              <a:spLocks noChangeArrowheads="1"/>
            </p:cNvSpPr>
            <p:nvPr/>
          </p:nvSpPr>
          <p:spPr bwMode="auto">
            <a:xfrm>
              <a:off x="3896" y="1408"/>
              <a:ext cx="17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V</a:t>
              </a:r>
            </a:p>
            <a:p>
              <a:pPr algn="ctr" eaLnBrk="1" hangingPunct="1"/>
              <a:r>
                <a:rPr lang="en-US" altLang="pt-BR" sz="1000"/>
                <a:t>I</a:t>
              </a:r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E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</p:txBody>
        </p:sp>
        <p:sp>
          <p:nvSpPr>
            <p:cNvPr id="139" name="Text Box 53"/>
            <p:cNvSpPr txBox="1">
              <a:spLocks noChangeArrowheads="1"/>
            </p:cNvSpPr>
            <p:nvPr/>
          </p:nvSpPr>
          <p:spPr bwMode="auto">
            <a:xfrm>
              <a:off x="4058" y="1402"/>
              <a:ext cx="17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en-US" altLang="pt-BR" sz="1000"/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A</a:t>
              </a:r>
            </a:p>
            <a:p>
              <a:pPr algn="ctr" eaLnBrk="1" hangingPunct="1"/>
              <a:r>
                <a:rPr lang="en-US" altLang="pt-BR" sz="1000"/>
                <a:t>T</a:t>
              </a:r>
            </a:p>
            <a:p>
              <a:pPr algn="ctr" eaLnBrk="1" hangingPunct="1"/>
              <a:r>
                <a:rPr lang="en-US" altLang="pt-BR" sz="1000"/>
                <a:t>A</a:t>
              </a:r>
            </a:p>
          </p:txBody>
        </p:sp>
        <p:sp>
          <p:nvSpPr>
            <p:cNvPr id="140" name="Text Box 54"/>
            <p:cNvSpPr txBox="1">
              <a:spLocks noChangeArrowheads="1"/>
            </p:cNvSpPr>
            <p:nvPr/>
          </p:nvSpPr>
          <p:spPr bwMode="auto">
            <a:xfrm>
              <a:off x="4202" y="1402"/>
              <a:ext cx="17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en-US" altLang="pt-BR" sz="1000"/>
            </a:p>
            <a:p>
              <a:pPr algn="ctr" eaLnBrk="1" hangingPunct="1"/>
              <a:r>
                <a:rPr lang="en-US" altLang="pt-BR" sz="1000"/>
                <a:t>D</a:t>
              </a:r>
            </a:p>
            <a:p>
              <a:pPr algn="ctr" eaLnBrk="1" hangingPunct="1"/>
              <a:r>
                <a:rPr lang="en-US" altLang="pt-BR" sz="1000"/>
                <a:t>A</a:t>
              </a:r>
            </a:p>
            <a:p>
              <a:pPr algn="ctr" eaLnBrk="1" hangingPunct="1"/>
              <a:r>
                <a:rPr lang="en-US" altLang="pt-BR" sz="1000"/>
                <a:t>T</a:t>
              </a:r>
            </a:p>
            <a:p>
              <a:pPr algn="ctr" eaLnBrk="1" hangingPunct="1"/>
              <a:r>
                <a:rPr lang="en-US" altLang="pt-BR" sz="1000"/>
                <a:t>A</a:t>
              </a:r>
            </a:p>
          </p:txBody>
        </p:sp>
        <p:sp>
          <p:nvSpPr>
            <p:cNvPr id="141" name="Text Box 55"/>
            <p:cNvSpPr txBox="1">
              <a:spLocks noChangeArrowheads="1"/>
            </p:cNvSpPr>
            <p:nvPr/>
          </p:nvSpPr>
          <p:spPr bwMode="auto">
            <a:xfrm>
              <a:off x="4330" y="1114"/>
              <a:ext cx="178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en-US" altLang="pt-BR" sz="1000"/>
            </a:p>
            <a:p>
              <a:pPr algn="ctr" eaLnBrk="1" hangingPunct="1"/>
              <a:r>
                <a:rPr lang="en-US" altLang="pt-BR" sz="1000"/>
                <a:t>C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  <a:p>
              <a:pPr algn="ctr" eaLnBrk="1" hangingPunct="1"/>
              <a:r>
                <a:rPr lang="en-US" altLang="pt-BR" sz="1000"/>
                <a:t>N</a:t>
              </a:r>
            </a:p>
            <a:p>
              <a:pPr algn="ctr" eaLnBrk="1" hangingPunct="1"/>
              <a:r>
                <a:rPr lang="en-US" altLang="pt-BR" sz="1000"/>
                <a:t>T</a:t>
              </a:r>
            </a:p>
            <a:p>
              <a:pPr algn="ctr" eaLnBrk="1" hangingPunct="1"/>
              <a:r>
                <a:rPr lang="en-US" altLang="pt-BR" sz="1000"/>
                <a:t>R</a:t>
              </a:r>
            </a:p>
            <a:p>
              <a:pPr algn="ctr" eaLnBrk="1" hangingPunct="1"/>
              <a:r>
                <a:rPr lang="en-US" altLang="pt-BR" sz="1000"/>
                <a:t>O</a:t>
              </a:r>
            </a:p>
            <a:p>
              <a:pPr algn="ctr" eaLnBrk="1" hangingPunct="1"/>
              <a:r>
                <a:rPr lang="en-US" altLang="pt-BR" sz="1000"/>
                <a:t>L</a:t>
              </a:r>
            </a:p>
          </p:txBody>
        </p:sp>
        <p:sp>
          <p:nvSpPr>
            <p:cNvPr id="142" name="Line 56"/>
            <p:cNvSpPr>
              <a:spLocks noChangeShapeType="1"/>
            </p:cNvSpPr>
            <p:nvPr/>
          </p:nvSpPr>
          <p:spPr bwMode="auto">
            <a:xfrm>
              <a:off x="333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" name="Line 57"/>
            <p:cNvSpPr>
              <a:spLocks noChangeShapeType="1"/>
            </p:cNvSpPr>
            <p:nvPr/>
          </p:nvSpPr>
          <p:spPr bwMode="auto">
            <a:xfrm>
              <a:off x="351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" name="Line 58"/>
            <p:cNvSpPr>
              <a:spLocks noChangeShapeType="1"/>
            </p:cNvSpPr>
            <p:nvPr/>
          </p:nvSpPr>
          <p:spPr bwMode="auto">
            <a:xfrm>
              <a:off x="3698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5" name="Line 59"/>
            <p:cNvSpPr>
              <a:spLocks noChangeShapeType="1"/>
            </p:cNvSpPr>
            <p:nvPr/>
          </p:nvSpPr>
          <p:spPr bwMode="auto">
            <a:xfrm>
              <a:off x="3886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6" name="Line 60"/>
            <p:cNvSpPr>
              <a:spLocks noChangeShapeType="1"/>
            </p:cNvSpPr>
            <p:nvPr/>
          </p:nvSpPr>
          <p:spPr bwMode="auto">
            <a:xfrm>
              <a:off x="4062" y="1871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7" name="Line 61"/>
            <p:cNvSpPr>
              <a:spLocks noChangeShapeType="1"/>
            </p:cNvSpPr>
            <p:nvPr/>
          </p:nvSpPr>
          <p:spPr bwMode="auto">
            <a:xfrm>
              <a:off x="4218" y="1867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8" name="Line 62"/>
            <p:cNvSpPr>
              <a:spLocks noChangeShapeType="1"/>
            </p:cNvSpPr>
            <p:nvPr/>
          </p:nvSpPr>
          <p:spPr bwMode="auto">
            <a:xfrm>
              <a:off x="4362" y="185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" name="Text Box 63"/>
            <p:cNvSpPr txBox="1">
              <a:spLocks noChangeArrowheads="1"/>
            </p:cNvSpPr>
            <p:nvPr/>
          </p:nvSpPr>
          <p:spPr bwMode="auto">
            <a:xfrm>
              <a:off x="2985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1</a:t>
              </a:r>
            </a:p>
          </p:txBody>
        </p:sp>
        <p:sp>
          <p:nvSpPr>
            <p:cNvPr id="150" name="Text Box 64"/>
            <p:cNvSpPr txBox="1">
              <a:spLocks noChangeArrowheads="1"/>
            </p:cNvSpPr>
            <p:nvPr/>
          </p:nvSpPr>
          <p:spPr bwMode="auto">
            <a:xfrm>
              <a:off x="3153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2</a:t>
              </a:r>
            </a:p>
          </p:txBody>
        </p:sp>
        <p:sp>
          <p:nvSpPr>
            <p:cNvPr id="151" name="Text Box 65"/>
            <p:cNvSpPr txBox="1">
              <a:spLocks noChangeArrowheads="1"/>
            </p:cNvSpPr>
            <p:nvPr/>
          </p:nvSpPr>
          <p:spPr bwMode="auto">
            <a:xfrm>
              <a:off x="3345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3</a:t>
              </a:r>
            </a:p>
          </p:txBody>
        </p:sp>
        <p:sp>
          <p:nvSpPr>
            <p:cNvPr id="152" name="Text Box 66"/>
            <p:cNvSpPr txBox="1">
              <a:spLocks noChangeArrowheads="1"/>
            </p:cNvSpPr>
            <p:nvPr/>
          </p:nvSpPr>
          <p:spPr bwMode="auto">
            <a:xfrm>
              <a:off x="3517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4</a:t>
              </a:r>
            </a:p>
          </p:txBody>
        </p:sp>
        <p:sp>
          <p:nvSpPr>
            <p:cNvPr id="153" name="Text Box 67"/>
            <p:cNvSpPr txBox="1">
              <a:spLocks noChangeArrowheads="1"/>
            </p:cNvSpPr>
            <p:nvPr/>
          </p:nvSpPr>
          <p:spPr bwMode="auto">
            <a:xfrm>
              <a:off x="3705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5</a:t>
              </a:r>
            </a:p>
          </p:txBody>
        </p:sp>
        <p:sp>
          <p:nvSpPr>
            <p:cNvPr id="154" name="Text Box 68"/>
            <p:cNvSpPr txBox="1">
              <a:spLocks noChangeArrowheads="1"/>
            </p:cNvSpPr>
            <p:nvPr/>
          </p:nvSpPr>
          <p:spPr bwMode="auto">
            <a:xfrm>
              <a:off x="3893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6</a:t>
              </a:r>
            </a:p>
          </p:txBody>
        </p:sp>
        <p:sp>
          <p:nvSpPr>
            <p:cNvPr id="155" name="Text Box 69"/>
            <p:cNvSpPr txBox="1">
              <a:spLocks noChangeArrowheads="1"/>
            </p:cNvSpPr>
            <p:nvPr/>
          </p:nvSpPr>
          <p:spPr bwMode="auto">
            <a:xfrm>
              <a:off x="4057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7</a:t>
              </a:r>
            </a:p>
          </p:txBody>
        </p:sp>
        <p:sp>
          <p:nvSpPr>
            <p:cNvPr id="156" name="Text Box 70"/>
            <p:cNvSpPr txBox="1">
              <a:spLocks noChangeArrowheads="1"/>
            </p:cNvSpPr>
            <p:nvPr/>
          </p:nvSpPr>
          <p:spPr bwMode="auto">
            <a:xfrm>
              <a:off x="4205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8</a:t>
              </a:r>
            </a:p>
          </p:txBody>
        </p:sp>
        <p:sp>
          <p:nvSpPr>
            <p:cNvPr id="157" name="Text Box 71"/>
            <p:cNvSpPr txBox="1">
              <a:spLocks noChangeArrowheads="1"/>
            </p:cNvSpPr>
            <p:nvPr/>
          </p:nvSpPr>
          <p:spPr bwMode="auto">
            <a:xfrm>
              <a:off x="4349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pt-BR" sz="1000"/>
                <a:t>9</a:t>
              </a:r>
            </a:p>
          </p:txBody>
        </p:sp>
        <p:sp>
          <p:nvSpPr>
            <p:cNvPr id="158" name="Freeform 72"/>
            <p:cNvSpPr>
              <a:spLocks/>
            </p:cNvSpPr>
            <p:nvPr/>
          </p:nvSpPr>
          <p:spPr bwMode="auto">
            <a:xfrm>
              <a:off x="2606" y="969"/>
              <a:ext cx="375" cy="969"/>
            </a:xfrm>
            <a:custGeom>
              <a:avLst/>
              <a:gdLst>
                <a:gd name="T0" fmla="*/ 375 w 375"/>
                <a:gd name="T1" fmla="*/ 0 h 969"/>
                <a:gd name="T2" fmla="*/ 0 w 375"/>
                <a:gd name="T3" fmla="*/ 485 h 969"/>
                <a:gd name="T4" fmla="*/ 375 w 375"/>
                <a:gd name="T5" fmla="*/ 969 h 969"/>
                <a:gd name="T6" fmla="*/ 375 w 375"/>
                <a:gd name="T7" fmla="*/ 0 h 9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5"/>
                <a:gd name="T13" fmla="*/ 0 h 969"/>
                <a:gd name="T14" fmla="*/ 375 w 375"/>
                <a:gd name="T15" fmla="*/ 969 h 9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5" h="969">
                  <a:moveTo>
                    <a:pt x="375" y="0"/>
                  </a:moveTo>
                  <a:lnTo>
                    <a:pt x="0" y="485"/>
                  </a:lnTo>
                  <a:lnTo>
                    <a:pt x="375" y="969"/>
                  </a:lnTo>
                  <a:lnTo>
                    <a:pt x="37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9" name="Group 73"/>
          <p:cNvGrpSpPr>
            <a:grpSpLocks/>
          </p:cNvGrpSpPr>
          <p:nvPr/>
        </p:nvGrpSpPr>
        <p:grpSpPr bwMode="auto">
          <a:xfrm flipV="1">
            <a:off x="1039813" y="2238375"/>
            <a:ext cx="1666875" cy="2062163"/>
            <a:chOff x="1511" y="1371"/>
            <a:chExt cx="1050" cy="1299"/>
          </a:xfrm>
        </p:grpSpPr>
        <p:grpSp>
          <p:nvGrpSpPr>
            <p:cNvPr id="160" name="Group 74"/>
            <p:cNvGrpSpPr>
              <a:grpSpLocks/>
            </p:cNvGrpSpPr>
            <p:nvPr/>
          </p:nvGrpSpPr>
          <p:grpSpPr bwMode="auto">
            <a:xfrm>
              <a:off x="1511" y="1371"/>
              <a:ext cx="1050" cy="198"/>
              <a:chOff x="1614" y="1494"/>
              <a:chExt cx="1050" cy="198"/>
            </a:xfrm>
          </p:grpSpPr>
          <p:sp>
            <p:nvSpPr>
              <p:cNvPr id="162" name="Rectangle 75"/>
              <p:cNvSpPr>
                <a:spLocks noChangeArrowheads="1"/>
              </p:cNvSpPr>
              <p:nvPr/>
            </p:nvSpPr>
            <p:spPr bwMode="auto">
              <a:xfrm>
                <a:off x="2358" y="1500"/>
                <a:ext cx="168" cy="1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63" name="Freeform 76"/>
              <p:cNvSpPr>
                <a:spLocks/>
              </p:cNvSpPr>
              <p:nvPr/>
            </p:nvSpPr>
            <p:spPr bwMode="auto">
              <a:xfrm>
                <a:off x="1614" y="1494"/>
                <a:ext cx="896" cy="198"/>
              </a:xfrm>
              <a:custGeom>
                <a:avLst/>
                <a:gdLst>
                  <a:gd name="T0" fmla="*/ 18 w 896"/>
                  <a:gd name="T1" fmla="*/ 0 h 198"/>
                  <a:gd name="T2" fmla="*/ 0 w 896"/>
                  <a:gd name="T3" fmla="*/ 96 h 198"/>
                  <a:gd name="T4" fmla="*/ 18 w 896"/>
                  <a:gd name="T5" fmla="*/ 198 h 198"/>
                  <a:gd name="T6" fmla="*/ 774 w 896"/>
                  <a:gd name="T7" fmla="*/ 198 h 198"/>
                  <a:gd name="T8" fmla="*/ 750 w 896"/>
                  <a:gd name="T9" fmla="*/ 90 h 198"/>
                  <a:gd name="T10" fmla="*/ 774 w 896"/>
                  <a:gd name="T11" fmla="*/ 0 h 198"/>
                  <a:gd name="T12" fmla="*/ 18 w 896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6"/>
                  <a:gd name="T22" fmla="*/ 0 h 198"/>
                  <a:gd name="T23" fmla="*/ 896 w 896"/>
                  <a:gd name="T24" fmla="*/ 198 h 1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6" h="198">
                    <a:moveTo>
                      <a:pt x="18" y="0"/>
                    </a:moveTo>
                    <a:lnTo>
                      <a:pt x="0" y="96"/>
                    </a:lnTo>
                    <a:lnTo>
                      <a:pt x="18" y="198"/>
                    </a:lnTo>
                    <a:lnTo>
                      <a:pt x="774" y="198"/>
                    </a:lnTo>
                    <a:cubicBezTo>
                      <a:pt x="896" y="180"/>
                      <a:pt x="750" y="123"/>
                      <a:pt x="750" y="90"/>
                    </a:cubicBezTo>
                    <a:cubicBezTo>
                      <a:pt x="750" y="57"/>
                      <a:pt x="896" y="15"/>
                      <a:pt x="774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4" name="Oval 77"/>
              <p:cNvSpPr>
                <a:spLocks noChangeArrowheads="1"/>
              </p:cNvSpPr>
              <p:nvPr/>
            </p:nvSpPr>
            <p:spPr bwMode="auto">
              <a:xfrm>
                <a:off x="2502" y="1506"/>
                <a:ext cx="62" cy="1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165" name="Line 78"/>
              <p:cNvSpPr>
                <a:spLocks noChangeShapeType="1"/>
              </p:cNvSpPr>
              <p:nvPr/>
            </p:nvSpPr>
            <p:spPr bwMode="auto">
              <a:xfrm>
                <a:off x="2526" y="1584"/>
                <a:ext cx="1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61" name="Freeform 79"/>
            <p:cNvSpPr>
              <a:spLocks/>
            </p:cNvSpPr>
            <p:nvPr/>
          </p:nvSpPr>
          <p:spPr bwMode="auto">
            <a:xfrm>
              <a:off x="1536" y="1563"/>
              <a:ext cx="1015" cy="1107"/>
            </a:xfrm>
            <a:custGeom>
              <a:avLst/>
              <a:gdLst>
                <a:gd name="T0" fmla="*/ 1015 w 1015"/>
                <a:gd name="T1" fmla="*/ 1107 h 1107"/>
                <a:gd name="T2" fmla="*/ 0 w 1015"/>
                <a:gd name="T3" fmla="*/ 0 h 1107"/>
                <a:gd name="T4" fmla="*/ 905 w 1015"/>
                <a:gd name="T5" fmla="*/ 0 h 1107"/>
                <a:gd name="T6" fmla="*/ 1015 w 1015"/>
                <a:gd name="T7" fmla="*/ 1107 h 1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5"/>
                <a:gd name="T13" fmla="*/ 0 h 1107"/>
                <a:gd name="T14" fmla="*/ 1015 w 1015"/>
                <a:gd name="T15" fmla="*/ 1107 h 1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5" h="1107">
                  <a:moveTo>
                    <a:pt x="1015" y="1107"/>
                  </a:moveTo>
                  <a:lnTo>
                    <a:pt x="0" y="0"/>
                  </a:lnTo>
                  <a:lnTo>
                    <a:pt x="905" y="0"/>
                  </a:lnTo>
                  <a:lnTo>
                    <a:pt x="1015" y="1107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pt-BR"/>
            </a:p>
          </p:txBody>
        </p:sp>
      </p:grpSp>
      <p:grpSp>
        <p:nvGrpSpPr>
          <p:cNvPr id="166" name="Group 326"/>
          <p:cNvGrpSpPr>
            <a:grpSpLocks/>
          </p:cNvGrpSpPr>
          <p:nvPr/>
        </p:nvGrpSpPr>
        <p:grpSpPr bwMode="auto">
          <a:xfrm>
            <a:off x="560388" y="1928813"/>
            <a:ext cx="609600" cy="609600"/>
            <a:chOff x="-44" y="1473"/>
            <a:chExt cx="981" cy="1105"/>
          </a:xfrm>
        </p:grpSpPr>
        <p:pic>
          <p:nvPicPr>
            <p:cNvPr id="167" name="Picture 327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" name="Freeform 32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890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Redes de Acesso: </a:t>
            </a:r>
            <a:r>
              <a:rPr lang="pt-BR" dirty="0" err="1"/>
              <a:t>Tv</a:t>
            </a:r>
            <a:r>
              <a:rPr lang="pt-BR" dirty="0"/>
              <a:t> a cabo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925" y="4182256"/>
            <a:ext cx="7772400" cy="2397735"/>
          </a:xfrm>
        </p:spPr>
        <p:txBody>
          <a:bodyPr/>
          <a:lstStyle/>
          <a:p>
            <a:r>
              <a:rPr lang="pt-BR" sz="2000" dirty="0">
                <a:solidFill>
                  <a:schemeClr val="accent2"/>
                </a:solidFill>
              </a:rPr>
              <a:t>HFC: híbrido coaxial/fibra</a:t>
            </a:r>
          </a:p>
          <a:p>
            <a:pPr lvl="1"/>
            <a:r>
              <a:rPr lang="pt-BR" sz="1800" dirty="0"/>
              <a:t>assimétrico: até 30Mbps descida (</a:t>
            </a:r>
            <a:r>
              <a:rPr lang="pt-BR" sz="1800" i="1" dirty="0" err="1"/>
              <a:t>downstream</a:t>
            </a:r>
            <a:r>
              <a:rPr lang="pt-BR" sz="1800" dirty="0"/>
              <a:t>), 2 Mbps subida (</a:t>
            </a:r>
            <a:r>
              <a:rPr lang="pt-BR" sz="1800" i="1" dirty="0" err="1"/>
              <a:t>upstream</a:t>
            </a:r>
            <a:r>
              <a:rPr lang="pt-BR" sz="1800" dirty="0"/>
              <a:t>).</a:t>
            </a:r>
          </a:p>
          <a:p>
            <a:r>
              <a:rPr lang="pt-BR" sz="2000" dirty="0">
                <a:solidFill>
                  <a:schemeClr val="accent2"/>
                </a:solidFill>
              </a:rPr>
              <a:t>rede </a:t>
            </a:r>
            <a:r>
              <a:rPr lang="pt-BR" sz="2000" dirty="0"/>
              <a:t>de cabos e fibra conectam as residências ao roteador do ISP</a:t>
            </a:r>
          </a:p>
          <a:p>
            <a:pPr lvl="1"/>
            <a:r>
              <a:rPr lang="pt-BR" sz="1800" dirty="0">
                <a:solidFill>
                  <a:srgbClr val="FF0000"/>
                </a:solidFill>
              </a:rPr>
              <a:t>acesso compartilhado </a:t>
            </a:r>
            <a:r>
              <a:rPr lang="pt-BR" sz="1800" dirty="0"/>
              <a:t>das residências ao roteador</a:t>
            </a:r>
          </a:p>
          <a:p>
            <a:pPr lvl="1"/>
            <a:r>
              <a:rPr lang="pt-BR" sz="1800" dirty="0"/>
              <a:t>ao contrário do DSL, que tem </a:t>
            </a:r>
            <a:r>
              <a:rPr lang="pt-BR" sz="1800" dirty="0">
                <a:solidFill>
                  <a:srgbClr val="FF0000"/>
                </a:solidFill>
              </a:rPr>
              <a:t>acesso dedicado</a:t>
            </a:r>
            <a:endParaRPr lang="pt-BR" sz="1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169" name="Group 5"/>
          <p:cNvGrpSpPr>
            <a:grpSpLocks/>
          </p:cNvGrpSpPr>
          <p:nvPr/>
        </p:nvGrpSpPr>
        <p:grpSpPr bwMode="auto">
          <a:xfrm>
            <a:off x="554037" y="2290762"/>
            <a:ext cx="2944813" cy="1631949"/>
            <a:chOff x="349" y="1443"/>
            <a:chExt cx="1855" cy="1028"/>
          </a:xfrm>
        </p:grpSpPr>
        <p:sp>
          <p:nvSpPr>
            <p:cNvPr id="170" name="Text Box 6"/>
            <p:cNvSpPr txBox="1">
              <a:spLocks noChangeArrowheads="1"/>
            </p:cNvSpPr>
            <p:nvPr/>
          </p:nvSpPr>
          <p:spPr bwMode="auto">
            <a:xfrm>
              <a:off x="349" y="1885"/>
              <a:ext cx="1855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dados e TV transmitidos em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frequências diferentes sobre a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rede de distribuição de cabo 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>
                  <a:solidFill>
                    <a:srgbClr val="FF0000"/>
                  </a:solidFill>
                </a:rPr>
                <a:t>compartilhada</a:t>
              </a:r>
            </a:p>
          </p:txBody>
        </p:sp>
        <p:sp>
          <p:nvSpPr>
            <p:cNvPr id="171" name="Line 7"/>
            <p:cNvSpPr>
              <a:spLocks noChangeShapeType="1"/>
            </p:cNvSpPr>
            <p:nvPr/>
          </p:nvSpPr>
          <p:spPr bwMode="auto">
            <a:xfrm flipV="1">
              <a:off x="1452" y="1443"/>
              <a:ext cx="282" cy="47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72" name="Rectangle 9"/>
          <p:cNvSpPr>
            <a:spLocks noChangeArrowheads="1"/>
          </p:cNvSpPr>
          <p:nvPr/>
        </p:nvSpPr>
        <p:spPr bwMode="auto">
          <a:xfrm>
            <a:off x="657225" y="1651000"/>
            <a:ext cx="1793875" cy="9255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73" name="Line 7"/>
          <p:cNvSpPr>
            <a:spLocks noChangeShapeType="1"/>
          </p:cNvSpPr>
          <p:nvPr/>
        </p:nvSpPr>
        <p:spPr bwMode="auto">
          <a:xfrm flipV="1">
            <a:off x="958850" y="2201863"/>
            <a:ext cx="3651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74" name="Text Box 39"/>
          <p:cNvSpPr txBox="1">
            <a:spLocks noChangeArrowheads="1"/>
          </p:cNvSpPr>
          <p:nvPr/>
        </p:nvSpPr>
        <p:spPr bwMode="auto">
          <a:xfrm>
            <a:off x="1120775" y="2352675"/>
            <a:ext cx="774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pt-BR" sz="1400"/>
              <a:t>cable</a:t>
            </a:r>
          </a:p>
          <a:p>
            <a:pPr algn="ctr">
              <a:lnSpc>
                <a:spcPct val="80000"/>
              </a:lnSpc>
            </a:pPr>
            <a:r>
              <a:rPr lang="en-US" altLang="pt-BR" sz="1400"/>
              <a:t>modem</a:t>
            </a:r>
          </a:p>
        </p:txBody>
      </p:sp>
      <p:sp>
        <p:nvSpPr>
          <p:cNvPr id="175" name="Text Box 41"/>
          <p:cNvSpPr txBox="1">
            <a:spLocks noChangeArrowheads="1"/>
          </p:cNvSpPr>
          <p:nvPr/>
        </p:nvSpPr>
        <p:spPr bwMode="auto">
          <a:xfrm>
            <a:off x="1787525" y="2354263"/>
            <a:ext cx="7064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pt-BR" sz="1400"/>
              <a:t>splitter</a:t>
            </a:r>
          </a:p>
        </p:txBody>
      </p:sp>
      <p:grpSp>
        <p:nvGrpSpPr>
          <p:cNvPr id="176" name="Group 13"/>
          <p:cNvGrpSpPr>
            <a:grpSpLocks/>
          </p:cNvGrpSpPr>
          <p:nvPr/>
        </p:nvGrpSpPr>
        <p:grpSpPr bwMode="auto">
          <a:xfrm>
            <a:off x="1304925" y="2078038"/>
            <a:ext cx="614363" cy="220662"/>
            <a:chOff x="322" y="890"/>
            <a:chExt cx="872" cy="339"/>
          </a:xfrm>
        </p:grpSpPr>
        <p:sp>
          <p:nvSpPr>
            <p:cNvPr id="177" name="Rectangle 14"/>
            <p:cNvSpPr>
              <a:spLocks noChangeArrowheads="1"/>
            </p:cNvSpPr>
            <p:nvPr/>
          </p:nvSpPr>
          <p:spPr bwMode="auto">
            <a:xfrm>
              <a:off x="322" y="1005"/>
              <a:ext cx="872" cy="22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78" name="Rectangle 15"/>
            <p:cNvSpPr>
              <a:spLocks noChangeArrowheads="1"/>
            </p:cNvSpPr>
            <p:nvPr/>
          </p:nvSpPr>
          <p:spPr bwMode="auto">
            <a:xfrm>
              <a:off x="394" y="1073"/>
              <a:ext cx="54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79" name="Rectangle 16"/>
            <p:cNvSpPr>
              <a:spLocks noChangeArrowheads="1"/>
            </p:cNvSpPr>
            <p:nvPr/>
          </p:nvSpPr>
          <p:spPr bwMode="auto">
            <a:xfrm>
              <a:off x="466" y="1073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80" name="Rectangle 17"/>
            <p:cNvSpPr>
              <a:spLocks noChangeArrowheads="1"/>
            </p:cNvSpPr>
            <p:nvPr/>
          </p:nvSpPr>
          <p:spPr bwMode="auto">
            <a:xfrm>
              <a:off x="541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81" name="Rectangle 18"/>
            <p:cNvSpPr>
              <a:spLocks noChangeArrowheads="1"/>
            </p:cNvSpPr>
            <p:nvPr/>
          </p:nvSpPr>
          <p:spPr bwMode="auto">
            <a:xfrm>
              <a:off x="615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82" name="AutoShape 19"/>
            <p:cNvSpPr>
              <a:spLocks noChangeArrowheads="1"/>
            </p:cNvSpPr>
            <p:nvPr/>
          </p:nvSpPr>
          <p:spPr bwMode="auto">
            <a:xfrm rot="10800000" flipH="1">
              <a:off x="322" y="890"/>
              <a:ext cx="859" cy="1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516 h 21600"/>
                <a:gd name="T14" fmla="*/ 17099 w 21600"/>
                <a:gd name="T15" fmla="*/ 170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83" name="AutoShape 21"/>
          <p:cNvSpPr>
            <a:spLocks noChangeArrowheads="1"/>
          </p:cNvSpPr>
          <p:nvPr/>
        </p:nvSpPr>
        <p:spPr bwMode="auto">
          <a:xfrm>
            <a:off x="419100" y="1239838"/>
            <a:ext cx="2268538" cy="468312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84" name="Rectangle 22"/>
          <p:cNvSpPr>
            <a:spLocks noChangeArrowheads="1"/>
          </p:cNvSpPr>
          <p:nvPr/>
        </p:nvSpPr>
        <p:spPr bwMode="auto">
          <a:xfrm>
            <a:off x="2035175" y="2139950"/>
            <a:ext cx="166688" cy="144463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85" name="Freeform 23"/>
          <p:cNvSpPr>
            <a:spLocks/>
          </p:cNvSpPr>
          <p:nvPr/>
        </p:nvSpPr>
        <p:spPr bwMode="auto">
          <a:xfrm>
            <a:off x="1644650" y="1695450"/>
            <a:ext cx="479425" cy="434975"/>
          </a:xfrm>
          <a:custGeom>
            <a:avLst/>
            <a:gdLst>
              <a:gd name="T0" fmla="*/ 2147483647 w 381"/>
              <a:gd name="T1" fmla="*/ 2147483647 h 274"/>
              <a:gd name="T2" fmla="*/ 2147483647 w 381"/>
              <a:gd name="T3" fmla="*/ 2147483647 h 274"/>
              <a:gd name="T4" fmla="*/ 0 w 381"/>
              <a:gd name="T5" fmla="*/ 0 h 274"/>
              <a:gd name="T6" fmla="*/ 0 60000 65536"/>
              <a:gd name="T7" fmla="*/ 0 60000 65536"/>
              <a:gd name="T8" fmla="*/ 0 60000 65536"/>
              <a:gd name="T9" fmla="*/ 0 w 381"/>
              <a:gd name="T10" fmla="*/ 0 h 274"/>
              <a:gd name="T11" fmla="*/ 381 w 381"/>
              <a:gd name="T12" fmla="*/ 274 h 2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" h="274">
                <a:moveTo>
                  <a:pt x="381" y="274"/>
                </a:moveTo>
                <a:lnTo>
                  <a:pt x="381" y="13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6" name="Line 24"/>
          <p:cNvSpPr>
            <a:spLocks noChangeShapeType="1"/>
          </p:cNvSpPr>
          <p:nvPr/>
        </p:nvSpPr>
        <p:spPr bwMode="auto">
          <a:xfrm flipH="1">
            <a:off x="1943100" y="2201863"/>
            <a:ext cx="23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87" name="Picture 25" descr="t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355725"/>
            <a:ext cx="7556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8" name="Group 26"/>
          <p:cNvGrpSpPr>
            <a:grpSpLocks/>
          </p:cNvGrpSpPr>
          <p:nvPr/>
        </p:nvGrpSpPr>
        <p:grpSpPr bwMode="auto">
          <a:xfrm>
            <a:off x="2676525" y="1470025"/>
            <a:ext cx="850900" cy="527050"/>
            <a:chOff x="-490" y="1664"/>
            <a:chExt cx="1429" cy="842"/>
          </a:xfrm>
        </p:grpSpPr>
        <p:sp>
          <p:nvSpPr>
            <p:cNvPr id="189" name="AutoShape 27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90" name="Group 28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191" name="Rectangle 29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92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193" name="Group 31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199" name="Rectangle 32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00" name="Rectangle 33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01" name="Rectangle 34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02" name="Rectangle 35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03" name="Rectangle 36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04" name="AutoShape 37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194" name="Picture 38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" name="Rectangle 39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96" name="Freeform 40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Line 41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198" name="Picture 42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5" name="Group 43"/>
          <p:cNvGrpSpPr>
            <a:grpSpLocks/>
          </p:cNvGrpSpPr>
          <p:nvPr/>
        </p:nvGrpSpPr>
        <p:grpSpPr bwMode="auto">
          <a:xfrm>
            <a:off x="3578225" y="1463675"/>
            <a:ext cx="850900" cy="527050"/>
            <a:chOff x="-490" y="1664"/>
            <a:chExt cx="1429" cy="842"/>
          </a:xfrm>
        </p:grpSpPr>
        <p:sp>
          <p:nvSpPr>
            <p:cNvPr id="206" name="AutoShape 44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07" name="Group 45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08" name="Rectangle 46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09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210" name="Group 48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16" name="Rectangle 49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17" name="Rectangle 50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18" name="Rectangle 51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19" name="Rectangle 52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20" name="Rectangle 53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21" name="AutoShape 54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211" name="Picture 55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2" name="Rectangle 56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13" name="Freeform 57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" name="Line 58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215" name="Picture 59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2" name="Group 60"/>
          <p:cNvGrpSpPr>
            <a:grpSpLocks/>
          </p:cNvGrpSpPr>
          <p:nvPr/>
        </p:nvGrpSpPr>
        <p:grpSpPr bwMode="auto">
          <a:xfrm>
            <a:off x="2763838" y="2309813"/>
            <a:ext cx="850900" cy="527050"/>
            <a:chOff x="-490" y="1664"/>
            <a:chExt cx="1429" cy="842"/>
          </a:xfrm>
        </p:grpSpPr>
        <p:sp>
          <p:nvSpPr>
            <p:cNvPr id="223" name="AutoShape 61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24" name="Group 62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25" name="Rectangle 63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26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227" name="Group 65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33" name="Rectangle 66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34" name="Rectangle 67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35" name="Rectangle 68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36" name="Rectangle 69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37" name="Rectangle 70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38" name="AutoShape 71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228" name="Picture 72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" name="Rectangle 73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30" name="Freeform 74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1" name="Line 75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232" name="Picture 76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9" name="Group 77"/>
          <p:cNvGrpSpPr>
            <a:grpSpLocks/>
          </p:cNvGrpSpPr>
          <p:nvPr/>
        </p:nvGrpSpPr>
        <p:grpSpPr bwMode="auto">
          <a:xfrm>
            <a:off x="3630613" y="2319338"/>
            <a:ext cx="850900" cy="527050"/>
            <a:chOff x="-490" y="1664"/>
            <a:chExt cx="1429" cy="842"/>
          </a:xfrm>
        </p:grpSpPr>
        <p:sp>
          <p:nvSpPr>
            <p:cNvPr id="240" name="AutoShape 78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41" name="Group 79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42" name="Rectangle 80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43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244" name="Group 82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50" name="Rectangle 83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1" name="Rectangle 84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2" name="Rectangle 85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3" name="Rectangle 86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4" name="Rectangle 87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55" name="AutoShape 88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245" name="Picture 89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" name="Rectangle 90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47" name="Freeform 91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8" name="Line 92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249" name="Picture 93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56" name="Line 94"/>
          <p:cNvSpPr>
            <a:spLocks noChangeShapeType="1"/>
          </p:cNvSpPr>
          <p:nvPr/>
        </p:nvSpPr>
        <p:spPr bwMode="auto">
          <a:xfrm>
            <a:off x="2217738" y="2212975"/>
            <a:ext cx="36909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57" name="Group 95"/>
          <p:cNvGrpSpPr>
            <a:grpSpLocks/>
          </p:cNvGrpSpPr>
          <p:nvPr/>
        </p:nvGrpSpPr>
        <p:grpSpPr bwMode="auto">
          <a:xfrm>
            <a:off x="4719638" y="1471613"/>
            <a:ext cx="850900" cy="527050"/>
            <a:chOff x="-490" y="1664"/>
            <a:chExt cx="1429" cy="842"/>
          </a:xfrm>
        </p:grpSpPr>
        <p:sp>
          <p:nvSpPr>
            <p:cNvPr id="258" name="AutoShape 96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59" name="Group 97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60" name="Rectangle 98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61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grpSp>
            <p:nvGrpSpPr>
              <p:cNvPr id="262" name="Group 100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68" name="Rectangle 101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69" name="Rectangle 102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70" name="Rectangle 103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71" name="Rectangle 104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72" name="Rectangle 105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273" name="AutoShape 106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pic>
            <p:nvPicPr>
              <p:cNvPr id="263" name="Picture 107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4" name="Rectangle 108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65" name="Freeform 109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274"/>
                  <a:gd name="T11" fmla="*/ 381 w 381"/>
                  <a:gd name="T12" fmla="*/ 274 h 2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Line 110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267" name="Picture 111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4" name="Text Box 112"/>
          <p:cNvSpPr txBox="1">
            <a:spLocks noChangeArrowheads="1"/>
          </p:cNvSpPr>
          <p:nvPr/>
        </p:nvSpPr>
        <p:spPr bwMode="auto">
          <a:xfrm>
            <a:off x="4330700" y="15414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969696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275" name="Line 113"/>
          <p:cNvSpPr>
            <a:spLocks noChangeShapeType="1"/>
          </p:cNvSpPr>
          <p:nvPr/>
        </p:nvSpPr>
        <p:spPr bwMode="auto">
          <a:xfrm flipH="1">
            <a:off x="3311525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6" name="Line 114"/>
          <p:cNvSpPr>
            <a:spLocks noChangeShapeType="1"/>
          </p:cNvSpPr>
          <p:nvPr/>
        </p:nvSpPr>
        <p:spPr bwMode="auto">
          <a:xfrm flipH="1">
            <a:off x="4216400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7" name="Line 115"/>
          <p:cNvSpPr>
            <a:spLocks noChangeShapeType="1"/>
          </p:cNvSpPr>
          <p:nvPr/>
        </p:nvSpPr>
        <p:spPr bwMode="auto">
          <a:xfrm flipH="1">
            <a:off x="5353050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8" name="Freeform 116"/>
          <p:cNvSpPr>
            <a:spLocks/>
          </p:cNvSpPr>
          <p:nvPr/>
        </p:nvSpPr>
        <p:spPr bwMode="auto">
          <a:xfrm>
            <a:off x="4302125" y="2219325"/>
            <a:ext cx="127000" cy="476250"/>
          </a:xfrm>
          <a:custGeom>
            <a:avLst/>
            <a:gdLst>
              <a:gd name="T0" fmla="*/ 0 w 80"/>
              <a:gd name="T1" fmla="*/ 2147483647 h 300"/>
              <a:gd name="T2" fmla="*/ 2147483647 w 80"/>
              <a:gd name="T3" fmla="*/ 2147483647 h 300"/>
              <a:gd name="T4" fmla="*/ 2147483647 w 80"/>
              <a:gd name="T5" fmla="*/ 0 h 300"/>
              <a:gd name="T6" fmla="*/ 0 60000 65536"/>
              <a:gd name="T7" fmla="*/ 0 60000 65536"/>
              <a:gd name="T8" fmla="*/ 0 60000 65536"/>
              <a:gd name="T9" fmla="*/ 0 w 80"/>
              <a:gd name="T10" fmla="*/ 0 h 300"/>
              <a:gd name="T11" fmla="*/ 80 w 80"/>
              <a:gd name="T12" fmla="*/ 300 h 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300">
                <a:moveTo>
                  <a:pt x="0" y="300"/>
                </a:moveTo>
                <a:lnTo>
                  <a:pt x="80" y="300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9" name="Freeform 117"/>
          <p:cNvSpPr>
            <a:spLocks/>
          </p:cNvSpPr>
          <p:nvPr/>
        </p:nvSpPr>
        <p:spPr bwMode="auto">
          <a:xfrm>
            <a:off x="3435350" y="2212975"/>
            <a:ext cx="127000" cy="476250"/>
          </a:xfrm>
          <a:custGeom>
            <a:avLst/>
            <a:gdLst>
              <a:gd name="T0" fmla="*/ 0 w 80"/>
              <a:gd name="T1" fmla="*/ 2147483647 h 300"/>
              <a:gd name="T2" fmla="*/ 2147483647 w 80"/>
              <a:gd name="T3" fmla="*/ 2147483647 h 300"/>
              <a:gd name="T4" fmla="*/ 2147483647 w 80"/>
              <a:gd name="T5" fmla="*/ 0 h 300"/>
              <a:gd name="T6" fmla="*/ 0 60000 65536"/>
              <a:gd name="T7" fmla="*/ 0 60000 65536"/>
              <a:gd name="T8" fmla="*/ 0 60000 65536"/>
              <a:gd name="T9" fmla="*/ 0 w 80"/>
              <a:gd name="T10" fmla="*/ 0 h 300"/>
              <a:gd name="T11" fmla="*/ 80 w 80"/>
              <a:gd name="T12" fmla="*/ 300 h 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300">
                <a:moveTo>
                  <a:pt x="0" y="300"/>
                </a:moveTo>
                <a:lnTo>
                  <a:pt x="80" y="300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0" name="Rectangle 44"/>
          <p:cNvSpPr>
            <a:spLocks noChangeArrowheads="1"/>
          </p:cNvSpPr>
          <p:nvPr/>
        </p:nvSpPr>
        <p:spPr bwMode="auto">
          <a:xfrm>
            <a:off x="5646738" y="1787525"/>
            <a:ext cx="955675" cy="7000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latin typeface="Times New Roman" pitchFamily="18" charset="0"/>
            </a:endParaRPr>
          </a:p>
        </p:txBody>
      </p:sp>
      <p:sp>
        <p:nvSpPr>
          <p:cNvPr id="281" name="Text Box 45"/>
          <p:cNvSpPr txBox="1">
            <a:spLocks noChangeArrowheads="1"/>
          </p:cNvSpPr>
          <p:nvPr/>
        </p:nvSpPr>
        <p:spPr bwMode="auto">
          <a:xfrm>
            <a:off x="5157788" y="1250950"/>
            <a:ext cx="1925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pt-BR" sz="1600"/>
              <a:t>cable headend</a:t>
            </a:r>
          </a:p>
        </p:txBody>
      </p:sp>
      <p:sp>
        <p:nvSpPr>
          <p:cNvPr id="282" name="Freeform 120"/>
          <p:cNvSpPr>
            <a:spLocks/>
          </p:cNvSpPr>
          <p:nvPr/>
        </p:nvSpPr>
        <p:spPr bwMode="auto">
          <a:xfrm>
            <a:off x="5903913" y="1970088"/>
            <a:ext cx="330200" cy="454025"/>
          </a:xfrm>
          <a:custGeom>
            <a:avLst/>
            <a:gdLst>
              <a:gd name="T0" fmla="*/ 0 w 318"/>
              <a:gd name="T1" fmla="*/ 2147483647 h 412"/>
              <a:gd name="T2" fmla="*/ 2147483647 w 318"/>
              <a:gd name="T3" fmla="*/ 2147483647 h 412"/>
              <a:gd name="T4" fmla="*/ 2147483647 w 318"/>
              <a:gd name="T5" fmla="*/ 0 h 412"/>
              <a:gd name="T6" fmla="*/ 2147483647 w 318"/>
              <a:gd name="T7" fmla="*/ 2147483647 h 412"/>
              <a:gd name="T8" fmla="*/ 2147483647 w 318"/>
              <a:gd name="T9" fmla="*/ 2147483647 h 412"/>
              <a:gd name="T10" fmla="*/ 2147483647 w 318"/>
              <a:gd name="T11" fmla="*/ 2147483647 h 412"/>
              <a:gd name="T12" fmla="*/ 2147483647 w 318"/>
              <a:gd name="T13" fmla="*/ 2147483647 h 412"/>
              <a:gd name="T14" fmla="*/ 2147483647 w 318"/>
              <a:gd name="T15" fmla="*/ 2147483647 h 412"/>
              <a:gd name="T16" fmla="*/ 0 w 318"/>
              <a:gd name="T17" fmla="*/ 2147483647 h 4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8"/>
              <a:gd name="T28" fmla="*/ 0 h 412"/>
              <a:gd name="T29" fmla="*/ 318 w 318"/>
              <a:gd name="T30" fmla="*/ 412 h 4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8" h="412">
                <a:moveTo>
                  <a:pt x="0" y="412"/>
                </a:moveTo>
                <a:lnTo>
                  <a:pt x="3" y="1"/>
                </a:lnTo>
                <a:lnTo>
                  <a:pt x="74" y="0"/>
                </a:lnTo>
                <a:lnTo>
                  <a:pt x="254" y="111"/>
                </a:lnTo>
                <a:lnTo>
                  <a:pt x="318" y="115"/>
                </a:lnTo>
                <a:lnTo>
                  <a:pt x="318" y="308"/>
                </a:lnTo>
                <a:lnTo>
                  <a:pt x="246" y="308"/>
                </a:lnTo>
                <a:lnTo>
                  <a:pt x="74" y="412"/>
                </a:lnTo>
                <a:lnTo>
                  <a:pt x="0" y="412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3" name="Freeform 121"/>
          <p:cNvSpPr>
            <a:spLocks/>
          </p:cNvSpPr>
          <p:nvPr/>
        </p:nvSpPr>
        <p:spPr bwMode="auto">
          <a:xfrm>
            <a:off x="5905500" y="1905000"/>
            <a:ext cx="366713" cy="406400"/>
          </a:xfrm>
          <a:custGeom>
            <a:avLst/>
            <a:gdLst>
              <a:gd name="T0" fmla="*/ 0 w 353"/>
              <a:gd name="T1" fmla="*/ 2147483647 h 369"/>
              <a:gd name="T2" fmla="*/ 2147483647 w 353"/>
              <a:gd name="T3" fmla="*/ 0 h 369"/>
              <a:gd name="T4" fmla="*/ 2147483647 w 353"/>
              <a:gd name="T5" fmla="*/ 0 h 369"/>
              <a:gd name="T6" fmla="*/ 2147483647 w 353"/>
              <a:gd name="T7" fmla="*/ 2147483647 h 369"/>
              <a:gd name="T8" fmla="*/ 2147483647 w 353"/>
              <a:gd name="T9" fmla="*/ 2147483647 h 369"/>
              <a:gd name="T10" fmla="*/ 2147483647 w 353"/>
              <a:gd name="T11" fmla="*/ 2147483647 h 369"/>
              <a:gd name="T12" fmla="*/ 2147483647 w 353"/>
              <a:gd name="T13" fmla="*/ 2147483647 h 369"/>
              <a:gd name="T14" fmla="*/ 2147483647 w 353"/>
              <a:gd name="T15" fmla="*/ 2147483647 h 369"/>
              <a:gd name="T16" fmla="*/ 2147483647 w 353"/>
              <a:gd name="T17" fmla="*/ 2147483647 h 369"/>
              <a:gd name="T18" fmla="*/ 2147483647 w 353"/>
              <a:gd name="T19" fmla="*/ 2147483647 h 369"/>
              <a:gd name="T20" fmla="*/ 0 w 353"/>
              <a:gd name="T21" fmla="*/ 2147483647 h 3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3"/>
              <a:gd name="T34" fmla="*/ 0 h 369"/>
              <a:gd name="T35" fmla="*/ 353 w 353"/>
              <a:gd name="T36" fmla="*/ 369 h 3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3" h="369">
                <a:moveTo>
                  <a:pt x="0" y="59"/>
                </a:moveTo>
                <a:lnTo>
                  <a:pt x="32" y="0"/>
                </a:lnTo>
                <a:lnTo>
                  <a:pt x="105" y="0"/>
                </a:lnTo>
                <a:lnTo>
                  <a:pt x="276" y="113"/>
                </a:lnTo>
                <a:lnTo>
                  <a:pt x="353" y="113"/>
                </a:lnTo>
                <a:lnTo>
                  <a:pt x="353" y="315"/>
                </a:lnTo>
                <a:lnTo>
                  <a:pt x="318" y="369"/>
                </a:lnTo>
                <a:lnTo>
                  <a:pt x="315" y="173"/>
                </a:lnTo>
                <a:lnTo>
                  <a:pt x="254" y="173"/>
                </a:lnTo>
                <a:lnTo>
                  <a:pt x="75" y="60"/>
                </a:lnTo>
                <a:lnTo>
                  <a:pt x="0" y="59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4" name="Line 122"/>
          <p:cNvSpPr>
            <a:spLocks noChangeShapeType="1"/>
          </p:cNvSpPr>
          <p:nvPr/>
        </p:nvSpPr>
        <p:spPr bwMode="auto">
          <a:xfrm flipH="1">
            <a:off x="6230938" y="2028825"/>
            <a:ext cx="34925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5" name="Line 123"/>
          <p:cNvSpPr>
            <a:spLocks noChangeShapeType="1"/>
          </p:cNvSpPr>
          <p:nvPr/>
        </p:nvSpPr>
        <p:spPr bwMode="auto">
          <a:xfrm>
            <a:off x="5932488" y="2200275"/>
            <a:ext cx="268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" name="Freeform 124"/>
          <p:cNvSpPr>
            <a:spLocks/>
          </p:cNvSpPr>
          <p:nvPr/>
        </p:nvSpPr>
        <p:spPr bwMode="auto">
          <a:xfrm>
            <a:off x="5926138" y="2024063"/>
            <a:ext cx="274637" cy="115887"/>
          </a:xfrm>
          <a:custGeom>
            <a:avLst/>
            <a:gdLst>
              <a:gd name="T0" fmla="*/ 0 w 264"/>
              <a:gd name="T1" fmla="*/ 0 h 105"/>
              <a:gd name="T2" fmla="*/ 2147483647 w 264"/>
              <a:gd name="T3" fmla="*/ 0 h 105"/>
              <a:gd name="T4" fmla="*/ 2147483647 w 264"/>
              <a:gd name="T5" fmla="*/ 2147483647 h 105"/>
              <a:gd name="T6" fmla="*/ 2147483647 w 264"/>
              <a:gd name="T7" fmla="*/ 2147483647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264"/>
              <a:gd name="T13" fmla="*/ 0 h 105"/>
              <a:gd name="T14" fmla="*/ 264 w 264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" h="105">
                <a:moveTo>
                  <a:pt x="0" y="0"/>
                </a:moveTo>
                <a:lnTo>
                  <a:pt x="52" y="0"/>
                </a:lnTo>
                <a:lnTo>
                  <a:pt x="207" y="105"/>
                </a:lnTo>
                <a:lnTo>
                  <a:pt x="264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7" name="Freeform 125"/>
          <p:cNvSpPr>
            <a:spLocks/>
          </p:cNvSpPr>
          <p:nvPr/>
        </p:nvSpPr>
        <p:spPr bwMode="auto">
          <a:xfrm flipV="1">
            <a:off x="5926138" y="2260600"/>
            <a:ext cx="274637" cy="114300"/>
          </a:xfrm>
          <a:custGeom>
            <a:avLst/>
            <a:gdLst>
              <a:gd name="T0" fmla="*/ 0 w 264"/>
              <a:gd name="T1" fmla="*/ 0 h 105"/>
              <a:gd name="T2" fmla="*/ 2147483647 w 264"/>
              <a:gd name="T3" fmla="*/ 0 h 105"/>
              <a:gd name="T4" fmla="*/ 2147483647 w 264"/>
              <a:gd name="T5" fmla="*/ 2147483647 h 105"/>
              <a:gd name="T6" fmla="*/ 2147483647 w 264"/>
              <a:gd name="T7" fmla="*/ 2147483647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264"/>
              <a:gd name="T13" fmla="*/ 0 h 105"/>
              <a:gd name="T14" fmla="*/ 264 w 264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" h="105">
                <a:moveTo>
                  <a:pt x="0" y="0"/>
                </a:moveTo>
                <a:lnTo>
                  <a:pt x="52" y="0"/>
                </a:lnTo>
                <a:lnTo>
                  <a:pt x="207" y="105"/>
                </a:lnTo>
                <a:lnTo>
                  <a:pt x="264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8" name="Text Box 126"/>
          <p:cNvSpPr txBox="1">
            <a:spLocks noChangeArrowheads="1"/>
          </p:cNvSpPr>
          <p:nvPr/>
        </p:nvSpPr>
        <p:spPr bwMode="auto">
          <a:xfrm>
            <a:off x="5711825" y="2449513"/>
            <a:ext cx="950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pt-BR" sz="1600"/>
              <a:t>CMTS</a:t>
            </a:r>
          </a:p>
        </p:txBody>
      </p:sp>
      <p:sp>
        <p:nvSpPr>
          <p:cNvPr id="289" name="AutoShape 127"/>
          <p:cNvSpPr>
            <a:spLocks noChangeArrowheads="1"/>
          </p:cNvSpPr>
          <p:nvPr/>
        </p:nvSpPr>
        <p:spPr bwMode="auto">
          <a:xfrm>
            <a:off x="5507038" y="1524000"/>
            <a:ext cx="1206500" cy="261938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grpSp>
        <p:nvGrpSpPr>
          <p:cNvPr id="290" name="Group 128"/>
          <p:cNvGrpSpPr>
            <a:grpSpLocks/>
          </p:cNvGrpSpPr>
          <p:nvPr/>
        </p:nvGrpSpPr>
        <p:grpSpPr bwMode="auto">
          <a:xfrm>
            <a:off x="5143500" y="2905125"/>
            <a:ext cx="2178050" cy="1147763"/>
            <a:chOff x="3240" y="1830"/>
            <a:chExt cx="1372" cy="723"/>
          </a:xfrm>
        </p:grpSpPr>
        <p:sp>
          <p:nvSpPr>
            <p:cNvPr id="291" name="Freeform 129"/>
            <p:cNvSpPr>
              <a:spLocks/>
            </p:cNvSpPr>
            <p:nvPr/>
          </p:nvSpPr>
          <p:spPr bwMode="auto">
            <a:xfrm>
              <a:off x="3240" y="1830"/>
              <a:ext cx="1372" cy="723"/>
            </a:xfrm>
            <a:custGeom>
              <a:avLst/>
              <a:gdLst>
                <a:gd name="T0" fmla="*/ 145855 w 765"/>
                <a:gd name="T1" fmla="*/ 931 h 459"/>
                <a:gd name="T2" fmla="*/ 99268 w 765"/>
                <a:gd name="T3" fmla="*/ 6562 h 459"/>
                <a:gd name="T4" fmla="*/ 32950 w 765"/>
                <a:gd name="T5" fmla="*/ 9426 h 459"/>
                <a:gd name="T6" fmla="*/ 4821 w 765"/>
                <a:gd name="T7" fmla="*/ 31576 h 459"/>
                <a:gd name="T8" fmla="*/ 61950 w 765"/>
                <a:gd name="T9" fmla="*/ 41713 h 459"/>
                <a:gd name="T10" fmla="*/ 119240 w 765"/>
                <a:gd name="T11" fmla="*/ 40071 h 459"/>
                <a:gd name="T12" fmla="*/ 201010 w 765"/>
                <a:gd name="T13" fmla="*/ 41713 h 459"/>
                <a:gd name="T14" fmla="*/ 240274 w 765"/>
                <a:gd name="T15" fmla="*/ 40797 h 459"/>
                <a:gd name="T16" fmla="*/ 258901 w 765"/>
                <a:gd name="T17" fmla="*/ 34980 h 459"/>
                <a:gd name="T18" fmla="*/ 258196 w 765"/>
                <a:gd name="T19" fmla="*/ 14847 h 459"/>
                <a:gd name="T20" fmla="*/ 227858 w 765"/>
                <a:gd name="T21" fmla="*/ 3221 h 459"/>
                <a:gd name="T22" fmla="*/ 145855 w 765"/>
                <a:gd name="T23" fmla="*/ 931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2" name="Line 130"/>
            <p:cNvSpPr>
              <a:spLocks noChangeShapeType="1"/>
            </p:cNvSpPr>
            <p:nvPr/>
          </p:nvSpPr>
          <p:spPr bwMode="auto">
            <a:xfrm flipV="1">
              <a:off x="3763" y="2053"/>
              <a:ext cx="10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3" name="Line 131"/>
            <p:cNvSpPr>
              <a:spLocks noChangeShapeType="1"/>
            </p:cNvSpPr>
            <p:nvPr/>
          </p:nvSpPr>
          <p:spPr bwMode="auto">
            <a:xfrm>
              <a:off x="3616" y="2204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4" name="Line 132"/>
            <p:cNvSpPr>
              <a:spLocks noChangeShapeType="1"/>
            </p:cNvSpPr>
            <p:nvPr/>
          </p:nvSpPr>
          <p:spPr bwMode="auto">
            <a:xfrm flipV="1">
              <a:off x="3763" y="2114"/>
              <a:ext cx="226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5" name="Line 133"/>
            <p:cNvSpPr>
              <a:spLocks noChangeShapeType="1"/>
            </p:cNvSpPr>
            <p:nvPr/>
          </p:nvSpPr>
          <p:spPr bwMode="auto">
            <a:xfrm>
              <a:off x="4076" y="2113"/>
              <a:ext cx="0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6" name="Line 134"/>
            <p:cNvSpPr>
              <a:spLocks noChangeShapeType="1"/>
            </p:cNvSpPr>
            <p:nvPr/>
          </p:nvSpPr>
          <p:spPr bwMode="auto">
            <a:xfrm>
              <a:off x="3779" y="2380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" name="Line 135"/>
            <p:cNvSpPr>
              <a:spLocks noChangeShapeType="1"/>
            </p:cNvSpPr>
            <p:nvPr/>
          </p:nvSpPr>
          <p:spPr bwMode="auto">
            <a:xfrm>
              <a:off x="4255" y="2372"/>
              <a:ext cx="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98" name="Group 136"/>
            <p:cNvGrpSpPr>
              <a:grpSpLocks/>
            </p:cNvGrpSpPr>
            <p:nvPr/>
          </p:nvGrpSpPr>
          <p:grpSpPr bwMode="auto">
            <a:xfrm>
              <a:off x="3860" y="1969"/>
              <a:ext cx="335" cy="148"/>
              <a:chOff x="4650" y="1129"/>
              <a:chExt cx="246" cy="95"/>
            </a:xfrm>
          </p:grpSpPr>
          <p:sp>
            <p:nvSpPr>
              <p:cNvPr id="32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3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31" name="Group 140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334" name="Freeform 14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5" name="Freeform 14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32" name="Line 143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3" name="Line 144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99" name="Group 145"/>
            <p:cNvGrpSpPr>
              <a:grpSpLocks/>
            </p:cNvGrpSpPr>
            <p:nvPr/>
          </p:nvGrpSpPr>
          <p:grpSpPr bwMode="auto">
            <a:xfrm>
              <a:off x="3922" y="2284"/>
              <a:ext cx="336" cy="154"/>
              <a:chOff x="4650" y="1129"/>
              <a:chExt cx="246" cy="95"/>
            </a:xfrm>
          </p:grpSpPr>
          <p:sp>
            <p:nvSpPr>
              <p:cNvPr id="320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1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2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23" name="Group 14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326" name="Freeform 15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7" name="Freeform 15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4" name="Line 15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5" name="Line 15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0" name="Group 154"/>
            <p:cNvGrpSpPr>
              <a:grpSpLocks/>
            </p:cNvGrpSpPr>
            <p:nvPr/>
          </p:nvGrpSpPr>
          <p:grpSpPr bwMode="auto">
            <a:xfrm>
              <a:off x="3443" y="2054"/>
              <a:ext cx="335" cy="149"/>
              <a:chOff x="4650" y="1129"/>
              <a:chExt cx="246" cy="95"/>
            </a:xfrm>
          </p:grpSpPr>
          <p:sp>
            <p:nvSpPr>
              <p:cNvPr id="312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13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14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15" name="Group 15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318" name="Freeform 15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9" name="Freeform 16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16" name="Line 16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7" name="Line 16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1" name="Group 163"/>
            <p:cNvGrpSpPr>
              <a:grpSpLocks/>
            </p:cNvGrpSpPr>
            <p:nvPr/>
          </p:nvGrpSpPr>
          <p:grpSpPr bwMode="auto">
            <a:xfrm>
              <a:off x="3452" y="2284"/>
              <a:ext cx="336" cy="148"/>
              <a:chOff x="4650" y="1129"/>
              <a:chExt cx="246" cy="95"/>
            </a:xfrm>
          </p:grpSpPr>
          <p:sp>
            <p:nvSpPr>
              <p:cNvPr id="304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05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06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07" name="Group 16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310" name="Freeform 16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1" name="Freeform 16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08" name="Line 17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" name="Line 17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2" name="Line 172"/>
            <p:cNvSpPr>
              <a:spLocks noChangeShapeType="1"/>
            </p:cNvSpPr>
            <p:nvPr/>
          </p:nvSpPr>
          <p:spPr bwMode="auto">
            <a:xfrm>
              <a:off x="4422" y="2370"/>
              <a:ext cx="153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3" name="Text Box 580"/>
            <p:cNvSpPr txBox="1">
              <a:spLocks noChangeArrowheads="1"/>
            </p:cNvSpPr>
            <p:nvPr/>
          </p:nvSpPr>
          <p:spPr bwMode="auto">
            <a:xfrm>
              <a:off x="4231" y="1988"/>
              <a:ext cx="3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800"/>
                <a:t>ISP</a:t>
              </a:r>
            </a:p>
          </p:txBody>
        </p:sp>
      </p:grpSp>
      <p:sp>
        <p:nvSpPr>
          <p:cNvPr id="336" name="Freeform 174"/>
          <p:cNvSpPr>
            <a:spLocks/>
          </p:cNvSpPr>
          <p:nvPr/>
        </p:nvSpPr>
        <p:spPr bwMode="auto">
          <a:xfrm>
            <a:off x="6251575" y="2193925"/>
            <a:ext cx="206375" cy="927100"/>
          </a:xfrm>
          <a:custGeom>
            <a:avLst/>
            <a:gdLst>
              <a:gd name="T0" fmla="*/ 0 w 130"/>
              <a:gd name="T1" fmla="*/ 0 h 584"/>
              <a:gd name="T2" fmla="*/ 2147483647 w 130"/>
              <a:gd name="T3" fmla="*/ 0 h 584"/>
              <a:gd name="T4" fmla="*/ 2147483647 w 130"/>
              <a:gd name="T5" fmla="*/ 2147483647 h 584"/>
              <a:gd name="T6" fmla="*/ 0 60000 65536"/>
              <a:gd name="T7" fmla="*/ 0 60000 65536"/>
              <a:gd name="T8" fmla="*/ 0 60000 65536"/>
              <a:gd name="T9" fmla="*/ 0 w 130"/>
              <a:gd name="T10" fmla="*/ 0 h 584"/>
              <a:gd name="T11" fmla="*/ 130 w 130"/>
              <a:gd name="T12" fmla="*/ 584 h 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" h="584">
                <a:moveTo>
                  <a:pt x="0" y="0"/>
                </a:moveTo>
                <a:lnTo>
                  <a:pt x="130" y="0"/>
                </a:lnTo>
                <a:lnTo>
                  <a:pt x="130" y="5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37" name="Group 175"/>
          <p:cNvGrpSpPr>
            <a:grpSpLocks/>
          </p:cNvGrpSpPr>
          <p:nvPr/>
        </p:nvGrpSpPr>
        <p:grpSpPr bwMode="auto">
          <a:xfrm>
            <a:off x="6210303" y="2355850"/>
            <a:ext cx="2517776" cy="720725"/>
            <a:chOff x="3912" y="1484"/>
            <a:chExt cx="1586" cy="454"/>
          </a:xfrm>
        </p:grpSpPr>
        <p:sp>
          <p:nvSpPr>
            <p:cNvPr id="338" name="Line 176"/>
            <p:cNvSpPr>
              <a:spLocks noChangeShapeType="1"/>
            </p:cNvSpPr>
            <p:nvPr/>
          </p:nvSpPr>
          <p:spPr bwMode="auto">
            <a:xfrm flipH="1" flipV="1">
              <a:off x="3912" y="1497"/>
              <a:ext cx="711" cy="9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39" name="Text Box 177"/>
            <p:cNvSpPr txBox="1">
              <a:spLocks noChangeArrowheads="1"/>
            </p:cNvSpPr>
            <p:nvPr/>
          </p:nvSpPr>
          <p:spPr bwMode="auto">
            <a:xfrm>
              <a:off x="4425" y="1484"/>
              <a:ext cx="1073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Sistema de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terminação de 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i="1" dirty="0"/>
                <a:t>modems a cabo </a:t>
              </a:r>
            </a:p>
          </p:txBody>
        </p:sp>
      </p:grpSp>
      <p:grpSp>
        <p:nvGrpSpPr>
          <p:cNvPr id="340" name="Group 181"/>
          <p:cNvGrpSpPr>
            <a:grpSpLocks/>
          </p:cNvGrpSpPr>
          <p:nvPr/>
        </p:nvGrpSpPr>
        <p:grpSpPr bwMode="auto">
          <a:xfrm>
            <a:off x="560388" y="1928813"/>
            <a:ext cx="609600" cy="609600"/>
            <a:chOff x="-44" y="1473"/>
            <a:chExt cx="981" cy="1105"/>
          </a:xfrm>
        </p:grpSpPr>
        <p:pic>
          <p:nvPicPr>
            <p:cNvPr id="341" name="Picture 182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2" name="Freeform 18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024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Redes de acesso: rede doméstica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8" name="AutoShape 99"/>
          <p:cNvSpPr>
            <a:spLocks noChangeArrowheads="1"/>
          </p:cNvSpPr>
          <p:nvPr/>
        </p:nvSpPr>
        <p:spPr bwMode="auto">
          <a:xfrm>
            <a:off x="888973" y="1263805"/>
            <a:ext cx="5649912" cy="768350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sp>
        <p:nvSpPr>
          <p:cNvPr id="89" name="Text Box 26"/>
          <p:cNvSpPr txBox="1">
            <a:spLocks noChangeArrowheads="1"/>
          </p:cNvSpPr>
          <p:nvPr/>
        </p:nvSpPr>
        <p:spPr bwMode="auto">
          <a:xfrm>
            <a:off x="6040410" y="3283105"/>
            <a:ext cx="28971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pt-BR" altLang="pt-BR" sz="2000" dirty="0"/>
              <a:t>de/para ponto final</a:t>
            </a:r>
          </a:p>
          <a:p>
            <a:pPr algn="ctr">
              <a:lnSpc>
                <a:spcPct val="85000"/>
              </a:lnSpc>
            </a:pPr>
            <a:r>
              <a:rPr lang="pt-BR" altLang="pt-BR" sz="2000" dirty="0"/>
              <a:t>ou central telefônica</a:t>
            </a:r>
          </a:p>
        </p:txBody>
      </p:sp>
      <p:sp>
        <p:nvSpPr>
          <p:cNvPr id="90" name="Rectangle 87"/>
          <p:cNvSpPr>
            <a:spLocks noChangeArrowheads="1"/>
          </p:cNvSpPr>
          <p:nvPr/>
        </p:nvSpPr>
        <p:spPr bwMode="auto">
          <a:xfrm>
            <a:off x="1323948" y="2017868"/>
            <a:ext cx="4781550" cy="26622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grpSp>
        <p:nvGrpSpPr>
          <p:cNvPr id="91" name="Group 105"/>
          <p:cNvGrpSpPr>
            <a:grpSpLocks/>
          </p:cNvGrpSpPr>
          <p:nvPr/>
        </p:nvGrpSpPr>
        <p:grpSpPr bwMode="auto">
          <a:xfrm>
            <a:off x="4422748" y="3357718"/>
            <a:ext cx="3000375" cy="361950"/>
            <a:chOff x="2434" y="2109"/>
            <a:chExt cx="1890" cy="228"/>
          </a:xfrm>
        </p:grpSpPr>
        <p:grpSp>
          <p:nvGrpSpPr>
            <p:cNvPr id="92" name="Group 91"/>
            <p:cNvGrpSpPr>
              <a:grpSpLocks/>
            </p:cNvGrpSpPr>
            <p:nvPr/>
          </p:nvGrpSpPr>
          <p:grpSpPr bwMode="auto">
            <a:xfrm>
              <a:off x="2722" y="2109"/>
              <a:ext cx="642" cy="228"/>
              <a:chOff x="322" y="890"/>
              <a:chExt cx="872" cy="339"/>
            </a:xfrm>
          </p:grpSpPr>
          <p:sp>
            <p:nvSpPr>
              <p:cNvPr id="95" name="Rectangle 92"/>
              <p:cNvSpPr>
                <a:spLocks noChangeArrowheads="1"/>
              </p:cNvSpPr>
              <p:nvPr/>
            </p:nvSpPr>
            <p:spPr bwMode="auto">
              <a:xfrm>
                <a:off x="323" y="1004"/>
                <a:ext cx="871" cy="2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393" y="1073"/>
                <a:ext cx="57" cy="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/>
              </a:p>
            </p:txBody>
          </p:sp>
          <p:sp>
            <p:nvSpPr>
              <p:cNvPr id="97" name="Rectangle 94"/>
              <p:cNvSpPr>
                <a:spLocks noChangeArrowheads="1"/>
              </p:cNvSpPr>
              <p:nvPr/>
            </p:nvSpPr>
            <p:spPr bwMode="auto">
              <a:xfrm>
                <a:off x="467" y="1073"/>
                <a:ext cx="56" cy="57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541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/>
              </a:p>
            </p:txBody>
          </p:sp>
          <p:sp>
            <p:nvSpPr>
              <p:cNvPr id="99" name="Rectangle 96"/>
              <p:cNvSpPr>
                <a:spLocks noChangeArrowheads="1"/>
              </p:cNvSpPr>
              <p:nvPr/>
            </p:nvSpPr>
            <p:spPr bwMode="auto">
              <a:xfrm>
                <a:off x="615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dirty="0"/>
              </a:p>
            </p:txBody>
          </p:sp>
          <p:sp>
            <p:nvSpPr>
              <p:cNvPr id="100" name="AutoShape 97"/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sp>
          <p:nvSpPr>
            <p:cNvPr id="93" name="Line 102"/>
            <p:cNvSpPr>
              <a:spLocks noChangeShapeType="1"/>
            </p:cNvSpPr>
            <p:nvPr/>
          </p:nvSpPr>
          <p:spPr bwMode="auto">
            <a:xfrm flipH="1">
              <a:off x="3361" y="2258"/>
              <a:ext cx="9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94" name="Line 104"/>
            <p:cNvSpPr>
              <a:spLocks noChangeShapeType="1"/>
            </p:cNvSpPr>
            <p:nvPr/>
          </p:nvSpPr>
          <p:spPr bwMode="auto">
            <a:xfrm flipH="1">
              <a:off x="2434" y="226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01" name="Group 107"/>
          <p:cNvGrpSpPr>
            <a:grpSpLocks/>
          </p:cNvGrpSpPr>
          <p:nvPr/>
        </p:nvGrpSpPr>
        <p:grpSpPr bwMode="auto">
          <a:xfrm>
            <a:off x="3408335" y="3332318"/>
            <a:ext cx="1065213" cy="455612"/>
            <a:chOff x="2356" y="1300"/>
            <a:chExt cx="555" cy="194"/>
          </a:xfrm>
        </p:grpSpPr>
        <p:sp>
          <p:nvSpPr>
            <p:cNvPr id="10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>
                <a:latin typeface="Times New Roman" pitchFamily="18" charset="0"/>
              </a:endParaRPr>
            </a:p>
          </p:txBody>
        </p:sp>
        <p:sp>
          <p:nvSpPr>
            <p:cNvPr id="10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 dirty="0">
                <a:latin typeface="Times New Roman" pitchFamily="18" charset="0"/>
              </a:endParaRPr>
            </a:p>
          </p:txBody>
        </p:sp>
        <p:sp>
          <p:nvSpPr>
            <p:cNvPr id="10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dirty="0">
                <a:latin typeface="Times New Roman" pitchFamily="18" charset="0"/>
              </a:endParaRPr>
            </a:p>
          </p:txBody>
        </p:sp>
        <p:grpSp>
          <p:nvGrpSpPr>
            <p:cNvPr id="105" name="Group 111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08" name="Freeform 11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09" name="Freeform 11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106" name="Line 114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7" name="Line 115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0" name="Line 116"/>
          <p:cNvSpPr>
            <a:spLocks noChangeShapeType="1"/>
          </p:cNvSpPr>
          <p:nvPr/>
        </p:nvSpPr>
        <p:spPr bwMode="auto">
          <a:xfrm flipH="1">
            <a:off x="2570135" y="3568855"/>
            <a:ext cx="822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grpSp>
        <p:nvGrpSpPr>
          <p:cNvPr id="111" name="Group 119"/>
          <p:cNvGrpSpPr>
            <a:grpSpLocks/>
          </p:cNvGrpSpPr>
          <p:nvPr/>
        </p:nvGrpSpPr>
        <p:grpSpPr bwMode="auto">
          <a:xfrm>
            <a:off x="1949423" y="2989418"/>
            <a:ext cx="1068387" cy="820737"/>
            <a:chOff x="2967" y="478"/>
            <a:chExt cx="788" cy="625"/>
          </a:xfrm>
        </p:grpSpPr>
        <p:pic>
          <p:nvPicPr>
            <p:cNvPr id="112" name="Picture 120" descr="access_point_styliz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21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" name="Line 122"/>
          <p:cNvSpPr>
            <a:spLocks noChangeShapeType="1"/>
          </p:cNvSpPr>
          <p:nvPr/>
        </p:nvSpPr>
        <p:spPr bwMode="auto">
          <a:xfrm flipH="1" flipV="1">
            <a:off x="3890935" y="287194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grpSp>
        <p:nvGrpSpPr>
          <p:cNvPr id="115" name="Group 138"/>
          <p:cNvGrpSpPr>
            <a:grpSpLocks/>
          </p:cNvGrpSpPr>
          <p:nvPr/>
        </p:nvGrpSpPr>
        <p:grpSpPr bwMode="auto">
          <a:xfrm>
            <a:off x="5460973" y="3808568"/>
            <a:ext cx="2527300" cy="1268412"/>
            <a:chOff x="3355" y="2333"/>
            <a:chExt cx="1592" cy="799"/>
          </a:xfrm>
        </p:grpSpPr>
        <p:sp>
          <p:nvSpPr>
            <p:cNvPr id="116" name="Text Box 39"/>
            <p:cNvSpPr txBox="1">
              <a:spLocks noChangeArrowheads="1"/>
            </p:cNvSpPr>
            <p:nvPr/>
          </p:nvSpPr>
          <p:spPr bwMode="auto">
            <a:xfrm>
              <a:off x="3355" y="2934"/>
              <a:ext cx="1592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pt-BR" altLang="pt-BR" sz="1800" dirty="0"/>
                <a:t>modem a cabo ou DSL</a:t>
              </a:r>
            </a:p>
          </p:txBody>
        </p:sp>
        <p:sp>
          <p:nvSpPr>
            <p:cNvPr id="117" name="Line 129"/>
            <p:cNvSpPr>
              <a:spLocks noChangeShapeType="1"/>
            </p:cNvSpPr>
            <p:nvPr/>
          </p:nvSpPr>
          <p:spPr bwMode="auto">
            <a:xfrm>
              <a:off x="3449" y="2333"/>
              <a:ext cx="0" cy="59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18" name="Group 139"/>
          <p:cNvGrpSpPr>
            <a:grpSpLocks/>
          </p:cNvGrpSpPr>
          <p:nvPr/>
        </p:nvGrpSpPr>
        <p:grpSpPr bwMode="auto">
          <a:xfrm>
            <a:off x="4195735" y="3800630"/>
            <a:ext cx="2593975" cy="1778000"/>
            <a:chOff x="2558" y="2328"/>
            <a:chExt cx="1634" cy="1120"/>
          </a:xfrm>
        </p:grpSpPr>
        <p:sp>
          <p:nvSpPr>
            <p:cNvPr id="119" name="Text Box 39"/>
            <p:cNvSpPr txBox="1">
              <a:spLocks noChangeArrowheads="1"/>
            </p:cNvSpPr>
            <p:nvPr/>
          </p:nvSpPr>
          <p:spPr bwMode="auto">
            <a:xfrm>
              <a:off x="2558" y="3252"/>
              <a:ext cx="163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pt-BR" altLang="pt-BR" sz="1800" dirty="0"/>
                <a:t>rotador, firewall, NAT</a:t>
              </a:r>
            </a:p>
          </p:txBody>
        </p:sp>
        <p:sp>
          <p:nvSpPr>
            <p:cNvPr id="120" name="Line 133"/>
            <p:cNvSpPr>
              <a:spLocks noChangeShapeType="1"/>
            </p:cNvSpPr>
            <p:nvPr/>
          </p:nvSpPr>
          <p:spPr bwMode="auto">
            <a:xfrm>
              <a:off x="2645" y="2328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21" name="Group 141"/>
          <p:cNvGrpSpPr>
            <a:grpSpLocks/>
          </p:cNvGrpSpPr>
          <p:nvPr/>
        </p:nvGrpSpPr>
        <p:grpSpPr bwMode="auto">
          <a:xfrm>
            <a:off x="3740123" y="4681693"/>
            <a:ext cx="3470275" cy="1394538"/>
            <a:chOff x="2062" y="2532"/>
            <a:chExt cx="2186" cy="1212"/>
          </a:xfrm>
        </p:grpSpPr>
        <p:sp>
          <p:nvSpPr>
            <p:cNvPr id="122" name="Line 134"/>
            <p:cNvSpPr>
              <a:spLocks noChangeShapeType="1"/>
            </p:cNvSpPr>
            <p:nvPr/>
          </p:nvSpPr>
          <p:spPr bwMode="auto">
            <a:xfrm>
              <a:off x="2064" y="2532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3" name="Text Box 39"/>
            <p:cNvSpPr txBox="1">
              <a:spLocks noChangeArrowheads="1"/>
            </p:cNvSpPr>
            <p:nvPr/>
          </p:nvSpPr>
          <p:spPr bwMode="auto">
            <a:xfrm>
              <a:off x="2062" y="3471"/>
              <a:ext cx="2186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pt-BR" altLang="pt-BR" sz="1800" dirty="0"/>
                <a:t>Ethernet cabeada (100 Mbps)</a:t>
              </a:r>
            </a:p>
          </p:txBody>
        </p:sp>
      </p:grpSp>
      <p:grpSp>
        <p:nvGrpSpPr>
          <p:cNvPr id="124" name="Group 140"/>
          <p:cNvGrpSpPr>
            <a:grpSpLocks/>
          </p:cNvGrpSpPr>
          <p:nvPr/>
        </p:nvGrpSpPr>
        <p:grpSpPr bwMode="auto">
          <a:xfrm>
            <a:off x="404785" y="3830792"/>
            <a:ext cx="2120899" cy="2047874"/>
            <a:chOff x="170" y="2347"/>
            <a:chExt cx="1336" cy="1290"/>
          </a:xfrm>
        </p:grpSpPr>
        <p:sp>
          <p:nvSpPr>
            <p:cNvPr id="125" name="Line 136"/>
            <p:cNvSpPr>
              <a:spLocks noChangeShapeType="1"/>
            </p:cNvSpPr>
            <p:nvPr/>
          </p:nvSpPr>
          <p:spPr bwMode="auto">
            <a:xfrm>
              <a:off x="1360" y="2347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6" name="Text Box 39"/>
            <p:cNvSpPr txBox="1">
              <a:spLocks noChangeArrowheads="1"/>
            </p:cNvSpPr>
            <p:nvPr/>
          </p:nvSpPr>
          <p:spPr bwMode="auto">
            <a:xfrm>
              <a:off x="170" y="3300"/>
              <a:ext cx="133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pt-BR" altLang="pt-BR" sz="1800" dirty="0"/>
                <a:t>ponto de acesso</a:t>
              </a:r>
            </a:p>
            <a:p>
              <a:pPr algn="r">
                <a:lnSpc>
                  <a:spcPct val="80000"/>
                </a:lnSpc>
              </a:pPr>
              <a:r>
                <a:rPr lang="pt-BR" altLang="pt-BR" sz="1800" dirty="0"/>
                <a:t>sem fio (54 Mbps)</a:t>
              </a:r>
            </a:p>
          </p:txBody>
        </p:sp>
      </p:grpSp>
      <p:sp>
        <p:nvSpPr>
          <p:cNvPr id="127" name="Text Box 142"/>
          <p:cNvSpPr txBox="1">
            <a:spLocks noChangeArrowheads="1"/>
          </p:cNvSpPr>
          <p:nvPr/>
        </p:nvSpPr>
        <p:spPr bwMode="auto">
          <a:xfrm>
            <a:off x="764431" y="1408268"/>
            <a:ext cx="15120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2000" dirty="0"/>
              <a:t>dispositivos</a:t>
            </a:r>
          </a:p>
          <a:p>
            <a:pPr algn="ctr"/>
            <a:r>
              <a:rPr lang="pt-BR" altLang="pt-BR" sz="2000" dirty="0"/>
              <a:t>sem fio</a:t>
            </a:r>
          </a:p>
        </p:txBody>
      </p:sp>
      <p:grpSp>
        <p:nvGrpSpPr>
          <p:cNvPr id="128" name="Group 143"/>
          <p:cNvGrpSpPr>
            <a:grpSpLocks/>
          </p:cNvGrpSpPr>
          <p:nvPr/>
        </p:nvGrpSpPr>
        <p:grpSpPr bwMode="auto">
          <a:xfrm>
            <a:off x="1519210" y="2059143"/>
            <a:ext cx="733425" cy="758825"/>
            <a:chOff x="2751" y="1851"/>
            <a:chExt cx="462" cy="478"/>
          </a:xfrm>
        </p:grpSpPr>
        <p:pic>
          <p:nvPicPr>
            <p:cNvPr id="129" name="Picture 144" descr="iphone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45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1" name="Line 146"/>
          <p:cNvSpPr>
            <a:spLocks noChangeShapeType="1"/>
          </p:cNvSpPr>
          <p:nvPr/>
        </p:nvSpPr>
        <p:spPr bwMode="auto">
          <a:xfrm>
            <a:off x="3814735" y="3784755"/>
            <a:ext cx="127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32" name="Oval 147"/>
          <p:cNvSpPr>
            <a:spLocks noChangeArrowheads="1"/>
          </p:cNvSpPr>
          <p:nvPr/>
        </p:nvSpPr>
        <p:spPr bwMode="auto">
          <a:xfrm>
            <a:off x="1416023" y="2906868"/>
            <a:ext cx="3359150" cy="1050925"/>
          </a:xfrm>
          <a:prstGeom prst="ellips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  <p:grpSp>
        <p:nvGrpSpPr>
          <p:cNvPr id="133" name="Group 150"/>
          <p:cNvGrpSpPr>
            <a:grpSpLocks/>
          </p:cNvGrpSpPr>
          <p:nvPr/>
        </p:nvGrpSpPr>
        <p:grpSpPr bwMode="auto">
          <a:xfrm>
            <a:off x="41249" y="3637118"/>
            <a:ext cx="1860551" cy="930275"/>
            <a:chOff x="-59" y="2225"/>
            <a:chExt cx="1172" cy="586"/>
          </a:xfrm>
        </p:grpSpPr>
        <p:sp>
          <p:nvSpPr>
            <p:cNvPr id="134" name="Text Box 148"/>
            <p:cNvSpPr txBox="1">
              <a:spLocks noChangeArrowheads="1"/>
            </p:cNvSpPr>
            <p:nvPr/>
          </p:nvSpPr>
          <p:spPr bwMode="auto">
            <a:xfrm>
              <a:off x="-59" y="2357"/>
              <a:ext cx="1172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pt-BR" altLang="pt-BR" sz="1600" dirty="0"/>
                <a:t>frequentemente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dirty="0"/>
                <a:t>combinados numa</a:t>
              </a:r>
            </a:p>
            <a:p>
              <a:pPr algn="r">
                <a:lnSpc>
                  <a:spcPct val="85000"/>
                </a:lnSpc>
              </a:pPr>
              <a:r>
                <a:rPr lang="pt-BR" altLang="pt-BR" sz="1600" dirty="0"/>
                <a:t>mesma caixa</a:t>
              </a:r>
            </a:p>
          </p:txBody>
        </p:sp>
        <p:sp>
          <p:nvSpPr>
            <p:cNvPr id="135" name="Line 149"/>
            <p:cNvSpPr>
              <a:spLocks noChangeShapeType="1"/>
            </p:cNvSpPr>
            <p:nvPr/>
          </p:nvSpPr>
          <p:spPr bwMode="auto">
            <a:xfrm flipV="1">
              <a:off x="590" y="2225"/>
              <a:ext cx="238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36" name="Group 151"/>
          <p:cNvGrpSpPr>
            <a:grpSpLocks/>
          </p:cNvGrpSpPr>
          <p:nvPr/>
        </p:nvGrpSpPr>
        <p:grpSpPr bwMode="auto">
          <a:xfrm>
            <a:off x="2514573" y="1671793"/>
            <a:ext cx="954087" cy="1027112"/>
            <a:chOff x="877" y="1008"/>
            <a:chExt cx="2747" cy="2591"/>
          </a:xfrm>
        </p:grpSpPr>
        <p:pic>
          <p:nvPicPr>
            <p:cNvPr id="137" name="Picture 152" descr="antenna_styliz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53" descr="laptop_keyboar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Freeform 154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4 w 2982"/>
                <a:gd name="T1" fmla="*/ 0 h 2442"/>
                <a:gd name="T2" fmla="*/ 0 w 2982"/>
                <a:gd name="T3" fmla="*/ 4 h 2442"/>
                <a:gd name="T4" fmla="*/ 16 w 2982"/>
                <a:gd name="T5" fmla="*/ 5 h 2442"/>
                <a:gd name="T6" fmla="*/ 20 w 2982"/>
                <a:gd name="T7" fmla="*/ 1 h 2442"/>
                <a:gd name="T8" fmla="*/ 4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140" name="Picture 155" descr="scre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Freeform 156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17 w 2528"/>
                <a:gd name="T3" fmla="*/ 1 h 455"/>
                <a:gd name="T4" fmla="*/ 16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2" name="Freeform 157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4 w 702"/>
                <a:gd name="T1" fmla="*/ 0 h 1893"/>
                <a:gd name="T2" fmla="*/ 0 w 702"/>
                <a:gd name="T3" fmla="*/ 4 h 1893"/>
                <a:gd name="T4" fmla="*/ 1 w 702"/>
                <a:gd name="T5" fmla="*/ 4 h 1893"/>
                <a:gd name="T6" fmla="*/ 5 w 702"/>
                <a:gd name="T7" fmla="*/ 1 h 1893"/>
                <a:gd name="T8" fmla="*/ 4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3" name="Freeform 158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5 w 756"/>
                <a:gd name="T1" fmla="*/ 0 h 2184"/>
                <a:gd name="T2" fmla="*/ 1 w 756"/>
                <a:gd name="T3" fmla="*/ 5 h 2184"/>
                <a:gd name="T4" fmla="*/ 0 w 756"/>
                <a:gd name="T5" fmla="*/ 5 h 2184"/>
                <a:gd name="T6" fmla="*/ 4 w 756"/>
                <a:gd name="T7" fmla="*/ 1 h 2184"/>
                <a:gd name="T8" fmla="*/ 5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4" name="Freeform 159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16 w 2773"/>
                <a:gd name="T5" fmla="*/ 2 h 738"/>
                <a:gd name="T6" fmla="*/ 16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5" name="Freeform 160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12 w 637"/>
                <a:gd name="T1" fmla="*/ 0 h 1659"/>
                <a:gd name="T2" fmla="*/ 12 w 637"/>
                <a:gd name="T3" fmla="*/ 0 h 1659"/>
                <a:gd name="T4" fmla="*/ 1 w 637"/>
                <a:gd name="T5" fmla="*/ 59 h 1659"/>
                <a:gd name="T6" fmla="*/ 0 w 637"/>
                <a:gd name="T7" fmla="*/ 57 h 1659"/>
                <a:gd name="T8" fmla="*/ 1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6" name="Freeform 161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2 h 550"/>
                <a:gd name="T4" fmla="*/ 42 w 2216"/>
                <a:gd name="T5" fmla="*/ 20 h 550"/>
                <a:gd name="T6" fmla="*/ 42 w 2216"/>
                <a:gd name="T7" fmla="*/ 1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147" name="Group 162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154" name="Freeform 16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55" name="Freeform 16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56" name="Freeform 16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57" name="Freeform 16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58" name="Freeform 16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59" name="Freeform 16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148" name="Freeform 169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10 h 792"/>
                <a:gd name="T2" fmla="*/ 9 w 990"/>
                <a:gd name="T3" fmla="*/ 0 h 792"/>
                <a:gd name="T4" fmla="*/ 9 w 990"/>
                <a:gd name="T5" fmla="*/ 1 h 792"/>
                <a:gd name="T6" fmla="*/ 0 w 990"/>
                <a:gd name="T7" fmla="*/ 10 h 792"/>
                <a:gd name="T8" fmla="*/ 1 w 990"/>
                <a:gd name="T9" fmla="*/ 1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9" name="Freeform 170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2 w 2532"/>
                <a:gd name="T5" fmla="*/ 9 h 723"/>
                <a:gd name="T6" fmla="*/ 22 w 2532"/>
                <a:gd name="T7" fmla="*/ 10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0" name="Freeform 171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2 h 147"/>
                <a:gd name="T4" fmla="*/ 0 w 26"/>
                <a:gd name="T5" fmla="*/ 2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1" name="Freeform 172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0 w 1176"/>
                <a:gd name="T1" fmla="*/ 0 h 606"/>
                <a:gd name="T2" fmla="*/ 0 w 1176"/>
                <a:gd name="T3" fmla="*/ 8 h 606"/>
                <a:gd name="T4" fmla="*/ 1 w 1176"/>
                <a:gd name="T5" fmla="*/ 8 h 606"/>
                <a:gd name="T6" fmla="*/ 10 w 1176"/>
                <a:gd name="T7" fmla="*/ 1 h 606"/>
                <a:gd name="T8" fmla="*/ 1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2" name="Freeform 173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2 w 2532"/>
                <a:gd name="T5" fmla="*/ 6 h 723"/>
                <a:gd name="T6" fmla="*/ 12 w 2532"/>
                <a:gd name="T7" fmla="*/ 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3" name="Freeform 174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9 h 723"/>
                <a:gd name="T6" fmla="*/ 0 w 2532"/>
                <a:gd name="T7" fmla="*/ 9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60" name="Group 175"/>
          <p:cNvGrpSpPr>
            <a:grpSpLocks/>
          </p:cNvGrpSpPr>
          <p:nvPr/>
        </p:nvGrpSpPr>
        <p:grpSpPr bwMode="auto">
          <a:xfrm>
            <a:off x="3284510" y="2136930"/>
            <a:ext cx="1123950" cy="862013"/>
            <a:chOff x="-44" y="1473"/>
            <a:chExt cx="981" cy="1105"/>
          </a:xfrm>
        </p:grpSpPr>
        <p:pic>
          <p:nvPicPr>
            <p:cNvPr id="161" name="Picture 176" descr="desktop_computer_stylized_mediu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Freeform 17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 dirty="0"/>
            </a:p>
          </p:txBody>
        </p:sp>
      </p:grpSp>
      <p:grpSp>
        <p:nvGrpSpPr>
          <p:cNvPr id="163" name="Group 178"/>
          <p:cNvGrpSpPr>
            <a:grpSpLocks/>
          </p:cNvGrpSpPr>
          <p:nvPr/>
        </p:nvGrpSpPr>
        <p:grpSpPr bwMode="auto">
          <a:xfrm>
            <a:off x="3225773" y="3943505"/>
            <a:ext cx="849312" cy="712788"/>
            <a:chOff x="-44" y="1473"/>
            <a:chExt cx="981" cy="1105"/>
          </a:xfrm>
        </p:grpSpPr>
        <p:pic>
          <p:nvPicPr>
            <p:cNvPr id="164" name="Picture 179" descr="desktop_computer_stylized_mediu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" name="Freeform 18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0583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27" grpId="0"/>
      <p:bldP spid="1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80816" cy="1143000"/>
          </a:xfrm>
        </p:spPr>
        <p:txBody>
          <a:bodyPr/>
          <a:lstStyle/>
          <a:p>
            <a:r>
              <a:rPr lang="pt-BR" sz="3200" dirty="0"/>
              <a:t>Redes de acesso corporativas (Ethernet)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4624595"/>
            <a:ext cx="8017042" cy="1536362"/>
          </a:xfrm>
        </p:spPr>
        <p:txBody>
          <a:bodyPr/>
          <a:lstStyle/>
          <a:p>
            <a:r>
              <a:rPr lang="pt-BR" sz="2000" dirty="0"/>
              <a:t>Usado tipicamente em empresas, universidades, etc.</a:t>
            </a:r>
          </a:p>
          <a:p>
            <a:r>
              <a:rPr lang="pt-BR" sz="2000" dirty="0"/>
              <a:t>Ethernet de 10Mbps, 100Mbps, 1Gbps e 10Gbps</a:t>
            </a:r>
          </a:p>
          <a:p>
            <a:r>
              <a:rPr lang="pt-BR" sz="2000" dirty="0"/>
              <a:t>Hoje tipicamente os sistemas terminais se conectam a switches Ethernet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5" name="Line 2"/>
          <p:cNvSpPr>
            <a:spLocks noChangeShapeType="1"/>
          </p:cNvSpPr>
          <p:nvPr/>
        </p:nvSpPr>
        <p:spPr bwMode="auto">
          <a:xfrm>
            <a:off x="2217738" y="31861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6" name="Line 3"/>
          <p:cNvSpPr>
            <a:spLocks noChangeShapeType="1"/>
          </p:cNvSpPr>
          <p:nvPr/>
        </p:nvSpPr>
        <p:spPr bwMode="auto">
          <a:xfrm>
            <a:off x="2636838" y="3194050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Line 4"/>
          <p:cNvSpPr>
            <a:spLocks noChangeShapeType="1"/>
          </p:cNvSpPr>
          <p:nvPr/>
        </p:nvSpPr>
        <p:spPr bwMode="auto">
          <a:xfrm flipH="1">
            <a:off x="1614488" y="3167063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58" name="Group 51"/>
          <p:cNvGrpSpPr>
            <a:grpSpLocks/>
          </p:cNvGrpSpPr>
          <p:nvPr/>
        </p:nvGrpSpPr>
        <p:grpSpPr bwMode="auto">
          <a:xfrm>
            <a:off x="2016125" y="2873375"/>
            <a:ext cx="1052513" cy="355600"/>
            <a:chOff x="4410" y="1365"/>
            <a:chExt cx="663" cy="224"/>
          </a:xfrm>
        </p:grpSpPr>
        <p:sp>
          <p:nvSpPr>
            <p:cNvPr id="244" name="Rectangle 52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45" name="AutoShape 53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46" name="Freeform 54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7" name="Freeform 55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693 h 63"/>
                <a:gd name="T2" fmla="*/ 13798 w 280"/>
                <a:gd name="T3" fmla="*/ 674 h 63"/>
                <a:gd name="T4" fmla="*/ 81432 w 280"/>
                <a:gd name="T5" fmla="*/ 0 h 63"/>
                <a:gd name="T6" fmla="*/ 103965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48" name="Freeform 56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59" name="Line 59"/>
          <p:cNvSpPr>
            <a:spLocks noChangeShapeType="1"/>
          </p:cNvSpPr>
          <p:nvPr/>
        </p:nvSpPr>
        <p:spPr bwMode="auto">
          <a:xfrm flipH="1">
            <a:off x="1108075" y="2946400"/>
            <a:ext cx="106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V="1">
            <a:off x="2389188" y="2328863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61" name="Group 62"/>
          <p:cNvGrpSpPr>
            <a:grpSpLocks/>
          </p:cNvGrpSpPr>
          <p:nvPr/>
        </p:nvGrpSpPr>
        <p:grpSpPr bwMode="auto">
          <a:xfrm>
            <a:off x="2089150" y="1876425"/>
            <a:ext cx="873125" cy="627063"/>
            <a:chOff x="2967" y="478"/>
            <a:chExt cx="788" cy="625"/>
          </a:xfrm>
        </p:grpSpPr>
        <p:pic>
          <p:nvPicPr>
            <p:cNvPr id="242" name="Picture 63" descr="access_point_styliz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Picture 64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5"/>
          <p:cNvGrpSpPr>
            <a:grpSpLocks/>
          </p:cNvGrpSpPr>
          <p:nvPr/>
        </p:nvGrpSpPr>
        <p:grpSpPr bwMode="auto">
          <a:xfrm>
            <a:off x="2746375" y="1231900"/>
            <a:ext cx="622300" cy="706438"/>
            <a:chOff x="877" y="1008"/>
            <a:chExt cx="2747" cy="2591"/>
          </a:xfrm>
        </p:grpSpPr>
        <p:pic>
          <p:nvPicPr>
            <p:cNvPr id="219" name="Picture 66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67" descr="laptop_keybo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Freeform 6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4 w 2982"/>
                <a:gd name="T1" fmla="*/ 0 h 2442"/>
                <a:gd name="T2" fmla="*/ 0 w 2982"/>
                <a:gd name="T3" fmla="*/ 4 h 2442"/>
                <a:gd name="T4" fmla="*/ 16 w 2982"/>
                <a:gd name="T5" fmla="*/ 5 h 2442"/>
                <a:gd name="T6" fmla="*/ 20 w 2982"/>
                <a:gd name="T7" fmla="*/ 1 h 2442"/>
                <a:gd name="T8" fmla="*/ 4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22" name="Picture 69" descr="scre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7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17 w 2528"/>
                <a:gd name="T3" fmla="*/ 1 h 455"/>
                <a:gd name="T4" fmla="*/ 16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" name="Freeform 7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4 w 702"/>
                <a:gd name="T1" fmla="*/ 0 h 1893"/>
                <a:gd name="T2" fmla="*/ 0 w 702"/>
                <a:gd name="T3" fmla="*/ 4 h 1893"/>
                <a:gd name="T4" fmla="*/ 1 w 702"/>
                <a:gd name="T5" fmla="*/ 4 h 1893"/>
                <a:gd name="T6" fmla="*/ 5 w 702"/>
                <a:gd name="T7" fmla="*/ 1 h 1893"/>
                <a:gd name="T8" fmla="*/ 4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" name="Freeform 7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5 w 756"/>
                <a:gd name="T1" fmla="*/ 0 h 2184"/>
                <a:gd name="T2" fmla="*/ 1 w 756"/>
                <a:gd name="T3" fmla="*/ 5 h 2184"/>
                <a:gd name="T4" fmla="*/ 0 w 756"/>
                <a:gd name="T5" fmla="*/ 5 h 2184"/>
                <a:gd name="T6" fmla="*/ 4 w 756"/>
                <a:gd name="T7" fmla="*/ 1 h 2184"/>
                <a:gd name="T8" fmla="*/ 5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" name="Freeform 7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16 w 2773"/>
                <a:gd name="T5" fmla="*/ 2 h 738"/>
                <a:gd name="T6" fmla="*/ 16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7" name="Freeform 7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12 w 637"/>
                <a:gd name="T1" fmla="*/ 0 h 1659"/>
                <a:gd name="T2" fmla="*/ 12 w 637"/>
                <a:gd name="T3" fmla="*/ 0 h 1659"/>
                <a:gd name="T4" fmla="*/ 1 w 637"/>
                <a:gd name="T5" fmla="*/ 59 h 1659"/>
                <a:gd name="T6" fmla="*/ 0 w 637"/>
                <a:gd name="T7" fmla="*/ 57 h 1659"/>
                <a:gd name="T8" fmla="*/ 1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8" name="Freeform 7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2 h 550"/>
                <a:gd name="T4" fmla="*/ 42 w 2216"/>
                <a:gd name="T5" fmla="*/ 20 h 550"/>
                <a:gd name="T6" fmla="*/ 42 w 2216"/>
                <a:gd name="T7" fmla="*/ 1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9" name="Group 7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236" name="Freeform 7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7" name="Freeform 7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Freeform 7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9" name="Freeform 8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" name="Freeform 8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Freeform 8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30" name="Freeform 8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10 h 792"/>
                <a:gd name="T2" fmla="*/ 9 w 990"/>
                <a:gd name="T3" fmla="*/ 0 h 792"/>
                <a:gd name="T4" fmla="*/ 9 w 990"/>
                <a:gd name="T5" fmla="*/ 1 h 792"/>
                <a:gd name="T6" fmla="*/ 0 w 990"/>
                <a:gd name="T7" fmla="*/ 10 h 792"/>
                <a:gd name="T8" fmla="*/ 1 w 990"/>
                <a:gd name="T9" fmla="*/ 1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2 w 2532"/>
                <a:gd name="T5" fmla="*/ 9 h 723"/>
                <a:gd name="T6" fmla="*/ 22 w 2532"/>
                <a:gd name="T7" fmla="*/ 10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2 h 147"/>
                <a:gd name="T4" fmla="*/ 0 w 26"/>
                <a:gd name="T5" fmla="*/ 2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3" name="Freeform 8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0 w 1176"/>
                <a:gd name="T1" fmla="*/ 0 h 606"/>
                <a:gd name="T2" fmla="*/ 0 w 1176"/>
                <a:gd name="T3" fmla="*/ 8 h 606"/>
                <a:gd name="T4" fmla="*/ 1 w 1176"/>
                <a:gd name="T5" fmla="*/ 8 h 606"/>
                <a:gd name="T6" fmla="*/ 10 w 1176"/>
                <a:gd name="T7" fmla="*/ 1 h 606"/>
                <a:gd name="T8" fmla="*/ 1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4" name="Freeform 8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2 w 2532"/>
                <a:gd name="T5" fmla="*/ 6 h 723"/>
                <a:gd name="T6" fmla="*/ 12 w 2532"/>
                <a:gd name="T7" fmla="*/ 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5" name="Freeform 8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9 h 723"/>
                <a:gd name="T6" fmla="*/ 0 w 2532"/>
                <a:gd name="T7" fmla="*/ 9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3" name="Group 89"/>
          <p:cNvGrpSpPr>
            <a:grpSpLocks/>
          </p:cNvGrpSpPr>
          <p:nvPr/>
        </p:nvGrpSpPr>
        <p:grpSpPr bwMode="auto">
          <a:xfrm>
            <a:off x="1216025" y="1511300"/>
            <a:ext cx="566738" cy="625475"/>
            <a:chOff x="877" y="1008"/>
            <a:chExt cx="2747" cy="2591"/>
          </a:xfrm>
        </p:grpSpPr>
        <p:pic>
          <p:nvPicPr>
            <p:cNvPr id="196" name="Picture 90" descr="antenna_stylize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91" descr="laptop_keyboar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" name="Freeform 92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4 w 2982"/>
                <a:gd name="T1" fmla="*/ 0 h 2442"/>
                <a:gd name="T2" fmla="*/ 0 w 2982"/>
                <a:gd name="T3" fmla="*/ 4 h 2442"/>
                <a:gd name="T4" fmla="*/ 16 w 2982"/>
                <a:gd name="T5" fmla="*/ 5 h 2442"/>
                <a:gd name="T6" fmla="*/ 20 w 2982"/>
                <a:gd name="T7" fmla="*/ 1 h 2442"/>
                <a:gd name="T8" fmla="*/ 4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199" name="Picture 93" descr="scree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Freeform 94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17 w 2528"/>
                <a:gd name="T3" fmla="*/ 1 h 455"/>
                <a:gd name="T4" fmla="*/ 16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" name="Freeform 95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4 w 702"/>
                <a:gd name="T1" fmla="*/ 0 h 1893"/>
                <a:gd name="T2" fmla="*/ 0 w 702"/>
                <a:gd name="T3" fmla="*/ 4 h 1893"/>
                <a:gd name="T4" fmla="*/ 1 w 702"/>
                <a:gd name="T5" fmla="*/ 4 h 1893"/>
                <a:gd name="T6" fmla="*/ 5 w 702"/>
                <a:gd name="T7" fmla="*/ 1 h 1893"/>
                <a:gd name="T8" fmla="*/ 4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2" name="Freeform 96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5 w 756"/>
                <a:gd name="T1" fmla="*/ 0 h 2184"/>
                <a:gd name="T2" fmla="*/ 1 w 756"/>
                <a:gd name="T3" fmla="*/ 5 h 2184"/>
                <a:gd name="T4" fmla="*/ 0 w 756"/>
                <a:gd name="T5" fmla="*/ 5 h 2184"/>
                <a:gd name="T6" fmla="*/ 4 w 756"/>
                <a:gd name="T7" fmla="*/ 1 h 2184"/>
                <a:gd name="T8" fmla="*/ 5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3" name="Freeform 97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16 w 2773"/>
                <a:gd name="T5" fmla="*/ 2 h 738"/>
                <a:gd name="T6" fmla="*/ 16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4" name="Freeform 98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12 w 637"/>
                <a:gd name="T1" fmla="*/ 0 h 1659"/>
                <a:gd name="T2" fmla="*/ 12 w 637"/>
                <a:gd name="T3" fmla="*/ 0 h 1659"/>
                <a:gd name="T4" fmla="*/ 1 w 637"/>
                <a:gd name="T5" fmla="*/ 59 h 1659"/>
                <a:gd name="T6" fmla="*/ 0 w 637"/>
                <a:gd name="T7" fmla="*/ 57 h 1659"/>
                <a:gd name="T8" fmla="*/ 1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5" name="Freeform 99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2 h 550"/>
                <a:gd name="T4" fmla="*/ 42 w 2216"/>
                <a:gd name="T5" fmla="*/ 20 h 550"/>
                <a:gd name="T6" fmla="*/ 42 w 2216"/>
                <a:gd name="T7" fmla="*/ 1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06" name="Group 100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213" name="Freeform 10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" name="Freeform 10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" name="Freeform 10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Freeform 10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" name="Freeform 10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" name="Freeform 10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7" name="Freeform 107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10 h 792"/>
                <a:gd name="T2" fmla="*/ 9 w 990"/>
                <a:gd name="T3" fmla="*/ 0 h 792"/>
                <a:gd name="T4" fmla="*/ 9 w 990"/>
                <a:gd name="T5" fmla="*/ 1 h 792"/>
                <a:gd name="T6" fmla="*/ 0 w 990"/>
                <a:gd name="T7" fmla="*/ 10 h 792"/>
                <a:gd name="T8" fmla="*/ 1 w 990"/>
                <a:gd name="T9" fmla="*/ 1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Freeform 108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2 w 2532"/>
                <a:gd name="T5" fmla="*/ 9 h 723"/>
                <a:gd name="T6" fmla="*/ 22 w 2532"/>
                <a:gd name="T7" fmla="*/ 10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" name="Freeform 109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2 h 147"/>
                <a:gd name="T4" fmla="*/ 0 w 26"/>
                <a:gd name="T5" fmla="*/ 2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0" name="Freeform 110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0 w 1176"/>
                <a:gd name="T1" fmla="*/ 0 h 606"/>
                <a:gd name="T2" fmla="*/ 0 w 1176"/>
                <a:gd name="T3" fmla="*/ 8 h 606"/>
                <a:gd name="T4" fmla="*/ 1 w 1176"/>
                <a:gd name="T5" fmla="*/ 8 h 606"/>
                <a:gd name="T6" fmla="*/ 10 w 1176"/>
                <a:gd name="T7" fmla="*/ 1 h 606"/>
                <a:gd name="T8" fmla="*/ 1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" name="Freeform 111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2 w 2532"/>
                <a:gd name="T5" fmla="*/ 6 h 723"/>
                <a:gd name="T6" fmla="*/ 12 w 2532"/>
                <a:gd name="T7" fmla="*/ 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" name="Freeform 112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9 h 723"/>
                <a:gd name="T6" fmla="*/ 0 w 2532"/>
                <a:gd name="T7" fmla="*/ 9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4" name="Group 113"/>
          <p:cNvGrpSpPr>
            <a:grpSpLocks/>
          </p:cNvGrpSpPr>
          <p:nvPr/>
        </p:nvGrpSpPr>
        <p:grpSpPr bwMode="auto">
          <a:xfrm>
            <a:off x="1963738" y="1203325"/>
            <a:ext cx="635000" cy="615950"/>
            <a:chOff x="877" y="1008"/>
            <a:chExt cx="2747" cy="2591"/>
          </a:xfrm>
        </p:grpSpPr>
        <p:pic>
          <p:nvPicPr>
            <p:cNvPr id="173" name="Picture 114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115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Freeform 116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4 w 2982"/>
                <a:gd name="T1" fmla="*/ 0 h 2442"/>
                <a:gd name="T2" fmla="*/ 0 w 2982"/>
                <a:gd name="T3" fmla="*/ 4 h 2442"/>
                <a:gd name="T4" fmla="*/ 16 w 2982"/>
                <a:gd name="T5" fmla="*/ 5 h 2442"/>
                <a:gd name="T6" fmla="*/ 20 w 2982"/>
                <a:gd name="T7" fmla="*/ 1 h 2442"/>
                <a:gd name="T8" fmla="*/ 4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176" name="Picture 117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" name="Freeform 118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17 w 2528"/>
                <a:gd name="T3" fmla="*/ 1 h 455"/>
                <a:gd name="T4" fmla="*/ 16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8" name="Freeform 119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4 w 702"/>
                <a:gd name="T1" fmla="*/ 0 h 1893"/>
                <a:gd name="T2" fmla="*/ 0 w 702"/>
                <a:gd name="T3" fmla="*/ 4 h 1893"/>
                <a:gd name="T4" fmla="*/ 1 w 702"/>
                <a:gd name="T5" fmla="*/ 4 h 1893"/>
                <a:gd name="T6" fmla="*/ 5 w 702"/>
                <a:gd name="T7" fmla="*/ 1 h 1893"/>
                <a:gd name="T8" fmla="*/ 4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9" name="Freeform 120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5 w 756"/>
                <a:gd name="T1" fmla="*/ 0 h 2184"/>
                <a:gd name="T2" fmla="*/ 1 w 756"/>
                <a:gd name="T3" fmla="*/ 5 h 2184"/>
                <a:gd name="T4" fmla="*/ 0 w 756"/>
                <a:gd name="T5" fmla="*/ 5 h 2184"/>
                <a:gd name="T6" fmla="*/ 4 w 756"/>
                <a:gd name="T7" fmla="*/ 1 h 2184"/>
                <a:gd name="T8" fmla="*/ 5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0" name="Freeform 121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16 w 2773"/>
                <a:gd name="T5" fmla="*/ 2 h 738"/>
                <a:gd name="T6" fmla="*/ 16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1" name="Freeform 122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12 w 637"/>
                <a:gd name="T1" fmla="*/ 0 h 1659"/>
                <a:gd name="T2" fmla="*/ 12 w 637"/>
                <a:gd name="T3" fmla="*/ 0 h 1659"/>
                <a:gd name="T4" fmla="*/ 1 w 637"/>
                <a:gd name="T5" fmla="*/ 59 h 1659"/>
                <a:gd name="T6" fmla="*/ 0 w 637"/>
                <a:gd name="T7" fmla="*/ 57 h 1659"/>
                <a:gd name="T8" fmla="*/ 1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2" name="Freeform 123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2 h 550"/>
                <a:gd name="T4" fmla="*/ 42 w 2216"/>
                <a:gd name="T5" fmla="*/ 20 h 550"/>
                <a:gd name="T6" fmla="*/ 42 w 2216"/>
                <a:gd name="T7" fmla="*/ 1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83" name="Group 124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190" name="Freeform 125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Freeform 126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2" name="Freeform 127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3" name="Freeform 128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Freeform 129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5" name="Freeform 130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84" name="Freeform 131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10 h 792"/>
                <a:gd name="T2" fmla="*/ 9 w 990"/>
                <a:gd name="T3" fmla="*/ 0 h 792"/>
                <a:gd name="T4" fmla="*/ 9 w 990"/>
                <a:gd name="T5" fmla="*/ 1 h 792"/>
                <a:gd name="T6" fmla="*/ 0 w 990"/>
                <a:gd name="T7" fmla="*/ 10 h 792"/>
                <a:gd name="T8" fmla="*/ 1 w 990"/>
                <a:gd name="T9" fmla="*/ 1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5" name="Freeform 132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2 w 2532"/>
                <a:gd name="T5" fmla="*/ 9 h 723"/>
                <a:gd name="T6" fmla="*/ 22 w 2532"/>
                <a:gd name="T7" fmla="*/ 10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6" name="Freeform 133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2 h 147"/>
                <a:gd name="T4" fmla="*/ 0 w 26"/>
                <a:gd name="T5" fmla="*/ 2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7" name="Freeform 134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0 w 1176"/>
                <a:gd name="T1" fmla="*/ 0 h 606"/>
                <a:gd name="T2" fmla="*/ 0 w 1176"/>
                <a:gd name="T3" fmla="*/ 8 h 606"/>
                <a:gd name="T4" fmla="*/ 1 w 1176"/>
                <a:gd name="T5" fmla="*/ 8 h 606"/>
                <a:gd name="T6" fmla="*/ 10 w 1176"/>
                <a:gd name="T7" fmla="*/ 1 h 606"/>
                <a:gd name="T8" fmla="*/ 1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" name="Freeform 135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2 w 2532"/>
                <a:gd name="T5" fmla="*/ 6 h 723"/>
                <a:gd name="T6" fmla="*/ 12 w 2532"/>
                <a:gd name="T7" fmla="*/ 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" name="Freeform 136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9 h 723"/>
                <a:gd name="T6" fmla="*/ 0 w 2532"/>
                <a:gd name="T7" fmla="*/ 9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5" name="Group 296"/>
          <p:cNvGrpSpPr>
            <a:grpSpLocks/>
          </p:cNvGrpSpPr>
          <p:nvPr/>
        </p:nvGrpSpPr>
        <p:grpSpPr bwMode="auto">
          <a:xfrm>
            <a:off x="-521142" y="1851038"/>
            <a:ext cx="6117080" cy="479427"/>
            <a:chOff x="2907" y="1300"/>
            <a:chExt cx="6117080" cy="194"/>
          </a:xfrm>
        </p:grpSpPr>
        <p:sp>
          <p:nvSpPr>
            <p:cNvPr id="165" name="Oval 407"/>
            <p:cNvSpPr>
              <a:spLocks noChangeArrowheads="1"/>
            </p:cNvSpPr>
            <p:nvPr/>
          </p:nvSpPr>
          <p:spPr bwMode="auto">
            <a:xfrm>
              <a:off x="4955276" y="1385"/>
              <a:ext cx="1158404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66" name="Rectangle 410"/>
            <p:cNvSpPr>
              <a:spLocks noChangeArrowheads="1"/>
            </p:cNvSpPr>
            <p:nvPr/>
          </p:nvSpPr>
          <p:spPr bwMode="auto">
            <a:xfrm>
              <a:off x="4955276" y="1374"/>
              <a:ext cx="1164711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67" name="Oval 411"/>
            <p:cNvSpPr>
              <a:spLocks noChangeArrowheads="1"/>
            </p:cNvSpPr>
            <p:nvPr/>
          </p:nvSpPr>
          <p:spPr bwMode="auto">
            <a:xfrm>
              <a:off x="4953174" y="1300"/>
              <a:ext cx="1158404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68" name="Group 300"/>
            <p:cNvGrpSpPr>
              <a:grpSpLocks/>
            </p:cNvGrpSpPr>
            <p:nvPr/>
          </p:nvGrpSpPr>
          <p:grpSpPr bwMode="auto">
            <a:xfrm>
              <a:off x="5188639" y="1332"/>
              <a:ext cx="651733" cy="60"/>
              <a:chOff x="2468" y="1332"/>
              <a:chExt cx="310" cy="60"/>
            </a:xfrm>
          </p:grpSpPr>
          <p:sp>
            <p:nvSpPr>
              <p:cNvPr id="171" name="Freeform 30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" name="Freeform 30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69" name="Line 303"/>
            <p:cNvSpPr>
              <a:spLocks noChangeShapeType="1"/>
            </p:cNvSpPr>
            <p:nvPr/>
          </p:nvSpPr>
          <p:spPr bwMode="auto">
            <a:xfrm>
              <a:off x="4955276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" name="Line 304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6" name="Line 305"/>
          <p:cNvSpPr>
            <a:spLocks noChangeShapeType="1"/>
          </p:cNvSpPr>
          <p:nvPr/>
        </p:nvSpPr>
        <p:spPr bwMode="auto">
          <a:xfrm flipV="1">
            <a:off x="2778125" y="2111375"/>
            <a:ext cx="1668463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7" name="Line 306"/>
          <p:cNvSpPr>
            <a:spLocks noChangeShapeType="1"/>
          </p:cNvSpPr>
          <p:nvPr/>
        </p:nvSpPr>
        <p:spPr bwMode="auto">
          <a:xfrm>
            <a:off x="4594225" y="3005138"/>
            <a:ext cx="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8" name="Line 340"/>
          <p:cNvSpPr>
            <a:spLocks noChangeShapeType="1"/>
          </p:cNvSpPr>
          <p:nvPr/>
        </p:nvSpPr>
        <p:spPr bwMode="auto">
          <a:xfrm>
            <a:off x="4975225" y="2997200"/>
            <a:ext cx="0" cy="652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69" name="Group 230"/>
          <p:cNvGrpSpPr>
            <a:grpSpLocks/>
          </p:cNvGrpSpPr>
          <p:nvPr/>
        </p:nvGrpSpPr>
        <p:grpSpPr bwMode="auto">
          <a:xfrm>
            <a:off x="4432300" y="3616325"/>
            <a:ext cx="365125" cy="766763"/>
            <a:chOff x="4140" y="429"/>
            <a:chExt cx="1425" cy="2396"/>
          </a:xfrm>
        </p:grpSpPr>
        <p:sp>
          <p:nvSpPr>
            <p:cNvPr id="133" name="Freeform 2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4" name="Rectangle 23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35" name="Freeform 2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6" name="Freeform 2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7" name="Rectangle 23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38" name="Group 2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63" name="AutoShape 23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" name="AutoShape 23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39" name="Rectangle 23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40" name="Group 2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61" name="AutoShape 24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2" name="AutoShape 2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41" name="Rectangle 24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42" name="Rectangle 24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43" name="Group 2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" name="AutoShape 24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0" name="AutoShape 24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44" name="Freeform 2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45" name="Group 2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" name="AutoShape 25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58" name="AutoShape 25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46" name="Rectangle 25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47" name="Freeform 2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8" name="Freeform 2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7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" name="Oval 25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50" name="Freeform 2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1" name="AutoShape 25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52" name="AutoShape 25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53" name="Oval 25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54" name="Oval 26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0000"/>
                </a:solidFill>
              </a:endParaRPr>
            </a:p>
          </p:txBody>
        </p:sp>
        <p:sp>
          <p:nvSpPr>
            <p:cNvPr id="155" name="Oval 26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56" name="Rectangle 26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70" name="Line 342"/>
          <p:cNvSpPr>
            <a:spLocks noChangeShapeType="1"/>
          </p:cNvSpPr>
          <p:nvPr/>
        </p:nvSpPr>
        <p:spPr bwMode="auto">
          <a:xfrm>
            <a:off x="3017838" y="3208338"/>
            <a:ext cx="503237" cy="3317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" name="Text Box 343"/>
          <p:cNvSpPr txBox="1">
            <a:spLocks noChangeArrowheads="1"/>
          </p:cNvSpPr>
          <p:nvPr/>
        </p:nvSpPr>
        <p:spPr bwMode="auto">
          <a:xfrm>
            <a:off x="3045894" y="3538538"/>
            <a:ext cx="122341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pt-BR" sz="2000" dirty="0"/>
              <a:t>switch</a:t>
            </a:r>
          </a:p>
          <a:p>
            <a:pPr algn="ctr">
              <a:lnSpc>
                <a:spcPct val="85000"/>
              </a:lnSpc>
            </a:pPr>
            <a:r>
              <a:rPr lang="en-US" altLang="pt-BR" sz="2000" dirty="0"/>
              <a:t>Ethernet </a:t>
            </a:r>
          </a:p>
        </p:txBody>
      </p:sp>
      <p:sp>
        <p:nvSpPr>
          <p:cNvPr id="72" name="Line 344"/>
          <p:cNvSpPr>
            <a:spLocks noChangeShapeType="1"/>
          </p:cNvSpPr>
          <p:nvPr/>
        </p:nvSpPr>
        <p:spPr bwMode="auto">
          <a:xfrm>
            <a:off x="5307013" y="3954463"/>
            <a:ext cx="525462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3" name="Text Box 345"/>
          <p:cNvSpPr txBox="1">
            <a:spLocks noChangeArrowheads="1"/>
          </p:cNvSpPr>
          <p:nvPr/>
        </p:nvSpPr>
        <p:spPr bwMode="auto">
          <a:xfrm>
            <a:off x="5209109" y="3611255"/>
            <a:ext cx="29787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pt-BR" sz="2000" dirty="0" err="1"/>
              <a:t>servidores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institucionais</a:t>
            </a:r>
            <a:r>
              <a:rPr lang="en-US" altLang="pt-BR" sz="2000" dirty="0"/>
              <a:t>,</a:t>
            </a:r>
          </a:p>
          <a:p>
            <a:pPr algn="ctr">
              <a:lnSpc>
                <a:spcPct val="85000"/>
              </a:lnSpc>
            </a:pPr>
            <a:r>
              <a:rPr lang="en-US" altLang="pt-BR" sz="2000" dirty="0" err="1"/>
              <a:t>correio</a:t>
            </a:r>
            <a:r>
              <a:rPr lang="en-US" altLang="pt-BR" sz="2000" dirty="0"/>
              <a:t> e web</a:t>
            </a:r>
          </a:p>
        </p:txBody>
      </p:sp>
      <p:sp>
        <p:nvSpPr>
          <p:cNvPr id="74" name="Text Box 346"/>
          <p:cNvSpPr txBox="1">
            <a:spLocks noChangeArrowheads="1"/>
          </p:cNvSpPr>
          <p:nvPr/>
        </p:nvSpPr>
        <p:spPr bwMode="auto">
          <a:xfrm>
            <a:off x="6150979" y="2986088"/>
            <a:ext cx="255069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pt-BR" sz="2000" dirty="0" err="1"/>
              <a:t>roteador</a:t>
            </a:r>
            <a:r>
              <a:rPr lang="en-US" altLang="pt-BR" sz="2000" dirty="0"/>
              <a:t> </a:t>
            </a:r>
            <a:r>
              <a:rPr lang="en-US" altLang="pt-BR" sz="2000" dirty="0" err="1"/>
              <a:t>institucional</a:t>
            </a:r>
            <a:endParaRPr lang="en-US" altLang="pt-BR" sz="2000" dirty="0"/>
          </a:p>
        </p:txBody>
      </p:sp>
      <p:sp>
        <p:nvSpPr>
          <p:cNvPr id="75" name="Line 347"/>
          <p:cNvSpPr>
            <a:spLocks noChangeShapeType="1"/>
          </p:cNvSpPr>
          <p:nvPr/>
        </p:nvSpPr>
        <p:spPr bwMode="auto">
          <a:xfrm>
            <a:off x="5505450" y="2368550"/>
            <a:ext cx="1006475" cy="663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" name="Line 348"/>
          <p:cNvSpPr>
            <a:spLocks noChangeShapeType="1"/>
          </p:cNvSpPr>
          <p:nvPr/>
        </p:nvSpPr>
        <p:spPr bwMode="auto">
          <a:xfrm>
            <a:off x="5578475" y="2032000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7" name="Line 349"/>
          <p:cNvSpPr>
            <a:spLocks noChangeShapeType="1"/>
          </p:cNvSpPr>
          <p:nvPr/>
        </p:nvSpPr>
        <p:spPr bwMode="auto">
          <a:xfrm>
            <a:off x="6608763" y="2028825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8" name="Line 350"/>
          <p:cNvSpPr>
            <a:spLocks noChangeShapeType="1"/>
          </p:cNvSpPr>
          <p:nvPr/>
        </p:nvSpPr>
        <p:spPr bwMode="auto">
          <a:xfrm>
            <a:off x="5999163" y="2117725"/>
            <a:ext cx="503237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Text Box 351"/>
          <p:cNvSpPr txBox="1">
            <a:spLocks noChangeArrowheads="1"/>
          </p:cNvSpPr>
          <p:nvPr/>
        </p:nvSpPr>
        <p:spPr bwMode="auto">
          <a:xfrm>
            <a:off x="6480542" y="2171436"/>
            <a:ext cx="2497992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pt-BR" sz="2000" dirty="0"/>
              <a:t>Enlace </a:t>
            </a:r>
            <a:r>
              <a:rPr lang="en-US" altLang="pt-BR" sz="2000" dirty="0" err="1"/>
              <a:t>institucional</a:t>
            </a:r>
            <a:endParaRPr lang="en-US" altLang="pt-BR" sz="2000" dirty="0"/>
          </a:p>
          <a:p>
            <a:pPr algn="ctr">
              <a:lnSpc>
                <a:spcPct val="85000"/>
              </a:lnSpc>
            </a:pPr>
            <a:r>
              <a:rPr lang="en-US" altLang="pt-BR" sz="2000" dirty="0" err="1"/>
              <a:t>para</a:t>
            </a:r>
            <a:r>
              <a:rPr lang="en-US" altLang="pt-BR" sz="2000" dirty="0"/>
              <a:t> o ISP (Internet)</a:t>
            </a:r>
          </a:p>
          <a:p>
            <a:pPr algn="ctr">
              <a:lnSpc>
                <a:spcPct val="85000"/>
              </a:lnSpc>
            </a:pPr>
            <a:endParaRPr lang="en-US" altLang="pt-BR" sz="2000" dirty="0"/>
          </a:p>
        </p:txBody>
      </p:sp>
      <p:grpSp>
        <p:nvGrpSpPr>
          <p:cNvPr id="80" name="Group 353"/>
          <p:cNvGrpSpPr>
            <a:grpSpLocks/>
          </p:cNvGrpSpPr>
          <p:nvPr/>
        </p:nvGrpSpPr>
        <p:grpSpPr bwMode="auto">
          <a:xfrm>
            <a:off x="4397375" y="2636838"/>
            <a:ext cx="1052513" cy="355600"/>
            <a:chOff x="4410" y="1365"/>
            <a:chExt cx="663" cy="224"/>
          </a:xfrm>
        </p:grpSpPr>
        <p:sp>
          <p:nvSpPr>
            <p:cNvPr id="128" name="Rectangle 354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29" name="AutoShape 355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30" name="Freeform 356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1" name="Freeform 357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693 h 63"/>
                <a:gd name="T2" fmla="*/ 13798 w 280"/>
                <a:gd name="T3" fmla="*/ 674 h 63"/>
                <a:gd name="T4" fmla="*/ 81432 w 280"/>
                <a:gd name="T5" fmla="*/ 0 h 63"/>
                <a:gd name="T6" fmla="*/ 103965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32" name="Freeform 358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81" name="Line 359"/>
          <p:cNvSpPr>
            <a:spLocks noChangeShapeType="1"/>
          </p:cNvSpPr>
          <p:nvPr/>
        </p:nvSpPr>
        <p:spPr bwMode="auto">
          <a:xfrm>
            <a:off x="4983163" y="2332038"/>
            <a:ext cx="0" cy="296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82" name="Group 360"/>
          <p:cNvGrpSpPr>
            <a:grpSpLocks/>
          </p:cNvGrpSpPr>
          <p:nvPr/>
        </p:nvGrpSpPr>
        <p:grpSpPr bwMode="auto">
          <a:xfrm>
            <a:off x="4872038" y="3609975"/>
            <a:ext cx="365125" cy="766763"/>
            <a:chOff x="4140" y="429"/>
            <a:chExt cx="1425" cy="2396"/>
          </a:xfrm>
        </p:grpSpPr>
        <p:sp>
          <p:nvSpPr>
            <p:cNvPr id="96" name="Freeform 36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7" name="Rectangle 36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98" name="Freeform 36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" name="Freeform 36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0" name="Rectangle 36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01" name="Group 36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6" name="AutoShape 36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7" name="AutoShape 36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02" name="Rectangle 36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03" name="Group 37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4" name="AutoShape 37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5" name="AutoShape 37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04" name="Rectangle 37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05" name="Rectangle 37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06" name="Group 37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2" name="AutoShape 37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3" name="AutoShape 37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07" name="Freeform 37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8" name="Group 37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" name="AutoShape 3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1" name="AutoShape 38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09" name="Rectangle 38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0" name="Freeform 38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Freeform 38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7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Oval 38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3" name="Freeform 38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4" name="AutoShape 38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5" name="AutoShape 38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6" name="Oval 38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7" name="Oval 39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0000"/>
                </a:solidFill>
              </a:endParaRPr>
            </a:p>
          </p:txBody>
        </p:sp>
        <p:sp>
          <p:nvSpPr>
            <p:cNvPr id="118" name="Oval 39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9" name="Rectangle 39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83" name="Line 393"/>
          <p:cNvSpPr>
            <a:spLocks noChangeShapeType="1"/>
          </p:cNvSpPr>
          <p:nvPr/>
        </p:nvSpPr>
        <p:spPr bwMode="auto">
          <a:xfrm flipH="1">
            <a:off x="3638550" y="3051175"/>
            <a:ext cx="788988" cy="5032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84" name="Group 395"/>
          <p:cNvGrpSpPr>
            <a:grpSpLocks/>
          </p:cNvGrpSpPr>
          <p:nvPr/>
        </p:nvGrpSpPr>
        <p:grpSpPr bwMode="auto">
          <a:xfrm>
            <a:off x="606425" y="2566988"/>
            <a:ext cx="723900" cy="665162"/>
            <a:chOff x="-44" y="1473"/>
            <a:chExt cx="981" cy="1105"/>
          </a:xfrm>
        </p:grpSpPr>
        <p:pic>
          <p:nvPicPr>
            <p:cNvPr id="94" name="Picture 396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Freeform 39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85" name="Group 398"/>
          <p:cNvGrpSpPr>
            <a:grpSpLocks/>
          </p:cNvGrpSpPr>
          <p:nvPr/>
        </p:nvGrpSpPr>
        <p:grpSpPr bwMode="auto">
          <a:xfrm>
            <a:off x="1000125" y="3016250"/>
            <a:ext cx="723900" cy="665163"/>
            <a:chOff x="-44" y="1473"/>
            <a:chExt cx="981" cy="1105"/>
          </a:xfrm>
        </p:grpSpPr>
        <p:pic>
          <p:nvPicPr>
            <p:cNvPr id="92" name="Picture 399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Freeform 40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86" name="Group 401"/>
          <p:cNvGrpSpPr>
            <a:grpSpLocks/>
          </p:cNvGrpSpPr>
          <p:nvPr/>
        </p:nvGrpSpPr>
        <p:grpSpPr bwMode="auto">
          <a:xfrm>
            <a:off x="1611313" y="3592513"/>
            <a:ext cx="723900" cy="665162"/>
            <a:chOff x="-44" y="1473"/>
            <a:chExt cx="981" cy="1105"/>
          </a:xfrm>
        </p:grpSpPr>
        <p:pic>
          <p:nvPicPr>
            <p:cNvPr id="90" name="Picture 402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40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87" name="Group 404"/>
          <p:cNvGrpSpPr>
            <a:grpSpLocks/>
          </p:cNvGrpSpPr>
          <p:nvPr/>
        </p:nvGrpSpPr>
        <p:grpSpPr bwMode="auto">
          <a:xfrm>
            <a:off x="2184400" y="3606800"/>
            <a:ext cx="723900" cy="665163"/>
            <a:chOff x="-44" y="1473"/>
            <a:chExt cx="981" cy="1105"/>
          </a:xfrm>
        </p:grpSpPr>
        <p:pic>
          <p:nvPicPr>
            <p:cNvPr id="88" name="Picture 405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Freeform 40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Redes de acesso sem fio </a:t>
            </a:r>
            <a:r>
              <a:rPr lang="pt-BR" sz="3200" i="1"/>
              <a:t>(wireless)</a:t>
            </a:r>
            <a:endParaRPr lang="pt-BR"/>
          </a:p>
        </p:txBody>
      </p:sp>
      <p:sp>
        <p:nvSpPr>
          <p:cNvPr id="1127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95270"/>
            <a:ext cx="7772400" cy="1008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/>
              <a:t>rede de acesso compartilhado </a:t>
            </a:r>
            <a:r>
              <a:rPr lang="pt-BR" sz="2000" i="1" dirty="0"/>
              <a:t>sem fio</a:t>
            </a:r>
            <a:r>
              <a:rPr lang="pt-BR" sz="2000" dirty="0"/>
              <a:t> conecta o sistema final ao roteador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Via estação base = “ponto de acesso” sem fio</a:t>
            </a:r>
          </a:p>
        </p:txBody>
      </p:sp>
      <p:sp>
        <p:nvSpPr>
          <p:cNvPr id="3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127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59EE18-2C9B-4596-ADDB-9CBB24BCAB8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341313" y="2409433"/>
            <a:ext cx="4079875" cy="164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None/>
            </a:pPr>
            <a:r>
              <a:rPr lang="pt-BR" altLang="pt-BR" i="1" dirty="0" err="1">
                <a:solidFill>
                  <a:srgbClr val="CC0000"/>
                </a:solidFill>
                <a:latin typeface="Gill Sans MT" pitchFamily="34" charset="0"/>
              </a:rPr>
              <a:t>LANs</a:t>
            </a:r>
            <a:r>
              <a:rPr lang="pt-BR" altLang="pt-BR" i="1" dirty="0">
                <a:solidFill>
                  <a:srgbClr val="CC0000"/>
                </a:solidFill>
                <a:latin typeface="Gill Sans MT" pitchFamily="34" charset="0"/>
              </a:rPr>
              <a:t> sem fio: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latin typeface="Gill Sans MT" pitchFamily="34" charset="0"/>
              </a:rPr>
              <a:t>dentro de um edifício (200 m)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latin typeface="Gill Sans MT" pitchFamily="34" charset="0"/>
              </a:rPr>
              <a:t>802.11b/</a:t>
            </a:r>
            <a:r>
              <a:rPr lang="pt-BR" altLang="pt-BR" sz="2000" dirty="0" err="1">
                <a:latin typeface="Gill Sans MT" pitchFamily="34" charset="0"/>
              </a:rPr>
              <a:t>g</a:t>
            </a:r>
            <a:r>
              <a:rPr lang="pt-BR" altLang="pt-BR" sz="2000" dirty="0">
                <a:latin typeface="Gill Sans MT" pitchFamily="34" charset="0"/>
              </a:rPr>
              <a:t>/</a:t>
            </a:r>
            <a:r>
              <a:rPr lang="pt-BR" altLang="pt-BR" sz="2000" dirty="0" err="1">
                <a:latin typeface="Gill Sans MT" pitchFamily="34" charset="0"/>
              </a:rPr>
              <a:t>n</a:t>
            </a:r>
            <a:r>
              <a:rPr lang="pt-BR" altLang="pt-BR" sz="2000" dirty="0">
                <a:latin typeface="Gill Sans MT" pitchFamily="34" charset="0"/>
              </a:rPr>
              <a:t>/ac (WiFi):  taxas de transmissão de 11, 54, 450, 1.300 Mbps</a:t>
            </a: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4640263" y="2029135"/>
            <a:ext cx="46196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Char char="v"/>
            </a:pPr>
            <a:endParaRPr lang="en-US" altLang="pt-BR" dirty="0">
              <a:latin typeface="Gill Sans MT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None/>
            </a:pPr>
            <a:r>
              <a:rPr lang="pt-BR" altLang="pt-BR" dirty="0">
                <a:solidFill>
                  <a:srgbClr val="CC0000"/>
                </a:solidFill>
                <a:latin typeface="Gill Sans MT" pitchFamily="34" charset="0"/>
              </a:rPr>
              <a:t>acesso sem fio de longa distância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latin typeface="Gill Sans MT" pitchFamily="34" charset="0"/>
              </a:rPr>
              <a:t>provido por uma operadora (celular), 10</a:t>
            </a:r>
            <a:r>
              <a:rPr lang="pt-BR" altLang="ja-JP" sz="2000" dirty="0">
                <a:latin typeface="Gill Sans MT" pitchFamily="34" charset="0"/>
              </a:rPr>
              <a:t>’s km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latin typeface="Gill Sans MT" pitchFamily="34" charset="0"/>
              </a:rPr>
              <a:t>entre 1 e 10 Mbps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latin typeface="Gill Sans MT" pitchFamily="34" charset="0"/>
              </a:rPr>
              <a:t>3G, 4G:  LTE</a:t>
            </a:r>
          </a:p>
        </p:txBody>
      </p:sp>
      <p:grpSp>
        <p:nvGrpSpPr>
          <p:cNvPr id="44" name="Group 85"/>
          <p:cNvGrpSpPr>
            <a:grpSpLocks/>
          </p:cNvGrpSpPr>
          <p:nvPr/>
        </p:nvGrpSpPr>
        <p:grpSpPr bwMode="auto">
          <a:xfrm>
            <a:off x="958850" y="4386714"/>
            <a:ext cx="2487613" cy="1562100"/>
            <a:chOff x="2889" y="1631"/>
            <a:chExt cx="980" cy="743"/>
          </a:xfrm>
        </p:grpSpPr>
        <p:sp>
          <p:nvSpPr>
            <p:cNvPr id="45" name="Rectangle 8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46" name="AutoShape 8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solidFill>
                  <a:srgbClr val="00CCFF"/>
                </a:solidFill>
              </a:endParaRPr>
            </a:p>
          </p:txBody>
        </p:sp>
      </p:grpSp>
      <p:sp>
        <p:nvSpPr>
          <p:cNvPr id="47" name="Line 110"/>
          <p:cNvSpPr>
            <a:spLocks noChangeShapeType="1"/>
          </p:cNvSpPr>
          <p:nvPr/>
        </p:nvSpPr>
        <p:spPr bwMode="auto">
          <a:xfrm>
            <a:off x="2603500" y="5720401"/>
            <a:ext cx="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8" name="Line 116"/>
          <p:cNvSpPr>
            <a:spLocks noChangeShapeType="1"/>
          </p:cNvSpPr>
          <p:nvPr/>
        </p:nvSpPr>
        <p:spPr bwMode="auto">
          <a:xfrm flipV="1">
            <a:off x="2003425" y="5585463"/>
            <a:ext cx="28733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49" name="Group 228"/>
          <p:cNvGrpSpPr>
            <a:grpSpLocks/>
          </p:cNvGrpSpPr>
          <p:nvPr/>
        </p:nvGrpSpPr>
        <p:grpSpPr bwMode="auto">
          <a:xfrm>
            <a:off x="2279650" y="5428301"/>
            <a:ext cx="666750" cy="284162"/>
            <a:chOff x="4650" y="1129"/>
            <a:chExt cx="246" cy="95"/>
          </a:xfrm>
        </p:grpSpPr>
        <p:sp>
          <p:nvSpPr>
            <p:cNvPr id="50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51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52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53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56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4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8" name="Group 246"/>
          <p:cNvGrpSpPr>
            <a:grpSpLocks/>
          </p:cNvGrpSpPr>
          <p:nvPr/>
        </p:nvGrpSpPr>
        <p:grpSpPr bwMode="auto">
          <a:xfrm>
            <a:off x="1527175" y="5194938"/>
            <a:ext cx="863600" cy="588963"/>
            <a:chOff x="2967" y="478"/>
            <a:chExt cx="788" cy="625"/>
          </a:xfrm>
        </p:grpSpPr>
        <p:pic>
          <p:nvPicPr>
            <p:cNvPr id="59" name="Picture 24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4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390"/>
          <p:cNvGrpSpPr>
            <a:grpSpLocks/>
          </p:cNvGrpSpPr>
          <p:nvPr/>
        </p:nvGrpSpPr>
        <p:grpSpPr bwMode="auto">
          <a:xfrm>
            <a:off x="1441450" y="4426588"/>
            <a:ext cx="757238" cy="682625"/>
            <a:chOff x="877" y="1008"/>
            <a:chExt cx="2747" cy="2591"/>
          </a:xfrm>
        </p:grpSpPr>
        <p:pic>
          <p:nvPicPr>
            <p:cNvPr id="62" name="Picture 391" descr="antenna_styliz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392" descr="laptop_keyboar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39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4 w 2982"/>
                <a:gd name="T1" fmla="*/ 0 h 2442"/>
                <a:gd name="T2" fmla="*/ 0 w 2982"/>
                <a:gd name="T3" fmla="*/ 4 h 2442"/>
                <a:gd name="T4" fmla="*/ 16 w 2982"/>
                <a:gd name="T5" fmla="*/ 5 h 2442"/>
                <a:gd name="T6" fmla="*/ 20 w 2982"/>
                <a:gd name="T7" fmla="*/ 1 h 2442"/>
                <a:gd name="T8" fmla="*/ 4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65" name="Picture 394" descr="scre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39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17 w 2528"/>
                <a:gd name="T3" fmla="*/ 1 h 455"/>
                <a:gd name="T4" fmla="*/ 16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39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4 w 702"/>
                <a:gd name="T1" fmla="*/ 0 h 1893"/>
                <a:gd name="T2" fmla="*/ 0 w 702"/>
                <a:gd name="T3" fmla="*/ 4 h 1893"/>
                <a:gd name="T4" fmla="*/ 1 w 702"/>
                <a:gd name="T5" fmla="*/ 4 h 1893"/>
                <a:gd name="T6" fmla="*/ 5 w 702"/>
                <a:gd name="T7" fmla="*/ 1 h 1893"/>
                <a:gd name="T8" fmla="*/ 4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Freeform 39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5 w 756"/>
                <a:gd name="T1" fmla="*/ 0 h 2184"/>
                <a:gd name="T2" fmla="*/ 1 w 756"/>
                <a:gd name="T3" fmla="*/ 5 h 2184"/>
                <a:gd name="T4" fmla="*/ 0 w 756"/>
                <a:gd name="T5" fmla="*/ 5 h 2184"/>
                <a:gd name="T6" fmla="*/ 4 w 756"/>
                <a:gd name="T7" fmla="*/ 1 h 2184"/>
                <a:gd name="T8" fmla="*/ 5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Freeform 39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16 w 2773"/>
                <a:gd name="T5" fmla="*/ 2 h 738"/>
                <a:gd name="T6" fmla="*/ 16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Freeform 39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12 w 637"/>
                <a:gd name="T1" fmla="*/ 0 h 1659"/>
                <a:gd name="T2" fmla="*/ 12 w 637"/>
                <a:gd name="T3" fmla="*/ 0 h 1659"/>
                <a:gd name="T4" fmla="*/ 1 w 637"/>
                <a:gd name="T5" fmla="*/ 59 h 1659"/>
                <a:gd name="T6" fmla="*/ 0 w 637"/>
                <a:gd name="T7" fmla="*/ 57 h 1659"/>
                <a:gd name="T8" fmla="*/ 1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Freeform 40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2 h 550"/>
                <a:gd name="T4" fmla="*/ 42 w 2216"/>
                <a:gd name="T5" fmla="*/ 20 h 550"/>
                <a:gd name="T6" fmla="*/ 42 w 2216"/>
                <a:gd name="T7" fmla="*/ 1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72" name="Group 40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79" name="Freeform 40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" name="Freeform 40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Freeform 40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Freeform 40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Freeform 40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Freeform 40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3" name="Freeform 40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10 h 792"/>
                <a:gd name="T2" fmla="*/ 9 w 990"/>
                <a:gd name="T3" fmla="*/ 0 h 792"/>
                <a:gd name="T4" fmla="*/ 9 w 990"/>
                <a:gd name="T5" fmla="*/ 1 h 792"/>
                <a:gd name="T6" fmla="*/ 0 w 990"/>
                <a:gd name="T7" fmla="*/ 10 h 792"/>
                <a:gd name="T8" fmla="*/ 1 w 990"/>
                <a:gd name="T9" fmla="*/ 1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Freeform 40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2 w 2532"/>
                <a:gd name="T5" fmla="*/ 9 h 723"/>
                <a:gd name="T6" fmla="*/ 22 w 2532"/>
                <a:gd name="T7" fmla="*/ 10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Freeform 41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2 h 147"/>
                <a:gd name="T4" fmla="*/ 0 w 26"/>
                <a:gd name="T5" fmla="*/ 2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" name="Freeform 41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0 w 1176"/>
                <a:gd name="T1" fmla="*/ 0 h 606"/>
                <a:gd name="T2" fmla="*/ 0 w 1176"/>
                <a:gd name="T3" fmla="*/ 8 h 606"/>
                <a:gd name="T4" fmla="*/ 1 w 1176"/>
                <a:gd name="T5" fmla="*/ 8 h 606"/>
                <a:gd name="T6" fmla="*/ 10 w 1176"/>
                <a:gd name="T7" fmla="*/ 1 h 606"/>
                <a:gd name="T8" fmla="*/ 1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Freeform 41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2 w 2532"/>
                <a:gd name="T5" fmla="*/ 6 h 723"/>
                <a:gd name="T6" fmla="*/ 12 w 2532"/>
                <a:gd name="T7" fmla="*/ 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Freeform 41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9 h 723"/>
                <a:gd name="T6" fmla="*/ 0 w 2532"/>
                <a:gd name="T7" fmla="*/ 9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5" name="Group 445"/>
          <p:cNvGrpSpPr>
            <a:grpSpLocks/>
          </p:cNvGrpSpPr>
          <p:nvPr/>
        </p:nvGrpSpPr>
        <p:grpSpPr bwMode="auto">
          <a:xfrm>
            <a:off x="5146675" y="4161878"/>
            <a:ext cx="2709863" cy="1951037"/>
            <a:chOff x="3652" y="2846"/>
            <a:chExt cx="1253" cy="934"/>
          </a:xfrm>
        </p:grpSpPr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3652" y="2949"/>
              <a:ext cx="1094" cy="675"/>
            </a:xfrm>
            <a:custGeom>
              <a:avLst/>
              <a:gdLst>
                <a:gd name="T0" fmla="*/ 1116 w 1036"/>
                <a:gd name="T1" fmla="*/ 11 h 675"/>
                <a:gd name="T2" fmla="*/ 673 w 1036"/>
                <a:gd name="T3" fmla="*/ 53 h 675"/>
                <a:gd name="T4" fmla="*/ 356 w 1036"/>
                <a:gd name="T5" fmla="*/ 129 h 675"/>
                <a:gd name="T6" fmla="*/ 264 w 1036"/>
                <a:gd name="T7" fmla="*/ 229 h 675"/>
                <a:gd name="T8" fmla="*/ 37 w 1036"/>
                <a:gd name="T9" fmla="*/ 297 h 675"/>
                <a:gd name="T10" fmla="*/ 29 w 1036"/>
                <a:gd name="T11" fmla="*/ 459 h 675"/>
                <a:gd name="T12" fmla="*/ 227 w 1036"/>
                <a:gd name="T13" fmla="*/ 489 h 675"/>
                <a:gd name="T14" fmla="*/ 792 w 1036"/>
                <a:gd name="T15" fmla="*/ 489 h 675"/>
                <a:gd name="T16" fmla="*/ 1030 w 1036"/>
                <a:gd name="T17" fmla="*/ 555 h 675"/>
                <a:gd name="T18" fmla="*/ 1296 w 1036"/>
                <a:gd name="T19" fmla="*/ 657 h 675"/>
                <a:gd name="T20" fmla="*/ 1499 w 1036"/>
                <a:gd name="T21" fmla="*/ 661 h 675"/>
                <a:gd name="T22" fmla="*/ 1640 w 1036"/>
                <a:gd name="T23" fmla="*/ 603 h 675"/>
                <a:gd name="T24" fmla="*/ 1711 w 1036"/>
                <a:gd name="T25" fmla="*/ 445 h 675"/>
                <a:gd name="T26" fmla="*/ 1755 w 1036"/>
                <a:gd name="T27" fmla="*/ 291 h 675"/>
                <a:gd name="T28" fmla="*/ 1760 w 1036"/>
                <a:gd name="T29" fmla="*/ 107 h 675"/>
                <a:gd name="T30" fmla="*/ 1610 w 1036"/>
                <a:gd name="T31" fmla="*/ 17 h 675"/>
                <a:gd name="T32" fmla="*/ 1337 w 1036"/>
                <a:gd name="T33" fmla="*/ 3 h 675"/>
                <a:gd name="T34" fmla="*/ 1116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7" name="Line 93"/>
            <p:cNvSpPr>
              <a:spLocks noChangeShapeType="1"/>
            </p:cNvSpPr>
            <p:nvPr/>
          </p:nvSpPr>
          <p:spPr bwMode="auto">
            <a:xfrm>
              <a:off x="4337" y="3386"/>
              <a:ext cx="96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88" name="Picture 133" descr="car_icon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2956"/>
              <a:ext cx="5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9" name="Group 134"/>
            <p:cNvGrpSpPr>
              <a:grpSpLocks/>
            </p:cNvGrpSpPr>
            <p:nvPr/>
          </p:nvGrpSpPr>
          <p:grpSpPr bwMode="auto">
            <a:xfrm>
              <a:off x="3911" y="2846"/>
              <a:ext cx="262" cy="243"/>
              <a:chOff x="2751" y="1851"/>
              <a:chExt cx="462" cy="478"/>
            </a:xfrm>
          </p:grpSpPr>
          <p:pic>
            <p:nvPicPr>
              <p:cNvPr id="143" name="Picture 135" descr="iphone_stylized_small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" name="Picture 136" descr="antenna_radiation_stylize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0" name="Group 252"/>
            <p:cNvGrpSpPr>
              <a:grpSpLocks/>
            </p:cNvGrpSpPr>
            <p:nvPr/>
          </p:nvGrpSpPr>
          <p:grpSpPr bwMode="auto">
            <a:xfrm>
              <a:off x="4193" y="3034"/>
              <a:ext cx="288" cy="398"/>
              <a:chOff x="742" y="2409"/>
              <a:chExt cx="576" cy="881"/>
            </a:xfrm>
          </p:grpSpPr>
          <p:grpSp>
            <p:nvGrpSpPr>
              <p:cNvPr id="125" name="Group 25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128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29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0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1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2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3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4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5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6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7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8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39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40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41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42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pic>
            <p:nvPicPr>
              <p:cNvPr id="126" name="Picture 269" descr="cell_tower_radiation cop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7" name="Oval 27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5" cy="67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grpSp>
          <p:nvGrpSpPr>
            <p:cNvPr id="91" name="Group 342"/>
            <p:cNvGrpSpPr>
              <a:grpSpLocks/>
            </p:cNvGrpSpPr>
            <p:nvPr/>
          </p:nvGrpSpPr>
          <p:grpSpPr bwMode="auto">
            <a:xfrm>
              <a:off x="3715" y="3159"/>
              <a:ext cx="337" cy="257"/>
              <a:chOff x="877" y="1008"/>
              <a:chExt cx="2747" cy="2591"/>
            </a:xfrm>
          </p:grpSpPr>
          <p:pic>
            <p:nvPicPr>
              <p:cNvPr id="102" name="Picture 343" descr="antenna_stylized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344" descr="laptop_keyboard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" name="Freeform 345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105" name="Picture 346" descr="screen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" name="Freeform 347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Freeform 348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8" name="Freeform 349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9" name="Freeform 350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0" name="Freeform 351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1" name="Freeform 352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12" name="Group 353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119" name="Freeform 35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" name="Freeform 35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1" name="Freeform 35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2" name="Freeform 35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" name="Freeform 35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" name="Freeform 35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13" name="Freeform 360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4" name="Freeform 361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Freeform 362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Freeform 363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Freeform 364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Freeform 365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2" name="Group 237"/>
            <p:cNvGrpSpPr>
              <a:grpSpLocks/>
            </p:cNvGrpSpPr>
            <p:nvPr/>
          </p:nvGrpSpPr>
          <p:grpSpPr bwMode="auto">
            <a:xfrm>
              <a:off x="4377" y="3439"/>
              <a:ext cx="246" cy="107"/>
              <a:chOff x="4650" y="1129"/>
              <a:chExt cx="246" cy="95"/>
            </a:xfrm>
          </p:grpSpPr>
          <p:sp>
            <p:nvSpPr>
              <p:cNvPr id="94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5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6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7" name="Group 241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00" name="Freeform 2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1" name="Freeform 2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8" name="Line 244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" name="Line 245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3" name="Line 444"/>
            <p:cNvSpPr>
              <a:spLocks noChangeShapeType="1"/>
            </p:cNvSpPr>
            <p:nvPr/>
          </p:nvSpPr>
          <p:spPr bwMode="auto">
            <a:xfrm>
              <a:off x="4514" y="3542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5" name="Text Box 446"/>
          <p:cNvSpPr txBox="1">
            <a:spLocks noChangeArrowheads="1"/>
          </p:cNvSpPr>
          <p:nvPr/>
        </p:nvSpPr>
        <p:spPr bwMode="auto">
          <a:xfrm>
            <a:off x="1759890" y="6036127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800" i="1" dirty="0" err="1"/>
              <a:t>para</a:t>
            </a:r>
            <a:r>
              <a:rPr lang="en-US" altLang="pt-BR" sz="1800" i="1" dirty="0"/>
              <a:t> a Internet</a:t>
            </a:r>
          </a:p>
        </p:txBody>
      </p:sp>
      <p:sp>
        <p:nvSpPr>
          <p:cNvPr id="146" name="Text Box 447"/>
          <p:cNvSpPr txBox="1">
            <a:spLocks noChangeArrowheads="1"/>
          </p:cNvSpPr>
          <p:nvPr/>
        </p:nvSpPr>
        <p:spPr bwMode="auto">
          <a:xfrm>
            <a:off x="6172310" y="5974803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800" i="1" dirty="0" err="1"/>
              <a:t>para</a:t>
            </a:r>
            <a:r>
              <a:rPr lang="en-US" altLang="pt-BR" sz="1800" i="1" dirty="0"/>
              <a:t> a Internet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246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ADA53A-EEA6-42B8-8EC0-9BD83E7DDC9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WiMAX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400" i="1" dirty="0" err="1"/>
              <a:t>Worldwide</a:t>
            </a:r>
            <a:r>
              <a:rPr lang="pt-BR" sz="2400" i="1" dirty="0"/>
              <a:t> </a:t>
            </a:r>
            <a:r>
              <a:rPr lang="pt-BR" sz="2400" i="1" dirty="0" err="1"/>
              <a:t>Interoperability</a:t>
            </a:r>
            <a:r>
              <a:rPr lang="pt-BR" sz="2400" i="1" dirty="0"/>
              <a:t> for </a:t>
            </a:r>
            <a:r>
              <a:rPr lang="pt-BR" sz="2400" i="1" dirty="0" err="1"/>
              <a:t>Microwave</a:t>
            </a:r>
            <a:r>
              <a:rPr lang="pt-BR" sz="2400" i="1" dirty="0"/>
              <a:t> Access</a:t>
            </a:r>
          </a:p>
          <a:p>
            <a:r>
              <a:rPr lang="pt-BR" sz="2400" dirty="0"/>
              <a:t>Padrão IEEE 802.16d-2004</a:t>
            </a:r>
          </a:p>
          <a:p>
            <a:pPr lvl="1"/>
            <a:r>
              <a:rPr lang="pt-BR" sz="2000" dirty="0"/>
              <a:t>Distâncias de 16 km</a:t>
            </a:r>
          </a:p>
          <a:p>
            <a:pPr lvl="1"/>
            <a:r>
              <a:rPr lang="pt-BR" sz="2000" dirty="0"/>
              <a:t>Taxas de até 75 Mbps</a:t>
            </a:r>
          </a:p>
          <a:p>
            <a:r>
              <a:rPr lang="pt-BR" sz="2400" dirty="0"/>
              <a:t>Padrão IEEE 802.16e-2005 (</a:t>
            </a:r>
            <a:r>
              <a:rPr lang="pt-BR" sz="2400" dirty="0" err="1"/>
              <a:t>WiMax</a:t>
            </a:r>
            <a:r>
              <a:rPr lang="pt-BR" sz="2400" dirty="0"/>
              <a:t> Móvel)</a:t>
            </a:r>
          </a:p>
          <a:p>
            <a:r>
              <a:rPr lang="pt-BR" sz="2400" dirty="0"/>
              <a:t>Padrão IEEE 802.16m-2011</a:t>
            </a:r>
          </a:p>
          <a:p>
            <a:pPr lvl="1"/>
            <a:r>
              <a:rPr lang="pt-BR" sz="2000" dirty="0"/>
              <a:t>Distâncias: 3 km, 5-30 km e 30-100 km</a:t>
            </a:r>
          </a:p>
          <a:p>
            <a:pPr lvl="1"/>
            <a:r>
              <a:rPr lang="pt-BR" sz="2000" dirty="0"/>
              <a:t>Taxas: 100 Mbps (estações móveis), 1 </a:t>
            </a:r>
            <a:r>
              <a:rPr lang="pt-BR" sz="2000" dirty="0" err="1"/>
              <a:t>Gbps</a:t>
            </a:r>
            <a:r>
              <a:rPr lang="pt-BR" sz="2000" dirty="0"/>
              <a:t> (fixas)</a:t>
            </a:r>
          </a:p>
          <a:p>
            <a:pPr lvl="1"/>
            <a:endParaRPr lang="pt-BR" sz="2000" dirty="0"/>
          </a:p>
          <a:p>
            <a:r>
              <a:rPr lang="pt-BR" sz="2400" dirty="0"/>
              <a:t>www.wimaxforum.org</a:t>
            </a:r>
          </a:p>
        </p:txBody>
      </p:sp>
      <p:pic>
        <p:nvPicPr>
          <p:cNvPr id="62470" name="Picture 4" descr="WiMAX Forum">
            <a:hlinkClick r:id="rId3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87638" y="506413"/>
            <a:ext cx="723900" cy="77152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Hospedeiro: envia </a:t>
            </a:r>
            <a:r>
              <a:rPr lang="pt-BR" sz="3600" i="1" dirty="0"/>
              <a:t>pacotes</a:t>
            </a:r>
            <a:r>
              <a:rPr lang="pt-BR" sz="3600" dirty="0"/>
              <a:t> de dados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6" name="Group 219"/>
          <p:cNvGrpSpPr>
            <a:grpSpLocks/>
          </p:cNvGrpSpPr>
          <p:nvPr/>
        </p:nvGrpSpPr>
        <p:grpSpPr bwMode="auto">
          <a:xfrm>
            <a:off x="5746303" y="2803525"/>
            <a:ext cx="409575" cy="565150"/>
            <a:chOff x="375561" y="297711"/>
            <a:chExt cx="1252683" cy="2142487"/>
          </a:xfrm>
        </p:grpSpPr>
        <p:sp>
          <p:nvSpPr>
            <p:cNvPr id="7" name="Freeform 220"/>
            <p:cNvSpPr/>
            <p:nvPr/>
          </p:nvSpPr>
          <p:spPr>
            <a:xfrm>
              <a:off x="375561" y="297711"/>
              <a:ext cx="971072" cy="2136471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87" h="2138362">
                  <a:moveTo>
                    <a:pt x="0" y="0"/>
                  </a:moveTo>
                  <a:lnTo>
                    <a:pt x="0" y="1190625"/>
                  </a:lnTo>
                  <a:lnTo>
                    <a:pt x="966787" y="2138362"/>
                  </a:lnTo>
                  <a:cubicBezTo>
                    <a:pt x="965200" y="1673225"/>
                    <a:pt x="963612" y="1208087"/>
                    <a:pt x="962025" y="742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221"/>
            <p:cNvSpPr/>
            <p:nvPr/>
          </p:nvSpPr>
          <p:spPr>
            <a:xfrm>
              <a:off x="375561" y="309747"/>
              <a:ext cx="1247826" cy="770332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  <a:gd name="connsiteX0" fmla="*/ 928688 w 1895475"/>
                <a:gd name="connsiteY0" fmla="*/ 0 h 2138362"/>
                <a:gd name="connsiteX1" fmla="*/ 0 w 1895475"/>
                <a:gd name="connsiteY1" fmla="*/ 461963 h 2138362"/>
                <a:gd name="connsiteX2" fmla="*/ 1895475 w 1895475"/>
                <a:gd name="connsiteY2" fmla="*/ 2138362 h 2138362"/>
                <a:gd name="connsiteX3" fmla="*/ 1890713 w 1895475"/>
                <a:gd name="connsiteY3" fmla="*/ 742950 h 2138362"/>
                <a:gd name="connsiteX4" fmla="*/ 928688 w 1895475"/>
                <a:gd name="connsiteY4" fmla="*/ 0 h 213836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890713 w 1895475"/>
                <a:gd name="connsiteY3" fmla="*/ 342900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238250"/>
                <a:gd name="connsiteY0" fmla="*/ 0 h 862012"/>
                <a:gd name="connsiteX1" fmla="*/ 0 w 1238250"/>
                <a:gd name="connsiteY1" fmla="*/ 61913 h 862012"/>
                <a:gd name="connsiteX2" fmla="*/ 947738 w 1238250"/>
                <a:gd name="connsiteY2" fmla="*/ 862012 h 862012"/>
                <a:gd name="connsiteX3" fmla="*/ 1238250 w 1238250"/>
                <a:gd name="connsiteY3" fmla="*/ 814388 h 862012"/>
                <a:gd name="connsiteX4" fmla="*/ 247650 w 1238250"/>
                <a:gd name="connsiteY4" fmla="*/ 0 h 8620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8 h 766762"/>
                <a:gd name="connsiteX4" fmla="*/ 233363 w 1238250"/>
                <a:gd name="connsiteY4" fmla="*/ 0 h 766762"/>
                <a:gd name="connsiteX0" fmla="*/ 233363 w 1238250"/>
                <a:gd name="connsiteY0" fmla="*/ 0 h 773376"/>
                <a:gd name="connsiteX1" fmla="*/ 0 w 1238250"/>
                <a:gd name="connsiteY1" fmla="*/ 4763 h 773376"/>
                <a:gd name="connsiteX2" fmla="*/ 952500 w 1238250"/>
                <a:gd name="connsiteY2" fmla="*/ 766762 h 773376"/>
                <a:gd name="connsiteX3" fmla="*/ 1238250 w 1238250"/>
                <a:gd name="connsiteY3" fmla="*/ 771525 h 773376"/>
                <a:gd name="connsiteX4" fmla="*/ 233363 w 1238250"/>
                <a:gd name="connsiteY4" fmla="*/ 0 h 773376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6 h 766762"/>
                <a:gd name="connsiteX4" fmla="*/ 233363 w 1238250"/>
                <a:gd name="connsiteY4" fmla="*/ 0 h 766762"/>
                <a:gd name="connsiteX0" fmla="*/ 233363 w 1238250"/>
                <a:gd name="connsiteY0" fmla="*/ 0 h 773375"/>
                <a:gd name="connsiteX1" fmla="*/ 0 w 1238250"/>
                <a:gd name="connsiteY1" fmla="*/ 4763 h 773375"/>
                <a:gd name="connsiteX2" fmla="*/ 952500 w 1238250"/>
                <a:gd name="connsiteY2" fmla="*/ 766762 h 773375"/>
                <a:gd name="connsiteX3" fmla="*/ 1238250 w 1238250"/>
                <a:gd name="connsiteY3" fmla="*/ 771523 h 773375"/>
                <a:gd name="connsiteX4" fmla="*/ 233363 w 1238250"/>
                <a:gd name="connsiteY4" fmla="*/ 0 h 773375"/>
                <a:gd name="connsiteX0" fmla="*/ 233363 w 1238250"/>
                <a:gd name="connsiteY0" fmla="*/ 0 h 771523"/>
                <a:gd name="connsiteX1" fmla="*/ 0 w 1238250"/>
                <a:gd name="connsiteY1" fmla="*/ 4763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71523"/>
                <a:gd name="connsiteX1" fmla="*/ 0 w 1238250"/>
                <a:gd name="connsiteY1" fmla="*/ 23466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48" h="758069">
                  <a:moveTo>
                    <a:pt x="243561" y="573"/>
                  </a:moveTo>
                  <a:cubicBezTo>
                    <a:pt x="162374" y="382"/>
                    <a:pt x="235530" y="6639"/>
                    <a:pt x="0" y="0"/>
                  </a:cubicBezTo>
                  <a:lnTo>
                    <a:pt x="962698" y="753308"/>
                  </a:lnTo>
                  <a:cubicBezTo>
                    <a:pt x="1114838" y="758721"/>
                    <a:pt x="1045247" y="751718"/>
                    <a:pt x="1248448" y="758069"/>
                  </a:cubicBezTo>
                  <a:lnTo>
                    <a:pt x="243561" y="573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222"/>
            <p:cNvSpPr/>
            <p:nvPr/>
          </p:nvSpPr>
          <p:spPr>
            <a:xfrm>
              <a:off x="1332065" y="1080080"/>
              <a:ext cx="296179" cy="1360118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Content Placeholder 52"/>
          <p:cNvSpPr txBox="1">
            <a:spLocks/>
          </p:cNvSpPr>
          <p:nvPr/>
        </p:nvSpPr>
        <p:spPr bwMode="auto">
          <a:xfrm>
            <a:off x="428624" y="1296988"/>
            <a:ext cx="4605339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t-BR" sz="2000" kern="0" dirty="0"/>
              <a:t>função de transmissão do hospedeiro:</a:t>
            </a:r>
          </a:p>
          <a:p>
            <a:pPr eaLnBrk="1" hangingPunct="1">
              <a:defRPr/>
            </a:pPr>
            <a:r>
              <a:rPr lang="pt-BR" sz="2000" kern="0" dirty="0"/>
              <a:t>pega </a:t>
            </a:r>
            <a:r>
              <a:rPr lang="pt-BR" sz="2000" kern="0" dirty="0" err="1"/>
              <a:t>msg</a:t>
            </a:r>
            <a:r>
              <a:rPr lang="pt-BR" sz="2000" kern="0" dirty="0"/>
              <a:t> da aplicação</a:t>
            </a:r>
          </a:p>
          <a:p>
            <a:pPr eaLnBrk="1" hangingPunct="1">
              <a:defRPr/>
            </a:pPr>
            <a:r>
              <a:rPr lang="pt-BR" sz="2000" kern="0" dirty="0"/>
              <a:t>quebra em pequenos pedaços, conhecidos como </a:t>
            </a:r>
            <a:r>
              <a:rPr lang="pt-BR" sz="2000" i="1" kern="0" dirty="0">
                <a:solidFill>
                  <a:srgbClr val="FF0000"/>
                </a:solidFill>
              </a:rPr>
              <a:t>pacotes</a:t>
            </a:r>
            <a:r>
              <a:rPr lang="pt-BR" sz="2000" kern="0" dirty="0"/>
              <a:t>, com </a:t>
            </a:r>
            <a:r>
              <a:rPr lang="pt-BR" sz="2000" i="1" kern="0" dirty="0">
                <a:solidFill>
                  <a:srgbClr val="FF0000"/>
                </a:solidFill>
              </a:rPr>
              <a:t>L</a:t>
            </a:r>
            <a:r>
              <a:rPr lang="pt-BR" sz="2000" kern="0" dirty="0"/>
              <a:t> bits de comprimento</a:t>
            </a:r>
          </a:p>
          <a:p>
            <a:pPr eaLnBrk="1" hangingPunct="1">
              <a:defRPr/>
            </a:pPr>
            <a:r>
              <a:rPr lang="pt-BR" sz="2000" kern="0" dirty="0"/>
              <a:t>transmite o pacote pela rede de acesso a uma </a:t>
            </a:r>
            <a:r>
              <a:rPr lang="pt-BR" sz="2000" kern="0" dirty="0">
                <a:solidFill>
                  <a:srgbClr val="FF0000"/>
                </a:solidFill>
              </a:rPr>
              <a:t>taxa de transmissão</a:t>
            </a:r>
            <a:r>
              <a:rPr lang="pt-BR" sz="2000" i="1" kern="0" dirty="0">
                <a:solidFill>
                  <a:srgbClr val="FF0000"/>
                </a:solidFill>
              </a:rPr>
              <a:t> R</a:t>
            </a:r>
          </a:p>
          <a:p>
            <a:pPr lvl="1" eaLnBrk="1" hangingPunct="1">
              <a:defRPr/>
            </a:pPr>
            <a:r>
              <a:rPr lang="pt-BR" sz="2000" kern="0" dirty="0"/>
              <a:t>taxa de transmissão do canal, ou </a:t>
            </a:r>
            <a:r>
              <a:rPr lang="pt-BR" sz="2000" i="1" kern="0" dirty="0">
                <a:solidFill>
                  <a:srgbClr val="FF0000"/>
                </a:solidFill>
              </a:rPr>
              <a:t>capacidade</a:t>
            </a:r>
            <a:r>
              <a:rPr lang="pt-BR" sz="2000" i="1" kern="0" dirty="0">
                <a:solidFill>
                  <a:srgbClr val="C00000"/>
                </a:solidFill>
              </a:rPr>
              <a:t> </a:t>
            </a:r>
            <a:r>
              <a:rPr lang="pt-BR" sz="2000" kern="0" dirty="0"/>
              <a:t>do canal</a:t>
            </a:r>
            <a:r>
              <a:rPr lang="pt-BR" sz="2000" i="1" kern="0" dirty="0">
                <a:solidFill>
                  <a:srgbClr val="FF0000"/>
                </a:solidFill>
              </a:rPr>
              <a:t>, ou largura de banda do canal</a:t>
            </a:r>
          </a:p>
        </p:txBody>
      </p:sp>
      <p:sp>
        <p:nvSpPr>
          <p:cNvPr id="11" name="Line 305"/>
          <p:cNvSpPr>
            <a:spLocks noChangeShapeType="1"/>
          </p:cNvSpPr>
          <p:nvPr/>
        </p:nvSpPr>
        <p:spPr bwMode="auto">
          <a:xfrm>
            <a:off x="6170165" y="3727450"/>
            <a:ext cx="24542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2" name="Group 51"/>
          <p:cNvGrpSpPr>
            <a:grpSpLocks/>
          </p:cNvGrpSpPr>
          <p:nvPr/>
        </p:nvGrpSpPr>
        <p:grpSpPr bwMode="auto">
          <a:xfrm>
            <a:off x="7883525" y="3427413"/>
            <a:ext cx="1052513" cy="355600"/>
            <a:chOff x="4410" y="1365"/>
            <a:chExt cx="663" cy="224"/>
          </a:xfrm>
        </p:grpSpPr>
        <p:sp>
          <p:nvSpPr>
            <p:cNvPr id="13" name="Rectangle 52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14" name="AutoShape 53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15" name="Freeform 54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55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693 h 63"/>
                <a:gd name="T2" fmla="*/ 13798 w 280"/>
                <a:gd name="T3" fmla="*/ 674 h 63"/>
                <a:gd name="T4" fmla="*/ 81432 w 280"/>
                <a:gd name="T5" fmla="*/ 0 h 63"/>
                <a:gd name="T6" fmla="*/ 103965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7" name="Freeform 56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397208" y="3863072"/>
            <a:ext cx="14285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1800" dirty="0"/>
              <a:t>R: taxa de </a:t>
            </a:r>
          </a:p>
          <a:p>
            <a:pPr algn="ctr"/>
            <a:r>
              <a:rPr lang="pt-BR" altLang="pt-BR" sz="1800" dirty="0"/>
              <a:t>transmissão</a:t>
            </a:r>
          </a:p>
          <a:p>
            <a:pPr algn="ctr"/>
            <a:r>
              <a:rPr lang="pt-BR" altLang="pt-BR" sz="1800" dirty="0"/>
              <a:t>do canal</a:t>
            </a:r>
          </a:p>
        </p:txBody>
      </p:sp>
      <p:grpSp>
        <p:nvGrpSpPr>
          <p:cNvPr id="19" name="Group 201"/>
          <p:cNvGrpSpPr>
            <a:grpSpLocks/>
          </p:cNvGrpSpPr>
          <p:nvPr/>
        </p:nvGrpSpPr>
        <p:grpSpPr bwMode="auto">
          <a:xfrm>
            <a:off x="5498653" y="2809875"/>
            <a:ext cx="409575" cy="565150"/>
            <a:chOff x="375561" y="297711"/>
            <a:chExt cx="1252683" cy="2138362"/>
          </a:xfrm>
        </p:grpSpPr>
        <p:sp>
          <p:nvSpPr>
            <p:cNvPr id="20" name="Freeform 202"/>
            <p:cNvSpPr/>
            <p:nvPr/>
          </p:nvSpPr>
          <p:spPr>
            <a:xfrm>
              <a:off x="375561" y="297711"/>
              <a:ext cx="971072" cy="2138362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87" h="2138362">
                  <a:moveTo>
                    <a:pt x="0" y="0"/>
                  </a:moveTo>
                  <a:lnTo>
                    <a:pt x="0" y="1190625"/>
                  </a:lnTo>
                  <a:lnTo>
                    <a:pt x="966787" y="2138362"/>
                  </a:lnTo>
                  <a:cubicBezTo>
                    <a:pt x="965200" y="1673225"/>
                    <a:pt x="963612" y="1208087"/>
                    <a:pt x="962025" y="742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 203"/>
            <p:cNvSpPr/>
            <p:nvPr/>
          </p:nvSpPr>
          <p:spPr>
            <a:xfrm>
              <a:off x="375561" y="309724"/>
              <a:ext cx="1247826" cy="768849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  <a:gd name="connsiteX0" fmla="*/ 928688 w 1895475"/>
                <a:gd name="connsiteY0" fmla="*/ 0 h 2138362"/>
                <a:gd name="connsiteX1" fmla="*/ 0 w 1895475"/>
                <a:gd name="connsiteY1" fmla="*/ 461963 h 2138362"/>
                <a:gd name="connsiteX2" fmla="*/ 1895475 w 1895475"/>
                <a:gd name="connsiteY2" fmla="*/ 2138362 h 2138362"/>
                <a:gd name="connsiteX3" fmla="*/ 1890713 w 1895475"/>
                <a:gd name="connsiteY3" fmla="*/ 742950 h 2138362"/>
                <a:gd name="connsiteX4" fmla="*/ 928688 w 1895475"/>
                <a:gd name="connsiteY4" fmla="*/ 0 h 213836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890713 w 1895475"/>
                <a:gd name="connsiteY3" fmla="*/ 342900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238250"/>
                <a:gd name="connsiteY0" fmla="*/ 0 h 862012"/>
                <a:gd name="connsiteX1" fmla="*/ 0 w 1238250"/>
                <a:gd name="connsiteY1" fmla="*/ 61913 h 862012"/>
                <a:gd name="connsiteX2" fmla="*/ 947738 w 1238250"/>
                <a:gd name="connsiteY2" fmla="*/ 862012 h 862012"/>
                <a:gd name="connsiteX3" fmla="*/ 1238250 w 1238250"/>
                <a:gd name="connsiteY3" fmla="*/ 814388 h 862012"/>
                <a:gd name="connsiteX4" fmla="*/ 247650 w 1238250"/>
                <a:gd name="connsiteY4" fmla="*/ 0 h 8620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8 h 766762"/>
                <a:gd name="connsiteX4" fmla="*/ 233363 w 1238250"/>
                <a:gd name="connsiteY4" fmla="*/ 0 h 766762"/>
                <a:gd name="connsiteX0" fmla="*/ 233363 w 1238250"/>
                <a:gd name="connsiteY0" fmla="*/ 0 h 773376"/>
                <a:gd name="connsiteX1" fmla="*/ 0 w 1238250"/>
                <a:gd name="connsiteY1" fmla="*/ 4763 h 773376"/>
                <a:gd name="connsiteX2" fmla="*/ 952500 w 1238250"/>
                <a:gd name="connsiteY2" fmla="*/ 766762 h 773376"/>
                <a:gd name="connsiteX3" fmla="*/ 1238250 w 1238250"/>
                <a:gd name="connsiteY3" fmla="*/ 771525 h 773376"/>
                <a:gd name="connsiteX4" fmla="*/ 233363 w 1238250"/>
                <a:gd name="connsiteY4" fmla="*/ 0 h 773376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6 h 766762"/>
                <a:gd name="connsiteX4" fmla="*/ 233363 w 1238250"/>
                <a:gd name="connsiteY4" fmla="*/ 0 h 766762"/>
                <a:gd name="connsiteX0" fmla="*/ 233363 w 1238250"/>
                <a:gd name="connsiteY0" fmla="*/ 0 h 773375"/>
                <a:gd name="connsiteX1" fmla="*/ 0 w 1238250"/>
                <a:gd name="connsiteY1" fmla="*/ 4763 h 773375"/>
                <a:gd name="connsiteX2" fmla="*/ 952500 w 1238250"/>
                <a:gd name="connsiteY2" fmla="*/ 766762 h 773375"/>
                <a:gd name="connsiteX3" fmla="*/ 1238250 w 1238250"/>
                <a:gd name="connsiteY3" fmla="*/ 771523 h 773375"/>
                <a:gd name="connsiteX4" fmla="*/ 233363 w 1238250"/>
                <a:gd name="connsiteY4" fmla="*/ 0 h 773375"/>
                <a:gd name="connsiteX0" fmla="*/ 233363 w 1238250"/>
                <a:gd name="connsiteY0" fmla="*/ 0 h 771523"/>
                <a:gd name="connsiteX1" fmla="*/ 0 w 1238250"/>
                <a:gd name="connsiteY1" fmla="*/ 4763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71523"/>
                <a:gd name="connsiteX1" fmla="*/ 0 w 1238250"/>
                <a:gd name="connsiteY1" fmla="*/ 23466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48" h="758069">
                  <a:moveTo>
                    <a:pt x="243561" y="573"/>
                  </a:moveTo>
                  <a:cubicBezTo>
                    <a:pt x="162374" y="382"/>
                    <a:pt x="235530" y="6639"/>
                    <a:pt x="0" y="0"/>
                  </a:cubicBezTo>
                  <a:lnTo>
                    <a:pt x="962698" y="753308"/>
                  </a:lnTo>
                  <a:cubicBezTo>
                    <a:pt x="1114838" y="758721"/>
                    <a:pt x="1045247" y="751718"/>
                    <a:pt x="1248448" y="758069"/>
                  </a:cubicBezTo>
                  <a:lnTo>
                    <a:pt x="243561" y="573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04"/>
            <p:cNvSpPr/>
            <p:nvPr/>
          </p:nvSpPr>
          <p:spPr>
            <a:xfrm>
              <a:off x="1332065" y="1066560"/>
              <a:ext cx="296179" cy="1363508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" name="TextBox 205"/>
          <p:cNvSpPr txBox="1">
            <a:spLocks noChangeArrowheads="1"/>
          </p:cNvSpPr>
          <p:nvPr/>
        </p:nvSpPr>
        <p:spPr bwMode="auto">
          <a:xfrm>
            <a:off x="5255765" y="3986213"/>
            <a:ext cx="668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2000"/>
              <a:t>host</a:t>
            </a:r>
          </a:p>
        </p:txBody>
      </p:sp>
      <p:grpSp>
        <p:nvGrpSpPr>
          <p:cNvPr id="24" name="Group 206"/>
          <p:cNvGrpSpPr>
            <a:grpSpLocks/>
          </p:cNvGrpSpPr>
          <p:nvPr/>
        </p:nvGrpSpPr>
        <p:grpSpPr bwMode="auto">
          <a:xfrm>
            <a:off x="5023990" y="3535363"/>
            <a:ext cx="1295400" cy="506412"/>
            <a:chOff x="1816230" y="6118900"/>
            <a:chExt cx="1843339" cy="739100"/>
          </a:xfrm>
        </p:grpSpPr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2069"/>
              <a:ext cx="1843339" cy="715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08"/>
            <p:cNvSpPr/>
            <p:nvPr/>
          </p:nvSpPr>
          <p:spPr>
            <a:xfrm rot="1049095">
              <a:off x="1947252" y="6118900"/>
              <a:ext cx="1651325" cy="46338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4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" name="Group 209"/>
          <p:cNvGrpSpPr>
            <a:grpSpLocks/>
          </p:cNvGrpSpPr>
          <p:nvPr/>
        </p:nvGrpSpPr>
        <p:grpSpPr bwMode="auto">
          <a:xfrm>
            <a:off x="5163690" y="1919288"/>
            <a:ext cx="1409700" cy="877887"/>
            <a:chOff x="2387973" y="4309243"/>
            <a:chExt cx="1771787" cy="1282262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508" y="4309243"/>
              <a:ext cx="1284945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11"/>
            <p:cNvSpPr/>
            <p:nvPr/>
          </p:nvSpPr>
          <p:spPr>
            <a:xfrm rot="11601822">
              <a:off x="2387973" y="5127757"/>
              <a:ext cx="1771787" cy="42433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4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0" name="TextBox 215"/>
          <p:cNvSpPr txBox="1">
            <a:spLocks noChangeArrowheads="1"/>
          </p:cNvSpPr>
          <p:nvPr/>
        </p:nvSpPr>
        <p:spPr bwMode="auto">
          <a:xfrm>
            <a:off x="5927980" y="3341688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600"/>
              <a:t>1</a:t>
            </a:r>
          </a:p>
        </p:txBody>
      </p:sp>
      <p:sp>
        <p:nvSpPr>
          <p:cNvPr id="31" name="TextBox 216"/>
          <p:cNvSpPr txBox="1">
            <a:spLocks noChangeArrowheads="1"/>
          </p:cNvSpPr>
          <p:nvPr/>
        </p:nvSpPr>
        <p:spPr bwMode="auto">
          <a:xfrm>
            <a:off x="5686680" y="3349625"/>
            <a:ext cx="28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600" dirty="0"/>
              <a:t>2</a:t>
            </a:r>
          </a:p>
        </p:txBody>
      </p:sp>
      <p:cxnSp>
        <p:nvCxnSpPr>
          <p:cNvPr id="32" name="Straight Connector 3"/>
          <p:cNvCxnSpPr>
            <a:cxnSpLocks noChangeShapeType="1"/>
          </p:cNvCxnSpPr>
          <p:nvPr/>
        </p:nvCxnSpPr>
        <p:spPr bwMode="auto">
          <a:xfrm flipV="1">
            <a:off x="5697538" y="2363788"/>
            <a:ext cx="1225550" cy="565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234"/>
          <p:cNvSpPr txBox="1">
            <a:spLocks noChangeArrowheads="1"/>
          </p:cNvSpPr>
          <p:nvPr/>
        </p:nvSpPr>
        <p:spPr bwMode="auto">
          <a:xfrm>
            <a:off x="6861175" y="2014538"/>
            <a:ext cx="2185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/>
              <a:t>dois pacotes, </a:t>
            </a:r>
          </a:p>
          <a:p>
            <a:r>
              <a:rPr lang="pt-BR" altLang="pt-BR" sz="1800" i="1" dirty="0"/>
              <a:t>cada um com L</a:t>
            </a:r>
            <a:r>
              <a:rPr lang="pt-BR" altLang="pt-BR" sz="1800" dirty="0"/>
              <a:t> bits</a:t>
            </a:r>
          </a:p>
        </p:txBody>
      </p:sp>
      <p:sp>
        <p:nvSpPr>
          <p:cNvPr id="34" name="TextBox 235"/>
          <p:cNvSpPr txBox="1">
            <a:spLocks noChangeArrowheads="1"/>
          </p:cNvSpPr>
          <p:nvPr/>
        </p:nvSpPr>
        <p:spPr bwMode="auto">
          <a:xfrm>
            <a:off x="1601877" y="5456238"/>
            <a:ext cx="142866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ts val="1800"/>
              </a:lnSpc>
            </a:pPr>
            <a:r>
              <a:rPr lang="pt-BR" altLang="pt-BR" sz="1800" dirty="0"/>
              <a:t>atraso de</a:t>
            </a:r>
          </a:p>
          <a:p>
            <a:pPr algn="r">
              <a:lnSpc>
                <a:spcPts val="1800"/>
              </a:lnSpc>
            </a:pPr>
            <a:r>
              <a:rPr lang="pt-BR" altLang="pt-BR" sz="1800" dirty="0"/>
              <a:t>transmissão</a:t>
            </a:r>
          </a:p>
          <a:p>
            <a:pPr algn="r">
              <a:lnSpc>
                <a:spcPts val="1800"/>
              </a:lnSpc>
            </a:pPr>
            <a:r>
              <a:rPr lang="pt-BR" altLang="pt-BR" sz="1800" dirty="0"/>
              <a:t>do pacote</a:t>
            </a:r>
          </a:p>
        </p:txBody>
      </p:sp>
      <p:sp>
        <p:nvSpPr>
          <p:cNvPr id="35" name="TextBox 237"/>
          <p:cNvSpPr txBox="1">
            <a:spLocks noChangeArrowheads="1"/>
          </p:cNvSpPr>
          <p:nvPr/>
        </p:nvSpPr>
        <p:spPr bwMode="auto">
          <a:xfrm>
            <a:off x="3524347" y="5363123"/>
            <a:ext cx="20441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pt-BR" altLang="pt-BR" sz="1800" dirty="0"/>
              <a:t>tempo necessário</a:t>
            </a:r>
          </a:p>
          <a:p>
            <a:pPr algn="ctr">
              <a:lnSpc>
                <a:spcPts val="1800"/>
              </a:lnSpc>
            </a:pPr>
            <a:r>
              <a:rPr lang="pt-BR" altLang="pt-BR" sz="1800" dirty="0"/>
              <a:t>para transmitir um</a:t>
            </a:r>
          </a:p>
          <a:p>
            <a:pPr algn="ctr">
              <a:lnSpc>
                <a:spcPts val="1800"/>
              </a:lnSpc>
            </a:pPr>
            <a:r>
              <a:rPr lang="pt-BR" altLang="pt-BR" sz="1800" dirty="0"/>
              <a:t>pacote de </a:t>
            </a:r>
            <a:r>
              <a:rPr lang="pt-BR" altLang="pt-BR" sz="1800" i="1" dirty="0"/>
              <a:t>L</a:t>
            </a:r>
            <a:r>
              <a:rPr lang="pt-BR" altLang="pt-BR" sz="1800" dirty="0"/>
              <a:t> bits</a:t>
            </a:r>
          </a:p>
          <a:p>
            <a:pPr algn="ctr">
              <a:lnSpc>
                <a:spcPts val="1800"/>
              </a:lnSpc>
            </a:pPr>
            <a:r>
              <a:rPr lang="pt-BR" altLang="pt-BR" sz="1800" dirty="0"/>
              <a:t>no canal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6167438" y="5400675"/>
            <a:ext cx="1741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i="1"/>
              <a:t>L</a:t>
            </a:r>
            <a:r>
              <a:rPr lang="en-US" altLang="pt-BR"/>
              <a:t> (bits)</a:t>
            </a:r>
          </a:p>
          <a:p>
            <a:r>
              <a:rPr lang="en-US" altLang="pt-BR" i="1"/>
              <a:t>R</a:t>
            </a:r>
            <a:r>
              <a:rPr lang="en-US" altLang="pt-BR"/>
              <a:t> (bits/sec)</a:t>
            </a:r>
          </a:p>
        </p:txBody>
      </p:sp>
      <p:cxnSp>
        <p:nvCxnSpPr>
          <p:cNvPr id="37" name="Straight Connector 9"/>
          <p:cNvCxnSpPr>
            <a:cxnSpLocks noChangeShapeType="1"/>
          </p:cNvCxnSpPr>
          <p:nvPr/>
        </p:nvCxnSpPr>
        <p:spPr bwMode="auto">
          <a:xfrm>
            <a:off x="6254750" y="5819775"/>
            <a:ext cx="12842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3228975" y="5586413"/>
            <a:ext cx="36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/>
              <a:t>=</a:t>
            </a:r>
          </a:p>
        </p:txBody>
      </p:sp>
      <p:sp>
        <p:nvSpPr>
          <p:cNvPr id="39" name="TextBox 245"/>
          <p:cNvSpPr txBox="1">
            <a:spLocks noChangeArrowheads="1"/>
          </p:cNvSpPr>
          <p:nvPr/>
        </p:nvSpPr>
        <p:spPr bwMode="auto">
          <a:xfrm>
            <a:off x="5570538" y="5602288"/>
            <a:ext cx="36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/>
              <a:t>=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1109663" y="5322888"/>
            <a:ext cx="7275512" cy="1001712"/>
          </a:xfrm>
          <a:prstGeom prst="rect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66987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5539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E6D998-FB13-46CC-A4B6-3623820E859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Meios Físicos</a:t>
            </a:r>
            <a:endParaRPr lang="pt-BR"/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810000" cy="490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0000"/>
                </a:solidFill>
              </a:rPr>
              <a:t>Bit:</a:t>
            </a:r>
            <a:r>
              <a:rPr lang="pt-BR" sz="2400" dirty="0"/>
              <a:t> Propaga-se entre o transmissor e o receptor</a:t>
            </a:r>
            <a:endParaRPr lang="pt-BR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0000"/>
                </a:solidFill>
              </a:rPr>
              <a:t>enlace físico:</a:t>
            </a:r>
            <a:r>
              <a:rPr lang="pt-BR" sz="2400" dirty="0"/>
              <a:t> o que está entre o transmissor e o receptor</a:t>
            </a:r>
          </a:p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0000"/>
                </a:solidFill>
              </a:rPr>
              <a:t>meios guiados:</a:t>
            </a:r>
            <a:r>
              <a:rPr lang="pt-BR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os sinais se propagam em meios sólidos: cobre, fibra, cabo coaxial</a:t>
            </a:r>
          </a:p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0000"/>
                </a:solidFill>
              </a:rPr>
              <a:t>meios não guiados:</a:t>
            </a:r>
            <a:r>
              <a:rPr lang="pt-BR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os sinais se propagam livremente, ex. rádio</a:t>
            </a:r>
          </a:p>
        </p:txBody>
      </p:sp>
      <p:sp>
        <p:nvSpPr>
          <p:cNvPr id="655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14850" y="1400175"/>
            <a:ext cx="4132263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 dirty="0">
                <a:solidFill>
                  <a:srgbClr val="FF0000"/>
                </a:solidFill>
              </a:rPr>
              <a:t>par trançado (TP - </a:t>
            </a:r>
            <a:r>
              <a:rPr lang="pt-BR" sz="2400" i="1" u="sng" dirty="0" err="1">
                <a:solidFill>
                  <a:srgbClr val="FF0000"/>
                </a:solidFill>
              </a:rPr>
              <a:t>Twisted</a:t>
            </a:r>
            <a:r>
              <a:rPr lang="pt-BR" sz="2400" i="1" u="sng" dirty="0">
                <a:solidFill>
                  <a:srgbClr val="FF0000"/>
                </a:solidFill>
              </a:rPr>
              <a:t> </a:t>
            </a:r>
            <a:r>
              <a:rPr lang="pt-BR" sz="2400" i="1" u="sng" dirty="0" err="1">
                <a:solidFill>
                  <a:srgbClr val="FF0000"/>
                </a:solidFill>
              </a:rPr>
              <a:t>Pair</a:t>
            </a:r>
            <a:r>
              <a:rPr lang="pt-BR" sz="2400" u="sng" dirty="0">
                <a:solidFill>
                  <a:srgbClr val="FF0000"/>
                </a:solidFill>
              </a:rPr>
              <a:t>)</a:t>
            </a:r>
            <a:endParaRPr lang="pt-BR" sz="2400" dirty="0"/>
          </a:p>
          <a:p>
            <a:r>
              <a:rPr lang="pt-BR" sz="2400" dirty="0"/>
              <a:t>dois fios de cobre isolados</a:t>
            </a:r>
          </a:p>
          <a:p>
            <a:pPr lvl="1"/>
            <a:r>
              <a:rPr lang="pt-BR" sz="2000" dirty="0"/>
              <a:t>Categoria 5: 100Mbps e 1 </a:t>
            </a:r>
            <a:r>
              <a:rPr lang="pt-BR" sz="2000" dirty="0" err="1"/>
              <a:t>Gbps</a:t>
            </a:r>
            <a:r>
              <a:rPr lang="pt-BR" sz="2000" dirty="0"/>
              <a:t> Ethernet</a:t>
            </a:r>
          </a:p>
          <a:p>
            <a:pPr lvl="1"/>
            <a:r>
              <a:rPr lang="pt-BR" sz="2000" dirty="0"/>
              <a:t>Categoria 6: 10 </a:t>
            </a:r>
            <a:r>
              <a:rPr lang="pt-BR" sz="2000" dirty="0" err="1"/>
              <a:t>Gbps</a:t>
            </a:r>
            <a:endParaRPr lang="pt-BR" sz="2000" dirty="0"/>
          </a:p>
          <a:p>
            <a:pPr lvl="1"/>
            <a:r>
              <a:rPr lang="pt-BR" sz="2000" dirty="0"/>
              <a:t>Categoria 8: 40 </a:t>
            </a:r>
            <a:r>
              <a:rPr lang="pt-BR" sz="2000" dirty="0" err="1"/>
              <a:t>Gbps</a:t>
            </a:r>
            <a:endParaRPr lang="pt-BR" sz="2000" dirty="0"/>
          </a:p>
        </p:txBody>
      </p:sp>
      <p:pic>
        <p:nvPicPr>
          <p:cNvPr id="65543" name="Picture 5" descr="grentw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85788"/>
            <a:ext cx="41116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99" y="4681089"/>
            <a:ext cx="3089564" cy="13958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379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D1DB3F-6E7B-4C0C-8E72-D72391F34A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Conteúdo da 7ª Edição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/>
            </a:pPr>
            <a:r>
              <a:rPr lang="pt-BR" sz="3200" dirty="0"/>
              <a:t>Redes de Computadores e a Internet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/>
            </a:pPr>
            <a:r>
              <a:rPr lang="pt-BR" sz="3200" dirty="0"/>
              <a:t>Camada de Aplicação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/>
            </a:pPr>
            <a:r>
              <a:rPr lang="pt-BR" sz="3200" dirty="0"/>
              <a:t>Camada de Transporte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/>
              <a:t>Camada de Rede: Plano de Dados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Camada de Rede: Plano de Controle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/>
              <a:t>Camada de Enlace: Enlace, Redes de Acesso e Redes Locais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/>
              <a:t>Redes Sem Fio (</a:t>
            </a:r>
            <a:r>
              <a:rPr lang="pt-BR" sz="3200" i="1" dirty="0"/>
              <a:t>Wireless</a:t>
            </a:r>
            <a:r>
              <a:rPr lang="pt-BR" sz="3200" dirty="0"/>
              <a:t>) e Móveis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Segurança em Redes</a:t>
            </a:r>
          </a:p>
          <a:p>
            <a:pPr marL="533400" indent="-533400">
              <a:lnSpc>
                <a:spcPct val="80000"/>
              </a:lnSpc>
              <a:buFont typeface="ZapfDingbats" pitchFamily="82" charset="0"/>
              <a:buAutoNum type="arabicPeriod" startAt="4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Redes Multimídia</a:t>
            </a:r>
          </a:p>
        </p:txBody>
      </p:sp>
    </p:spTree>
    <p:extLst>
      <p:ext uri="{BB962C8B-B14F-4D97-AF65-F5344CB8AC3E}">
        <p14:creationId xmlns:p14="http://schemas.microsoft.com/office/powerpoint/2010/main" val="1880235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6" descr="f-pi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305" y="4977780"/>
            <a:ext cx="237172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6563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EB5B4B-94C9-4871-A9B8-E43392633DF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6564" name="Picture 4" descr="co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0104" y="4542085"/>
            <a:ext cx="25019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pt-BR" sz="3200"/>
              <a:t>Meios físicos: cabo coaxial, fibra</a:t>
            </a:r>
            <a:endParaRPr lang="pt-BR"/>
          </a:p>
        </p:txBody>
      </p:sp>
      <p:sp>
        <p:nvSpPr>
          <p:cNvPr id="665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54642" cy="48768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dirty="0">
                <a:solidFill>
                  <a:srgbClr val="FF0000"/>
                </a:solidFill>
              </a:rPr>
              <a:t>Cabo coaxial:</a:t>
            </a:r>
            <a:endParaRPr lang="pt-BR" sz="2400" dirty="0"/>
          </a:p>
          <a:p>
            <a:r>
              <a:rPr lang="pt-BR" sz="2400" dirty="0"/>
              <a:t>fio (transporta o sinal) dentro de outro fio (blindagem)</a:t>
            </a:r>
          </a:p>
          <a:p>
            <a:r>
              <a:rPr lang="pt-BR" sz="2400" dirty="0"/>
              <a:t>bidirecional</a:t>
            </a:r>
          </a:p>
          <a:p>
            <a:r>
              <a:rPr lang="pt-BR" sz="2400" dirty="0"/>
              <a:t>banda larga (</a:t>
            </a:r>
            <a:r>
              <a:rPr lang="pt-BR" sz="2400" i="1" dirty="0" err="1"/>
              <a:t>broadband</a:t>
            </a:r>
            <a:r>
              <a:rPr lang="pt-BR" sz="2400" dirty="0"/>
              <a:t>):</a:t>
            </a:r>
          </a:p>
          <a:p>
            <a:pPr lvl="1"/>
            <a:r>
              <a:rPr lang="pt-BR" sz="2000" dirty="0"/>
              <a:t>múltiplos canais num cabo</a:t>
            </a:r>
          </a:p>
          <a:p>
            <a:pPr lvl="1"/>
            <a:r>
              <a:rPr lang="pt-BR" sz="2000" dirty="0"/>
              <a:t>HFC</a:t>
            </a:r>
            <a:endParaRPr lang="pt-BR" dirty="0"/>
          </a:p>
        </p:txBody>
      </p:sp>
      <p:sp>
        <p:nvSpPr>
          <p:cNvPr id="66567" name="Rectangle 5"/>
          <p:cNvSpPr>
            <a:spLocks noChangeArrowheads="1"/>
          </p:cNvSpPr>
          <p:nvPr/>
        </p:nvSpPr>
        <p:spPr bwMode="auto">
          <a:xfrm>
            <a:off x="4800600" y="1235075"/>
            <a:ext cx="41370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dirty="0">
                <a:solidFill>
                  <a:srgbClr val="FF0000"/>
                </a:solidFill>
                <a:latin typeface="Comic Sans MS" pitchFamily="66" charset="0"/>
              </a:rPr>
              <a:t>Cabo de fibra óptica:</a:t>
            </a:r>
            <a:endParaRPr lang="pt-BR" sz="2000" dirty="0"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latin typeface="Comic Sans MS" pitchFamily="66" charset="0"/>
              </a:rPr>
              <a:t>fibra de vidro transporta pulsos de luz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latin typeface="Comic Sans MS" pitchFamily="66" charset="0"/>
              </a:rPr>
              <a:t>opera em alta velocidade: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transmissão ponto a ponto de alta velocidade (ex., 10´s a 100´s </a:t>
            </a:r>
            <a:r>
              <a:rPr lang="pt-BR" sz="1800" dirty="0" err="1">
                <a:latin typeface="Comic Sans MS" pitchFamily="66" charset="0"/>
              </a:rPr>
              <a:t>Gbps</a:t>
            </a:r>
            <a:r>
              <a:rPr lang="pt-BR" sz="1800" dirty="0">
                <a:latin typeface="Comic Sans MS" pitchFamily="66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latin typeface="Comic Sans MS" pitchFamily="66" charset="0"/>
              </a:rPr>
              <a:t>baixa taxa de erros: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1800" dirty="0">
                <a:latin typeface="Comic Sans MS" pitchFamily="66" charset="0"/>
              </a:rPr>
              <a:t>repetidores mais afastados; 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1800" dirty="0">
                <a:latin typeface="Comic Sans MS" pitchFamily="66" charset="0"/>
              </a:rPr>
              <a:t>imune a ruído eletromagnético</a:t>
            </a:r>
            <a:endParaRPr lang="en-US" sz="1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9270002-8053-0946-A832-02A8A6E4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Cabos Submarinos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E687172-C4DE-2541-BA39-A35E9098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7931AFE-92A0-C246-8C99-531B4C06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35AEE8-FF3B-494E-92FF-C505C176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940"/>
            <a:ext cx="9144000" cy="47621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6B964C0-CB40-5F40-9730-3C52DF304ED2}"/>
              </a:ext>
            </a:extLst>
          </p:cNvPr>
          <p:cNvSpPr txBox="1"/>
          <p:nvPr/>
        </p:nvSpPr>
        <p:spPr>
          <a:xfrm>
            <a:off x="3057324" y="6501436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+mj-lt"/>
              </a:rPr>
              <a:t>www.telegeography.com</a:t>
            </a:r>
          </a:p>
        </p:txBody>
      </p:sp>
    </p:spTree>
    <p:extLst>
      <p:ext uri="{BB962C8B-B14F-4D97-AF65-F5344CB8AC3E}">
        <p14:creationId xmlns:p14="http://schemas.microsoft.com/office/powerpoint/2010/main" val="2519251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D470D73-03CC-CB48-B8F3-760D54B3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126EE09-D386-084F-8C41-076E5C60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F5342A-61D0-CB4B-9ED3-D8148D62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096768"/>
            <a:ext cx="4876800" cy="32004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1BD9F28-D3D0-7D45-A3AD-AF065357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695452"/>
            <a:ext cx="4445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74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5327" y="466106"/>
            <a:ext cx="3064823" cy="1143000"/>
          </a:xfrm>
        </p:spPr>
        <p:txBody>
          <a:bodyPr/>
          <a:lstStyle/>
          <a:p>
            <a:r>
              <a:rPr lang="pt-BR"/>
              <a:t>Eletronet</a:t>
            </a:r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861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3E5CEF-9047-4912-9F41-F80AFBB06F9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78" y="0"/>
            <a:ext cx="6896596" cy="689659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0BC78-08DA-2A49-92B7-2511E1B7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Cabos OPGW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88FBAB-7A83-734B-B202-DA42D8D7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30AF29-9B6E-264F-9514-71FBEE84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123E82-606A-174E-8783-5C5229BE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40" y="2337816"/>
            <a:ext cx="3009900" cy="1524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21CE9D-E689-3E4D-91BC-5F58AFA1B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1671066"/>
            <a:ext cx="3810000" cy="2857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C5B1E36-1080-BC4E-AA68-9EBA7703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50" y="4851400"/>
            <a:ext cx="2222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9635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D3580D-FB81-44C0-8437-AA8ACE1AC33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pt-BR" sz="3200"/>
              <a:t>Meios físicos: rádio</a:t>
            </a:r>
            <a:endParaRPr lang="pt-BR"/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371600"/>
            <a:ext cx="3962400" cy="4876800"/>
          </a:xfrm>
        </p:spPr>
        <p:txBody>
          <a:bodyPr/>
          <a:lstStyle/>
          <a:p>
            <a:r>
              <a:rPr lang="pt-BR" sz="2400" dirty="0"/>
              <a:t>sinal transportado em ondas eletromagnéticas</a:t>
            </a:r>
          </a:p>
          <a:p>
            <a:r>
              <a:rPr lang="pt-BR" sz="2400" dirty="0"/>
              <a:t>não há “fio” físico</a:t>
            </a:r>
          </a:p>
          <a:p>
            <a:r>
              <a:rPr lang="pt-BR" sz="2400" dirty="0"/>
              <a:t>bidirecional</a:t>
            </a:r>
          </a:p>
          <a:p>
            <a:r>
              <a:rPr lang="pt-BR" sz="2400" dirty="0"/>
              <a:t>efeitos do ambiente de propagação:</a:t>
            </a:r>
          </a:p>
          <a:p>
            <a:pPr lvl="1"/>
            <a:r>
              <a:rPr lang="pt-BR" sz="2000" dirty="0"/>
              <a:t>reflexão </a:t>
            </a:r>
          </a:p>
          <a:p>
            <a:pPr lvl="1"/>
            <a:r>
              <a:rPr lang="pt-BR" sz="2000" dirty="0"/>
              <a:t>obstrução por objetos</a:t>
            </a:r>
          </a:p>
          <a:p>
            <a:pPr lvl="1"/>
            <a:r>
              <a:rPr lang="pt-BR" sz="2000" dirty="0"/>
              <a:t>interferência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505325" y="1238250"/>
            <a:ext cx="453866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dirty="0">
                <a:solidFill>
                  <a:srgbClr val="FF0000"/>
                </a:solidFill>
                <a:latin typeface="Comic Sans MS" pitchFamily="66" charset="0"/>
              </a:rPr>
              <a:t>Tipos de enlaces de rádio:</a:t>
            </a:r>
            <a:endParaRPr lang="pt-BR" sz="2000" dirty="0"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microondas</a:t>
            </a:r>
            <a:endParaRPr lang="pt-BR" sz="2000" dirty="0"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ex.: canais de até 45 </a:t>
            </a:r>
            <a:r>
              <a:rPr lang="pt-BR" sz="1800" dirty="0" err="1">
                <a:latin typeface="Comic Sans MS" pitchFamily="66" charset="0"/>
              </a:rPr>
              <a:t>Mbps</a:t>
            </a:r>
            <a:endParaRPr lang="pt-BR" sz="1800" dirty="0"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LAN</a:t>
            </a:r>
            <a:r>
              <a:rPr lang="pt-BR" sz="2000" dirty="0">
                <a:latin typeface="Comic Sans MS" pitchFamily="66" charset="0"/>
              </a:rPr>
              <a:t> (ex., </a:t>
            </a:r>
            <a:r>
              <a:rPr lang="pt-BR" sz="2000" dirty="0" err="1">
                <a:latin typeface="Comic Sans MS" pitchFamily="66" charset="0"/>
              </a:rPr>
              <a:t>Wifi</a:t>
            </a:r>
            <a:r>
              <a:rPr lang="pt-BR" sz="2000" dirty="0">
                <a:latin typeface="Comic Sans MS" pitchFamily="66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11Mbps, 54 Mbps, ...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longa distância</a:t>
            </a:r>
            <a:r>
              <a:rPr lang="pt-BR" sz="2000" dirty="0">
                <a:latin typeface="Comic Sans MS" pitchFamily="66" charset="0"/>
              </a:rPr>
              <a:t> (ex., celular)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ex. 3G, ~ 1 </a:t>
            </a:r>
            <a:r>
              <a:rPr lang="pt-BR" sz="1800" dirty="0" err="1">
                <a:latin typeface="Comic Sans MS" pitchFamily="66" charset="0"/>
              </a:rPr>
              <a:t>Mbps</a:t>
            </a:r>
            <a:endParaRPr lang="pt-BR" sz="1800" dirty="0"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solidFill>
                  <a:srgbClr val="FF0000"/>
                </a:solidFill>
                <a:latin typeface="Comic Sans MS" pitchFamily="66" charset="0"/>
              </a:rPr>
              <a:t>satélite</a:t>
            </a:r>
            <a:endParaRPr lang="pt-BR" sz="2000" dirty="0"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canal de até 50Mbps (ou múltiplos canais menores)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atraso de propagação de 270 </a:t>
            </a:r>
            <a:r>
              <a:rPr lang="pt-BR" sz="1800" dirty="0" err="1">
                <a:latin typeface="Comic Sans MS" pitchFamily="66" charset="0"/>
              </a:rPr>
              <a:t>mseg</a:t>
            </a:r>
            <a:r>
              <a:rPr lang="pt-BR" sz="1800" dirty="0">
                <a:latin typeface="Comic Sans MS" pitchFamily="66" charset="0"/>
              </a:rPr>
              <a:t> (fim-a-fim)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1800" dirty="0">
                <a:latin typeface="Comic Sans MS" pitchFamily="66" charset="0"/>
              </a:rPr>
              <a:t>geoestacionários versus de baixa altitude (LEOS)</a:t>
            </a:r>
            <a:endParaRPr lang="en-US" sz="1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70659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911297-29CC-4D12-9FDF-41532CAFC5B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Meios Físicos: Satélites de Baixa Órbita - Iridium</a:t>
            </a:r>
          </a:p>
        </p:txBody>
      </p:sp>
      <p:sp>
        <p:nvSpPr>
          <p:cNvPr id="7066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27725" y="1600200"/>
            <a:ext cx="2655888" cy="4648200"/>
          </a:xfrm>
        </p:spPr>
        <p:txBody>
          <a:bodyPr/>
          <a:lstStyle/>
          <a:p>
            <a:r>
              <a:rPr lang="pt-BR" sz="2400"/>
              <a:t>Projeto original:</a:t>
            </a:r>
          </a:p>
          <a:p>
            <a:pPr lvl="1"/>
            <a:r>
              <a:rPr lang="pt-BR" sz="2000"/>
              <a:t>77 satélites</a:t>
            </a:r>
          </a:p>
          <a:p>
            <a:pPr lvl="1"/>
            <a:r>
              <a:rPr lang="pt-BR" sz="2000"/>
              <a:t>No. atômico do Irídio</a:t>
            </a:r>
          </a:p>
          <a:p>
            <a:r>
              <a:rPr lang="pt-BR" sz="2400"/>
              <a:t>Projeto implementado:</a:t>
            </a:r>
          </a:p>
          <a:p>
            <a:pPr lvl="1"/>
            <a:r>
              <a:rPr lang="pt-BR" sz="2000"/>
              <a:t>66 satélites</a:t>
            </a:r>
          </a:p>
          <a:p>
            <a:pPr lvl="1"/>
            <a:r>
              <a:rPr lang="pt-BR" sz="2000"/>
              <a:t>No. atômico do </a:t>
            </a:r>
            <a:r>
              <a:rPr lang="pt-BR" sz="2000">
                <a:solidFill>
                  <a:srgbClr val="FF0000"/>
                </a:solidFill>
              </a:rPr>
              <a:t>Disprósio!!!</a:t>
            </a:r>
          </a:p>
        </p:txBody>
      </p:sp>
      <p:pic>
        <p:nvPicPr>
          <p:cNvPr id="70662" name="Picture 4" descr="View of the active Iridium constell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" y="1560513"/>
            <a:ext cx="497998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Fogueira espacial</a:t>
            </a:r>
          </a:p>
        </p:txBody>
      </p:sp>
      <p:sp>
        <p:nvSpPr>
          <p:cNvPr id="71683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24525" y="1600200"/>
            <a:ext cx="2614613" cy="4648200"/>
          </a:xfrm>
        </p:spPr>
        <p:txBody>
          <a:bodyPr/>
          <a:lstStyle/>
          <a:p>
            <a:r>
              <a:rPr lang="pt-BR" sz="2400">
                <a:solidFill>
                  <a:srgbClr val="FF0000"/>
                </a:solidFill>
              </a:rPr>
              <a:t>VEJA 29/3/2000:</a:t>
            </a:r>
          </a:p>
          <a:p>
            <a:r>
              <a:rPr lang="pt-BR" sz="2400"/>
              <a:t>Motorola decide destruir os 66 satélites do</a:t>
            </a:r>
            <a:br>
              <a:rPr lang="pt-BR" sz="2400"/>
            </a:br>
            <a:r>
              <a:rPr lang="pt-BR" sz="2400"/>
              <a:t>Iridium queimando-os na atmosfera terrestre </a:t>
            </a:r>
          </a:p>
          <a:p>
            <a:r>
              <a:rPr lang="pt-BR" sz="2400">
                <a:solidFill>
                  <a:srgbClr val="FF0000"/>
                </a:solidFill>
              </a:rPr>
              <a:t>Quem salvou o Iridium?</a:t>
            </a:r>
          </a:p>
          <a:p>
            <a:pPr>
              <a:buFont typeface="ZapfDingbats" pitchFamily="82" charset="0"/>
              <a:buNone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7168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60F669-613B-46BD-9F83-49F9DEFF40D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168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2588" y="1628775"/>
            <a:ext cx="5145087" cy="4946650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73731" name="Espaço Reservado para Número de Slide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5D7414-E1C6-46B3-8513-6537A1BF0E0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t-BR" sz="3600"/>
              <a:t>Lei da Largura de Banda de Edholm</a:t>
            </a:r>
          </a:p>
        </p:txBody>
      </p:sp>
      <p:grpSp>
        <p:nvGrpSpPr>
          <p:cNvPr id="73733" name="Group 3"/>
          <p:cNvGrpSpPr>
            <a:grpSpLocks/>
          </p:cNvGrpSpPr>
          <p:nvPr/>
        </p:nvGrpSpPr>
        <p:grpSpPr bwMode="auto">
          <a:xfrm>
            <a:off x="1330325" y="1858963"/>
            <a:ext cx="6435725" cy="4576762"/>
            <a:chOff x="838" y="1171"/>
            <a:chExt cx="4054" cy="2883"/>
          </a:xfrm>
        </p:grpSpPr>
        <p:pic>
          <p:nvPicPr>
            <p:cNvPr id="73737" name="Picture 4" descr="0704telef2_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0" y="1172"/>
              <a:ext cx="2029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8" name="Picture 5" descr="0704telef2_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8" y="1171"/>
              <a:ext cx="2030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9" name="Picture 6" descr="0704telef2_0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" y="2559"/>
              <a:ext cx="2042" cy="1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40" name="Picture 7" descr="0704telef2_0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0" y="2556"/>
              <a:ext cx="2042" cy="1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212725" y="6553200"/>
            <a:ext cx="2757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1400">
                <a:latin typeface="Arial" charset="0"/>
              </a:rPr>
              <a:t>Fonte: IEEE Spectrum July 2004</a:t>
            </a:r>
          </a:p>
        </p:txBody>
      </p:sp>
      <p:sp>
        <p:nvSpPr>
          <p:cNvPr id="73735" name="Oval 9"/>
          <p:cNvSpPr>
            <a:spLocks noChangeArrowheads="1"/>
          </p:cNvSpPr>
          <p:nvPr/>
        </p:nvSpPr>
        <p:spPr bwMode="auto">
          <a:xfrm>
            <a:off x="6115050" y="2371725"/>
            <a:ext cx="88900" cy="88900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5838825" y="2005013"/>
            <a:ext cx="647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900" b="1">
                <a:latin typeface="Arial" charset="0"/>
              </a:rPr>
              <a:t>10 Gb/s</a:t>
            </a:r>
          </a:p>
          <a:p>
            <a:pPr algn="ctr"/>
            <a:r>
              <a:rPr lang="pt-BR" sz="900" b="1">
                <a:latin typeface="Arial" charset="0"/>
              </a:rPr>
              <a:t>Ethernet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1.1 O Que </a:t>
            </a:r>
            <a:r>
              <a:rPr lang="pt-BR" sz="2400" i="1" dirty="0"/>
              <a:t>é</a:t>
            </a:r>
            <a:r>
              <a:rPr lang="pt-BR" sz="2400" dirty="0"/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5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4819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1ABB62-394C-4FA1-A9F8-4D73EC2A0D7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Capítulo I: Introdução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 dirty="0">
                <a:solidFill>
                  <a:srgbClr val="FF0000"/>
                </a:solidFill>
              </a:rPr>
              <a:t>Objetivo do capítulo:</a:t>
            </a:r>
            <a:r>
              <a:rPr lang="pt-BR" sz="2400" dirty="0"/>
              <a:t> 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entender o contexto, visão geral, “sacar” o que são redes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maior profundidade, detalhes </a:t>
            </a:r>
            <a:r>
              <a:rPr lang="pt-BR" sz="2400" i="1" dirty="0"/>
              <a:t>posteriormente</a:t>
            </a:r>
            <a:r>
              <a:rPr lang="pt-BR" sz="2400" dirty="0"/>
              <a:t> no curso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abordagem:</a:t>
            </a:r>
          </a:p>
          <a:p>
            <a:pPr lvl="1">
              <a:lnSpc>
                <a:spcPct val="90000"/>
              </a:lnSpc>
            </a:pPr>
            <a:r>
              <a:rPr lang="pt-BR" dirty="0"/>
              <a:t>uso da Internet como exemplo</a:t>
            </a:r>
          </a:p>
          <a:p>
            <a:pPr>
              <a:lnSpc>
                <a:spcPct val="90000"/>
              </a:lnSpc>
            </a:pPr>
            <a:endParaRPr lang="pt-BR" sz="2400" dirty="0"/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371600"/>
            <a:ext cx="50292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  <a:defRPr/>
            </a:pPr>
            <a:r>
              <a:rPr lang="pt-BR" sz="2000" u="sng" dirty="0">
                <a:solidFill>
                  <a:srgbClr val="FF0000"/>
                </a:solidFill>
              </a:rPr>
              <a:t>Resumo:</a:t>
            </a:r>
            <a:endParaRPr lang="pt-BR" sz="2000" dirty="0"/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o que é a Internet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o que é um protocolo?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a borda (periferia) da rede: hosts, rede de acesso, meio físico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o núcleo da rede: comutação de pacote/circuito. Estrutura da Internet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desempenho: atraso, perda e vazão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segurança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camadas de protocolos, modelos de serviço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/>
              <a:t>história</a:t>
            </a:r>
            <a:endParaRPr lang="pt-BR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204BBA-25A7-4D18-9411-2D8702C18BC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Núcleo da Rede</a:t>
            </a:r>
          </a:p>
        </p:txBody>
      </p:sp>
      <p:sp>
        <p:nvSpPr>
          <p:cNvPr id="10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399" y="1458183"/>
            <a:ext cx="4458325" cy="4648200"/>
          </a:xfrm>
        </p:spPr>
        <p:txBody>
          <a:bodyPr/>
          <a:lstStyle/>
          <a:p>
            <a:r>
              <a:rPr lang="pt-BR" sz="2400" dirty="0"/>
              <a:t>Malha de roteadores interconectados</a:t>
            </a:r>
          </a:p>
          <a:p>
            <a:r>
              <a:rPr lang="pt-BR" sz="2400" dirty="0">
                <a:solidFill>
                  <a:srgbClr val="FF0000"/>
                </a:solidFill>
              </a:rPr>
              <a:t>comutação de pacotes: hospedeiros quebram mensagens da camada de aplicação em </a:t>
            </a:r>
            <a:r>
              <a:rPr lang="pt-BR" sz="2400" i="1" dirty="0">
                <a:solidFill>
                  <a:srgbClr val="FF0000"/>
                </a:solidFill>
              </a:rPr>
              <a:t>pacotes</a:t>
            </a:r>
            <a:endParaRPr lang="pt-BR" sz="24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Repassa os pacotes de um roteador para o próximo, através de enlaces no caminho da origem até o destino</a:t>
            </a:r>
          </a:p>
          <a:p>
            <a:pPr lvl="1"/>
            <a:r>
              <a:rPr lang="pt-BR" sz="2000" dirty="0"/>
              <a:t>cada pacote é transmitido na capacidade máxima do enlace.</a:t>
            </a:r>
            <a:endParaRPr lang="pt-BR" dirty="0"/>
          </a:p>
        </p:txBody>
      </p:sp>
      <p:sp>
        <p:nvSpPr>
          <p:cNvPr id="243" name="Freeform 637"/>
          <p:cNvSpPr>
            <a:spLocks/>
          </p:cNvSpPr>
          <p:nvPr/>
        </p:nvSpPr>
        <p:spPr bwMode="auto">
          <a:xfrm>
            <a:off x="5202238" y="1712913"/>
            <a:ext cx="1736725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4" name="Group 638"/>
          <p:cNvGrpSpPr>
            <a:grpSpLocks/>
          </p:cNvGrpSpPr>
          <p:nvPr/>
        </p:nvGrpSpPr>
        <p:grpSpPr bwMode="auto">
          <a:xfrm>
            <a:off x="5370513" y="3048000"/>
            <a:ext cx="1458912" cy="933450"/>
            <a:chOff x="2889" y="1631"/>
            <a:chExt cx="980" cy="743"/>
          </a:xfrm>
        </p:grpSpPr>
        <p:sp>
          <p:nvSpPr>
            <p:cNvPr id="245" name="Rectangle 63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46" name="AutoShape 64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solidFill>
                  <a:srgbClr val="00CCFF"/>
                </a:solidFill>
              </a:endParaRPr>
            </a:p>
          </p:txBody>
        </p:sp>
      </p:grpSp>
      <p:sp>
        <p:nvSpPr>
          <p:cNvPr id="247" name="Freeform 641"/>
          <p:cNvSpPr>
            <a:spLocks/>
          </p:cNvSpPr>
          <p:nvPr/>
        </p:nvSpPr>
        <p:spPr bwMode="auto">
          <a:xfrm>
            <a:off x="5364163" y="4425950"/>
            <a:ext cx="3225800" cy="1665288"/>
          </a:xfrm>
          <a:custGeom>
            <a:avLst/>
            <a:gdLst>
              <a:gd name="T0" fmla="*/ 2147483647 w 2032"/>
              <a:gd name="T1" fmla="*/ 2147483647 h 1049"/>
              <a:gd name="T2" fmla="*/ 2147483647 w 2032"/>
              <a:gd name="T3" fmla="*/ 2147483647 h 1049"/>
              <a:gd name="T4" fmla="*/ 2147483647 w 2032"/>
              <a:gd name="T5" fmla="*/ 2147483647 h 1049"/>
              <a:gd name="T6" fmla="*/ 2147483647 w 2032"/>
              <a:gd name="T7" fmla="*/ 2147483647 h 1049"/>
              <a:gd name="T8" fmla="*/ 2147483647 w 2032"/>
              <a:gd name="T9" fmla="*/ 2147483647 h 1049"/>
              <a:gd name="T10" fmla="*/ 2147483647 w 2032"/>
              <a:gd name="T11" fmla="*/ 2147483647 h 1049"/>
              <a:gd name="T12" fmla="*/ 2147483647 w 2032"/>
              <a:gd name="T13" fmla="*/ 2147483647 h 1049"/>
              <a:gd name="T14" fmla="*/ 2147483647 w 2032"/>
              <a:gd name="T15" fmla="*/ 2147483647 h 1049"/>
              <a:gd name="T16" fmla="*/ 2147483647 w 2032"/>
              <a:gd name="T17" fmla="*/ 2147483647 h 1049"/>
              <a:gd name="T18" fmla="*/ 2147483647 w 2032"/>
              <a:gd name="T19" fmla="*/ 2147483647 h 1049"/>
              <a:gd name="T20" fmla="*/ 2147483647 w 2032"/>
              <a:gd name="T21" fmla="*/ 2147483647 h 1049"/>
              <a:gd name="T22" fmla="*/ 2147483647 w 2032"/>
              <a:gd name="T23" fmla="*/ 2147483647 h 1049"/>
              <a:gd name="T24" fmla="*/ 2147483647 w 2032"/>
              <a:gd name="T25" fmla="*/ 2147483647 h 1049"/>
              <a:gd name="T26" fmla="*/ 2147483647 w 2032"/>
              <a:gd name="T27" fmla="*/ 2147483647 h 1049"/>
              <a:gd name="T28" fmla="*/ 2147483647 w 2032"/>
              <a:gd name="T29" fmla="*/ 2147483647 h 1049"/>
              <a:gd name="T30" fmla="*/ 2147483647 w 2032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32"/>
              <a:gd name="T49" fmla="*/ 0 h 1049"/>
              <a:gd name="T50" fmla="*/ 2032 w 2032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8" name="Line 642"/>
          <p:cNvSpPr>
            <a:spLocks noChangeShapeType="1"/>
          </p:cNvSpPr>
          <p:nvPr/>
        </p:nvSpPr>
        <p:spPr bwMode="auto">
          <a:xfrm rot="16200000">
            <a:off x="7845425" y="5162551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9" name="Line 643"/>
          <p:cNvSpPr>
            <a:spLocks noChangeShapeType="1"/>
          </p:cNvSpPr>
          <p:nvPr/>
        </p:nvSpPr>
        <p:spPr bwMode="auto">
          <a:xfrm rot="5400000" flipV="1">
            <a:off x="7991475" y="5443538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0" name="Line 644"/>
          <p:cNvSpPr>
            <a:spLocks noChangeShapeType="1"/>
          </p:cNvSpPr>
          <p:nvPr/>
        </p:nvSpPr>
        <p:spPr bwMode="auto">
          <a:xfrm rot="16200000">
            <a:off x="8177213" y="5119688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1" name="Line 646"/>
          <p:cNvSpPr>
            <a:spLocks noChangeShapeType="1"/>
          </p:cNvSpPr>
          <p:nvPr/>
        </p:nvSpPr>
        <p:spPr bwMode="auto">
          <a:xfrm>
            <a:off x="6100763" y="4776788"/>
            <a:ext cx="212725" cy="984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2" name="Line 647"/>
          <p:cNvSpPr>
            <a:spLocks noChangeShapeType="1"/>
          </p:cNvSpPr>
          <p:nvPr/>
        </p:nvSpPr>
        <p:spPr bwMode="auto">
          <a:xfrm flipV="1">
            <a:off x="5842000" y="5040313"/>
            <a:ext cx="3905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3" name="Line 650"/>
          <p:cNvSpPr>
            <a:spLocks noChangeShapeType="1"/>
          </p:cNvSpPr>
          <p:nvPr/>
        </p:nvSpPr>
        <p:spPr bwMode="auto">
          <a:xfrm flipH="1">
            <a:off x="6267450" y="5087938"/>
            <a:ext cx="103188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4" name="Line 651"/>
          <p:cNvSpPr>
            <a:spLocks noChangeShapeType="1"/>
          </p:cNvSpPr>
          <p:nvPr/>
        </p:nvSpPr>
        <p:spPr bwMode="auto">
          <a:xfrm flipH="1" flipV="1">
            <a:off x="6548438" y="5100638"/>
            <a:ext cx="114300" cy="1730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5" name="Line 652"/>
          <p:cNvSpPr>
            <a:spLocks noChangeShapeType="1"/>
          </p:cNvSpPr>
          <p:nvPr/>
        </p:nvSpPr>
        <p:spPr bwMode="auto">
          <a:xfrm>
            <a:off x="6743700" y="5056188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" name="Line 654"/>
          <p:cNvSpPr>
            <a:spLocks noChangeShapeType="1"/>
          </p:cNvSpPr>
          <p:nvPr/>
        </p:nvSpPr>
        <p:spPr bwMode="auto">
          <a:xfrm>
            <a:off x="6046788" y="3582988"/>
            <a:ext cx="234950" cy="746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7" name="Line 655"/>
          <p:cNvSpPr>
            <a:spLocks noChangeShapeType="1"/>
          </p:cNvSpPr>
          <p:nvPr/>
        </p:nvSpPr>
        <p:spPr bwMode="auto">
          <a:xfrm flipV="1">
            <a:off x="5891213" y="3736975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58" name="Group 656"/>
          <p:cNvGrpSpPr>
            <a:grpSpLocks/>
          </p:cNvGrpSpPr>
          <p:nvPr/>
        </p:nvGrpSpPr>
        <p:grpSpPr bwMode="auto">
          <a:xfrm>
            <a:off x="5611813" y="3503613"/>
            <a:ext cx="506412" cy="352425"/>
            <a:chOff x="2967" y="478"/>
            <a:chExt cx="788" cy="625"/>
          </a:xfrm>
        </p:grpSpPr>
        <p:pic>
          <p:nvPicPr>
            <p:cNvPr id="259" name="Picture 65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658" descr="antenna_radiation_styliz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1" name="Freeform 659"/>
          <p:cNvSpPr>
            <a:spLocks/>
          </p:cNvSpPr>
          <p:nvPr/>
        </p:nvSpPr>
        <p:spPr bwMode="auto">
          <a:xfrm>
            <a:off x="7015163" y="3530600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2" name="Freeform 660"/>
          <p:cNvSpPr>
            <a:spLocks/>
          </p:cNvSpPr>
          <p:nvPr/>
        </p:nvSpPr>
        <p:spPr bwMode="auto">
          <a:xfrm>
            <a:off x="7011988" y="2005013"/>
            <a:ext cx="1730375" cy="1125537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3" name="Line 661"/>
          <p:cNvSpPr>
            <a:spLocks noChangeShapeType="1"/>
          </p:cNvSpPr>
          <p:nvPr/>
        </p:nvSpPr>
        <p:spPr bwMode="auto">
          <a:xfrm>
            <a:off x="7396163" y="3816350"/>
            <a:ext cx="163512" cy="120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4" name="Line 662"/>
          <p:cNvSpPr>
            <a:spLocks noChangeShapeType="1"/>
          </p:cNvSpPr>
          <p:nvPr/>
        </p:nvSpPr>
        <p:spPr bwMode="auto">
          <a:xfrm>
            <a:off x="7493000" y="3736975"/>
            <a:ext cx="279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5" name="Line 663"/>
          <p:cNvSpPr>
            <a:spLocks noChangeShapeType="1"/>
          </p:cNvSpPr>
          <p:nvPr/>
        </p:nvSpPr>
        <p:spPr bwMode="auto">
          <a:xfrm flipV="1">
            <a:off x="7729538" y="3822700"/>
            <a:ext cx="134937" cy="104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" name="Line 664"/>
          <p:cNvSpPr>
            <a:spLocks noChangeShapeType="1"/>
          </p:cNvSpPr>
          <p:nvPr/>
        </p:nvSpPr>
        <p:spPr bwMode="auto">
          <a:xfrm>
            <a:off x="6723063" y="2590800"/>
            <a:ext cx="5095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7" name="Line 665"/>
          <p:cNvSpPr>
            <a:spLocks noChangeShapeType="1"/>
          </p:cNvSpPr>
          <p:nvPr/>
        </p:nvSpPr>
        <p:spPr bwMode="auto">
          <a:xfrm>
            <a:off x="7358063" y="4700588"/>
            <a:ext cx="390525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8" name="Line 666"/>
          <p:cNvSpPr>
            <a:spLocks noChangeShapeType="1"/>
          </p:cNvSpPr>
          <p:nvPr/>
        </p:nvSpPr>
        <p:spPr bwMode="auto">
          <a:xfrm flipV="1">
            <a:off x="6737350" y="4687888"/>
            <a:ext cx="322263" cy="1984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9" name="Line 667"/>
          <p:cNvSpPr>
            <a:spLocks noChangeShapeType="1"/>
          </p:cNvSpPr>
          <p:nvPr/>
        </p:nvSpPr>
        <p:spPr bwMode="auto">
          <a:xfrm flipV="1">
            <a:off x="6780213" y="4979988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0" name="Line 668"/>
          <p:cNvSpPr>
            <a:spLocks noChangeShapeType="1"/>
          </p:cNvSpPr>
          <p:nvPr/>
        </p:nvSpPr>
        <p:spPr bwMode="auto">
          <a:xfrm flipV="1">
            <a:off x="7577138" y="2495550"/>
            <a:ext cx="123825" cy="87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1" name="Line 669"/>
          <p:cNvSpPr>
            <a:spLocks noChangeShapeType="1"/>
          </p:cNvSpPr>
          <p:nvPr/>
        </p:nvSpPr>
        <p:spPr bwMode="auto">
          <a:xfrm>
            <a:off x="7405688" y="2668588"/>
            <a:ext cx="0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2" name="Line 670"/>
          <p:cNvSpPr>
            <a:spLocks noChangeShapeType="1"/>
          </p:cNvSpPr>
          <p:nvPr/>
        </p:nvSpPr>
        <p:spPr bwMode="auto">
          <a:xfrm flipV="1">
            <a:off x="7580313" y="2562225"/>
            <a:ext cx="26352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3" name="Line 671"/>
          <p:cNvSpPr>
            <a:spLocks noChangeShapeType="1"/>
          </p:cNvSpPr>
          <p:nvPr/>
        </p:nvSpPr>
        <p:spPr bwMode="auto">
          <a:xfrm>
            <a:off x="7942263" y="2563813"/>
            <a:ext cx="0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4" name="Line 672"/>
          <p:cNvSpPr>
            <a:spLocks noChangeShapeType="1"/>
          </p:cNvSpPr>
          <p:nvPr/>
        </p:nvSpPr>
        <p:spPr bwMode="auto">
          <a:xfrm>
            <a:off x="7596188" y="2870200"/>
            <a:ext cx="1889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5" name="Line 673"/>
          <p:cNvSpPr>
            <a:spLocks noChangeShapeType="1"/>
          </p:cNvSpPr>
          <p:nvPr/>
        </p:nvSpPr>
        <p:spPr bwMode="auto">
          <a:xfrm>
            <a:off x="8150225" y="2860675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6" name="Line 674"/>
          <p:cNvSpPr>
            <a:spLocks noChangeShapeType="1"/>
          </p:cNvSpPr>
          <p:nvPr/>
        </p:nvSpPr>
        <p:spPr bwMode="auto">
          <a:xfrm flipH="1">
            <a:off x="7299325" y="2936875"/>
            <a:ext cx="98425" cy="704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7" name="Line 675"/>
          <p:cNvSpPr>
            <a:spLocks noChangeShapeType="1"/>
          </p:cNvSpPr>
          <p:nvPr/>
        </p:nvSpPr>
        <p:spPr bwMode="auto">
          <a:xfrm flipH="1">
            <a:off x="7888288" y="2936875"/>
            <a:ext cx="111125" cy="7270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8" name="Line 676"/>
          <p:cNvSpPr>
            <a:spLocks noChangeShapeType="1"/>
          </p:cNvSpPr>
          <p:nvPr/>
        </p:nvSpPr>
        <p:spPr bwMode="auto">
          <a:xfrm flipV="1">
            <a:off x="7272338" y="4078288"/>
            <a:ext cx="227012" cy="436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9" name="Line 677"/>
          <p:cNvSpPr>
            <a:spLocks noChangeShapeType="1"/>
          </p:cNvSpPr>
          <p:nvPr/>
        </p:nvSpPr>
        <p:spPr bwMode="auto">
          <a:xfrm>
            <a:off x="8345488" y="2859088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80" name="Group 678"/>
          <p:cNvGrpSpPr>
            <a:grpSpLocks/>
          </p:cNvGrpSpPr>
          <p:nvPr/>
        </p:nvGrpSpPr>
        <p:grpSpPr bwMode="auto">
          <a:xfrm>
            <a:off x="6053138" y="1846263"/>
            <a:ext cx="468312" cy="620712"/>
            <a:chOff x="1653" y="3023"/>
            <a:chExt cx="622" cy="911"/>
          </a:xfrm>
        </p:grpSpPr>
        <p:sp>
          <p:nvSpPr>
            <p:cNvPr id="281" name="Line 270"/>
            <p:cNvSpPr>
              <a:spLocks noChangeShapeType="1"/>
            </p:cNvSpPr>
            <p:nvPr/>
          </p:nvSpPr>
          <p:spPr bwMode="auto">
            <a:xfrm flipH="1">
              <a:off x="1766" y="3287"/>
              <a:ext cx="188" cy="586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2" name="Line 271"/>
            <p:cNvSpPr>
              <a:spLocks noChangeShapeType="1"/>
            </p:cNvSpPr>
            <p:nvPr/>
          </p:nvSpPr>
          <p:spPr bwMode="auto">
            <a:xfrm>
              <a:off x="1954" y="3287"/>
              <a:ext cx="188" cy="58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3" name="Line 272"/>
            <p:cNvSpPr>
              <a:spLocks noChangeShapeType="1"/>
            </p:cNvSpPr>
            <p:nvPr/>
          </p:nvSpPr>
          <p:spPr bwMode="auto">
            <a:xfrm>
              <a:off x="1766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4" name="Line 273"/>
            <p:cNvSpPr>
              <a:spLocks noChangeShapeType="1"/>
            </p:cNvSpPr>
            <p:nvPr/>
          </p:nvSpPr>
          <p:spPr bwMode="auto">
            <a:xfrm flipH="1">
              <a:off x="1954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5" name="Line 274"/>
            <p:cNvSpPr>
              <a:spLocks noChangeShapeType="1"/>
            </p:cNvSpPr>
            <p:nvPr/>
          </p:nvSpPr>
          <p:spPr bwMode="auto">
            <a:xfrm>
              <a:off x="1954" y="3300"/>
              <a:ext cx="0" cy="63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6" name="Line 275"/>
            <p:cNvSpPr>
              <a:spLocks noChangeShapeType="1"/>
            </p:cNvSpPr>
            <p:nvPr/>
          </p:nvSpPr>
          <p:spPr bwMode="auto">
            <a:xfrm flipV="1">
              <a:off x="1766" y="3810"/>
              <a:ext cx="188" cy="6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7" name="Line 276"/>
            <p:cNvSpPr>
              <a:spLocks noChangeShapeType="1"/>
            </p:cNvSpPr>
            <p:nvPr/>
          </p:nvSpPr>
          <p:spPr bwMode="auto">
            <a:xfrm flipH="1" flipV="1">
              <a:off x="1954" y="3810"/>
              <a:ext cx="188" cy="6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8" name="Line 277"/>
            <p:cNvSpPr>
              <a:spLocks noChangeShapeType="1"/>
            </p:cNvSpPr>
            <p:nvPr/>
          </p:nvSpPr>
          <p:spPr bwMode="auto">
            <a:xfrm>
              <a:off x="1846" y="3618"/>
              <a:ext cx="108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9" name="Line 278"/>
            <p:cNvSpPr>
              <a:spLocks noChangeShapeType="1"/>
            </p:cNvSpPr>
            <p:nvPr/>
          </p:nvSpPr>
          <p:spPr bwMode="auto">
            <a:xfrm flipV="1">
              <a:off x="1954" y="3618"/>
              <a:ext cx="114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0" name="Line 279"/>
            <p:cNvSpPr>
              <a:spLocks noChangeShapeType="1"/>
            </p:cNvSpPr>
            <p:nvPr/>
          </p:nvSpPr>
          <p:spPr bwMode="auto">
            <a:xfrm>
              <a:off x="1810" y="3704"/>
              <a:ext cx="139" cy="65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1" name="Line 280"/>
            <p:cNvSpPr>
              <a:spLocks noChangeShapeType="1"/>
            </p:cNvSpPr>
            <p:nvPr/>
          </p:nvSpPr>
          <p:spPr bwMode="auto">
            <a:xfrm flipV="1">
              <a:off x="1954" y="3717"/>
              <a:ext cx="140" cy="57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2" name="Line 281"/>
            <p:cNvSpPr>
              <a:spLocks noChangeShapeType="1"/>
            </p:cNvSpPr>
            <p:nvPr/>
          </p:nvSpPr>
          <p:spPr bwMode="auto">
            <a:xfrm flipV="1">
              <a:off x="1954" y="3530"/>
              <a:ext cx="72" cy="2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3" name="Line 282"/>
            <p:cNvSpPr>
              <a:spLocks noChangeShapeType="1"/>
            </p:cNvSpPr>
            <p:nvPr/>
          </p:nvSpPr>
          <p:spPr bwMode="auto">
            <a:xfrm flipV="1">
              <a:off x="1954" y="3409"/>
              <a:ext cx="45" cy="1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4" name="Line 283"/>
            <p:cNvSpPr>
              <a:spLocks noChangeShapeType="1"/>
            </p:cNvSpPr>
            <p:nvPr/>
          </p:nvSpPr>
          <p:spPr bwMode="auto">
            <a:xfrm>
              <a:off x="1873" y="3522"/>
              <a:ext cx="87" cy="3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5" name="Line 284"/>
            <p:cNvSpPr>
              <a:spLocks noChangeShapeType="1"/>
            </p:cNvSpPr>
            <p:nvPr/>
          </p:nvSpPr>
          <p:spPr bwMode="auto">
            <a:xfrm>
              <a:off x="1912" y="3404"/>
              <a:ext cx="50" cy="3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96" name="Oval 694"/>
            <p:cNvSpPr>
              <a:spLocks noChangeArrowheads="1"/>
            </p:cNvSpPr>
            <p:nvPr/>
          </p:nvSpPr>
          <p:spPr bwMode="auto">
            <a:xfrm>
              <a:off x="1921" y="3233"/>
              <a:ext cx="63" cy="6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pic>
          <p:nvPicPr>
            <p:cNvPr id="297" name="Picture 695" descr="cell_tower_radiation_gr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" y="3023"/>
              <a:ext cx="62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8" name="Group 696"/>
          <p:cNvGrpSpPr>
            <a:grpSpLocks/>
          </p:cNvGrpSpPr>
          <p:nvPr/>
        </p:nvGrpSpPr>
        <p:grpSpPr bwMode="auto">
          <a:xfrm>
            <a:off x="6289675" y="2406650"/>
            <a:ext cx="454025" cy="254000"/>
            <a:chOff x="3843" y="1516"/>
            <a:chExt cx="286" cy="160"/>
          </a:xfrm>
        </p:grpSpPr>
        <p:sp>
          <p:nvSpPr>
            <p:cNvPr id="299" name="Line 697"/>
            <p:cNvSpPr>
              <a:spLocks noChangeShapeType="1"/>
            </p:cNvSpPr>
            <p:nvPr/>
          </p:nvSpPr>
          <p:spPr bwMode="auto">
            <a:xfrm>
              <a:off x="3843" y="1516"/>
              <a:ext cx="96" cy="6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0" name="Oval 407"/>
            <p:cNvSpPr>
              <a:spLocks noChangeArrowheads="1"/>
            </p:cNvSpPr>
            <p:nvPr/>
          </p:nvSpPr>
          <p:spPr bwMode="auto">
            <a:xfrm>
              <a:off x="3884" y="1616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01" name="Rectangle 410"/>
            <p:cNvSpPr>
              <a:spLocks noChangeArrowheads="1"/>
            </p:cNvSpPr>
            <p:nvPr/>
          </p:nvSpPr>
          <p:spPr bwMode="auto">
            <a:xfrm>
              <a:off x="3884" y="1610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02" name="Oval 411"/>
            <p:cNvSpPr>
              <a:spLocks noChangeArrowheads="1"/>
            </p:cNvSpPr>
            <p:nvPr/>
          </p:nvSpPr>
          <p:spPr bwMode="auto">
            <a:xfrm>
              <a:off x="3883" y="1569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03" name="Group 701"/>
            <p:cNvGrpSpPr>
              <a:grpSpLocks/>
            </p:cNvGrpSpPr>
            <p:nvPr/>
          </p:nvGrpSpPr>
          <p:grpSpPr bwMode="auto">
            <a:xfrm>
              <a:off x="3932" y="1587"/>
              <a:ext cx="138" cy="33"/>
              <a:chOff x="2468" y="1332"/>
              <a:chExt cx="310" cy="60"/>
            </a:xfrm>
          </p:grpSpPr>
          <p:sp>
            <p:nvSpPr>
              <p:cNvPr id="306" name="Freeform 7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" name="Freeform 7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4" name="Line 704"/>
            <p:cNvSpPr>
              <a:spLocks noChangeShapeType="1"/>
            </p:cNvSpPr>
            <p:nvPr/>
          </p:nvSpPr>
          <p:spPr bwMode="auto">
            <a:xfrm>
              <a:off x="3884" y="1602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" name="Line 705"/>
            <p:cNvSpPr>
              <a:spLocks noChangeShapeType="1"/>
            </p:cNvSpPr>
            <p:nvPr/>
          </p:nvSpPr>
          <p:spPr bwMode="auto">
            <a:xfrm>
              <a:off x="4127" y="1604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08" name="Group 706"/>
          <p:cNvGrpSpPr>
            <a:grpSpLocks/>
          </p:cNvGrpSpPr>
          <p:nvPr/>
        </p:nvGrpSpPr>
        <p:grpSpPr bwMode="auto">
          <a:xfrm>
            <a:off x="7202488" y="2493963"/>
            <a:ext cx="390525" cy="174625"/>
            <a:chOff x="4334" y="1470"/>
            <a:chExt cx="246" cy="107"/>
          </a:xfrm>
        </p:grpSpPr>
        <p:sp>
          <p:nvSpPr>
            <p:cNvPr id="309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10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11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12" name="Group 710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15" name="Freeform 71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6" name="Freeform 71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13" name="Line 713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4" name="Line 714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17" name="Group 715"/>
          <p:cNvGrpSpPr>
            <a:grpSpLocks/>
          </p:cNvGrpSpPr>
          <p:nvPr/>
        </p:nvGrpSpPr>
        <p:grpSpPr bwMode="auto">
          <a:xfrm>
            <a:off x="7213600" y="2757488"/>
            <a:ext cx="390525" cy="174625"/>
            <a:chOff x="4334" y="1470"/>
            <a:chExt cx="246" cy="107"/>
          </a:xfrm>
        </p:grpSpPr>
        <p:sp>
          <p:nvSpPr>
            <p:cNvPr id="318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19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20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21" name="Group 719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24" name="Freeform 7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5" name="Freeform 7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22" name="Line 722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3" name="Line 723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6" name="Group 724"/>
          <p:cNvGrpSpPr>
            <a:grpSpLocks/>
          </p:cNvGrpSpPr>
          <p:nvPr/>
        </p:nvGrpSpPr>
        <p:grpSpPr bwMode="auto">
          <a:xfrm>
            <a:off x="7762875" y="2759075"/>
            <a:ext cx="390525" cy="174625"/>
            <a:chOff x="4334" y="1470"/>
            <a:chExt cx="246" cy="107"/>
          </a:xfrm>
        </p:grpSpPr>
        <p:sp>
          <p:nvSpPr>
            <p:cNvPr id="32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2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2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30" name="Group 728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33" name="Freeform 72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4" name="Freeform 73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31" name="Line 731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2" name="Line 732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5" name="Group 733"/>
          <p:cNvGrpSpPr>
            <a:grpSpLocks/>
          </p:cNvGrpSpPr>
          <p:nvPr/>
        </p:nvGrpSpPr>
        <p:grpSpPr bwMode="auto">
          <a:xfrm>
            <a:off x="7689850" y="2393950"/>
            <a:ext cx="390525" cy="174625"/>
            <a:chOff x="4334" y="1470"/>
            <a:chExt cx="246" cy="107"/>
          </a:xfrm>
        </p:grpSpPr>
        <p:sp>
          <p:nvSpPr>
            <p:cNvPr id="336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37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38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39" name="Group 737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42" name="Freeform 7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3" name="Freeform 7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40" name="Line 740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1" name="Line 741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" name="Group 742"/>
          <p:cNvGrpSpPr>
            <a:grpSpLocks/>
          </p:cNvGrpSpPr>
          <p:nvPr/>
        </p:nvGrpSpPr>
        <p:grpSpPr bwMode="auto">
          <a:xfrm>
            <a:off x="7737475" y="3644900"/>
            <a:ext cx="492125" cy="206375"/>
            <a:chOff x="4334" y="1470"/>
            <a:chExt cx="246" cy="107"/>
          </a:xfrm>
        </p:grpSpPr>
        <p:sp>
          <p:nvSpPr>
            <p:cNvPr id="34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4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4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48" name="Group 746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51" name="Freeform 7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2" name="Freeform 7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49" name="Line 749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0" name="Line 750"/>
            <p:cNvSpPr>
              <a:spLocks noChangeShapeType="1"/>
            </p:cNvSpPr>
            <p:nvPr/>
          </p:nvSpPr>
          <p:spPr bwMode="auto">
            <a:xfrm>
              <a:off x="4578" y="1505"/>
              <a:ext cx="0" cy="4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53" name="Line 751"/>
          <p:cNvSpPr>
            <a:spLocks noChangeShapeType="1"/>
          </p:cNvSpPr>
          <p:nvPr/>
        </p:nvSpPr>
        <p:spPr bwMode="auto">
          <a:xfrm>
            <a:off x="6427788" y="3743325"/>
            <a:ext cx="679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54" name="Group 752"/>
          <p:cNvGrpSpPr>
            <a:grpSpLocks/>
          </p:cNvGrpSpPr>
          <p:nvPr/>
        </p:nvGrpSpPr>
        <p:grpSpPr bwMode="auto">
          <a:xfrm>
            <a:off x="7086600" y="3632200"/>
            <a:ext cx="492125" cy="206375"/>
            <a:chOff x="4334" y="1470"/>
            <a:chExt cx="246" cy="107"/>
          </a:xfrm>
        </p:grpSpPr>
        <p:sp>
          <p:nvSpPr>
            <p:cNvPr id="35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5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5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58" name="Group 756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61" name="Freeform 75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2" name="Freeform 75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59" name="Line 759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0" name="Line 760"/>
            <p:cNvSpPr>
              <a:spLocks noChangeShapeType="1"/>
            </p:cNvSpPr>
            <p:nvPr/>
          </p:nvSpPr>
          <p:spPr bwMode="auto">
            <a:xfrm>
              <a:off x="4578" y="1505"/>
              <a:ext cx="0" cy="4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63" name="Group 761"/>
          <p:cNvGrpSpPr>
            <a:grpSpLocks/>
          </p:cNvGrpSpPr>
          <p:nvPr/>
        </p:nvGrpSpPr>
        <p:grpSpPr bwMode="auto">
          <a:xfrm>
            <a:off x="7591425" y="4806950"/>
            <a:ext cx="622300" cy="244475"/>
            <a:chOff x="4334" y="1470"/>
            <a:chExt cx="246" cy="107"/>
          </a:xfrm>
        </p:grpSpPr>
        <p:sp>
          <p:nvSpPr>
            <p:cNvPr id="364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65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66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67" name="Group 76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70" name="Freeform 76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1" name="Freeform 76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68" name="Line 76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" name="Line 76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72" name="Group 770"/>
          <p:cNvGrpSpPr>
            <a:grpSpLocks/>
          </p:cNvGrpSpPr>
          <p:nvPr/>
        </p:nvGrpSpPr>
        <p:grpSpPr bwMode="auto">
          <a:xfrm>
            <a:off x="6965950" y="4508500"/>
            <a:ext cx="622300" cy="244475"/>
            <a:chOff x="4334" y="1470"/>
            <a:chExt cx="246" cy="107"/>
          </a:xfrm>
        </p:grpSpPr>
        <p:sp>
          <p:nvSpPr>
            <p:cNvPr id="37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7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7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76" name="Group 77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79" name="Freeform 77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0" name="Freeform 77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77" name="Line 77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8" name="Line 77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81" name="Group 779"/>
          <p:cNvGrpSpPr>
            <a:grpSpLocks/>
          </p:cNvGrpSpPr>
          <p:nvPr/>
        </p:nvGrpSpPr>
        <p:grpSpPr bwMode="auto">
          <a:xfrm>
            <a:off x="6242050" y="4851400"/>
            <a:ext cx="622300" cy="244475"/>
            <a:chOff x="4334" y="1470"/>
            <a:chExt cx="246" cy="107"/>
          </a:xfrm>
        </p:grpSpPr>
        <p:sp>
          <p:nvSpPr>
            <p:cNvPr id="382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83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84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85" name="Group 78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88" name="Freeform 7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9" name="Freeform 7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86" name="Line 78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7" name="Line 78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0" name="Group 788"/>
          <p:cNvGrpSpPr>
            <a:grpSpLocks/>
          </p:cNvGrpSpPr>
          <p:nvPr/>
        </p:nvGrpSpPr>
        <p:grpSpPr bwMode="auto">
          <a:xfrm>
            <a:off x="6051550" y="3644900"/>
            <a:ext cx="390525" cy="171450"/>
            <a:chOff x="4334" y="1470"/>
            <a:chExt cx="246" cy="107"/>
          </a:xfrm>
        </p:grpSpPr>
        <p:sp>
          <p:nvSpPr>
            <p:cNvPr id="39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9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39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394" name="Group 79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397" name="Freeform 79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8" name="Freeform 79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95" name="Line 795"/>
            <p:cNvSpPr>
              <a:spLocks noChangeShapeType="1"/>
            </p:cNvSpPr>
            <p:nvPr/>
          </p:nvSpPr>
          <p:spPr bwMode="auto">
            <a:xfrm>
              <a:off x="4335" y="1503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96" name="Line 796"/>
            <p:cNvSpPr>
              <a:spLocks noChangeShapeType="1"/>
            </p:cNvSpPr>
            <p:nvPr/>
          </p:nvSpPr>
          <p:spPr bwMode="auto">
            <a:xfrm>
              <a:off x="4578" y="1505"/>
              <a:ext cx="0" cy="4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9" name="Group 797"/>
          <p:cNvGrpSpPr>
            <a:grpSpLocks/>
          </p:cNvGrpSpPr>
          <p:nvPr/>
        </p:nvGrpSpPr>
        <p:grpSpPr bwMode="auto">
          <a:xfrm>
            <a:off x="7161213" y="5005388"/>
            <a:ext cx="446087" cy="422275"/>
            <a:chOff x="5072" y="3611"/>
            <a:chExt cx="459" cy="380"/>
          </a:xfrm>
        </p:grpSpPr>
        <p:grpSp>
          <p:nvGrpSpPr>
            <p:cNvPr id="400" name="Group 798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402" name="Freeform 799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3" name="Freeform 800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4" name="Freeform 801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5" name="Freeform 802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6" name="Freeform 803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7" name="Freeform 804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8" name="Freeform 805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" name="Freeform 806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" name="Freeform 807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1" name="Freeform 808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2" name="Freeform 809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3" name="Freeform 810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401" name="Picture 811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4" name="Group 812"/>
          <p:cNvGrpSpPr>
            <a:grpSpLocks/>
          </p:cNvGrpSpPr>
          <p:nvPr/>
        </p:nvGrpSpPr>
        <p:grpSpPr bwMode="auto">
          <a:xfrm>
            <a:off x="5638800" y="3509963"/>
            <a:ext cx="398463" cy="358775"/>
            <a:chOff x="5072" y="3611"/>
            <a:chExt cx="459" cy="380"/>
          </a:xfrm>
        </p:grpSpPr>
        <p:grpSp>
          <p:nvGrpSpPr>
            <p:cNvPr id="415" name="Group 813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417" name="Freeform 814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8" name="Freeform 815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9" name="Freeform 816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0" name="Freeform 817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1" name="Freeform 818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2" name="Freeform 819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3" name="Freeform 820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4" name="Freeform 821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5" name="Freeform 822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6" name="Freeform 823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7" name="Freeform 824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8" name="Freeform 825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416" name="Picture 826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9" name="Line 827"/>
          <p:cNvSpPr>
            <a:spLocks noChangeShapeType="1"/>
          </p:cNvSpPr>
          <p:nvPr/>
        </p:nvSpPr>
        <p:spPr bwMode="auto">
          <a:xfrm rot="5400000" flipV="1">
            <a:off x="7991475" y="544036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0" name="Group 828"/>
          <p:cNvGrpSpPr>
            <a:grpSpLocks/>
          </p:cNvGrpSpPr>
          <p:nvPr/>
        </p:nvGrpSpPr>
        <p:grpSpPr bwMode="auto">
          <a:xfrm>
            <a:off x="5254625" y="2038350"/>
            <a:ext cx="504825" cy="401638"/>
            <a:chOff x="2896" y="396"/>
            <a:chExt cx="1848" cy="1887"/>
          </a:xfrm>
        </p:grpSpPr>
        <p:pic>
          <p:nvPicPr>
            <p:cNvPr id="431" name="Picture 82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Freeform 830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33" name="Picture 83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4" name="Freeform 832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5" name="Freeform 833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6" name="Freeform 834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7" name="Freeform 835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8" name="Freeform 836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2 h 1659"/>
                <a:gd name="T6" fmla="*/ 0 w 637"/>
                <a:gd name="T7" fmla="*/ 2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9" name="Freeform 837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1 w 2216"/>
                <a:gd name="T5" fmla="*/ 1 h 550"/>
                <a:gd name="T6" fmla="*/ 1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0" name="Freeform 838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1" name="Freeform 839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2" name="Freeform 840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3" name="Freeform 841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4" name="Freeform 842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5" name="Freeform 843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6" name="Freeform 844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7" name="Freeform 845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8" name="Freeform 846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9" name="Freeform 847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0" name="Freeform 848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1" name="Freeform 849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2" name="Freeform 850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53" name="Picture 851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4" name="Group 852"/>
          <p:cNvGrpSpPr>
            <a:grpSpLocks/>
          </p:cNvGrpSpPr>
          <p:nvPr/>
        </p:nvGrpSpPr>
        <p:grpSpPr bwMode="auto">
          <a:xfrm>
            <a:off x="5537200" y="3054350"/>
            <a:ext cx="504825" cy="401638"/>
            <a:chOff x="2896" y="396"/>
            <a:chExt cx="1848" cy="1887"/>
          </a:xfrm>
        </p:grpSpPr>
        <p:pic>
          <p:nvPicPr>
            <p:cNvPr id="455" name="Picture 8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6" name="Freeform 854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57" name="Picture 8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8" name="Freeform 856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9" name="Freeform 857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" name="Freeform 858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" name="Freeform 859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2" name="Freeform 860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2 h 1659"/>
                <a:gd name="T6" fmla="*/ 0 w 637"/>
                <a:gd name="T7" fmla="*/ 2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3" name="Freeform 861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1 w 2216"/>
                <a:gd name="T5" fmla="*/ 1 h 550"/>
                <a:gd name="T6" fmla="*/ 1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4" name="Freeform 862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5" name="Freeform 863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6" name="Freeform 864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7" name="Freeform 865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8" name="Freeform 866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9" name="Freeform 867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0" name="Freeform 868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" name="Freeform 869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72" name="Freeform 870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3" name="Freeform 871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4" name="Freeform 872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5" name="Freeform 873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6" name="Freeform 874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77" name="Picture 875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8" name="Group 876"/>
          <p:cNvGrpSpPr>
            <a:grpSpLocks/>
          </p:cNvGrpSpPr>
          <p:nvPr/>
        </p:nvGrpSpPr>
        <p:grpSpPr bwMode="auto">
          <a:xfrm>
            <a:off x="6959600" y="5495925"/>
            <a:ext cx="504825" cy="401638"/>
            <a:chOff x="2896" y="396"/>
            <a:chExt cx="1848" cy="1887"/>
          </a:xfrm>
        </p:grpSpPr>
        <p:pic>
          <p:nvPicPr>
            <p:cNvPr id="479" name="Picture 877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0" name="Freeform 878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81" name="Picture 879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2" name="Freeform 880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3" name="Freeform 881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4" name="Freeform 882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5" name="Freeform 883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6" name="Freeform 884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2 h 1659"/>
                <a:gd name="T6" fmla="*/ 0 w 637"/>
                <a:gd name="T7" fmla="*/ 2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7" name="Freeform 885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1 w 2216"/>
                <a:gd name="T5" fmla="*/ 1 h 550"/>
                <a:gd name="T6" fmla="*/ 1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8" name="Freeform 886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9" name="Freeform 887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0" name="Freeform 888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" name="Freeform 889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2" name="Freeform 890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3" name="Freeform 891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4" name="Freeform 892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5" name="Freeform 893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6" name="Freeform 894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7" name="Freeform 895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8" name="Freeform 896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9" name="Freeform 897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0" name="Freeform 898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501" name="Picture 899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2" name="Group 900"/>
          <p:cNvGrpSpPr>
            <a:grpSpLocks/>
          </p:cNvGrpSpPr>
          <p:nvPr/>
        </p:nvGrpSpPr>
        <p:grpSpPr bwMode="auto">
          <a:xfrm>
            <a:off x="7378700" y="5524500"/>
            <a:ext cx="504825" cy="401638"/>
            <a:chOff x="2896" y="396"/>
            <a:chExt cx="1848" cy="1887"/>
          </a:xfrm>
        </p:grpSpPr>
        <p:pic>
          <p:nvPicPr>
            <p:cNvPr id="503" name="Picture 90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4" name="Freeform 902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505" name="Picture 90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6" name="Freeform 904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7" name="Freeform 905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8" name="Freeform 906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9" name="Freeform 907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0" name="Freeform 908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2 h 1659"/>
                <a:gd name="T6" fmla="*/ 0 w 637"/>
                <a:gd name="T7" fmla="*/ 2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1" name="Freeform 909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1 w 2216"/>
                <a:gd name="T5" fmla="*/ 1 h 550"/>
                <a:gd name="T6" fmla="*/ 1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" name="Freeform 910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" name="Freeform 911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4" name="Freeform 912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5" name="Freeform 913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6" name="Freeform 914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7" name="Freeform 915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8" name="Freeform 916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9" name="Freeform 917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20" name="Freeform 918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1" name="Freeform 919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2" name="Freeform 920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3" name="Freeform 921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4" name="Freeform 922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525" name="Picture 923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6" name="Group 924"/>
          <p:cNvGrpSpPr>
            <a:grpSpLocks/>
          </p:cNvGrpSpPr>
          <p:nvPr/>
        </p:nvGrpSpPr>
        <p:grpSpPr bwMode="auto">
          <a:xfrm>
            <a:off x="5349875" y="1590675"/>
            <a:ext cx="617538" cy="387350"/>
            <a:chOff x="2920" y="972"/>
            <a:chExt cx="389" cy="244"/>
          </a:xfrm>
        </p:grpSpPr>
        <p:grpSp>
          <p:nvGrpSpPr>
            <p:cNvPr id="527" name="Group 925"/>
            <p:cNvGrpSpPr>
              <a:grpSpLocks/>
            </p:cNvGrpSpPr>
            <p:nvPr/>
          </p:nvGrpSpPr>
          <p:grpSpPr bwMode="auto">
            <a:xfrm>
              <a:off x="3085" y="1027"/>
              <a:ext cx="102" cy="189"/>
              <a:chOff x="3436" y="1504"/>
              <a:chExt cx="393" cy="942"/>
            </a:xfrm>
          </p:grpSpPr>
          <p:pic>
            <p:nvPicPr>
              <p:cNvPr id="529" name="Picture 926" descr="iphone_stylized_smal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" y="1504"/>
                <a:ext cx="393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0" name="Freeform 927"/>
              <p:cNvSpPr>
                <a:spLocks/>
              </p:cNvSpPr>
              <p:nvPr/>
            </p:nvSpPr>
            <p:spPr bwMode="auto">
              <a:xfrm>
                <a:off x="3484" y="1523"/>
                <a:ext cx="339" cy="906"/>
              </a:xfrm>
              <a:custGeom>
                <a:avLst/>
                <a:gdLst>
                  <a:gd name="T0" fmla="*/ 6 w 339"/>
                  <a:gd name="T1" fmla="*/ 31 h 906"/>
                  <a:gd name="T2" fmla="*/ 38 w 339"/>
                  <a:gd name="T3" fmla="*/ 0 h 906"/>
                  <a:gd name="T4" fmla="*/ 323 w 339"/>
                  <a:gd name="T5" fmla="*/ 45 h 906"/>
                  <a:gd name="T6" fmla="*/ 338 w 339"/>
                  <a:gd name="T7" fmla="*/ 85 h 906"/>
                  <a:gd name="T8" fmla="*/ 339 w 339"/>
                  <a:gd name="T9" fmla="*/ 813 h 906"/>
                  <a:gd name="T10" fmla="*/ 312 w 339"/>
                  <a:gd name="T11" fmla="*/ 865 h 906"/>
                  <a:gd name="T12" fmla="*/ 29 w 339"/>
                  <a:gd name="T13" fmla="*/ 906 h 906"/>
                  <a:gd name="T14" fmla="*/ 0 w 339"/>
                  <a:gd name="T15" fmla="*/ 876 h 906"/>
                  <a:gd name="T16" fmla="*/ 6 w 339"/>
                  <a:gd name="T17" fmla="*/ 31 h 9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9"/>
                  <a:gd name="T28" fmla="*/ 0 h 906"/>
                  <a:gd name="T29" fmla="*/ 339 w 339"/>
                  <a:gd name="T30" fmla="*/ 906 h 9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9" h="906">
                    <a:moveTo>
                      <a:pt x="6" y="31"/>
                    </a:moveTo>
                    <a:lnTo>
                      <a:pt x="38" y="0"/>
                    </a:lnTo>
                    <a:lnTo>
                      <a:pt x="323" y="45"/>
                    </a:lnTo>
                    <a:lnTo>
                      <a:pt x="338" y="85"/>
                    </a:lnTo>
                    <a:lnTo>
                      <a:pt x="339" y="813"/>
                    </a:lnTo>
                    <a:lnTo>
                      <a:pt x="312" y="865"/>
                    </a:lnTo>
                    <a:lnTo>
                      <a:pt x="29" y="906"/>
                    </a:lnTo>
                    <a:lnTo>
                      <a:pt x="0" y="876"/>
                    </a:lnTo>
                    <a:lnTo>
                      <a:pt x="6" y="3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>
                      <a:alpha val="82001"/>
                    </a:srgbClr>
                  </a:gs>
                  <a:gs pos="100000">
                    <a:srgbClr val="666666">
                      <a:alpha val="82001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531" name="Group 928"/>
              <p:cNvGrpSpPr>
                <a:grpSpLocks/>
              </p:cNvGrpSpPr>
              <p:nvPr/>
            </p:nvGrpSpPr>
            <p:grpSpPr bwMode="auto">
              <a:xfrm>
                <a:off x="3511" y="1689"/>
                <a:ext cx="289" cy="576"/>
                <a:chOff x="3511" y="1689"/>
                <a:chExt cx="289" cy="576"/>
              </a:xfrm>
            </p:grpSpPr>
            <p:sp>
              <p:nvSpPr>
                <p:cNvPr id="532" name="Freeform 929"/>
                <p:cNvSpPr>
                  <a:spLocks/>
                </p:cNvSpPr>
                <p:nvPr/>
              </p:nvSpPr>
              <p:spPr bwMode="auto">
                <a:xfrm>
                  <a:off x="3519" y="2175"/>
                  <a:ext cx="66" cy="90"/>
                </a:xfrm>
                <a:custGeom>
                  <a:avLst/>
                  <a:gdLst>
                    <a:gd name="T0" fmla="*/ 0 w 66"/>
                    <a:gd name="T1" fmla="*/ 5 h 90"/>
                    <a:gd name="T2" fmla="*/ 66 w 66"/>
                    <a:gd name="T3" fmla="*/ 0 h 90"/>
                    <a:gd name="T4" fmla="*/ 65 w 66"/>
                    <a:gd name="T5" fmla="*/ 80 h 90"/>
                    <a:gd name="T6" fmla="*/ 2 w 66"/>
                    <a:gd name="T7" fmla="*/ 90 h 90"/>
                    <a:gd name="T8" fmla="*/ 0 w 66"/>
                    <a:gd name="T9" fmla="*/ 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0"/>
                    <a:gd name="T17" fmla="*/ 66 w 6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0">
                      <a:moveTo>
                        <a:pt x="0" y="5"/>
                      </a:moveTo>
                      <a:lnTo>
                        <a:pt x="66" y="0"/>
                      </a:lnTo>
                      <a:lnTo>
                        <a:pt x="65" y="80"/>
                      </a:lnTo>
                      <a:lnTo>
                        <a:pt x="2" y="9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3" name="Freeform 930"/>
                <p:cNvSpPr>
                  <a:spLocks/>
                </p:cNvSpPr>
                <p:nvPr/>
              </p:nvSpPr>
              <p:spPr bwMode="auto">
                <a:xfrm>
                  <a:off x="3593" y="2166"/>
                  <a:ext cx="69" cy="89"/>
                </a:xfrm>
                <a:custGeom>
                  <a:avLst/>
                  <a:gdLst>
                    <a:gd name="T0" fmla="*/ 3 w 69"/>
                    <a:gd name="T1" fmla="*/ 8 h 89"/>
                    <a:gd name="T2" fmla="*/ 66 w 69"/>
                    <a:gd name="T3" fmla="*/ 0 h 89"/>
                    <a:gd name="T4" fmla="*/ 69 w 69"/>
                    <a:gd name="T5" fmla="*/ 80 h 89"/>
                    <a:gd name="T6" fmla="*/ 0 w 69"/>
                    <a:gd name="T7" fmla="*/ 89 h 89"/>
                    <a:gd name="T8" fmla="*/ 3 w 69"/>
                    <a:gd name="T9" fmla="*/ 8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89"/>
                    <a:gd name="T17" fmla="*/ 69 w 69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89">
                      <a:moveTo>
                        <a:pt x="3" y="8"/>
                      </a:moveTo>
                      <a:lnTo>
                        <a:pt x="66" y="0"/>
                      </a:lnTo>
                      <a:lnTo>
                        <a:pt x="69" y="80"/>
                      </a:lnTo>
                      <a:lnTo>
                        <a:pt x="0" y="89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4" name="Freeform 931"/>
                <p:cNvSpPr>
                  <a:spLocks/>
                </p:cNvSpPr>
                <p:nvPr/>
              </p:nvSpPr>
              <p:spPr bwMode="auto">
                <a:xfrm>
                  <a:off x="3665" y="2162"/>
                  <a:ext cx="62" cy="82"/>
                </a:xfrm>
                <a:custGeom>
                  <a:avLst/>
                  <a:gdLst>
                    <a:gd name="T0" fmla="*/ 0 w 62"/>
                    <a:gd name="T1" fmla="*/ 6 h 82"/>
                    <a:gd name="T2" fmla="*/ 61 w 62"/>
                    <a:gd name="T3" fmla="*/ 0 h 82"/>
                    <a:gd name="T4" fmla="*/ 62 w 62"/>
                    <a:gd name="T5" fmla="*/ 75 h 82"/>
                    <a:gd name="T6" fmla="*/ 3 w 62"/>
                    <a:gd name="T7" fmla="*/ 82 h 82"/>
                    <a:gd name="T8" fmla="*/ 0 w 62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82"/>
                    <a:gd name="T17" fmla="*/ 62 w 62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82">
                      <a:moveTo>
                        <a:pt x="0" y="6"/>
                      </a:moveTo>
                      <a:lnTo>
                        <a:pt x="61" y="0"/>
                      </a:lnTo>
                      <a:lnTo>
                        <a:pt x="62" y="75"/>
                      </a:lnTo>
                      <a:lnTo>
                        <a:pt x="3" y="8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5" name="Freeform 932"/>
                <p:cNvSpPr>
                  <a:spLocks/>
                </p:cNvSpPr>
                <p:nvPr/>
              </p:nvSpPr>
              <p:spPr bwMode="auto">
                <a:xfrm>
                  <a:off x="3734" y="2154"/>
                  <a:ext cx="66" cy="84"/>
                </a:xfrm>
                <a:custGeom>
                  <a:avLst/>
                  <a:gdLst>
                    <a:gd name="T0" fmla="*/ 1 w 66"/>
                    <a:gd name="T1" fmla="*/ 6 h 84"/>
                    <a:gd name="T2" fmla="*/ 66 w 66"/>
                    <a:gd name="T3" fmla="*/ 0 h 84"/>
                    <a:gd name="T4" fmla="*/ 63 w 66"/>
                    <a:gd name="T5" fmla="*/ 77 h 84"/>
                    <a:gd name="T6" fmla="*/ 0 w 66"/>
                    <a:gd name="T7" fmla="*/ 84 h 84"/>
                    <a:gd name="T8" fmla="*/ 1 w 66"/>
                    <a:gd name="T9" fmla="*/ 6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84"/>
                    <a:gd name="T17" fmla="*/ 66 w 66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84">
                      <a:moveTo>
                        <a:pt x="1" y="6"/>
                      </a:moveTo>
                      <a:lnTo>
                        <a:pt x="66" y="0"/>
                      </a:lnTo>
                      <a:lnTo>
                        <a:pt x="63" y="77"/>
                      </a:lnTo>
                      <a:lnTo>
                        <a:pt x="0" y="84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6" name="Rectangle 933"/>
                <p:cNvSpPr>
                  <a:spLocks noChangeArrowheads="1"/>
                </p:cNvSpPr>
                <p:nvPr/>
              </p:nvSpPr>
              <p:spPr bwMode="auto">
                <a:xfrm>
                  <a:off x="3513" y="1688"/>
                  <a:ext cx="54" cy="4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37" name="Rectangle 934"/>
                <p:cNvSpPr>
                  <a:spLocks noChangeArrowheads="1"/>
                </p:cNvSpPr>
                <p:nvPr/>
              </p:nvSpPr>
              <p:spPr bwMode="auto">
                <a:xfrm>
                  <a:off x="3501" y="1738"/>
                  <a:ext cx="92" cy="5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538" name="Freeform 935"/>
                <p:cNvSpPr>
                  <a:spLocks/>
                </p:cNvSpPr>
                <p:nvPr/>
              </p:nvSpPr>
              <p:spPr bwMode="auto">
                <a:xfrm>
                  <a:off x="3515" y="1794"/>
                  <a:ext cx="261" cy="204"/>
                </a:xfrm>
                <a:custGeom>
                  <a:avLst/>
                  <a:gdLst>
                    <a:gd name="T0" fmla="*/ 0 w 261"/>
                    <a:gd name="T1" fmla="*/ 0 h 204"/>
                    <a:gd name="T2" fmla="*/ 0 w 261"/>
                    <a:gd name="T3" fmla="*/ 204 h 204"/>
                    <a:gd name="T4" fmla="*/ 259 w 261"/>
                    <a:gd name="T5" fmla="*/ 201 h 204"/>
                    <a:gd name="T6" fmla="*/ 261 w 261"/>
                    <a:gd name="T7" fmla="*/ 12 h 204"/>
                    <a:gd name="T8" fmla="*/ 0 w 261"/>
                    <a:gd name="T9" fmla="*/ 0 h 2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"/>
                    <a:gd name="T16" fmla="*/ 0 h 204"/>
                    <a:gd name="T17" fmla="*/ 261 w 261"/>
                    <a:gd name="T18" fmla="*/ 204 h 2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259" y="201"/>
                      </a:lnTo>
                      <a:lnTo>
                        <a:pt x="261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pic>
          <p:nvPicPr>
            <p:cNvPr id="528" name="Picture 936" descr="grayed_radiat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72"/>
              <a:ext cx="38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9" name="Picture 937" descr="car_gray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1670050"/>
            <a:ext cx="7540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0" name="Group 938"/>
          <p:cNvGrpSpPr>
            <a:grpSpLocks/>
          </p:cNvGrpSpPr>
          <p:nvPr/>
        </p:nvGrpSpPr>
        <p:grpSpPr bwMode="auto">
          <a:xfrm>
            <a:off x="5662613" y="4538663"/>
            <a:ext cx="463550" cy="398462"/>
            <a:chOff x="3987" y="-51"/>
            <a:chExt cx="1252" cy="983"/>
          </a:xfrm>
        </p:grpSpPr>
        <p:pic>
          <p:nvPicPr>
            <p:cNvPr id="541" name="Picture 939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" name="Freeform 940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43 w 714"/>
                <a:gd name="T1" fmla="*/ 1 h 714"/>
                <a:gd name="T2" fmla="*/ 239 w 714"/>
                <a:gd name="T3" fmla="*/ 0 h 714"/>
                <a:gd name="T4" fmla="*/ 190 w 714"/>
                <a:gd name="T5" fmla="*/ 9 h 714"/>
                <a:gd name="T6" fmla="*/ 0 w 714"/>
                <a:gd name="T7" fmla="*/ 7 h 714"/>
                <a:gd name="T8" fmla="*/ 43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43" name="Group 941"/>
          <p:cNvGrpSpPr>
            <a:grpSpLocks/>
          </p:cNvGrpSpPr>
          <p:nvPr/>
        </p:nvGrpSpPr>
        <p:grpSpPr bwMode="auto">
          <a:xfrm>
            <a:off x="5500688" y="4938713"/>
            <a:ext cx="463550" cy="398462"/>
            <a:chOff x="3987" y="-51"/>
            <a:chExt cx="1252" cy="983"/>
          </a:xfrm>
        </p:grpSpPr>
        <p:pic>
          <p:nvPicPr>
            <p:cNvPr id="544" name="Picture 942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5" name="Freeform 943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43 w 714"/>
                <a:gd name="T1" fmla="*/ 1 h 714"/>
                <a:gd name="T2" fmla="*/ 239 w 714"/>
                <a:gd name="T3" fmla="*/ 0 h 714"/>
                <a:gd name="T4" fmla="*/ 190 w 714"/>
                <a:gd name="T5" fmla="*/ 9 h 714"/>
                <a:gd name="T6" fmla="*/ 0 w 714"/>
                <a:gd name="T7" fmla="*/ 7 h 714"/>
                <a:gd name="T8" fmla="*/ 43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46" name="Group 944"/>
          <p:cNvGrpSpPr>
            <a:grpSpLocks/>
          </p:cNvGrpSpPr>
          <p:nvPr/>
        </p:nvGrpSpPr>
        <p:grpSpPr bwMode="auto">
          <a:xfrm>
            <a:off x="5957888" y="5186363"/>
            <a:ext cx="463550" cy="398462"/>
            <a:chOff x="3987" y="-51"/>
            <a:chExt cx="1252" cy="983"/>
          </a:xfrm>
        </p:grpSpPr>
        <p:pic>
          <p:nvPicPr>
            <p:cNvPr id="547" name="Picture 945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8" name="Freeform 946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43 w 714"/>
                <a:gd name="T1" fmla="*/ 1 h 714"/>
                <a:gd name="T2" fmla="*/ 239 w 714"/>
                <a:gd name="T3" fmla="*/ 0 h 714"/>
                <a:gd name="T4" fmla="*/ 190 w 714"/>
                <a:gd name="T5" fmla="*/ 9 h 714"/>
                <a:gd name="T6" fmla="*/ 0 w 714"/>
                <a:gd name="T7" fmla="*/ 7 h 714"/>
                <a:gd name="T8" fmla="*/ 43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49" name="Group 947"/>
          <p:cNvGrpSpPr>
            <a:grpSpLocks/>
          </p:cNvGrpSpPr>
          <p:nvPr/>
        </p:nvGrpSpPr>
        <p:grpSpPr bwMode="auto">
          <a:xfrm>
            <a:off x="6396038" y="5224463"/>
            <a:ext cx="463550" cy="398462"/>
            <a:chOff x="3987" y="-51"/>
            <a:chExt cx="1252" cy="983"/>
          </a:xfrm>
        </p:grpSpPr>
        <p:pic>
          <p:nvPicPr>
            <p:cNvPr id="550" name="Picture 948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1" name="Freeform 949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43 w 714"/>
                <a:gd name="T1" fmla="*/ 1 h 714"/>
                <a:gd name="T2" fmla="*/ 239 w 714"/>
                <a:gd name="T3" fmla="*/ 0 h 714"/>
                <a:gd name="T4" fmla="*/ 190 w 714"/>
                <a:gd name="T5" fmla="*/ 9 h 714"/>
                <a:gd name="T6" fmla="*/ 0 w 714"/>
                <a:gd name="T7" fmla="*/ 7 h 714"/>
                <a:gd name="T8" fmla="*/ 43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52" name="Group 950"/>
          <p:cNvGrpSpPr>
            <a:grpSpLocks/>
          </p:cNvGrpSpPr>
          <p:nvPr/>
        </p:nvGrpSpPr>
        <p:grpSpPr bwMode="auto">
          <a:xfrm>
            <a:off x="8186738" y="5014913"/>
            <a:ext cx="249237" cy="555625"/>
            <a:chOff x="1115" y="2770"/>
            <a:chExt cx="589" cy="1034"/>
          </a:xfrm>
        </p:grpSpPr>
        <p:sp>
          <p:nvSpPr>
            <p:cNvPr id="553" name="Freeform 951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4" name="Rectangle 952"/>
            <p:cNvSpPr>
              <a:spLocks noChangeArrowheads="1"/>
            </p:cNvSpPr>
            <p:nvPr/>
          </p:nvSpPr>
          <p:spPr bwMode="auto">
            <a:xfrm>
              <a:off x="1141" y="2770"/>
              <a:ext cx="435" cy="98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55" name="Freeform 953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6" name="Freeform 954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7" name="Rectangle 955"/>
            <p:cNvSpPr>
              <a:spLocks noChangeArrowheads="1"/>
            </p:cNvSpPr>
            <p:nvPr/>
          </p:nvSpPr>
          <p:spPr bwMode="auto">
            <a:xfrm>
              <a:off x="1145" y="2885"/>
              <a:ext cx="248" cy="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58" name="Group 956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83" name="AutoShape 95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84" name="AutoShape 958"/>
              <p:cNvSpPr>
                <a:spLocks noChangeArrowheads="1"/>
              </p:cNvSpPr>
              <p:nvPr/>
            </p:nvSpPr>
            <p:spPr bwMode="auto">
              <a:xfrm>
                <a:off x="623" y="2582"/>
                <a:ext cx="691" cy="10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59" name="Rectangle 959"/>
            <p:cNvSpPr>
              <a:spLocks noChangeArrowheads="1"/>
            </p:cNvSpPr>
            <p:nvPr/>
          </p:nvSpPr>
          <p:spPr bwMode="auto">
            <a:xfrm>
              <a:off x="1149" y="3024"/>
              <a:ext cx="248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60" name="Group 960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81" name="AutoShape 961"/>
              <p:cNvSpPr>
                <a:spLocks noChangeArrowheads="1"/>
              </p:cNvSpPr>
              <p:nvPr/>
            </p:nvSpPr>
            <p:spPr bwMode="auto">
              <a:xfrm>
                <a:off x="615" y="2571"/>
                <a:ext cx="725" cy="135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82" name="AutoShape 962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1" cy="106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61" name="Rectangle 963"/>
            <p:cNvSpPr>
              <a:spLocks noChangeArrowheads="1"/>
            </p:cNvSpPr>
            <p:nvPr/>
          </p:nvSpPr>
          <p:spPr bwMode="auto">
            <a:xfrm>
              <a:off x="1149" y="3172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62" name="Rectangle 964"/>
            <p:cNvSpPr>
              <a:spLocks noChangeArrowheads="1"/>
            </p:cNvSpPr>
            <p:nvPr/>
          </p:nvSpPr>
          <p:spPr bwMode="auto">
            <a:xfrm>
              <a:off x="1153" y="3299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63" name="Group 965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9" name="AutoShape 966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80" name="AutoShape 967"/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1" cy="10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64" name="Freeform 968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565" name="Group 969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7" name="AutoShape 97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5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78" name="AutoShape 971"/>
              <p:cNvSpPr>
                <a:spLocks noChangeArrowheads="1"/>
              </p:cNvSpPr>
              <p:nvPr/>
            </p:nvSpPr>
            <p:spPr bwMode="auto">
              <a:xfrm>
                <a:off x="624" y="2579"/>
                <a:ext cx="691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66" name="Rectangle 972"/>
            <p:cNvSpPr>
              <a:spLocks noChangeArrowheads="1"/>
            </p:cNvSpPr>
            <p:nvPr/>
          </p:nvSpPr>
          <p:spPr bwMode="auto">
            <a:xfrm>
              <a:off x="1573" y="2770"/>
              <a:ext cx="30" cy="9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67" name="Freeform 973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8" name="Freeform 974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9" name="Oval 975"/>
            <p:cNvSpPr>
              <a:spLocks noChangeArrowheads="1"/>
            </p:cNvSpPr>
            <p:nvPr/>
          </p:nvSpPr>
          <p:spPr bwMode="auto">
            <a:xfrm>
              <a:off x="1685" y="3712"/>
              <a:ext cx="19" cy="41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70" name="Freeform 976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1" name="AutoShape 977"/>
            <p:cNvSpPr>
              <a:spLocks noChangeArrowheads="1"/>
            </p:cNvSpPr>
            <p:nvPr/>
          </p:nvSpPr>
          <p:spPr bwMode="auto">
            <a:xfrm>
              <a:off x="1115" y="3742"/>
              <a:ext cx="495" cy="6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72" name="AutoShape 978"/>
            <p:cNvSpPr>
              <a:spLocks noChangeArrowheads="1"/>
            </p:cNvSpPr>
            <p:nvPr/>
          </p:nvSpPr>
          <p:spPr bwMode="auto">
            <a:xfrm>
              <a:off x="1141" y="3754"/>
              <a:ext cx="443" cy="3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73" name="Oval 979"/>
            <p:cNvSpPr>
              <a:spLocks noChangeArrowheads="1"/>
            </p:cNvSpPr>
            <p:nvPr/>
          </p:nvSpPr>
          <p:spPr bwMode="auto">
            <a:xfrm>
              <a:off x="1183" y="3612"/>
              <a:ext cx="68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74" name="Oval 980"/>
            <p:cNvSpPr>
              <a:spLocks noChangeArrowheads="1"/>
            </p:cNvSpPr>
            <p:nvPr/>
          </p:nvSpPr>
          <p:spPr bwMode="auto">
            <a:xfrm>
              <a:off x="1258" y="3615"/>
              <a:ext cx="68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0000"/>
                </a:solidFill>
              </a:endParaRPr>
            </a:p>
          </p:txBody>
        </p:sp>
        <p:sp>
          <p:nvSpPr>
            <p:cNvPr id="575" name="Oval 981"/>
            <p:cNvSpPr>
              <a:spLocks noChangeArrowheads="1"/>
            </p:cNvSpPr>
            <p:nvPr/>
          </p:nvSpPr>
          <p:spPr bwMode="auto">
            <a:xfrm>
              <a:off x="1333" y="3612"/>
              <a:ext cx="64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76" name="Rectangle 982"/>
            <p:cNvSpPr>
              <a:spLocks noChangeArrowheads="1"/>
            </p:cNvSpPr>
            <p:nvPr/>
          </p:nvSpPr>
          <p:spPr bwMode="auto">
            <a:xfrm>
              <a:off x="1498" y="3376"/>
              <a:ext cx="34" cy="3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585" name="Group 983"/>
          <p:cNvGrpSpPr>
            <a:grpSpLocks/>
          </p:cNvGrpSpPr>
          <p:nvPr/>
        </p:nvGrpSpPr>
        <p:grpSpPr bwMode="auto">
          <a:xfrm>
            <a:off x="7900988" y="5224463"/>
            <a:ext cx="230187" cy="498475"/>
            <a:chOff x="1115" y="2770"/>
            <a:chExt cx="589" cy="1034"/>
          </a:xfrm>
        </p:grpSpPr>
        <p:sp>
          <p:nvSpPr>
            <p:cNvPr id="586" name="Freeform 984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7" name="Rectangle 985"/>
            <p:cNvSpPr>
              <a:spLocks noChangeArrowheads="1"/>
            </p:cNvSpPr>
            <p:nvPr/>
          </p:nvSpPr>
          <p:spPr bwMode="auto">
            <a:xfrm>
              <a:off x="1143" y="2770"/>
              <a:ext cx="431" cy="98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88" name="Freeform 986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9" name="Freeform 987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90" name="Rectangle 988"/>
            <p:cNvSpPr>
              <a:spLocks noChangeArrowheads="1"/>
            </p:cNvSpPr>
            <p:nvPr/>
          </p:nvSpPr>
          <p:spPr bwMode="auto">
            <a:xfrm>
              <a:off x="1143" y="2885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91" name="Group 989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616" name="AutoShape 990"/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4" cy="13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17" name="AutoShape 991"/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699" cy="10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92" name="Rectangle 992"/>
            <p:cNvSpPr>
              <a:spLocks noChangeArrowheads="1"/>
            </p:cNvSpPr>
            <p:nvPr/>
          </p:nvSpPr>
          <p:spPr bwMode="auto">
            <a:xfrm>
              <a:off x="1152" y="3024"/>
              <a:ext cx="244" cy="2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93" name="Group 993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614" name="AutoShape 994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4" cy="142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15" name="AutoShape 995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9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94" name="Rectangle 996"/>
            <p:cNvSpPr>
              <a:spLocks noChangeArrowheads="1"/>
            </p:cNvSpPr>
            <p:nvPr/>
          </p:nvSpPr>
          <p:spPr bwMode="auto">
            <a:xfrm>
              <a:off x="1147" y="3172"/>
              <a:ext cx="244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595" name="Rectangle 997"/>
            <p:cNvSpPr>
              <a:spLocks noChangeArrowheads="1"/>
            </p:cNvSpPr>
            <p:nvPr/>
          </p:nvSpPr>
          <p:spPr bwMode="auto">
            <a:xfrm>
              <a:off x="1152" y="3300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96" name="Group 998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612" name="AutoShape 999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13" name="AutoShape 1000"/>
              <p:cNvSpPr>
                <a:spLocks noChangeArrowheads="1"/>
              </p:cNvSpPr>
              <p:nvPr/>
            </p:nvSpPr>
            <p:spPr bwMode="auto">
              <a:xfrm>
                <a:off x="632" y="2582"/>
                <a:ext cx="699" cy="11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97" name="Freeform 1001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598" name="Group 1002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610" name="AutoShape 1003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11" name="AutoShape 1004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9" cy="10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99" name="Rectangle 1005"/>
            <p:cNvSpPr>
              <a:spLocks noChangeArrowheads="1"/>
            </p:cNvSpPr>
            <p:nvPr/>
          </p:nvSpPr>
          <p:spPr bwMode="auto">
            <a:xfrm>
              <a:off x="1574" y="2770"/>
              <a:ext cx="28" cy="9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600" name="Freeform 1006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01" name="Freeform 1007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02" name="Oval 1008"/>
            <p:cNvSpPr>
              <a:spLocks noChangeArrowheads="1"/>
            </p:cNvSpPr>
            <p:nvPr/>
          </p:nvSpPr>
          <p:spPr bwMode="auto">
            <a:xfrm>
              <a:off x="1684" y="3712"/>
              <a:ext cx="20" cy="4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603" name="Freeform 1009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" name="AutoShape 1010"/>
            <p:cNvSpPr>
              <a:spLocks noChangeArrowheads="1"/>
            </p:cNvSpPr>
            <p:nvPr/>
          </p:nvSpPr>
          <p:spPr bwMode="auto">
            <a:xfrm>
              <a:off x="1115" y="3741"/>
              <a:ext cx="496" cy="6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605" name="AutoShape 1011"/>
            <p:cNvSpPr>
              <a:spLocks noChangeArrowheads="1"/>
            </p:cNvSpPr>
            <p:nvPr/>
          </p:nvSpPr>
          <p:spPr bwMode="auto">
            <a:xfrm>
              <a:off x="1143" y="3755"/>
              <a:ext cx="443" cy="3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606" name="Oval 1012"/>
            <p:cNvSpPr>
              <a:spLocks noChangeArrowheads="1"/>
            </p:cNvSpPr>
            <p:nvPr/>
          </p:nvSpPr>
          <p:spPr bwMode="auto">
            <a:xfrm>
              <a:off x="1184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607" name="Oval 1013"/>
            <p:cNvSpPr>
              <a:spLocks noChangeArrowheads="1"/>
            </p:cNvSpPr>
            <p:nvPr/>
          </p:nvSpPr>
          <p:spPr bwMode="auto">
            <a:xfrm>
              <a:off x="1257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0000"/>
                </a:solidFill>
              </a:endParaRPr>
            </a:p>
          </p:txBody>
        </p:sp>
        <p:sp>
          <p:nvSpPr>
            <p:cNvPr id="608" name="Oval 1014"/>
            <p:cNvSpPr>
              <a:spLocks noChangeArrowheads="1"/>
            </p:cNvSpPr>
            <p:nvPr/>
          </p:nvSpPr>
          <p:spPr bwMode="auto">
            <a:xfrm>
              <a:off x="1330" y="3613"/>
              <a:ext cx="65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609" name="Rectangle 1015"/>
            <p:cNvSpPr>
              <a:spLocks noChangeArrowheads="1"/>
            </p:cNvSpPr>
            <p:nvPr/>
          </p:nvSpPr>
          <p:spPr bwMode="auto">
            <a:xfrm>
              <a:off x="1497" y="3376"/>
              <a:ext cx="32" cy="3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618" name="Group 1016"/>
          <p:cNvGrpSpPr>
            <a:grpSpLocks/>
          </p:cNvGrpSpPr>
          <p:nvPr/>
        </p:nvGrpSpPr>
        <p:grpSpPr bwMode="auto">
          <a:xfrm>
            <a:off x="7389813" y="3911600"/>
            <a:ext cx="506412" cy="209550"/>
            <a:chOff x="4655" y="2464"/>
            <a:chExt cx="319" cy="132"/>
          </a:xfrm>
        </p:grpSpPr>
        <p:grpSp>
          <p:nvGrpSpPr>
            <p:cNvPr id="619" name="Group 1017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62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2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3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31" name="Group 102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34" name="Freeform 102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5" name="Freeform 102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32" name="Line 102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3" name="Line 102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20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21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22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623" name="Group 1029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626" name="Freeform 103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7" name="Freeform 103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24" name="Line 1032"/>
            <p:cNvSpPr>
              <a:spLocks noChangeShapeType="1"/>
            </p:cNvSpPr>
            <p:nvPr/>
          </p:nvSpPr>
          <p:spPr bwMode="auto">
            <a:xfrm>
              <a:off x="4656" y="2506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5" name="Line 1033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36" name="Group 1034"/>
          <p:cNvGrpSpPr>
            <a:grpSpLocks/>
          </p:cNvGrpSpPr>
          <p:nvPr/>
        </p:nvGrpSpPr>
        <p:grpSpPr bwMode="auto">
          <a:xfrm>
            <a:off x="7081838" y="3629025"/>
            <a:ext cx="506412" cy="209550"/>
            <a:chOff x="4655" y="2464"/>
            <a:chExt cx="319" cy="132"/>
          </a:xfrm>
        </p:grpSpPr>
        <p:grpSp>
          <p:nvGrpSpPr>
            <p:cNvPr id="637" name="Group 1035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64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4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4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49" name="Group 103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52" name="Freeform 104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53" name="Freeform 104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50" name="Line 104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1" name="Line 104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38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39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40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641" name="Group 1047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644" name="Freeform 10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5" name="Freeform 10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42" name="Line 1050"/>
            <p:cNvSpPr>
              <a:spLocks noChangeShapeType="1"/>
            </p:cNvSpPr>
            <p:nvPr/>
          </p:nvSpPr>
          <p:spPr bwMode="auto">
            <a:xfrm>
              <a:off x="4656" y="2506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3" name="Line 1051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54" name="Group 1052"/>
          <p:cNvGrpSpPr>
            <a:grpSpLocks/>
          </p:cNvGrpSpPr>
          <p:nvPr/>
        </p:nvGrpSpPr>
        <p:grpSpPr bwMode="auto">
          <a:xfrm>
            <a:off x="7732713" y="3641725"/>
            <a:ext cx="506412" cy="209550"/>
            <a:chOff x="4655" y="2464"/>
            <a:chExt cx="319" cy="132"/>
          </a:xfrm>
        </p:grpSpPr>
        <p:grpSp>
          <p:nvGrpSpPr>
            <p:cNvPr id="655" name="Group 1053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66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6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6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67" name="Group 1057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70" name="Freeform 105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1" name="Freeform 105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68" name="Line 1060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" name="Line 1061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56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57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58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659" name="Group 1065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662" name="Freeform 106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3" name="Freeform 106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60" name="Line 1068"/>
            <p:cNvSpPr>
              <a:spLocks noChangeShapeType="1"/>
            </p:cNvSpPr>
            <p:nvPr/>
          </p:nvSpPr>
          <p:spPr bwMode="auto">
            <a:xfrm>
              <a:off x="4656" y="2506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1" name="Line 1069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72" name="Group 1070"/>
          <p:cNvGrpSpPr>
            <a:grpSpLocks/>
          </p:cNvGrpSpPr>
          <p:nvPr/>
        </p:nvGrpSpPr>
        <p:grpSpPr bwMode="auto">
          <a:xfrm>
            <a:off x="7202488" y="2486025"/>
            <a:ext cx="392112" cy="180975"/>
            <a:chOff x="4655" y="2464"/>
            <a:chExt cx="319" cy="132"/>
          </a:xfrm>
        </p:grpSpPr>
        <p:grpSp>
          <p:nvGrpSpPr>
            <p:cNvPr id="673" name="Group 1071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68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8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8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85" name="Group 107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88" name="Freeform 107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9" name="Freeform 107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86" name="Line 107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7" name="Line 107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74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75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76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677" name="Group 1083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680" name="Freeform 10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1" name="Freeform 10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78" name="Line 1086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79" name="Line 1087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90" name="Group 1088"/>
          <p:cNvGrpSpPr>
            <a:grpSpLocks/>
          </p:cNvGrpSpPr>
          <p:nvPr/>
        </p:nvGrpSpPr>
        <p:grpSpPr bwMode="auto">
          <a:xfrm>
            <a:off x="7205663" y="2752725"/>
            <a:ext cx="407987" cy="180975"/>
            <a:chOff x="4655" y="2464"/>
            <a:chExt cx="319" cy="132"/>
          </a:xfrm>
        </p:grpSpPr>
        <p:grpSp>
          <p:nvGrpSpPr>
            <p:cNvPr id="691" name="Group 1089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700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01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02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03" name="Group 109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706" name="Freeform 109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7" name="Freeform 109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04" name="Line 109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5" name="Line 109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92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93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94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695" name="Group 1101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698" name="Freeform 11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9" name="Freeform 11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96" name="Line 1104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97" name="Line 1105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08" name="Group 1106"/>
          <p:cNvGrpSpPr>
            <a:grpSpLocks/>
          </p:cNvGrpSpPr>
          <p:nvPr/>
        </p:nvGrpSpPr>
        <p:grpSpPr bwMode="auto">
          <a:xfrm>
            <a:off x="7758113" y="2749550"/>
            <a:ext cx="407987" cy="180975"/>
            <a:chOff x="4655" y="2464"/>
            <a:chExt cx="319" cy="132"/>
          </a:xfrm>
        </p:grpSpPr>
        <p:grpSp>
          <p:nvGrpSpPr>
            <p:cNvPr id="709" name="Group 1107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71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1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2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21" name="Group 111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724" name="Freeform 111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5" name="Freeform 111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22" name="Line 111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" name="Line 111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10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11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12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713" name="Group 1119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716" name="Freeform 11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" name="Freeform 11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14" name="Line 1122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5" name="Line 1123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26" name="Group 1124"/>
          <p:cNvGrpSpPr>
            <a:grpSpLocks/>
          </p:cNvGrpSpPr>
          <p:nvPr/>
        </p:nvGrpSpPr>
        <p:grpSpPr bwMode="auto">
          <a:xfrm>
            <a:off x="7688263" y="2390775"/>
            <a:ext cx="392112" cy="180975"/>
            <a:chOff x="4655" y="2464"/>
            <a:chExt cx="319" cy="132"/>
          </a:xfrm>
        </p:grpSpPr>
        <p:grpSp>
          <p:nvGrpSpPr>
            <p:cNvPr id="727" name="Group 1125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73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3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3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39" name="Group 112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742" name="Freeform 113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3" name="Freeform 113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40" name="Line 113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1" name="Line 113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28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29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30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731" name="Group 1137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734" name="Freeform 1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5" name="Freeform 1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32" name="Line 1140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33" name="Line 1141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6029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59764" y="228600"/>
            <a:ext cx="8409482" cy="968375"/>
          </a:xfrm>
        </p:spPr>
        <p:txBody>
          <a:bodyPr/>
          <a:lstStyle/>
          <a:p>
            <a:r>
              <a:rPr lang="pt-BR" sz="3200" dirty="0"/>
              <a:t>Comutação de pacotes: armazena e repassa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D8EA91-78ED-4219-8F09-0A91F981639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9438" y="3486150"/>
            <a:ext cx="4367212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5000"/>
            </a:pPr>
            <a:r>
              <a:rPr lang="pt-BR" altLang="pt-BR" sz="2000" kern="0" dirty="0">
                <a:ea typeface="ＭＳ Ｐゴシック" pitchFamily="34" charset="-128"/>
              </a:rPr>
              <a:t>leva </a:t>
            </a:r>
            <a:r>
              <a:rPr lang="pt-BR" altLang="pt-BR" sz="2000" i="1" kern="0" dirty="0">
                <a:ea typeface="ＭＳ Ｐゴシック" pitchFamily="34" charset="-128"/>
              </a:rPr>
              <a:t>L</a:t>
            </a:r>
            <a:r>
              <a:rPr lang="pt-BR" altLang="pt-BR" sz="2000" kern="0" dirty="0">
                <a:ea typeface="ＭＳ Ｐゴシック" pitchFamily="34" charset="-128"/>
              </a:rPr>
              <a:t>/</a:t>
            </a:r>
            <a:r>
              <a:rPr lang="pt-BR" altLang="pt-BR" sz="2000" i="1" kern="0" dirty="0">
                <a:ea typeface="ＭＳ Ｐゴシック" pitchFamily="34" charset="-128"/>
              </a:rPr>
              <a:t>R</a:t>
            </a:r>
            <a:r>
              <a:rPr lang="pt-BR" altLang="pt-BR" sz="2000" kern="0" dirty="0">
                <a:ea typeface="ＭＳ Ｐゴシック" pitchFamily="34" charset="-128"/>
              </a:rPr>
              <a:t> </a:t>
            </a:r>
            <a:r>
              <a:rPr lang="pt-BR" altLang="pt-BR" sz="2000" kern="0" dirty="0" err="1">
                <a:ea typeface="ＭＳ Ｐゴシック" pitchFamily="34" charset="-128"/>
              </a:rPr>
              <a:t>seg</a:t>
            </a:r>
            <a:r>
              <a:rPr lang="pt-BR" altLang="pt-BR" sz="2000" kern="0" dirty="0">
                <a:ea typeface="ＭＳ Ｐゴシック" pitchFamily="34" charset="-128"/>
              </a:rPr>
              <a:t> para transmitir (botar para fora) um pacote de </a:t>
            </a:r>
            <a:r>
              <a:rPr lang="pt-BR" altLang="pt-BR" sz="2000" i="1" kern="0" dirty="0">
                <a:ea typeface="ＭＳ Ｐゴシック" pitchFamily="34" charset="-128"/>
              </a:rPr>
              <a:t>L</a:t>
            </a:r>
            <a:r>
              <a:rPr lang="pt-BR" altLang="pt-BR" sz="2000" kern="0" dirty="0">
                <a:ea typeface="ＭＳ Ｐゴシック" pitchFamily="34" charset="-128"/>
              </a:rPr>
              <a:t>-bits num enlace a </a:t>
            </a:r>
            <a:r>
              <a:rPr lang="pt-BR" altLang="pt-BR" sz="2000" i="1" kern="0" dirty="0">
                <a:ea typeface="ＭＳ Ｐゴシック" pitchFamily="34" charset="-128"/>
              </a:rPr>
              <a:t>R</a:t>
            </a:r>
            <a:r>
              <a:rPr lang="pt-BR" altLang="pt-BR" sz="2000" kern="0" dirty="0">
                <a:ea typeface="ＭＳ Ｐゴシック" pitchFamily="34" charset="-128"/>
              </a:rPr>
              <a:t> </a:t>
            </a:r>
            <a:r>
              <a:rPr lang="pt-BR" altLang="pt-BR" sz="2000" kern="0" dirty="0" err="1">
                <a:ea typeface="ＭＳ Ｐゴシック" pitchFamily="34" charset="-128"/>
              </a:rPr>
              <a:t>bps</a:t>
            </a:r>
            <a:endParaRPr lang="pt-BR" altLang="pt-BR" sz="2000" kern="0" dirty="0">
              <a:ea typeface="ＭＳ Ｐゴシック" pitchFamily="34" charset="-128"/>
            </a:endParaRPr>
          </a:p>
          <a:p>
            <a:pPr eaLnBrk="1" hangingPunct="1">
              <a:buSzPct val="75000"/>
            </a:pPr>
            <a:r>
              <a:rPr lang="pt-BR" altLang="pt-BR" sz="2000" i="1" kern="0" dirty="0">
                <a:solidFill>
                  <a:srgbClr val="FF0000"/>
                </a:solidFill>
                <a:ea typeface="ＭＳ Ｐゴシック" pitchFamily="34" charset="-128"/>
              </a:rPr>
              <a:t>armazena e repassa: </a:t>
            </a:r>
            <a:r>
              <a:rPr lang="pt-BR" altLang="pt-BR" sz="2000" kern="0" dirty="0">
                <a:ea typeface="ＭＳ Ｐゴシック" pitchFamily="34" charset="-128"/>
              </a:rPr>
              <a:t>todo o pacote deve chegar ao roteador antes que possa ser transmitido no próximo enlace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184776" y="3602038"/>
            <a:ext cx="37861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altLang="pt-BR" sz="2400" i="1" kern="0" dirty="0">
                <a:solidFill>
                  <a:srgbClr val="000099"/>
                </a:solidFill>
                <a:ea typeface="ＭＳ Ｐゴシック" pitchFamily="34" charset="-128"/>
              </a:rPr>
              <a:t>exemplo numérico para um salto/etapa: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pt-BR" altLang="pt-BR" sz="2400" i="1" kern="0" dirty="0">
                <a:ea typeface="ＭＳ Ｐゴシック" pitchFamily="34" charset="-128"/>
              </a:rPr>
              <a:t>L</a:t>
            </a:r>
            <a:r>
              <a:rPr lang="pt-BR" altLang="pt-BR" sz="2400" kern="0" dirty="0">
                <a:ea typeface="ＭＳ Ｐゴシック" pitchFamily="34" charset="-128"/>
              </a:rPr>
              <a:t> = 7,5 </a:t>
            </a:r>
            <a:r>
              <a:rPr lang="pt-BR" altLang="pt-BR" sz="2400" kern="0" dirty="0" err="1">
                <a:ea typeface="ＭＳ Ｐゴシック" pitchFamily="34" charset="-128"/>
              </a:rPr>
              <a:t>Mbits</a:t>
            </a:r>
            <a:endParaRPr lang="pt-BR" altLang="pt-BR" sz="2400" kern="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pt-BR" altLang="pt-BR" sz="2400" i="1" kern="0" dirty="0">
                <a:ea typeface="ＭＳ Ｐゴシック" pitchFamily="34" charset="-128"/>
              </a:rPr>
              <a:t>R</a:t>
            </a:r>
            <a:r>
              <a:rPr lang="pt-BR" altLang="pt-BR" sz="2400" kern="0" dirty="0">
                <a:ea typeface="ＭＳ Ｐゴシック" pitchFamily="34" charset="-128"/>
              </a:rPr>
              <a:t> = 1,5 Mbps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pt-BR" altLang="pt-BR" sz="2400" kern="0" dirty="0">
                <a:ea typeface="ＭＳ Ｐゴシック" pitchFamily="34" charset="-128"/>
              </a:rPr>
              <a:t>atraso de transmissão em um salto = 5 </a:t>
            </a:r>
            <a:r>
              <a:rPr lang="pt-BR" altLang="pt-BR" sz="2400" kern="0" dirty="0" err="1">
                <a:ea typeface="ＭＳ Ｐゴシック" pitchFamily="34" charset="-128"/>
              </a:rPr>
              <a:t>seg</a:t>
            </a:r>
            <a:endParaRPr lang="pt-BR" altLang="pt-BR" sz="2400" kern="0" dirty="0">
              <a:ea typeface="ＭＳ Ｐゴシック" pitchFamily="34" charset="-128"/>
            </a:endParaRPr>
          </a:p>
        </p:txBody>
      </p:sp>
      <p:sp>
        <p:nvSpPr>
          <p:cNvPr id="10" name="AutoShape 42"/>
          <p:cNvSpPr>
            <a:spLocks/>
          </p:cNvSpPr>
          <p:nvPr/>
        </p:nvSpPr>
        <p:spPr bwMode="auto">
          <a:xfrm>
            <a:off x="4235450" y="5957082"/>
            <a:ext cx="152400" cy="728663"/>
          </a:xfrm>
          <a:prstGeom prst="rightBrace">
            <a:avLst>
              <a:gd name="adj1" fmla="val 5011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4459953" y="6003900"/>
            <a:ext cx="34114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mais sobre atrasos em breve…</a:t>
            </a:r>
          </a:p>
        </p:txBody>
      </p:sp>
      <p:sp>
        <p:nvSpPr>
          <p:cNvPr id="12" name="TextBox 40"/>
          <p:cNvSpPr txBox="1"/>
          <p:nvPr/>
        </p:nvSpPr>
        <p:spPr>
          <a:xfrm>
            <a:off x="882650" y="2679700"/>
            <a:ext cx="6912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kern="0" dirty="0">
                <a:solidFill>
                  <a:prstClr val="black"/>
                </a:solidFill>
                <a:latin typeface="Calibri"/>
                <a:ea typeface="+mn-ea"/>
              </a:rPr>
              <a:t>fonte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1630363" y="2768600"/>
            <a:ext cx="1057275" cy="420688"/>
            <a:chOff x="1816230" y="6118900"/>
            <a:chExt cx="1843339" cy="739100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4002"/>
              <a:ext cx="1843339" cy="71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00"/>
            <p:cNvSpPr/>
            <p:nvPr/>
          </p:nvSpPr>
          <p:spPr>
            <a:xfrm rot="1049095">
              <a:off x="1947488" y="6118900"/>
              <a:ext cx="1650399" cy="462656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cxnSp>
        <p:nvCxnSpPr>
          <p:cNvPr id="16" name="Straight Connector 42"/>
          <p:cNvCxnSpPr>
            <a:cxnSpLocks noChangeShapeType="1"/>
          </p:cNvCxnSpPr>
          <p:nvPr/>
        </p:nvCxnSpPr>
        <p:spPr bwMode="auto">
          <a:xfrm flipV="1">
            <a:off x="2576513" y="2874963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3922713" y="2687638"/>
            <a:ext cx="1058862" cy="384175"/>
            <a:chOff x="5142253" y="5649029"/>
            <a:chExt cx="1304545" cy="695633"/>
          </a:xfrm>
        </p:grpSpPr>
        <p:grpSp>
          <p:nvGrpSpPr>
            <p:cNvPr id="18" name="Group 92"/>
            <p:cNvGrpSpPr>
              <a:grpSpLocks/>
            </p:cNvGrpSpPr>
            <p:nvPr/>
          </p:nvGrpSpPr>
          <p:grpSpPr bwMode="auto">
            <a:xfrm>
              <a:off x="5147271" y="5649029"/>
              <a:ext cx="1276350" cy="695633"/>
              <a:chOff x="4981575" y="5851547"/>
              <a:chExt cx="1276350" cy="695633"/>
            </a:xfrm>
          </p:grpSpPr>
          <p:pic>
            <p:nvPicPr>
              <p:cNvPr id="21" name="Picture 9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1575" y="5944151"/>
                <a:ext cx="1276350" cy="60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96"/>
              <p:cNvSpPr>
                <a:spLocks noChangeArrowheads="1"/>
              </p:cNvSpPr>
              <p:nvPr/>
            </p:nvSpPr>
            <p:spPr bwMode="auto">
              <a:xfrm>
                <a:off x="6065959" y="6205112"/>
                <a:ext cx="44985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Rectangle 97"/>
              <p:cNvSpPr>
                <a:spLocks noChangeArrowheads="1"/>
              </p:cNvSpPr>
              <p:nvPr/>
            </p:nvSpPr>
            <p:spPr bwMode="auto">
              <a:xfrm>
                <a:off x="5178008" y="6228108"/>
                <a:ext cx="62587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4" name="Oval 98"/>
              <p:cNvSpPr>
                <a:spLocks noChangeArrowheads="1"/>
              </p:cNvSpPr>
              <p:nvPr/>
            </p:nvSpPr>
            <p:spPr bwMode="auto">
              <a:xfrm>
                <a:off x="5023497" y="5851547"/>
                <a:ext cx="1196974" cy="494417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" name="Rectangle 93"/>
            <p:cNvSpPr>
              <a:spLocks noChangeArrowheads="1"/>
            </p:cNvSpPr>
            <p:nvPr/>
          </p:nvSpPr>
          <p:spPr bwMode="auto">
            <a:xfrm>
              <a:off x="6360741" y="5695021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0" name="Rectangle 94"/>
            <p:cNvSpPr>
              <a:spLocks noChangeArrowheads="1"/>
            </p:cNvSpPr>
            <p:nvPr/>
          </p:nvSpPr>
          <p:spPr bwMode="auto">
            <a:xfrm>
              <a:off x="5142253" y="5700770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5" name="Group 44"/>
          <p:cNvGrpSpPr>
            <a:grpSpLocks/>
          </p:cNvGrpSpPr>
          <p:nvPr/>
        </p:nvGrpSpPr>
        <p:grpSpPr bwMode="auto">
          <a:xfrm>
            <a:off x="3876675" y="1608138"/>
            <a:ext cx="1092200" cy="303212"/>
            <a:chOff x="5128542" y="4838701"/>
            <a:chExt cx="1300833" cy="53021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542" y="4838701"/>
              <a:ext cx="1300833" cy="49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90"/>
            <p:cNvSpPr>
              <a:spLocks noChangeArrowheads="1"/>
            </p:cNvSpPr>
            <p:nvPr/>
          </p:nvSpPr>
          <p:spPr bwMode="auto">
            <a:xfrm>
              <a:off x="6327275" y="5219009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Rectangle 91"/>
            <p:cNvSpPr>
              <a:spLocks noChangeArrowheads="1"/>
            </p:cNvSpPr>
            <p:nvPr/>
          </p:nvSpPr>
          <p:spPr bwMode="auto">
            <a:xfrm>
              <a:off x="5158794" y="5241217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9" name="Group 45"/>
          <p:cNvGrpSpPr>
            <a:grpSpLocks/>
          </p:cNvGrpSpPr>
          <p:nvPr/>
        </p:nvGrpSpPr>
        <p:grpSpPr bwMode="auto">
          <a:xfrm>
            <a:off x="1735138" y="1196975"/>
            <a:ext cx="1150937" cy="730250"/>
            <a:chOff x="2387973" y="4309243"/>
            <a:chExt cx="1771787" cy="1282262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481" y="4309243"/>
              <a:ext cx="1285463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88"/>
            <p:cNvSpPr/>
            <p:nvPr/>
          </p:nvSpPr>
          <p:spPr>
            <a:xfrm rot="11601822">
              <a:off x="2387973" y="5128665"/>
              <a:ext cx="1771787" cy="422704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32" name="TextBox 46"/>
          <p:cNvSpPr txBox="1"/>
          <p:nvPr/>
        </p:nvSpPr>
        <p:spPr>
          <a:xfrm>
            <a:off x="2935288" y="2908300"/>
            <a:ext cx="566737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cxnSp>
        <p:nvCxnSpPr>
          <p:cNvPr id="33" name="Straight Connector 47"/>
          <p:cNvCxnSpPr>
            <a:cxnSpLocks noChangeShapeType="1"/>
          </p:cNvCxnSpPr>
          <p:nvPr/>
        </p:nvCxnSpPr>
        <p:spPr bwMode="auto">
          <a:xfrm flipV="1">
            <a:off x="4967288" y="2879725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" name="Group 100"/>
          <p:cNvGrpSpPr>
            <a:grpSpLocks/>
          </p:cNvGrpSpPr>
          <p:nvPr/>
        </p:nvGrpSpPr>
        <p:grpSpPr bwMode="auto">
          <a:xfrm>
            <a:off x="5945188" y="2071688"/>
            <a:ext cx="1477962" cy="1284287"/>
            <a:chOff x="-44" y="1473"/>
            <a:chExt cx="981" cy="1105"/>
          </a:xfrm>
        </p:grpSpPr>
        <p:pic>
          <p:nvPicPr>
            <p:cNvPr id="35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Freeform 102"/>
            <p:cNvSpPr>
              <a:spLocks/>
            </p:cNvSpPr>
            <p:nvPr/>
          </p:nvSpPr>
          <p:spPr bwMode="auto">
            <a:xfrm flipH="1">
              <a:off x="374" y="1580"/>
              <a:ext cx="474" cy="505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ysClr val="window" lastClr="FFFFFF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7" name="TextBox 49"/>
          <p:cNvSpPr txBox="1"/>
          <p:nvPr/>
        </p:nvSpPr>
        <p:spPr>
          <a:xfrm>
            <a:off x="7427913" y="2778125"/>
            <a:ext cx="8851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kern="0" dirty="0">
                <a:solidFill>
                  <a:prstClr val="black"/>
                </a:solidFill>
                <a:latin typeface="Calibri"/>
                <a:ea typeface="+mn-ea"/>
              </a:rPr>
              <a:t>destino</a:t>
            </a:r>
          </a:p>
        </p:txBody>
      </p:sp>
      <p:sp>
        <p:nvSpPr>
          <p:cNvPr id="38" name="TextBox 52"/>
          <p:cNvSpPr txBox="1">
            <a:spLocks noChangeArrowheads="1"/>
          </p:cNvSpPr>
          <p:nvPr/>
        </p:nvSpPr>
        <p:spPr bwMode="auto">
          <a:xfrm>
            <a:off x="2395538" y="257492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pt-BR" sz="1600">
                <a:solidFill>
                  <a:srgbClr val="0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39" name="TextBox 53"/>
          <p:cNvSpPr txBox="1">
            <a:spLocks noChangeArrowheads="1"/>
          </p:cNvSpPr>
          <p:nvPr/>
        </p:nvSpPr>
        <p:spPr bwMode="auto">
          <a:xfrm>
            <a:off x="2198688" y="258127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pt-BR" sz="160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0" name="TextBox 54"/>
          <p:cNvSpPr txBox="1">
            <a:spLocks noChangeArrowheads="1"/>
          </p:cNvSpPr>
          <p:nvPr/>
        </p:nvSpPr>
        <p:spPr bwMode="auto">
          <a:xfrm>
            <a:off x="2011363" y="2578100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pt-BR" sz="1600">
                <a:solidFill>
                  <a:srgbClr val="000000"/>
                </a:solidFill>
                <a:latin typeface="Calibri" pitchFamily="34" charset="0"/>
              </a:rPr>
              <a:t>3</a:t>
            </a:r>
          </a:p>
        </p:txBody>
      </p:sp>
      <p:grpSp>
        <p:nvGrpSpPr>
          <p:cNvPr id="41" name="Group 55"/>
          <p:cNvGrpSpPr>
            <a:grpSpLocks/>
          </p:cNvGrpSpPr>
          <p:nvPr/>
        </p:nvGrpSpPr>
        <p:grpSpPr bwMode="auto">
          <a:xfrm>
            <a:off x="1744663" y="1873250"/>
            <a:ext cx="2935287" cy="841375"/>
            <a:chOff x="593766" y="5264055"/>
            <a:chExt cx="3597129" cy="1011695"/>
          </a:xfrm>
        </p:grpSpPr>
        <p:grpSp>
          <p:nvGrpSpPr>
            <p:cNvPr id="42" name="Group 56"/>
            <p:cNvGrpSpPr>
              <a:grpSpLocks/>
            </p:cNvGrpSpPr>
            <p:nvPr/>
          </p:nvGrpSpPr>
          <p:grpSpPr bwMode="auto">
            <a:xfrm>
              <a:off x="3527077" y="5264055"/>
              <a:ext cx="617671" cy="927313"/>
              <a:chOff x="2105936" y="5387204"/>
              <a:chExt cx="617671" cy="927313"/>
            </a:xfrm>
          </p:grpSpPr>
          <p:sp>
            <p:nvSpPr>
              <p:cNvPr id="63" name="Rectangle 77"/>
              <p:cNvSpPr>
                <a:spLocks noChangeArrowheads="1"/>
              </p:cNvSpPr>
              <p:nvPr/>
            </p:nvSpPr>
            <p:spPr bwMode="auto">
              <a:xfrm>
                <a:off x="2577155" y="6049578"/>
                <a:ext cx="140072" cy="265331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4" name="Freeform 78"/>
              <p:cNvSpPr/>
              <p:nvPr/>
            </p:nvSpPr>
            <p:spPr>
              <a:xfrm>
                <a:off x="2110248" y="5705984"/>
                <a:ext cx="466907" cy="608925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5" name="Freeform 79"/>
              <p:cNvSpPr/>
              <p:nvPr/>
            </p:nvSpPr>
            <p:spPr>
              <a:xfrm>
                <a:off x="2106358" y="5688804"/>
                <a:ext cx="616705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6" name="Freeform 80"/>
              <p:cNvSpPr/>
              <p:nvPr/>
            </p:nvSpPr>
            <p:spPr>
              <a:xfrm>
                <a:off x="2114139" y="5396749"/>
                <a:ext cx="595306" cy="647102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67" name="Straight Connector 81"/>
              <p:cNvCxnSpPr>
                <a:cxnSpLocks noChangeShapeType="1"/>
                <a:stCxn id="66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Connector 82"/>
              <p:cNvCxnSpPr>
                <a:cxnSpLocks noChangeShapeType="1"/>
                <a:endCxn id="66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Straight Connector 83"/>
              <p:cNvCxnSpPr>
                <a:cxnSpLocks noChangeShapeType="1"/>
                <a:endCxn id="66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Straight Connector 84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3" name="Group 57"/>
            <p:cNvGrpSpPr>
              <a:grpSpLocks/>
            </p:cNvGrpSpPr>
            <p:nvPr/>
          </p:nvGrpSpPr>
          <p:grpSpPr bwMode="auto">
            <a:xfrm>
              <a:off x="1326802" y="5273580"/>
              <a:ext cx="617671" cy="927313"/>
              <a:chOff x="2105936" y="5387204"/>
              <a:chExt cx="617671" cy="927313"/>
            </a:xfrm>
          </p:grpSpPr>
          <p:sp>
            <p:nvSpPr>
              <p:cNvPr id="55" name="Freeform 69"/>
              <p:cNvSpPr/>
              <p:nvPr/>
            </p:nvSpPr>
            <p:spPr>
              <a:xfrm>
                <a:off x="2110224" y="5706003"/>
                <a:ext cx="466907" cy="60892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6" name="Freeform 70"/>
              <p:cNvSpPr/>
              <p:nvPr/>
            </p:nvSpPr>
            <p:spPr>
              <a:xfrm>
                <a:off x="2106333" y="5688824"/>
                <a:ext cx="616707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7" name="Rectangle 71"/>
              <p:cNvSpPr>
                <a:spLocks noChangeArrowheads="1"/>
              </p:cNvSpPr>
              <p:nvPr/>
            </p:nvSpPr>
            <p:spPr bwMode="auto">
              <a:xfrm>
                <a:off x="2577131" y="6049598"/>
                <a:ext cx="140072" cy="265332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58" name="Freeform 72"/>
              <p:cNvSpPr/>
              <p:nvPr/>
            </p:nvSpPr>
            <p:spPr>
              <a:xfrm>
                <a:off x="2114115" y="5396768"/>
                <a:ext cx="595306" cy="647103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" name="Straight Connector 73"/>
              <p:cNvCxnSpPr>
                <a:cxnSpLocks noChangeShapeType="1"/>
                <a:stCxn id="58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Connector 74"/>
              <p:cNvCxnSpPr>
                <a:cxnSpLocks noChangeShapeType="1"/>
                <a:endCxn id="58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Straight Connector 75"/>
              <p:cNvCxnSpPr>
                <a:cxnSpLocks noChangeShapeType="1"/>
                <a:endCxn id="58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Connector 76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" name="Group 58"/>
            <p:cNvGrpSpPr>
              <a:grpSpLocks/>
            </p:cNvGrpSpPr>
            <p:nvPr/>
          </p:nvGrpSpPr>
          <p:grpSpPr bwMode="auto">
            <a:xfrm>
              <a:off x="971797" y="5294415"/>
              <a:ext cx="605641" cy="915203"/>
              <a:chOff x="335231" y="4405745"/>
              <a:chExt cx="1252537" cy="2138362"/>
            </a:xfrm>
          </p:grpSpPr>
          <p:sp>
            <p:nvSpPr>
              <p:cNvPr id="52" name="Freeform 66"/>
              <p:cNvSpPr/>
              <p:nvPr/>
            </p:nvSpPr>
            <p:spPr>
              <a:xfrm>
                <a:off x="333961" y="4406169"/>
                <a:ext cx="969641" cy="213635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3" name="Freeform 67"/>
              <p:cNvSpPr/>
              <p:nvPr/>
            </p:nvSpPr>
            <p:spPr>
              <a:xfrm>
                <a:off x="350055" y="4410631"/>
                <a:ext cx="1239211" cy="77158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4" name="Rectangle 68"/>
              <p:cNvSpPr>
                <a:spLocks noChangeArrowheads="1"/>
              </p:cNvSpPr>
              <p:nvPr/>
            </p:nvSpPr>
            <p:spPr bwMode="auto">
              <a:xfrm>
                <a:off x="1299580" y="5177755"/>
                <a:ext cx="289686" cy="1351386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5" name="Rectangle 59"/>
            <p:cNvSpPr>
              <a:spLocks noChangeArrowheads="1"/>
            </p:cNvSpPr>
            <p:nvPr/>
          </p:nvSpPr>
          <p:spPr bwMode="auto">
            <a:xfrm>
              <a:off x="1838851" y="6126859"/>
              <a:ext cx="2180844" cy="64901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6" name="Right Arrow 60"/>
            <p:cNvSpPr>
              <a:spLocks noChangeArrowheads="1"/>
            </p:cNvSpPr>
            <p:nvPr/>
          </p:nvSpPr>
          <p:spPr bwMode="auto">
            <a:xfrm>
              <a:off x="2556720" y="6056232"/>
              <a:ext cx="266527" cy="219518"/>
            </a:xfrm>
            <a:prstGeom prst="rightArrow">
              <a:avLst>
                <a:gd name="adj1" fmla="val 13889"/>
                <a:gd name="adj2" fmla="val 53703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7" name="Group 61"/>
            <p:cNvGrpSpPr>
              <a:grpSpLocks/>
            </p:cNvGrpSpPr>
            <p:nvPr/>
          </p:nvGrpSpPr>
          <p:grpSpPr bwMode="auto">
            <a:xfrm>
              <a:off x="593766" y="5284519"/>
              <a:ext cx="605641" cy="915203"/>
              <a:chOff x="335231" y="4405745"/>
              <a:chExt cx="1252537" cy="2138362"/>
            </a:xfrm>
          </p:grpSpPr>
          <p:sp>
            <p:nvSpPr>
              <p:cNvPr id="49" name="Freeform 63"/>
              <p:cNvSpPr/>
              <p:nvPr/>
            </p:nvSpPr>
            <p:spPr>
              <a:xfrm>
                <a:off x="335231" y="4406992"/>
                <a:ext cx="965619" cy="2136350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0" name="Freeform 64"/>
              <p:cNvSpPr/>
              <p:nvPr/>
            </p:nvSpPr>
            <p:spPr>
              <a:xfrm>
                <a:off x="351325" y="4411451"/>
                <a:ext cx="1235186" cy="77158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" name="Rectangle 65"/>
              <p:cNvSpPr>
                <a:spLocks noChangeArrowheads="1"/>
              </p:cNvSpPr>
              <p:nvPr/>
            </p:nvSpPr>
            <p:spPr bwMode="auto">
              <a:xfrm>
                <a:off x="1296825" y="5178575"/>
                <a:ext cx="289686" cy="1351389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8" name="Right Arrow 62"/>
            <p:cNvSpPr>
              <a:spLocks noChangeArrowheads="1"/>
            </p:cNvSpPr>
            <p:nvPr/>
          </p:nvSpPr>
          <p:spPr bwMode="auto">
            <a:xfrm rot="-5245926">
              <a:off x="3947358" y="5684800"/>
              <a:ext cx="267240" cy="219835"/>
            </a:xfrm>
            <a:prstGeom prst="rightArrow">
              <a:avLst>
                <a:gd name="adj1" fmla="val 13889"/>
                <a:gd name="adj2" fmla="val 53702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pt-BR" altLang="pt-B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71" name="TextBox 101"/>
          <p:cNvSpPr txBox="1"/>
          <p:nvPr/>
        </p:nvSpPr>
        <p:spPr>
          <a:xfrm>
            <a:off x="541338" y="1903413"/>
            <a:ext cx="1205779" cy="5347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i="1" kern="0" dirty="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pt-BR" sz="1800" kern="0" dirty="0">
                <a:solidFill>
                  <a:prstClr val="black"/>
                </a:solidFill>
                <a:latin typeface="Calibri"/>
                <a:ea typeface="+mn-ea"/>
              </a:rPr>
              <a:t> bits</a:t>
            </a:r>
          </a:p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kern="0" dirty="0">
                <a:solidFill>
                  <a:prstClr val="black"/>
                </a:solidFill>
                <a:latin typeface="Calibri"/>
                <a:ea typeface="+mn-ea"/>
              </a:rPr>
              <a:t>por pacote</a:t>
            </a:r>
          </a:p>
        </p:txBody>
      </p:sp>
      <p:sp>
        <p:nvSpPr>
          <p:cNvPr id="72" name="TextBox 102"/>
          <p:cNvSpPr txBox="1"/>
          <p:nvPr/>
        </p:nvSpPr>
        <p:spPr>
          <a:xfrm>
            <a:off x="5334000" y="2898775"/>
            <a:ext cx="56673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sp>
        <p:nvSpPr>
          <p:cNvPr id="73" name="Rectangle 3"/>
          <p:cNvSpPr txBox="1">
            <a:spLocks noChangeArrowheads="1"/>
          </p:cNvSpPr>
          <p:nvPr/>
        </p:nvSpPr>
        <p:spPr bwMode="auto">
          <a:xfrm>
            <a:off x="475663" y="5801068"/>
            <a:ext cx="37595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pt-BR" altLang="pt-BR" dirty="0">
                <a:latin typeface="Gill Sans MT" pitchFamily="34" charset="0"/>
              </a:rPr>
              <a:t>atraso fim-a-fim = 2</a:t>
            </a:r>
            <a:r>
              <a:rPr lang="pt-BR" altLang="pt-BR" i="1" dirty="0">
                <a:latin typeface="Gill Sans MT" pitchFamily="34" charset="0"/>
              </a:rPr>
              <a:t>L</a:t>
            </a:r>
            <a:r>
              <a:rPr lang="pt-BR" altLang="pt-BR" dirty="0">
                <a:latin typeface="Gill Sans MT" pitchFamily="34" charset="0"/>
              </a:rPr>
              <a:t>/</a:t>
            </a:r>
            <a:r>
              <a:rPr lang="pt-BR" altLang="pt-BR" i="1" dirty="0">
                <a:latin typeface="Gill Sans MT" pitchFamily="34" charset="0"/>
              </a:rPr>
              <a:t>R</a:t>
            </a:r>
            <a:r>
              <a:rPr lang="pt-BR" altLang="pt-BR" dirty="0">
                <a:latin typeface="Gill Sans MT" pitchFamily="34" charset="0"/>
              </a:rPr>
              <a:t> (desprezando o atraso de propagação)</a:t>
            </a:r>
          </a:p>
        </p:txBody>
      </p:sp>
    </p:spTree>
    <p:extLst>
      <p:ext uri="{BB962C8B-B14F-4D97-AF65-F5344CB8AC3E}">
        <p14:creationId xmlns:p14="http://schemas.microsoft.com/office/powerpoint/2010/main" val="2099186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Comutação de pacotes: atraso de enfileiramento, perdas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pSp>
        <p:nvGrpSpPr>
          <p:cNvPr id="5" name="Group 228"/>
          <p:cNvGrpSpPr>
            <a:grpSpLocks/>
          </p:cNvGrpSpPr>
          <p:nvPr/>
        </p:nvGrpSpPr>
        <p:grpSpPr bwMode="auto">
          <a:xfrm>
            <a:off x="2303463" y="2090738"/>
            <a:ext cx="1187450" cy="554037"/>
            <a:chOff x="4650" y="1129"/>
            <a:chExt cx="246" cy="95"/>
          </a:xfrm>
        </p:grpSpPr>
        <p:sp>
          <p:nvSpPr>
            <p:cNvPr id="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9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12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0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05"/>
          <p:cNvGrpSpPr>
            <a:grpSpLocks/>
          </p:cNvGrpSpPr>
          <p:nvPr/>
        </p:nvGrpSpPr>
        <p:grpSpPr bwMode="auto">
          <a:xfrm>
            <a:off x="6764338" y="2314575"/>
            <a:ext cx="779462" cy="679450"/>
            <a:chOff x="-44" y="1473"/>
            <a:chExt cx="981" cy="1105"/>
          </a:xfrm>
        </p:grpSpPr>
        <p:pic>
          <p:nvPicPr>
            <p:cNvPr id="15" name="Picture 106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0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7" name="Line 230"/>
          <p:cNvSpPr>
            <a:spLocks noChangeShapeType="1"/>
          </p:cNvSpPr>
          <p:nvPr/>
        </p:nvSpPr>
        <p:spPr bwMode="auto">
          <a:xfrm>
            <a:off x="3467100" y="2303463"/>
            <a:ext cx="0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" name="Line 276"/>
          <p:cNvSpPr>
            <a:spLocks noChangeShapeType="1"/>
          </p:cNvSpPr>
          <p:nvPr/>
        </p:nvSpPr>
        <p:spPr bwMode="auto">
          <a:xfrm>
            <a:off x="1590675" y="1971675"/>
            <a:ext cx="744538" cy="38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" name="Line 277"/>
          <p:cNvSpPr>
            <a:spLocks noChangeShapeType="1"/>
          </p:cNvSpPr>
          <p:nvPr/>
        </p:nvSpPr>
        <p:spPr bwMode="auto">
          <a:xfrm flipV="1">
            <a:off x="1735138" y="2457450"/>
            <a:ext cx="57785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" name="Line 278"/>
          <p:cNvSpPr>
            <a:spLocks noChangeShapeType="1"/>
          </p:cNvSpPr>
          <p:nvPr/>
        </p:nvSpPr>
        <p:spPr bwMode="auto">
          <a:xfrm>
            <a:off x="3432175" y="2398713"/>
            <a:ext cx="20161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" name="Line 279"/>
          <p:cNvSpPr>
            <a:spLocks noChangeShapeType="1"/>
          </p:cNvSpPr>
          <p:nvPr/>
        </p:nvSpPr>
        <p:spPr bwMode="auto">
          <a:xfrm flipH="1" flipV="1">
            <a:off x="6035675" y="2581275"/>
            <a:ext cx="9525" cy="363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" name="Line 280"/>
          <p:cNvSpPr>
            <a:spLocks noChangeShapeType="1"/>
          </p:cNvSpPr>
          <p:nvPr/>
        </p:nvSpPr>
        <p:spPr bwMode="auto">
          <a:xfrm flipV="1">
            <a:off x="6508750" y="2030413"/>
            <a:ext cx="604838" cy="307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" name="Rectangle 287"/>
          <p:cNvSpPr>
            <a:spLocks noChangeArrowheads="1"/>
          </p:cNvSpPr>
          <p:nvPr/>
        </p:nvSpPr>
        <p:spPr bwMode="auto">
          <a:xfrm>
            <a:off x="36306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4" name="Rectangle 288"/>
          <p:cNvSpPr>
            <a:spLocks noChangeArrowheads="1"/>
          </p:cNvSpPr>
          <p:nvPr/>
        </p:nvSpPr>
        <p:spPr bwMode="auto">
          <a:xfrm>
            <a:off x="37925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5" name="Rectangle 289"/>
          <p:cNvSpPr>
            <a:spLocks noChangeArrowheads="1"/>
          </p:cNvSpPr>
          <p:nvPr/>
        </p:nvSpPr>
        <p:spPr bwMode="auto">
          <a:xfrm>
            <a:off x="39544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6" name="Rectangle 290"/>
          <p:cNvSpPr>
            <a:spLocks noChangeArrowheads="1"/>
          </p:cNvSpPr>
          <p:nvPr/>
        </p:nvSpPr>
        <p:spPr bwMode="auto">
          <a:xfrm>
            <a:off x="411638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7" name="Rectangle 291"/>
          <p:cNvSpPr>
            <a:spLocks noChangeArrowheads="1"/>
          </p:cNvSpPr>
          <p:nvPr/>
        </p:nvSpPr>
        <p:spPr bwMode="auto">
          <a:xfrm>
            <a:off x="427831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8" name="Rectangle 292"/>
          <p:cNvSpPr>
            <a:spLocks noChangeArrowheads="1"/>
          </p:cNvSpPr>
          <p:nvPr/>
        </p:nvSpPr>
        <p:spPr bwMode="auto">
          <a:xfrm>
            <a:off x="46497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9" name="Rectangle 293"/>
          <p:cNvSpPr>
            <a:spLocks noChangeArrowheads="1"/>
          </p:cNvSpPr>
          <p:nvPr/>
        </p:nvSpPr>
        <p:spPr bwMode="auto">
          <a:xfrm>
            <a:off x="508793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grpSp>
        <p:nvGrpSpPr>
          <p:cNvPr id="30" name="Group 311"/>
          <p:cNvGrpSpPr>
            <a:grpSpLocks/>
          </p:cNvGrpSpPr>
          <p:nvPr/>
        </p:nvGrpSpPr>
        <p:grpSpPr bwMode="auto">
          <a:xfrm>
            <a:off x="2786063" y="2262188"/>
            <a:ext cx="633412" cy="200025"/>
            <a:chOff x="1800" y="1425"/>
            <a:chExt cx="399" cy="126"/>
          </a:xfrm>
        </p:grpSpPr>
        <p:sp>
          <p:nvSpPr>
            <p:cNvPr id="31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2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3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4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35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36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37" name="Line 300"/>
          <p:cNvSpPr>
            <a:spLocks noChangeShapeType="1"/>
          </p:cNvSpPr>
          <p:nvPr/>
        </p:nvSpPr>
        <p:spPr bwMode="auto">
          <a:xfrm>
            <a:off x="2090738" y="2111375"/>
            <a:ext cx="246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8" name="Line 301"/>
          <p:cNvSpPr>
            <a:spLocks noChangeShapeType="1"/>
          </p:cNvSpPr>
          <p:nvPr/>
        </p:nvSpPr>
        <p:spPr bwMode="auto">
          <a:xfrm flipV="1">
            <a:off x="2092325" y="2582863"/>
            <a:ext cx="1746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" name="Line 302"/>
          <p:cNvSpPr>
            <a:spLocks noChangeShapeType="1"/>
          </p:cNvSpPr>
          <p:nvPr/>
        </p:nvSpPr>
        <p:spPr bwMode="auto">
          <a:xfrm>
            <a:off x="401161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" name="Text Box 303"/>
          <p:cNvSpPr txBox="1">
            <a:spLocks noChangeArrowheads="1"/>
          </p:cNvSpPr>
          <p:nvPr/>
        </p:nvSpPr>
        <p:spPr bwMode="auto">
          <a:xfrm>
            <a:off x="749300" y="16335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41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42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/>
              <a:t>C</a:t>
            </a:r>
            <a:endParaRPr lang="en-US" altLang="pt-BR">
              <a:solidFill>
                <a:schemeClr val="accent1"/>
              </a:solidFill>
            </a:endParaRPr>
          </a:p>
        </p:txBody>
      </p:sp>
      <p:sp>
        <p:nvSpPr>
          <p:cNvPr id="43" name="Text Box 308"/>
          <p:cNvSpPr txBox="1">
            <a:spLocks noChangeArrowheads="1"/>
          </p:cNvSpPr>
          <p:nvPr/>
        </p:nvSpPr>
        <p:spPr bwMode="auto">
          <a:xfrm>
            <a:off x="1636713" y="1585913"/>
            <a:ext cx="156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800" i="1"/>
              <a:t>R</a:t>
            </a:r>
            <a:r>
              <a:rPr lang="en-US" altLang="pt-BR" sz="1800"/>
              <a:t> = 100 Mb/s</a:t>
            </a:r>
          </a:p>
        </p:txBody>
      </p:sp>
      <p:sp>
        <p:nvSpPr>
          <p:cNvPr id="44" name="Text Box 309"/>
          <p:cNvSpPr txBox="1">
            <a:spLocks noChangeArrowheads="1"/>
          </p:cNvSpPr>
          <p:nvPr/>
        </p:nvSpPr>
        <p:spPr bwMode="auto">
          <a:xfrm>
            <a:off x="3625850" y="2438400"/>
            <a:ext cx="16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2000" i="1" dirty="0"/>
              <a:t>R</a:t>
            </a:r>
            <a:r>
              <a:rPr lang="en-US" altLang="pt-BR" sz="2000" dirty="0"/>
              <a:t> = 1,5 Mb/s</a:t>
            </a:r>
            <a:endParaRPr lang="en-US" altLang="pt-BR" dirty="0">
              <a:solidFill>
                <a:schemeClr val="accent1"/>
              </a:solidFill>
            </a:endParaRPr>
          </a:p>
        </p:txBody>
      </p:sp>
      <p:sp>
        <p:nvSpPr>
          <p:cNvPr id="45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chemeClr val="accent1"/>
              </a:solidFill>
            </a:endParaRPr>
          </a:p>
        </p:txBody>
      </p:sp>
      <p:sp>
        <p:nvSpPr>
          <p:cNvPr id="46" name="Line 281"/>
          <p:cNvSpPr>
            <a:spLocks noChangeShapeType="1"/>
          </p:cNvSpPr>
          <p:nvPr/>
        </p:nvSpPr>
        <p:spPr bwMode="auto">
          <a:xfrm flipV="1">
            <a:off x="6662738" y="3146425"/>
            <a:ext cx="984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" name="Line 283"/>
          <p:cNvSpPr>
            <a:spLocks noChangeShapeType="1"/>
          </p:cNvSpPr>
          <p:nvPr/>
        </p:nvSpPr>
        <p:spPr bwMode="auto">
          <a:xfrm flipH="1">
            <a:off x="6638925" y="2849563"/>
            <a:ext cx="379413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" name="Text Box 306"/>
          <p:cNvSpPr txBox="1">
            <a:spLocks noChangeArrowheads="1"/>
          </p:cNvSpPr>
          <p:nvPr/>
        </p:nvSpPr>
        <p:spPr bwMode="auto">
          <a:xfrm>
            <a:off x="7556500" y="22240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/>
              <a:t>D</a:t>
            </a:r>
            <a:endParaRPr lang="en-US" altLang="pt-BR">
              <a:solidFill>
                <a:schemeClr val="accent1"/>
              </a:solidFill>
            </a:endParaRPr>
          </a:p>
        </p:txBody>
      </p:sp>
      <p:sp>
        <p:nvSpPr>
          <p:cNvPr id="49" name="Text Box 307"/>
          <p:cNvSpPr txBox="1">
            <a:spLocks noChangeArrowheads="1"/>
          </p:cNvSpPr>
          <p:nvPr/>
        </p:nvSpPr>
        <p:spPr bwMode="auto">
          <a:xfrm>
            <a:off x="8299450" y="2840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/>
              <a:t>E</a:t>
            </a:r>
            <a:endParaRPr lang="en-US" altLang="pt-BR">
              <a:solidFill>
                <a:schemeClr val="accent1"/>
              </a:solidFill>
            </a:endParaRPr>
          </a:p>
        </p:txBody>
      </p:sp>
      <p:sp>
        <p:nvSpPr>
          <p:cNvPr id="50" name="Text Box 330"/>
          <p:cNvSpPr txBox="1">
            <a:spLocks noChangeArrowheads="1"/>
          </p:cNvSpPr>
          <p:nvPr/>
        </p:nvSpPr>
        <p:spPr bwMode="auto">
          <a:xfrm>
            <a:off x="2051050" y="2984500"/>
            <a:ext cx="2354263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pt-BR" altLang="pt-BR" sz="1800" dirty="0"/>
              <a:t>fila de pacotes em espera pelo enlace de saída</a:t>
            </a:r>
          </a:p>
        </p:txBody>
      </p:sp>
      <p:sp>
        <p:nvSpPr>
          <p:cNvPr id="51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2" name="Group 96"/>
          <p:cNvGrpSpPr>
            <a:grpSpLocks/>
          </p:cNvGrpSpPr>
          <p:nvPr/>
        </p:nvGrpSpPr>
        <p:grpSpPr bwMode="auto">
          <a:xfrm>
            <a:off x="898525" y="1651000"/>
            <a:ext cx="779463" cy="679450"/>
            <a:chOff x="-44" y="1473"/>
            <a:chExt cx="981" cy="1105"/>
          </a:xfrm>
        </p:grpSpPr>
        <p:pic>
          <p:nvPicPr>
            <p:cNvPr id="53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55" name="Group 99"/>
          <p:cNvGrpSpPr>
            <a:grpSpLocks/>
          </p:cNvGrpSpPr>
          <p:nvPr/>
        </p:nvGrpSpPr>
        <p:grpSpPr bwMode="auto">
          <a:xfrm>
            <a:off x="1085850" y="2625725"/>
            <a:ext cx="779463" cy="679450"/>
            <a:chOff x="-44" y="1473"/>
            <a:chExt cx="981" cy="1105"/>
          </a:xfrm>
        </p:grpSpPr>
        <p:pic>
          <p:nvPicPr>
            <p:cNvPr id="56" name="Picture 100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Freeform 10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58" name="Group 102"/>
          <p:cNvGrpSpPr>
            <a:grpSpLocks/>
          </p:cNvGrpSpPr>
          <p:nvPr/>
        </p:nvGrpSpPr>
        <p:grpSpPr bwMode="auto">
          <a:xfrm>
            <a:off x="7481888" y="2686050"/>
            <a:ext cx="779462" cy="679450"/>
            <a:chOff x="-44" y="1473"/>
            <a:chExt cx="981" cy="1105"/>
          </a:xfrm>
        </p:grpSpPr>
        <p:pic>
          <p:nvPicPr>
            <p:cNvPr id="59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1" name="Group 108"/>
          <p:cNvGrpSpPr>
            <a:grpSpLocks/>
          </p:cNvGrpSpPr>
          <p:nvPr/>
        </p:nvGrpSpPr>
        <p:grpSpPr bwMode="auto">
          <a:xfrm>
            <a:off x="6846888" y="1493838"/>
            <a:ext cx="779462" cy="679450"/>
            <a:chOff x="-44" y="1473"/>
            <a:chExt cx="981" cy="1105"/>
          </a:xfrm>
        </p:grpSpPr>
        <p:pic>
          <p:nvPicPr>
            <p:cNvPr id="62" name="Picture 109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Freeform 11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4" name="Group 228"/>
          <p:cNvGrpSpPr>
            <a:grpSpLocks/>
          </p:cNvGrpSpPr>
          <p:nvPr/>
        </p:nvGrpSpPr>
        <p:grpSpPr bwMode="auto">
          <a:xfrm>
            <a:off x="5391150" y="2160588"/>
            <a:ext cx="1128713" cy="439737"/>
            <a:chOff x="4650" y="1129"/>
            <a:chExt cx="246" cy="95"/>
          </a:xfrm>
        </p:grpSpPr>
        <p:sp>
          <p:nvSpPr>
            <p:cNvPr id="6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6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68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71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9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606425" y="3930650"/>
            <a:ext cx="81311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None/>
            </a:pPr>
            <a:r>
              <a:rPr lang="pt-BR" altLang="pt-BR" sz="2800" dirty="0">
                <a:solidFill>
                  <a:srgbClr val="FF0000"/>
                </a:solidFill>
                <a:latin typeface="Gill Sans MT" pitchFamily="34" charset="0"/>
              </a:rPr>
              <a:t>enfileiramento e perdas: 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pt-BR" altLang="pt-BR" dirty="0">
                <a:latin typeface="Gill Sans MT" pitchFamily="34" charset="0"/>
              </a:rPr>
              <a:t>Se a taxa de chegadas (em bits) no enlace exceder a taxa de transmissão do canal num certo intervalo de tempo: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dirty="0">
                <a:latin typeface="Gill Sans MT" pitchFamily="34" charset="0"/>
              </a:rPr>
              <a:t>pacotes irão enfileirar, esperar para serem transmitidos no enlace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dirty="0">
                <a:latin typeface="Gill Sans MT" pitchFamily="34" charset="0"/>
              </a:rPr>
              <a:t>pacotes poderão ser descartados (perdidos) se a memória (buffer) encher</a:t>
            </a:r>
          </a:p>
        </p:txBody>
      </p:sp>
      <p:grpSp>
        <p:nvGrpSpPr>
          <p:cNvPr id="74" name="Group 228"/>
          <p:cNvGrpSpPr>
            <a:grpSpLocks/>
          </p:cNvGrpSpPr>
          <p:nvPr/>
        </p:nvGrpSpPr>
        <p:grpSpPr bwMode="auto">
          <a:xfrm>
            <a:off x="5530850" y="2930525"/>
            <a:ext cx="1128713" cy="439738"/>
            <a:chOff x="4650" y="1129"/>
            <a:chExt cx="246" cy="95"/>
          </a:xfrm>
        </p:grpSpPr>
        <p:sp>
          <p:nvSpPr>
            <p:cNvPr id="7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7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78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81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9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60456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Duas funções chave do núcleo da rede</a:t>
            </a: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03750" y="1404938"/>
            <a:ext cx="4192588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BR" altLang="pt-BR" i="1" kern="0" dirty="0">
                <a:solidFill>
                  <a:srgbClr val="FF0000"/>
                </a:solidFill>
                <a:ea typeface="ＭＳ Ｐゴシック" pitchFamily="34" charset="-128"/>
              </a:rPr>
              <a:t>repasse</a:t>
            </a:r>
            <a:r>
              <a:rPr lang="pt-BR" altLang="pt-BR" sz="2400" i="1" kern="0" dirty="0">
                <a:solidFill>
                  <a:srgbClr val="FF0000"/>
                </a:solidFill>
                <a:ea typeface="ＭＳ Ｐゴシック" pitchFamily="34" charset="-128"/>
              </a:rPr>
              <a:t>:</a:t>
            </a:r>
            <a:r>
              <a:rPr lang="pt-BR" altLang="pt-BR" sz="2400" kern="0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pt-BR" altLang="pt-BR" sz="2400" kern="0" dirty="0">
                <a:ea typeface="ＭＳ Ｐゴシック" pitchFamily="34" charset="-128"/>
              </a:rPr>
              <a:t>move pacotes da entrada do roteador para a saída apropriada do roteador</a:t>
            </a:r>
            <a:endParaRPr lang="pt-BR" altLang="ja-JP" sz="2400" kern="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pt-BR" altLang="pt-BR" kern="0" dirty="0">
              <a:ea typeface="ＭＳ Ｐゴシック" pitchFamily="3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4175" y="1385888"/>
            <a:ext cx="4192588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70000"/>
              </a:spcBef>
              <a:buClr>
                <a:srgbClr val="000099"/>
              </a:buClr>
              <a:buSzPct val="65000"/>
              <a:buFont typeface="Wingdings" pitchFamily="2" charset="2"/>
              <a:buNone/>
            </a:pPr>
            <a:r>
              <a:rPr lang="pt-BR" altLang="pt-BR" sz="2800" i="1" dirty="0">
                <a:solidFill>
                  <a:srgbClr val="FF0000"/>
                </a:solidFill>
                <a:latin typeface="Gill Sans MT" pitchFamily="34" charset="0"/>
              </a:rPr>
              <a:t>roteamento:</a:t>
            </a:r>
            <a:r>
              <a:rPr lang="pt-BR" altLang="pt-BR" sz="2800" dirty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pt-BR" altLang="pt-BR" dirty="0">
                <a:latin typeface="Gill Sans MT" pitchFamily="34" charset="0"/>
              </a:rPr>
              <a:t>determina a rota origem-destino tomada pelos pacotes</a:t>
            </a:r>
          </a:p>
          <a:p>
            <a:pPr lvl="1">
              <a:lnSpc>
                <a:spcPct val="85000"/>
              </a:lnSpc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i="1" dirty="0">
                <a:latin typeface="Gill Sans MT" pitchFamily="34" charset="0"/>
              </a:rPr>
              <a:t>algoritmos de roteamento</a:t>
            </a:r>
            <a:endParaRPr lang="pt-BR" altLang="pt-BR" dirty="0">
              <a:latin typeface="Gill Sans MT" pitchFamily="34" charset="0"/>
            </a:endParaRP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None/>
            </a:pPr>
            <a:endParaRPr lang="pt-BR" altLang="pt-BR" sz="2800" dirty="0">
              <a:latin typeface="Gill Sans MT" pitchFamily="34" charset="0"/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 rot="16200000">
            <a:off x="3289300" y="3495521"/>
            <a:ext cx="2198687" cy="1497012"/>
          </a:xfrm>
          <a:custGeom>
            <a:avLst/>
            <a:gdLst>
              <a:gd name="T0" fmla="*/ 0 w 1443"/>
              <a:gd name="T1" fmla="*/ 0 h 816"/>
              <a:gd name="T2" fmla="*/ 1076 w 1443"/>
              <a:gd name="T3" fmla="*/ 782 h 816"/>
              <a:gd name="T4" fmla="*/ 1320 w 1443"/>
              <a:gd name="T5" fmla="*/ 788 h 816"/>
              <a:gd name="T6" fmla="*/ 1443 w 1443"/>
              <a:gd name="T7" fmla="*/ 5 h 816"/>
              <a:gd name="T8" fmla="*/ 0 w 1443"/>
              <a:gd name="T9" fmla="*/ 0 h 816"/>
              <a:gd name="connsiteX0" fmla="*/ 0 w 10000"/>
              <a:gd name="connsiteY0" fmla="*/ 0 h 9714"/>
              <a:gd name="connsiteX1" fmla="*/ 3718 w 10000"/>
              <a:gd name="connsiteY1" fmla="*/ 8779 h 9714"/>
              <a:gd name="connsiteX2" fmla="*/ 9148 w 10000"/>
              <a:gd name="connsiteY2" fmla="*/ 9657 h 9714"/>
              <a:gd name="connsiteX3" fmla="*/ 10000 w 10000"/>
              <a:gd name="connsiteY3" fmla="*/ 61 h 9714"/>
              <a:gd name="connsiteX4" fmla="*/ 0 w 10000"/>
              <a:gd name="connsiteY4" fmla="*/ 0 h 9714"/>
              <a:gd name="connsiteX0" fmla="*/ 0 w 10000"/>
              <a:gd name="connsiteY0" fmla="*/ 0 h 9095"/>
              <a:gd name="connsiteX1" fmla="*/ 3718 w 10000"/>
              <a:gd name="connsiteY1" fmla="*/ 9037 h 9095"/>
              <a:gd name="connsiteX2" fmla="*/ 5712 w 10000"/>
              <a:gd name="connsiteY2" fmla="*/ 8929 h 9095"/>
              <a:gd name="connsiteX3" fmla="*/ 10000 w 10000"/>
              <a:gd name="connsiteY3" fmla="*/ 63 h 9095"/>
              <a:gd name="connsiteX4" fmla="*/ 0 w 10000"/>
              <a:gd name="connsiteY4" fmla="*/ 0 h 9095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8989"/>
              <a:gd name="connsiteY0" fmla="*/ 0 h 11618"/>
              <a:gd name="connsiteX1" fmla="*/ 2707 w 8989"/>
              <a:gd name="connsiteY1" fmla="*/ 11554 h 11618"/>
              <a:gd name="connsiteX2" fmla="*/ 4701 w 8989"/>
              <a:gd name="connsiteY2" fmla="*/ 11435 h 11618"/>
              <a:gd name="connsiteX3" fmla="*/ 8989 w 8989"/>
              <a:gd name="connsiteY3" fmla="*/ 1687 h 11618"/>
              <a:gd name="connsiteX4" fmla="*/ 0 w 8989"/>
              <a:gd name="connsiteY4" fmla="*/ 0 h 11618"/>
              <a:gd name="connsiteX0" fmla="*/ 0 w 9888"/>
              <a:gd name="connsiteY0" fmla="*/ 115 h 10115"/>
              <a:gd name="connsiteX1" fmla="*/ 3011 w 9888"/>
              <a:gd name="connsiteY1" fmla="*/ 10060 h 10115"/>
              <a:gd name="connsiteX2" fmla="*/ 5230 w 9888"/>
              <a:gd name="connsiteY2" fmla="*/ 9957 h 10115"/>
              <a:gd name="connsiteX3" fmla="*/ 9888 w 9888"/>
              <a:gd name="connsiteY3" fmla="*/ 0 h 10115"/>
              <a:gd name="connsiteX4" fmla="*/ 0 w 9888"/>
              <a:gd name="connsiteY4" fmla="*/ 115 h 10115"/>
              <a:gd name="connsiteX0" fmla="*/ 0 w 9829"/>
              <a:gd name="connsiteY0" fmla="*/ 0 h 10833"/>
              <a:gd name="connsiteX1" fmla="*/ 2874 w 9829"/>
              <a:gd name="connsiteY1" fmla="*/ 10779 h 10833"/>
              <a:gd name="connsiteX2" fmla="*/ 5118 w 9829"/>
              <a:gd name="connsiteY2" fmla="*/ 10677 h 10833"/>
              <a:gd name="connsiteX3" fmla="*/ 9829 w 9829"/>
              <a:gd name="connsiteY3" fmla="*/ 833 h 10833"/>
              <a:gd name="connsiteX4" fmla="*/ 0 w 9829"/>
              <a:gd name="connsiteY4" fmla="*/ 0 h 10833"/>
              <a:gd name="connsiteX0" fmla="*/ 0 w 10289"/>
              <a:gd name="connsiteY0" fmla="*/ 0 h 10000"/>
              <a:gd name="connsiteX1" fmla="*/ 2924 w 10289"/>
              <a:gd name="connsiteY1" fmla="*/ 9950 h 10000"/>
              <a:gd name="connsiteX2" fmla="*/ 5207 w 10289"/>
              <a:gd name="connsiteY2" fmla="*/ 9856 h 10000"/>
              <a:gd name="connsiteX3" fmla="*/ 10289 w 10289"/>
              <a:gd name="connsiteY3" fmla="*/ 54 h 10000"/>
              <a:gd name="connsiteX4" fmla="*/ 0 w 10289"/>
              <a:gd name="connsiteY4" fmla="*/ 0 h 10000"/>
              <a:gd name="connsiteX0" fmla="*/ 0 w 10289"/>
              <a:gd name="connsiteY0" fmla="*/ 0 h 10953"/>
              <a:gd name="connsiteX1" fmla="*/ 2924 w 10289"/>
              <a:gd name="connsiteY1" fmla="*/ 9950 h 10953"/>
              <a:gd name="connsiteX2" fmla="*/ 3723 w 10289"/>
              <a:gd name="connsiteY2" fmla="*/ 10695 h 10953"/>
              <a:gd name="connsiteX3" fmla="*/ 5207 w 10289"/>
              <a:gd name="connsiteY3" fmla="*/ 9856 h 10953"/>
              <a:gd name="connsiteX4" fmla="*/ 10289 w 10289"/>
              <a:gd name="connsiteY4" fmla="*/ 54 h 10953"/>
              <a:gd name="connsiteX5" fmla="*/ 0 w 10289"/>
              <a:gd name="connsiteY5" fmla="*/ 0 h 10953"/>
              <a:gd name="connsiteX0" fmla="*/ 0 w 10289"/>
              <a:gd name="connsiteY0" fmla="*/ 0 h 11138"/>
              <a:gd name="connsiteX1" fmla="*/ 2924 w 10289"/>
              <a:gd name="connsiteY1" fmla="*/ 9950 h 11138"/>
              <a:gd name="connsiteX2" fmla="*/ 5207 w 10289"/>
              <a:gd name="connsiteY2" fmla="*/ 9856 h 11138"/>
              <a:gd name="connsiteX3" fmla="*/ 10289 w 10289"/>
              <a:gd name="connsiteY3" fmla="*/ 54 h 11138"/>
              <a:gd name="connsiteX4" fmla="*/ 0 w 10289"/>
              <a:gd name="connsiteY4" fmla="*/ 0 h 11138"/>
              <a:gd name="connsiteX0" fmla="*/ 0 w 10289"/>
              <a:gd name="connsiteY0" fmla="*/ 0 h 10669"/>
              <a:gd name="connsiteX1" fmla="*/ 2924 w 10289"/>
              <a:gd name="connsiteY1" fmla="*/ 9950 h 10669"/>
              <a:gd name="connsiteX2" fmla="*/ 5207 w 10289"/>
              <a:gd name="connsiteY2" fmla="*/ 9856 h 10669"/>
              <a:gd name="connsiteX3" fmla="*/ 10289 w 10289"/>
              <a:gd name="connsiteY3" fmla="*/ 54 h 10669"/>
              <a:gd name="connsiteX4" fmla="*/ 0 w 10289"/>
              <a:gd name="connsiteY4" fmla="*/ 0 h 10669"/>
              <a:gd name="connsiteX0" fmla="*/ 0 w 10289"/>
              <a:gd name="connsiteY0" fmla="*/ 0 h 10734"/>
              <a:gd name="connsiteX1" fmla="*/ 2924 w 10289"/>
              <a:gd name="connsiteY1" fmla="*/ 9950 h 10734"/>
              <a:gd name="connsiteX2" fmla="*/ 4455 w 10289"/>
              <a:gd name="connsiteY2" fmla="*/ 10094 h 10734"/>
              <a:gd name="connsiteX3" fmla="*/ 10289 w 10289"/>
              <a:gd name="connsiteY3" fmla="*/ 54 h 10734"/>
              <a:gd name="connsiteX4" fmla="*/ 0 w 10289"/>
              <a:gd name="connsiteY4" fmla="*/ 0 h 10734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9960"/>
              <a:gd name="connsiteX1" fmla="*/ 2924 w 10289"/>
              <a:gd name="connsiteY1" fmla="*/ 9950 h 9960"/>
              <a:gd name="connsiteX2" fmla="*/ 4166 w 10289"/>
              <a:gd name="connsiteY2" fmla="*/ 9776 h 9960"/>
              <a:gd name="connsiteX3" fmla="*/ 10289 w 10289"/>
              <a:gd name="connsiteY3" fmla="*/ 54 h 9960"/>
              <a:gd name="connsiteX4" fmla="*/ 0 w 10289"/>
              <a:gd name="connsiteY4" fmla="*/ 0 h 9960"/>
              <a:gd name="connsiteX0" fmla="*/ 0 w 10000"/>
              <a:gd name="connsiteY0" fmla="*/ 0 h 10000"/>
              <a:gd name="connsiteX1" fmla="*/ 2842 w 10000"/>
              <a:gd name="connsiteY1" fmla="*/ 9990 h 10000"/>
              <a:gd name="connsiteX2" fmla="*/ 4049 w 10000"/>
              <a:gd name="connsiteY2" fmla="*/ 9815 h 10000"/>
              <a:gd name="connsiteX3" fmla="*/ 10000 w 10000"/>
              <a:gd name="connsiteY3" fmla="*/ 54 h 10000"/>
              <a:gd name="connsiteX4" fmla="*/ 0 w 10000"/>
              <a:gd name="connsiteY4" fmla="*/ 0 h 10000"/>
              <a:gd name="connsiteX0" fmla="*/ 0 w 10000"/>
              <a:gd name="connsiteY0" fmla="*/ 0 h 10400"/>
              <a:gd name="connsiteX1" fmla="*/ 2740 w 10000"/>
              <a:gd name="connsiteY1" fmla="*/ 10397 h 10400"/>
              <a:gd name="connsiteX2" fmla="*/ 4049 w 10000"/>
              <a:gd name="connsiteY2" fmla="*/ 9815 h 10400"/>
              <a:gd name="connsiteX3" fmla="*/ 10000 w 10000"/>
              <a:gd name="connsiteY3" fmla="*/ 54 h 10400"/>
              <a:gd name="connsiteX4" fmla="*/ 0 w 10000"/>
              <a:gd name="connsiteY4" fmla="*/ 0 h 10400"/>
              <a:gd name="connsiteX0" fmla="*/ 0 w 10000"/>
              <a:gd name="connsiteY0" fmla="*/ 0 h 10419"/>
              <a:gd name="connsiteX1" fmla="*/ 2740 w 10000"/>
              <a:gd name="connsiteY1" fmla="*/ 10397 h 10419"/>
              <a:gd name="connsiteX2" fmla="*/ 3599 w 10000"/>
              <a:gd name="connsiteY2" fmla="*/ 10338 h 10419"/>
              <a:gd name="connsiteX3" fmla="*/ 10000 w 10000"/>
              <a:gd name="connsiteY3" fmla="*/ 54 h 10419"/>
              <a:gd name="connsiteX4" fmla="*/ 0 w 10000"/>
              <a:gd name="connsiteY4" fmla="*/ 0 h 10419"/>
              <a:gd name="connsiteX0" fmla="*/ 0 w 10000"/>
              <a:gd name="connsiteY0" fmla="*/ 0 h 10397"/>
              <a:gd name="connsiteX1" fmla="*/ 2740 w 10000"/>
              <a:gd name="connsiteY1" fmla="*/ 10397 h 10397"/>
              <a:gd name="connsiteX2" fmla="*/ 3599 w 10000"/>
              <a:gd name="connsiteY2" fmla="*/ 10338 h 10397"/>
              <a:gd name="connsiteX3" fmla="*/ 10000 w 10000"/>
              <a:gd name="connsiteY3" fmla="*/ 54 h 10397"/>
              <a:gd name="connsiteX4" fmla="*/ 0 w 10000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75"/>
              <a:gd name="connsiteY0" fmla="*/ 0 h 10310"/>
              <a:gd name="connsiteX1" fmla="*/ 2801 w 10675"/>
              <a:gd name="connsiteY1" fmla="*/ 10310 h 10310"/>
              <a:gd name="connsiteX2" fmla="*/ 3660 w 10675"/>
              <a:gd name="connsiteY2" fmla="*/ 10251 h 10310"/>
              <a:gd name="connsiteX3" fmla="*/ 10675 w 10675"/>
              <a:gd name="connsiteY3" fmla="*/ 25 h 10310"/>
              <a:gd name="connsiteX4" fmla="*/ 0 w 10675"/>
              <a:gd name="connsiteY4" fmla="*/ 0 h 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" h="10310">
                <a:moveTo>
                  <a:pt x="0" y="0"/>
                </a:moveTo>
                <a:cubicBezTo>
                  <a:pt x="3109" y="3835"/>
                  <a:pt x="2511" y="6378"/>
                  <a:pt x="2801" y="10310"/>
                </a:cubicBezTo>
                <a:cubicBezTo>
                  <a:pt x="3337" y="10277"/>
                  <a:pt x="2862" y="10312"/>
                  <a:pt x="3660" y="10251"/>
                </a:cubicBezTo>
                <a:cubicBezTo>
                  <a:pt x="5139" y="5189"/>
                  <a:pt x="6996" y="3438"/>
                  <a:pt x="10675" y="25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75000">
                <a:srgbClr val="7BE5CA"/>
              </a:gs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328738" y="3017865"/>
            <a:ext cx="2317750" cy="2333625"/>
            <a:chOff x="272609" y="3015788"/>
            <a:chExt cx="2317750" cy="233362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72609" y="3015788"/>
              <a:ext cx="2317750" cy="233362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398021" y="3068176"/>
              <a:ext cx="2095500" cy="6048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 Box 108"/>
            <p:cNvSpPr txBox="1">
              <a:spLocks noChangeArrowheads="1"/>
            </p:cNvSpPr>
            <p:nvPr/>
          </p:nvSpPr>
          <p:spPr bwMode="auto">
            <a:xfrm>
              <a:off x="526609" y="3120408"/>
              <a:ext cx="18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sz="1400" dirty="0">
                  <a:solidFill>
                    <a:srgbClr val="000000"/>
                  </a:solidFill>
                </a:rPr>
                <a:t>algoritmo de roteamento</a:t>
              </a:r>
            </a:p>
          </p:txBody>
        </p:sp>
        <p:sp>
          <p:nvSpPr>
            <p:cNvPr id="12" name="Rectangle 109"/>
            <p:cNvSpPr>
              <a:spLocks noChangeArrowheads="1"/>
            </p:cNvSpPr>
            <p:nvPr/>
          </p:nvSpPr>
          <p:spPr bwMode="auto">
            <a:xfrm>
              <a:off x="451996" y="3973051"/>
              <a:ext cx="2005013" cy="1279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0"/>
            <p:cNvSpPr txBox="1">
              <a:spLocks noChangeArrowheads="1"/>
            </p:cNvSpPr>
            <p:nvPr/>
          </p:nvSpPr>
          <p:spPr bwMode="auto">
            <a:xfrm>
              <a:off x="458009" y="3925426"/>
              <a:ext cx="20249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pt-BR" altLang="pt-BR" sz="1400" dirty="0">
                  <a:solidFill>
                    <a:srgbClr val="000000"/>
                  </a:solidFill>
                </a:rPr>
                <a:t>tabela de repasse local</a:t>
              </a:r>
            </a:p>
          </p:txBody>
        </p:sp>
        <p:sp>
          <p:nvSpPr>
            <p:cNvPr id="14" name="Text Box 111"/>
            <p:cNvSpPr txBox="1">
              <a:spLocks noChangeArrowheads="1"/>
            </p:cNvSpPr>
            <p:nvPr/>
          </p:nvSpPr>
          <p:spPr bwMode="auto">
            <a:xfrm>
              <a:off x="415484" y="4173076"/>
              <a:ext cx="12128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sz="1400" dirty="0">
                  <a:solidFill>
                    <a:srgbClr val="000000"/>
                  </a:solidFill>
                </a:rPr>
                <a:t>valor </a:t>
              </a:r>
              <a:r>
                <a:rPr lang="pt-BR" altLang="pt-BR" sz="1400" dirty="0" err="1">
                  <a:solidFill>
                    <a:srgbClr val="000000"/>
                  </a:solidFill>
                </a:rPr>
                <a:t>cabeç</a:t>
              </a:r>
              <a:r>
                <a:rPr lang="pt-BR" altLang="pt-BR" sz="1400" dirty="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15" name="Text Box 112"/>
            <p:cNvSpPr txBox="1">
              <a:spLocks noChangeArrowheads="1"/>
            </p:cNvSpPr>
            <p:nvPr/>
          </p:nvSpPr>
          <p:spPr bwMode="auto">
            <a:xfrm>
              <a:off x="1482284" y="4174663"/>
              <a:ext cx="11017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sz="1400" dirty="0" err="1">
                  <a:solidFill>
                    <a:srgbClr val="000000"/>
                  </a:solidFill>
                </a:rPr>
                <a:t>enl.saída</a:t>
              </a:r>
              <a:endParaRPr lang="pt-BR" altLang="pt-BR" sz="1400" dirty="0">
                <a:solidFill>
                  <a:srgbClr val="000000"/>
                </a:solidFill>
              </a:endParaRPr>
            </a:p>
          </p:txBody>
        </p:sp>
        <p:sp>
          <p:nvSpPr>
            <p:cNvPr id="16" name="Line 113"/>
            <p:cNvSpPr>
              <a:spLocks noChangeShapeType="1"/>
            </p:cNvSpPr>
            <p:nvPr/>
          </p:nvSpPr>
          <p:spPr bwMode="auto">
            <a:xfrm>
              <a:off x="1580709" y="4185776"/>
              <a:ext cx="7937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7" name="Text Box 114"/>
            <p:cNvSpPr txBox="1">
              <a:spLocks noChangeArrowheads="1"/>
            </p:cNvSpPr>
            <p:nvPr/>
          </p:nvSpPr>
          <p:spPr bwMode="auto">
            <a:xfrm>
              <a:off x="1067318" y="4457238"/>
              <a:ext cx="52450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0100</a:t>
              </a:r>
            </a:p>
            <a:p>
              <a:pPr algn="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0101</a:t>
              </a:r>
            </a:p>
            <a:p>
              <a:pPr algn="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0111</a:t>
              </a:r>
            </a:p>
            <a:p>
              <a:pPr algn="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1001</a:t>
              </a:r>
            </a:p>
          </p:txBody>
        </p:sp>
        <p:sp>
          <p:nvSpPr>
            <p:cNvPr id="18" name="Text Box 115"/>
            <p:cNvSpPr txBox="1">
              <a:spLocks noChangeArrowheads="1"/>
            </p:cNvSpPr>
            <p:nvPr/>
          </p:nvSpPr>
          <p:spPr bwMode="auto">
            <a:xfrm>
              <a:off x="1595915" y="4457238"/>
              <a:ext cx="26962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3</a:t>
              </a:r>
            </a:p>
            <a:p>
              <a:pPr algn="ct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pt-BR" altLang="pt-BR" sz="12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9" name="Line 116"/>
            <p:cNvSpPr>
              <a:spLocks noChangeShapeType="1"/>
            </p:cNvSpPr>
            <p:nvPr/>
          </p:nvSpPr>
          <p:spPr bwMode="auto">
            <a:xfrm>
              <a:off x="451996" y="444295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0" name="Line 117"/>
            <p:cNvSpPr>
              <a:spLocks noChangeShapeType="1"/>
            </p:cNvSpPr>
            <p:nvPr/>
          </p:nvSpPr>
          <p:spPr bwMode="auto">
            <a:xfrm>
              <a:off x="444059" y="419530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AutoShape 118"/>
            <p:cNvSpPr>
              <a:spLocks noChangeArrowheads="1"/>
            </p:cNvSpPr>
            <p:nvPr/>
          </p:nvSpPr>
          <p:spPr bwMode="auto">
            <a:xfrm rot="5400000">
              <a:off x="1350521" y="3680951"/>
              <a:ext cx="241300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3200400" y="3497290"/>
            <a:ext cx="4745038" cy="3236060"/>
            <a:chOff x="2088829" y="3641726"/>
            <a:chExt cx="4743771" cy="3235943"/>
          </a:xfrm>
        </p:grpSpPr>
        <p:sp>
          <p:nvSpPr>
            <p:cNvPr id="23" name="Freeform 2"/>
            <p:cNvSpPr>
              <a:spLocks/>
            </p:cNvSpPr>
            <p:nvPr/>
          </p:nvSpPr>
          <p:spPr bwMode="auto">
            <a:xfrm>
              <a:off x="3894138" y="4260851"/>
              <a:ext cx="2847975" cy="1481138"/>
            </a:xfrm>
            <a:custGeom>
              <a:avLst/>
              <a:gdLst>
                <a:gd name="T0" fmla="*/ 2147483647 w 1794"/>
                <a:gd name="T1" fmla="*/ 2147483647 h 933"/>
                <a:gd name="T2" fmla="*/ 2147483647 w 1794"/>
                <a:gd name="T3" fmla="*/ 2147483647 h 933"/>
                <a:gd name="T4" fmla="*/ 2147483647 w 1794"/>
                <a:gd name="T5" fmla="*/ 2147483647 h 933"/>
                <a:gd name="T6" fmla="*/ 2147483647 w 1794"/>
                <a:gd name="T7" fmla="*/ 2147483647 h 933"/>
                <a:gd name="T8" fmla="*/ 2147483647 w 1794"/>
                <a:gd name="T9" fmla="*/ 2147483647 h 933"/>
                <a:gd name="T10" fmla="*/ 2147483647 w 1794"/>
                <a:gd name="T11" fmla="*/ 2147483647 h 933"/>
                <a:gd name="T12" fmla="*/ 2147483647 w 1794"/>
                <a:gd name="T13" fmla="*/ 2147483647 h 933"/>
                <a:gd name="T14" fmla="*/ 2147483647 w 1794"/>
                <a:gd name="T15" fmla="*/ 2147483647 h 933"/>
                <a:gd name="T16" fmla="*/ 2147483647 w 1794"/>
                <a:gd name="T17" fmla="*/ 2147483647 h 933"/>
                <a:gd name="T18" fmla="*/ 2147483647 w 1794"/>
                <a:gd name="T19" fmla="*/ 2147483647 h 933"/>
                <a:gd name="T20" fmla="*/ 2147483647 w 1794"/>
                <a:gd name="T21" fmla="*/ 2147483647 h 9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4"/>
                <a:gd name="T34" fmla="*/ 0 h 933"/>
                <a:gd name="T35" fmla="*/ 1794 w 1794"/>
                <a:gd name="T36" fmla="*/ 933 h 9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4" h="933">
                  <a:moveTo>
                    <a:pt x="6" y="483"/>
                  </a:moveTo>
                  <a:cubicBezTo>
                    <a:pt x="0" y="365"/>
                    <a:pt x="16" y="189"/>
                    <a:pt x="108" y="125"/>
                  </a:cubicBezTo>
                  <a:cubicBezTo>
                    <a:pt x="200" y="61"/>
                    <a:pt x="389" y="116"/>
                    <a:pt x="559" y="100"/>
                  </a:cubicBezTo>
                  <a:cubicBezTo>
                    <a:pt x="729" y="84"/>
                    <a:pt x="935" y="0"/>
                    <a:pt x="1128" y="29"/>
                  </a:cubicBezTo>
                  <a:cubicBezTo>
                    <a:pt x="1321" y="58"/>
                    <a:pt x="1638" y="142"/>
                    <a:pt x="1716" y="275"/>
                  </a:cubicBezTo>
                  <a:cubicBezTo>
                    <a:pt x="1794" y="408"/>
                    <a:pt x="1652" y="721"/>
                    <a:pt x="1596" y="827"/>
                  </a:cubicBezTo>
                  <a:cubicBezTo>
                    <a:pt x="1540" y="933"/>
                    <a:pt x="1506" y="894"/>
                    <a:pt x="1380" y="911"/>
                  </a:cubicBezTo>
                  <a:cubicBezTo>
                    <a:pt x="1254" y="928"/>
                    <a:pt x="1001" y="929"/>
                    <a:pt x="840" y="929"/>
                  </a:cubicBezTo>
                  <a:cubicBezTo>
                    <a:pt x="679" y="929"/>
                    <a:pt x="530" y="927"/>
                    <a:pt x="414" y="911"/>
                  </a:cubicBezTo>
                  <a:cubicBezTo>
                    <a:pt x="298" y="895"/>
                    <a:pt x="211" y="903"/>
                    <a:pt x="143" y="832"/>
                  </a:cubicBezTo>
                  <a:cubicBezTo>
                    <a:pt x="75" y="761"/>
                    <a:pt x="4" y="624"/>
                    <a:pt x="6" y="483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4532313" y="4564063"/>
              <a:ext cx="542925" cy="295275"/>
            </a:xfrm>
            <a:custGeom>
              <a:avLst/>
              <a:gdLst>
                <a:gd name="T0" fmla="*/ 0 w 342"/>
                <a:gd name="T1" fmla="*/ 2147483647 h 186"/>
                <a:gd name="T2" fmla="*/ 2147483647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4038600" y="4738688"/>
              <a:ext cx="501650" cy="233363"/>
              <a:chOff x="3600" y="219"/>
              <a:chExt cx="360" cy="175"/>
            </a:xfrm>
          </p:grpSpPr>
          <p:sp>
            <p:nvSpPr>
              <p:cNvPr id="160" name="Oval 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Line 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62" name="Line 1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" name="Oval 12"/>
              <p:cNvSpPr>
                <a:spLocks noChangeArrowheads="1"/>
              </p:cNvSpPr>
              <p:nvPr/>
            </p:nvSpPr>
            <p:spPr bwMode="auto">
              <a:xfrm>
                <a:off x="3603" y="219"/>
                <a:ext cx="354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5" name="Group 1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70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71" name="Line 1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72" name="Line 1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66" name="Group 1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67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68" name="Line 1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69" name="Line 2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26" name="Group 21"/>
            <p:cNvGrpSpPr>
              <a:grpSpLocks/>
            </p:cNvGrpSpPr>
            <p:nvPr/>
          </p:nvGrpSpPr>
          <p:grpSpPr bwMode="auto">
            <a:xfrm>
              <a:off x="4391025" y="5376863"/>
              <a:ext cx="501650" cy="233363"/>
              <a:chOff x="3600" y="219"/>
              <a:chExt cx="360" cy="175"/>
            </a:xfrm>
          </p:grpSpPr>
          <p:sp>
            <p:nvSpPr>
              <p:cNvPr id="147" name="Oval 22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Line 23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49" name="Line 2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50" name="Rectangle 25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" name="Oval 2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52" name="Group 2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57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58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59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53" name="Group 3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54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55" name="Line 3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56" name="Line 34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5065713" y="4433888"/>
              <a:ext cx="501650" cy="233363"/>
              <a:chOff x="3600" y="219"/>
              <a:chExt cx="360" cy="175"/>
            </a:xfrm>
          </p:grpSpPr>
          <p:sp>
            <p:nvSpPr>
              <p:cNvPr id="134" name="Oval 36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Line 37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6" name="Line 3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7" name="Rectangle 39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8" name="Oval 4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9" name="Group 4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45" name="Line 43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46" name="Line 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40" name="Group 4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1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42" name="Line 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43" name="Line 48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28" name="Group 49"/>
            <p:cNvGrpSpPr>
              <a:grpSpLocks/>
            </p:cNvGrpSpPr>
            <p:nvPr/>
          </p:nvGrpSpPr>
          <p:grpSpPr bwMode="auto">
            <a:xfrm>
              <a:off x="4987925" y="5099051"/>
              <a:ext cx="500063" cy="233363"/>
              <a:chOff x="3600" y="219"/>
              <a:chExt cx="360" cy="175"/>
            </a:xfrm>
          </p:grpSpPr>
          <p:sp>
            <p:nvSpPr>
              <p:cNvPr id="121" name="Oval 50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Line 51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3" name="Line 5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4" name="Rectangle 53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" name="Oval 5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6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26" name="Group 5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31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32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33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27" name="Group 5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28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29" name="Line 6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30" name="Line 62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29" name="Group 63"/>
            <p:cNvGrpSpPr>
              <a:grpSpLocks/>
            </p:cNvGrpSpPr>
            <p:nvPr/>
          </p:nvGrpSpPr>
          <p:grpSpPr bwMode="auto">
            <a:xfrm>
              <a:off x="5622925" y="5395913"/>
              <a:ext cx="501650" cy="233363"/>
              <a:chOff x="3600" y="219"/>
              <a:chExt cx="360" cy="175"/>
            </a:xfrm>
          </p:grpSpPr>
          <p:sp>
            <p:nvSpPr>
              <p:cNvPr id="108" name="Oval 64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Line 65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0" name="Line 6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1" name="Rectangle 67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" name="Oval 6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3" name="Group 6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8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19" name="Line 71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20" name="Line 7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14" name="Group 7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5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16" name="Line 7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17" name="Line 76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30" name="Group 77"/>
            <p:cNvGrpSpPr>
              <a:grpSpLocks/>
            </p:cNvGrpSpPr>
            <p:nvPr/>
          </p:nvGrpSpPr>
          <p:grpSpPr bwMode="auto">
            <a:xfrm>
              <a:off x="6067425" y="4740276"/>
              <a:ext cx="501650" cy="233363"/>
              <a:chOff x="3600" y="219"/>
              <a:chExt cx="360" cy="175"/>
            </a:xfrm>
          </p:grpSpPr>
          <p:sp>
            <p:nvSpPr>
              <p:cNvPr id="95" name="Oval 7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Line 7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7" name="Line 8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8" name="Rectangle 8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Oval 8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0" name="Group 8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05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06" name="Line 8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07" name="Line 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01" name="Group 8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02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03" name="Line 8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04" name="Line 9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5573713" y="4557713"/>
              <a:ext cx="504825" cy="307975"/>
            </a:xfrm>
            <a:custGeom>
              <a:avLst/>
              <a:gdLst>
                <a:gd name="T0" fmla="*/ 0 w 318"/>
                <a:gd name="T1" fmla="*/ 0 h 194"/>
                <a:gd name="T2" fmla="*/ 2147483647 w 318"/>
                <a:gd name="T3" fmla="*/ 2147483647 h 194"/>
                <a:gd name="T4" fmla="*/ 0 60000 65536"/>
                <a:gd name="T5" fmla="*/ 0 60000 65536"/>
                <a:gd name="T6" fmla="*/ 0 w 318"/>
                <a:gd name="T7" fmla="*/ 0 h 194"/>
                <a:gd name="T8" fmla="*/ 318 w 318"/>
                <a:gd name="T9" fmla="*/ 194 h 1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8" h="194">
                  <a:moveTo>
                    <a:pt x="0" y="0"/>
                  </a:moveTo>
                  <a:lnTo>
                    <a:pt x="318" y="19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4508500" y="4949826"/>
              <a:ext cx="481013" cy="238125"/>
            </a:xfrm>
            <a:custGeom>
              <a:avLst/>
              <a:gdLst>
                <a:gd name="T0" fmla="*/ 0 w 294"/>
                <a:gd name="T1" fmla="*/ 0 h 174"/>
                <a:gd name="T2" fmla="*/ 2147483647 w 294"/>
                <a:gd name="T3" fmla="*/ 2147483647 h 174"/>
                <a:gd name="T4" fmla="*/ 0 60000 65536"/>
                <a:gd name="T5" fmla="*/ 0 60000 65536"/>
                <a:gd name="T6" fmla="*/ 0 w 294"/>
                <a:gd name="T7" fmla="*/ 0 h 174"/>
                <a:gd name="T8" fmla="*/ 294 w 294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4" h="174">
                  <a:moveTo>
                    <a:pt x="0" y="0"/>
                  </a:moveTo>
                  <a:lnTo>
                    <a:pt x="294" y="17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5456238" y="4926013"/>
              <a:ext cx="628650" cy="247650"/>
            </a:xfrm>
            <a:custGeom>
              <a:avLst/>
              <a:gdLst>
                <a:gd name="T0" fmla="*/ 0 w 378"/>
                <a:gd name="T1" fmla="*/ 2147483647 h 174"/>
                <a:gd name="T2" fmla="*/ 2147483647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6122988" y="4979988"/>
              <a:ext cx="206375" cy="508000"/>
            </a:xfrm>
            <a:custGeom>
              <a:avLst/>
              <a:gdLst>
                <a:gd name="T0" fmla="*/ 0 w 118"/>
                <a:gd name="T1" fmla="*/ 2147483647 h 500"/>
                <a:gd name="T2" fmla="*/ 2147483647 w 118"/>
                <a:gd name="T3" fmla="*/ 0 h 500"/>
                <a:gd name="T4" fmla="*/ 0 60000 65536"/>
                <a:gd name="T5" fmla="*/ 0 60000 65536"/>
                <a:gd name="T6" fmla="*/ 0 w 118"/>
                <a:gd name="T7" fmla="*/ 0 h 500"/>
                <a:gd name="T8" fmla="*/ 118 w 118"/>
                <a:gd name="T9" fmla="*/ 500 h 5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" h="500">
                  <a:moveTo>
                    <a:pt x="0" y="500"/>
                  </a:moveTo>
                  <a:lnTo>
                    <a:pt x="11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4887913" y="5513388"/>
              <a:ext cx="736600" cy="74613"/>
            </a:xfrm>
            <a:custGeom>
              <a:avLst/>
              <a:gdLst>
                <a:gd name="T0" fmla="*/ 2147483647 w 370"/>
                <a:gd name="T1" fmla="*/ 2147483647 h 32"/>
                <a:gd name="T2" fmla="*/ 0 w 370"/>
                <a:gd name="T3" fmla="*/ 0 h 32"/>
                <a:gd name="T4" fmla="*/ 0 60000 65536"/>
                <a:gd name="T5" fmla="*/ 0 60000 65536"/>
                <a:gd name="T6" fmla="*/ 0 w 370"/>
                <a:gd name="T7" fmla="*/ 0 h 32"/>
                <a:gd name="T8" fmla="*/ 370 w 37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0" h="32">
                  <a:moveTo>
                    <a:pt x="370" y="3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4351338" y="4973638"/>
              <a:ext cx="193675" cy="425450"/>
            </a:xfrm>
            <a:custGeom>
              <a:avLst/>
              <a:gdLst>
                <a:gd name="T0" fmla="*/ 2147483647 w 176"/>
                <a:gd name="T1" fmla="*/ 2147483647 h 412"/>
                <a:gd name="T2" fmla="*/ 2147483647 w 176"/>
                <a:gd name="T3" fmla="*/ 2147483647 h 412"/>
                <a:gd name="T4" fmla="*/ 0 w 176"/>
                <a:gd name="T5" fmla="*/ 0 h 412"/>
                <a:gd name="T6" fmla="*/ 0 60000 65536"/>
                <a:gd name="T7" fmla="*/ 0 60000 65536"/>
                <a:gd name="T8" fmla="*/ 0 60000 65536"/>
                <a:gd name="T9" fmla="*/ 0 w 176"/>
                <a:gd name="T10" fmla="*/ 0 h 412"/>
                <a:gd name="T11" fmla="*/ 176 w 176"/>
                <a:gd name="T12" fmla="*/ 412 h 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412">
                  <a:moveTo>
                    <a:pt x="162" y="408"/>
                  </a:moveTo>
                  <a:lnTo>
                    <a:pt x="176" y="41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37" name="Text Box 100"/>
            <p:cNvSpPr txBox="1">
              <a:spLocks noChangeArrowheads="1"/>
            </p:cNvSpPr>
            <p:nvPr/>
          </p:nvSpPr>
          <p:spPr bwMode="auto">
            <a:xfrm>
              <a:off x="4440876" y="4483071"/>
              <a:ext cx="311067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pt-BR" altLang="pt-BR" sz="18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8" name="Text Box 101"/>
            <p:cNvSpPr txBox="1">
              <a:spLocks noChangeArrowheads="1"/>
            </p:cNvSpPr>
            <p:nvPr/>
          </p:nvSpPr>
          <p:spPr bwMode="auto">
            <a:xfrm>
              <a:off x="4378980" y="4897394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9" name="Text Box 102"/>
            <p:cNvSpPr txBox="1">
              <a:spLocks noChangeArrowheads="1"/>
            </p:cNvSpPr>
            <p:nvPr/>
          </p:nvSpPr>
          <p:spPr bwMode="auto">
            <a:xfrm>
              <a:off x="4128222" y="4970416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3</a:t>
              </a:r>
            </a:p>
          </p:txBody>
        </p:sp>
        <p:grpSp>
          <p:nvGrpSpPr>
            <p:cNvPr id="40" name="Group 1"/>
            <p:cNvGrpSpPr>
              <a:grpSpLocks/>
            </p:cNvGrpSpPr>
            <p:nvPr/>
          </p:nvGrpSpPr>
          <p:grpSpPr bwMode="auto">
            <a:xfrm rot="-2012368">
              <a:off x="2645158" y="5398104"/>
              <a:ext cx="1447800" cy="274638"/>
              <a:chOff x="2436813" y="4587876"/>
              <a:chExt cx="1447800" cy="274638"/>
            </a:xfrm>
          </p:grpSpPr>
          <p:sp>
            <p:nvSpPr>
              <p:cNvPr id="90" name="Rectangle 97"/>
              <p:cNvSpPr>
                <a:spLocks noChangeArrowheads="1"/>
              </p:cNvSpPr>
              <p:nvPr/>
            </p:nvSpPr>
            <p:spPr bwMode="auto">
              <a:xfrm>
                <a:off x="2461850" y="4583083"/>
                <a:ext cx="1155391" cy="2381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ctangle 98"/>
              <p:cNvSpPr>
                <a:spLocks noChangeArrowheads="1"/>
              </p:cNvSpPr>
              <p:nvPr/>
            </p:nvSpPr>
            <p:spPr bwMode="auto">
              <a:xfrm>
                <a:off x="2437928" y="4606491"/>
                <a:ext cx="1147455" cy="238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Line 99"/>
              <p:cNvSpPr>
                <a:spLocks noChangeShapeType="1"/>
              </p:cNvSpPr>
              <p:nvPr/>
            </p:nvSpPr>
            <p:spPr bwMode="auto">
              <a:xfrm>
                <a:off x="3462418" y="4739659"/>
                <a:ext cx="42216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/>
            </p:nvSpPr>
            <p:spPr bwMode="auto">
              <a:xfrm>
                <a:off x="3067594" y="4610052"/>
                <a:ext cx="426923" cy="23970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Text Box 105"/>
              <p:cNvSpPr txBox="1">
                <a:spLocks noChangeArrowheads="1"/>
              </p:cNvSpPr>
              <p:nvPr/>
            </p:nvSpPr>
            <p:spPr bwMode="auto">
              <a:xfrm rot="289934">
                <a:off x="3019653" y="4584228"/>
                <a:ext cx="52056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pt-BR" altLang="pt-BR" sz="1200" dirty="0">
                    <a:solidFill>
                      <a:srgbClr val="000000"/>
                    </a:solidFill>
                  </a:rPr>
                  <a:t>0111</a:t>
                </a:r>
              </a:p>
            </p:txBody>
          </p:sp>
        </p:grpSp>
        <p:sp>
          <p:nvSpPr>
            <p:cNvPr id="41" name="Text Box 106"/>
            <p:cNvSpPr txBox="1">
              <a:spLocks noChangeArrowheads="1"/>
            </p:cNvSpPr>
            <p:nvPr/>
          </p:nvSpPr>
          <p:spPr bwMode="auto">
            <a:xfrm>
              <a:off x="2088829" y="6046702"/>
              <a:ext cx="2327259" cy="830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endereço do destino no</a:t>
              </a:r>
            </a:p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cabeçalho do pacote </a:t>
              </a:r>
            </a:p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entrante</a:t>
              </a:r>
            </a:p>
          </p:txBody>
        </p:sp>
        <p:sp>
          <p:nvSpPr>
            <p:cNvPr id="42" name="Line 107"/>
            <p:cNvSpPr>
              <a:spLocks noChangeShapeType="1"/>
            </p:cNvSpPr>
            <p:nvPr/>
          </p:nvSpPr>
          <p:spPr bwMode="auto">
            <a:xfrm flipH="1">
              <a:off x="2626848" y="4873581"/>
              <a:ext cx="1407736" cy="914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3" name="Line 119"/>
            <p:cNvSpPr>
              <a:spLocks noChangeShapeType="1"/>
            </p:cNvSpPr>
            <p:nvPr/>
          </p:nvSpPr>
          <p:spPr bwMode="auto">
            <a:xfrm flipH="1" flipV="1">
              <a:off x="3588616" y="5648254"/>
              <a:ext cx="22219" cy="4508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4" name="Freeform 120"/>
            <p:cNvSpPr>
              <a:spLocks/>
            </p:cNvSpPr>
            <p:nvPr/>
          </p:nvSpPr>
          <p:spPr bwMode="auto">
            <a:xfrm>
              <a:off x="3757473" y="4834039"/>
              <a:ext cx="1041539" cy="336504"/>
            </a:xfrm>
            <a:custGeom>
              <a:avLst/>
              <a:gdLst>
                <a:gd name="T0" fmla="*/ 0 w 10844"/>
                <a:gd name="T1" fmla="*/ 2147483647 h 14797"/>
                <a:gd name="T2" fmla="*/ 2147483647 w 10844"/>
                <a:gd name="T3" fmla="*/ 2147483647 h 14797"/>
                <a:gd name="T4" fmla="*/ 2147483647 w 10844"/>
                <a:gd name="T5" fmla="*/ 2147483647 h 14797"/>
                <a:gd name="T6" fmla="*/ 0 60000 65536"/>
                <a:gd name="T7" fmla="*/ 0 60000 65536"/>
                <a:gd name="T8" fmla="*/ 0 60000 65536"/>
                <a:gd name="T9" fmla="*/ 0 w 10844"/>
                <a:gd name="T10" fmla="*/ 0 h 14797"/>
                <a:gd name="T11" fmla="*/ 10844 w 10844"/>
                <a:gd name="T12" fmla="*/ 14797 h 147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44" h="14797">
                  <a:moveTo>
                    <a:pt x="0" y="14797"/>
                  </a:moveTo>
                  <a:cubicBezTo>
                    <a:pt x="2168" y="9517"/>
                    <a:pt x="5654" y="-1331"/>
                    <a:pt x="7042" y="135"/>
                  </a:cubicBezTo>
                  <a:cubicBezTo>
                    <a:pt x="8563" y="1950"/>
                    <a:pt x="9984" y="6698"/>
                    <a:pt x="10844" y="9978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5" name="Freeform 121"/>
            <p:cNvSpPr>
              <a:spLocks/>
            </p:cNvSpPr>
            <p:nvPr/>
          </p:nvSpPr>
          <p:spPr bwMode="auto">
            <a:xfrm flipH="1">
              <a:off x="6254750" y="4370388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6" name="Freeform 122"/>
            <p:cNvSpPr>
              <a:spLocks/>
            </p:cNvSpPr>
            <p:nvPr/>
          </p:nvSpPr>
          <p:spPr bwMode="auto">
            <a:xfrm flipH="1">
              <a:off x="5243513" y="4086226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7" name="Freeform 123"/>
            <p:cNvSpPr>
              <a:spLocks/>
            </p:cNvSpPr>
            <p:nvPr/>
          </p:nvSpPr>
          <p:spPr bwMode="auto">
            <a:xfrm flipH="1" flipV="1">
              <a:off x="5911850" y="5632451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8" name="Freeform 124"/>
            <p:cNvSpPr>
              <a:spLocks/>
            </p:cNvSpPr>
            <p:nvPr/>
          </p:nvSpPr>
          <p:spPr bwMode="auto">
            <a:xfrm flipH="1" flipV="1">
              <a:off x="4562475" y="5616576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9" name="Freeform 125"/>
            <p:cNvSpPr>
              <a:spLocks/>
            </p:cNvSpPr>
            <p:nvPr/>
          </p:nvSpPr>
          <p:spPr bwMode="auto">
            <a:xfrm flipH="1" flipV="1">
              <a:off x="5202238" y="5324476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50" name="Group 126"/>
            <p:cNvGrpSpPr>
              <a:grpSpLocks/>
            </p:cNvGrpSpPr>
            <p:nvPr/>
          </p:nvGrpSpPr>
          <p:grpSpPr bwMode="auto">
            <a:xfrm>
              <a:off x="5251450" y="3641726"/>
              <a:ext cx="550863" cy="452438"/>
              <a:chOff x="2886" y="1668"/>
              <a:chExt cx="347" cy="285"/>
            </a:xfrm>
          </p:grpSpPr>
          <p:sp>
            <p:nvSpPr>
              <p:cNvPr id="83" name="Rectangle 127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128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Rectangle 129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Line 130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7" name="Line 131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8" name="Line 132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9" name="AutoShape 133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" name="Group 134"/>
            <p:cNvGrpSpPr>
              <a:grpSpLocks/>
            </p:cNvGrpSpPr>
            <p:nvPr/>
          </p:nvGrpSpPr>
          <p:grpSpPr bwMode="auto">
            <a:xfrm>
              <a:off x="6264275" y="3914776"/>
              <a:ext cx="550863" cy="452438"/>
              <a:chOff x="2886" y="1668"/>
              <a:chExt cx="347" cy="285"/>
            </a:xfrm>
          </p:grpSpPr>
          <p:sp>
            <p:nvSpPr>
              <p:cNvPr id="76" name="Rectangle 135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Oval 136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Rectangle 137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Line 138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0" name="Line 139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1" name="Line 140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2" name="AutoShape 141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" name="Group 142"/>
            <p:cNvGrpSpPr>
              <a:grpSpLocks/>
            </p:cNvGrpSpPr>
            <p:nvPr/>
          </p:nvGrpSpPr>
          <p:grpSpPr bwMode="auto">
            <a:xfrm>
              <a:off x="5894388" y="5991226"/>
              <a:ext cx="550863" cy="452438"/>
              <a:chOff x="2886" y="1668"/>
              <a:chExt cx="347" cy="285"/>
            </a:xfrm>
          </p:grpSpPr>
          <p:sp>
            <p:nvSpPr>
              <p:cNvPr id="69" name="Rectangle 143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Oval 144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ectangle 145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146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3" name="Line 147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4" name="Line 148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5" name="AutoShape 149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" name="Group 150"/>
            <p:cNvGrpSpPr>
              <a:grpSpLocks/>
            </p:cNvGrpSpPr>
            <p:nvPr/>
          </p:nvGrpSpPr>
          <p:grpSpPr bwMode="auto">
            <a:xfrm>
              <a:off x="5199063" y="5772151"/>
              <a:ext cx="550863" cy="452438"/>
              <a:chOff x="2886" y="1668"/>
              <a:chExt cx="347" cy="285"/>
            </a:xfrm>
          </p:grpSpPr>
          <p:sp>
            <p:nvSpPr>
              <p:cNvPr id="62" name="Rectangle 151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Oval 152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153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154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6" name="Line 155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7" name="Line 156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8" name="AutoShape 157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4" name="Group 158"/>
            <p:cNvGrpSpPr>
              <a:grpSpLocks/>
            </p:cNvGrpSpPr>
            <p:nvPr/>
          </p:nvGrpSpPr>
          <p:grpSpPr bwMode="auto">
            <a:xfrm>
              <a:off x="4543425" y="5964238"/>
              <a:ext cx="550863" cy="452438"/>
              <a:chOff x="2886" y="1668"/>
              <a:chExt cx="347" cy="285"/>
            </a:xfrm>
          </p:grpSpPr>
          <p:sp>
            <p:nvSpPr>
              <p:cNvPr id="55" name="Rectangle 159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160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161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Line 162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59" name="Line 163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0" name="Line 164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" name="AutoShape 165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 sz="1800" dirty="0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173" name="Straight Connector 421888"/>
          <p:cNvCxnSpPr>
            <a:cxnSpLocks noChangeShapeType="1"/>
          </p:cNvCxnSpPr>
          <p:nvPr/>
        </p:nvCxnSpPr>
        <p:spPr bwMode="auto">
          <a:xfrm>
            <a:off x="2197100" y="2743200"/>
            <a:ext cx="20955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421894"/>
          <p:cNvCxnSpPr>
            <a:cxnSpLocks noChangeShapeType="1"/>
          </p:cNvCxnSpPr>
          <p:nvPr/>
        </p:nvCxnSpPr>
        <p:spPr bwMode="auto">
          <a:xfrm flipH="1">
            <a:off x="3503613" y="2444750"/>
            <a:ext cx="1943100" cy="171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03477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Alternativa: comutação de circuitos</a:t>
            </a: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70954" y="1236663"/>
            <a:ext cx="542376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pt-BR" altLang="pt-BR" sz="2400" kern="0" dirty="0">
                <a:solidFill>
                  <a:srgbClr val="FF0000"/>
                </a:solidFill>
                <a:ea typeface="ＭＳ Ｐゴシック" pitchFamily="34" charset="-128"/>
              </a:rPr>
              <a:t>recursos fim-a-fim alocados/ reservados para “chamada” entre origem-destino</a:t>
            </a:r>
            <a:r>
              <a:rPr lang="pt-BR" altLang="ja-JP" sz="2400" kern="0" dirty="0">
                <a:solidFill>
                  <a:srgbClr val="FF0000"/>
                </a:solidFill>
                <a:ea typeface="ＭＳ Ｐゴシック" pitchFamily="34" charset="-128"/>
              </a:rPr>
              <a:t>:</a:t>
            </a:r>
          </a:p>
          <a:p>
            <a:pPr eaLnBrk="1" hangingPunct="1">
              <a:buSzPct val="75000"/>
            </a:pPr>
            <a:r>
              <a:rPr lang="pt-BR" altLang="pt-BR" sz="2000" kern="0" dirty="0">
                <a:ea typeface="ＭＳ Ｐゴシック" pitchFamily="34" charset="-128"/>
              </a:rPr>
              <a:t>No diagrama, cada enlace possui quatro circuitos. </a:t>
            </a:r>
          </a:p>
          <a:p>
            <a:pPr lvl="1" eaLnBrk="1" hangingPunct="1"/>
            <a:r>
              <a:rPr lang="pt-BR" altLang="pt-BR" sz="2000" kern="0" dirty="0">
                <a:ea typeface="ＭＳ Ｐゴシック" pitchFamily="34" charset="-128"/>
              </a:rPr>
              <a:t>chamada recebe o 2º circuito no enlace superior e o 1º circuito no enlace da direita</a:t>
            </a:r>
          </a:p>
          <a:p>
            <a:pPr eaLnBrk="1" hangingPunct="1">
              <a:buSzPct val="75000"/>
            </a:pPr>
            <a:r>
              <a:rPr lang="pt-BR" altLang="pt-BR" sz="2000" kern="0" dirty="0">
                <a:ea typeface="ＭＳ Ｐゴシック" pitchFamily="34" charset="-128"/>
              </a:rPr>
              <a:t>recursos dedicados: sem compartilhamento</a:t>
            </a:r>
          </a:p>
          <a:p>
            <a:pPr lvl="1" eaLnBrk="1" hangingPunct="1"/>
            <a:r>
              <a:rPr lang="pt-BR" altLang="pt-BR" sz="2000" kern="0" dirty="0"/>
              <a:t>desempenho tipo circuito (garantido)</a:t>
            </a:r>
          </a:p>
          <a:p>
            <a:pPr eaLnBrk="1" hangingPunct="1">
              <a:buSzPct val="75000"/>
            </a:pPr>
            <a:r>
              <a:rPr lang="pt-BR" altLang="pt-BR" sz="2000" kern="0" dirty="0">
                <a:ea typeface="ＭＳ Ｐゴシック" pitchFamily="34" charset="-128"/>
              </a:rPr>
              <a:t>segmento do circuito fica ocioso se não for utilizado pela chamada </a:t>
            </a:r>
            <a:r>
              <a:rPr lang="pt-BR" altLang="pt-BR" sz="2000" i="1" kern="0" dirty="0">
                <a:solidFill>
                  <a:srgbClr val="000099"/>
                </a:solidFill>
                <a:ea typeface="ＭＳ Ｐゴシック" pitchFamily="34" charset="-128"/>
              </a:rPr>
              <a:t>(sem compartilhamento)</a:t>
            </a:r>
          </a:p>
          <a:p>
            <a:pPr eaLnBrk="1" hangingPunct="1"/>
            <a:r>
              <a:rPr lang="pt-BR" altLang="pt-BR" sz="2000" kern="0" dirty="0">
                <a:ea typeface="ＭＳ Ｐゴシック" pitchFamily="34" charset="-128"/>
              </a:rPr>
              <a:t>Usado normalmente na rede telefônica tradicional</a:t>
            </a:r>
          </a:p>
        </p:txBody>
      </p:sp>
      <p:grpSp>
        <p:nvGrpSpPr>
          <p:cNvPr id="6" name="Group 360"/>
          <p:cNvGrpSpPr>
            <a:grpSpLocks/>
          </p:cNvGrpSpPr>
          <p:nvPr/>
        </p:nvGrpSpPr>
        <p:grpSpPr bwMode="auto">
          <a:xfrm>
            <a:off x="5285580" y="1371600"/>
            <a:ext cx="3858420" cy="3279936"/>
            <a:chOff x="1524000" y="1295400"/>
            <a:chExt cx="5715000" cy="5108575"/>
          </a:xfrm>
        </p:grpSpPr>
        <p:grpSp>
          <p:nvGrpSpPr>
            <p:cNvPr id="7" name="Group 100"/>
            <p:cNvGrpSpPr>
              <a:grpSpLocks/>
            </p:cNvGrpSpPr>
            <p:nvPr/>
          </p:nvGrpSpPr>
          <p:grpSpPr bwMode="auto">
            <a:xfrm>
              <a:off x="1524000" y="1295400"/>
              <a:ext cx="820738" cy="688975"/>
              <a:chOff x="-44" y="1473"/>
              <a:chExt cx="981" cy="1105"/>
            </a:xfrm>
          </p:grpSpPr>
          <p:pic>
            <p:nvPicPr>
              <p:cNvPr id="85" name="Picture 10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Freeform 102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967 w 356"/>
                  <a:gd name="T3" fmla="*/ 50 h 368"/>
                  <a:gd name="T4" fmla="*/ 1147 w 356"/>
                  <a:gd name="T5" fmla="*/ 1049 h 368"/>
                  <a:gd name="T6" fmla="*/ 253 w 356"/>
                  <a:gd name="T7" fmla="*/ 1316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8" name="Group 142"/>
            <p:cNvGrpSpPr>
              <a:grpSpLocks/>
            </p:cNvGrpSpPr>
            <p:nvPr/>
          </p:nvGrpSpPr>
          <p:grpSpPr bwMode="auto">
            <a:xfrm>
              <a:off x="2514600" y="2438400"/>
              <a:ext cx="990600" cy="533400"/>
              <a:chOff x="2356" y="1300"/>
              <a:chExt cx="555" cy="194"/>
            </a:xfrm>
          </p:grpSpPr>
          <p:sp>
            <p:nvSpPr>
              <p:cNvPr id="7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0" name="Group 146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3" name="Freeform 14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4" name="Freeform 14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1" name="Line 149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Line 150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100"/>
            <p:cNvGrpSpPr>
              <a:grpSpLocks/>
            </p:cNvGrpSpPr>
            <p:nvPr/>
          </p:nvGrpSpPr>
          <p:grpSpPr bwMode="auto">
            <a:xfrm>
              <a:off x="6400800" y="5715000"/>
              <a:ext cx="820738" cy="688975"/>
              <a:chOff x="-44" y="1473"/>
              <a:chExt cx="981" cy="1105"/>
            </a:xfrm>
          </p:grpSpPr>
          <p:pic>
            <p:nvPicPr>
              <p:cNvPr id="75" name="Picture 10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" name="Freeform 102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967 w 356"/>
                  <a:gd name="T3" fmla="*/ 50 h 368"/>
                  <a:gd name="T4" fmla="*/ 1147 w 356"/>
                  <a:gd name="T5" fmla="*/ 1049 h 368"/>
                  <a:gd name="T6" fmla="*/ 253 w 356"/>
                  <a:gd name="T7" fmla="*/ 1316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10" name="Rectangle 364"/>
            <p:cNvSpPr/>
            <p:nvPr/>
          </p:nvSpPr>
          <p:spPr>
            <a:xfrm>
              <a:off x="3506081" y="2591541"/>
              <a:ext cx="1750838" cy="759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365"/>
            <p:cNvSpPr/>
            <p:nvPr/>
          </p:nvSpPr>
          <p:spPr>
            <a:xfrm>
              <a:off x="3506081" y="2667529"/>
              <a:ext cx="1750838" cy="759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366"/>
            <p:cNvSpPr/>
            <p:nvPr/>
          </p:nvSpPr>
          <p:spPr>
            <a:xfrm>
              <a:off x="3506081" y="2743518"/>
              <a:ext cx="1750838" cy="759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367"/>
            <p:cNvSpPr/>
            <p:nvPr/>
          </p:nvSpPr>
          <p:spPr>
            <a:xfrm>
              <a:off x="3506081" y="2819505"/>
              <a:ext cx="1750838" cy="759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4" name="Group 142"/>
            <p:cNvGrpSpPr>
              <a:grpSpLocks/>
            </p:cNvGrpSpPr>
            <p:nvPr/>
          </p:nvGrpSpPr>
          <p:grpSpPr bwMode="auto">
            <a:xfrm>
              <a:off x="5257800" y="2438400"/>
              <a:ext cx="990600" cy="533400"/>
              <a:chOff x="2356" y="1300"/>
              <a:chExt cx="555" cy="194"/>
            </a:xfrm>
          </p:grpSpPr>
          <p:sp>
            <p:nvSpPr>
              <p:cNvPr id="6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0" name="Group 146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3" name="Freeform 14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" name="Freeform 14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1" name="Line 149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Line 150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42"/>
            <p:cNvGrpSpPr>
              <a:grpSpLocks/>
            </p:cNvGrpSpPr>
            <p:nvPr/>
          </p:nvGrpSpPr>
          <p:grpSpPr bwMode="auto">
            <a:xfrm>
              <a:off x="2590800" y="4724400"/>
              <a:ext cx="990600" cy="533400"/>
              <a:chOff x="2356" y="1300"/>
              <a:chExt cx="555" cy="194"/>
            </a:xfrm>
          </p:grpSpPr>
          <p:sp>
            <p:nvSpPr>
              <p:cNvPr id="5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2" name="Group 146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5" name="Freeform 14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6" name="Freeform 14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3" name="Line 149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Line 150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" name="Group 142"/>
            <p:cNvGrpSpPr>
              <a:grpSpLocks/>
            </p:cNvGrpSpPr>
            <p:nvPr/>
          </p:nvGrpSpPr>
          <p:grpSpPr bwMode="auto">
            <a:xfrm>
              <a:off x="5334000" y="4724400"/>
              <a:ext cx="990600" cy="533400"/>
              <a:chOff x="2356" y="1300"/>
              <a:chExt cx="555" cy="194"/>
            </a:xfrm>
          </p:grpSpPr>
          <p:sp>
            <p:nvSpPr>
              <p:cNvPr id="5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4" name="Group 146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7" name="Freeform 14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8" name="Freeform 14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5" name="Line 149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Line 150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7" name="Group 75"/>
            <p:cNvGrpSpPr>
              <a:grpSpLocks/>
            </p:cNvGrpSpPr>
            <p:nvPr/>
          </p:nvGrpSpPr>
          <p:grpSpPr bwMode="auto">
            <a:xfrm rot="5400000">
              <a:off x="2171700" y="3695700"/>
              <a:ext cx="1752600" cy="304800"/>
              <a:chOff x="4876800" y="1143000"/>
              <a:chExt cx="1752600" cy="304800"/>
            </a:xfrm>
          </p:grpSpPr>
          <p:sp>
            <p:nvSpPr>
              <p:cNvPr id="47" name="Rectangle 401"/>
              <p:cNvSpPr/>
              <p:nvPr/>
            </p:nvSpPr>
            <p:spPr>
              <a:xfrm>
                <a:off x="4874310" y="1153212"/>
                <a:ext cx="1752069" cy="7639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Rectangle 402"/>
              <p:cNvSpPr/>
              <p:nvPr/>
            </p:nvSpPr>
            <p:spPr>
              <a:xfrm>
                <a:off x="4874310" y="1229604"/>
                <a:ext cx="1752069" cy="763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Rectangle 403"/>
              <p:cNvSpPr/>
              <p:nvPr/>
            </p:nvSpPr>
            <p:spPr>
              <a:xfrm>
                <a:off x="4874310" y="1305997"/>
                <a:ext cx="1752069" cy="7639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Rectangle 404"/>
              <p:cNvSpPr/>
              <p:nvPr/>
            </p:nvSpPr>
            <p:spPr>
              <a:xfrm>
                <a:off x="4874310" y="1382390"/>
                <a:ext cx="1752069" cy="763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8" name="Group 80"/>
            <p:cNvGrpSpPr>
              <a:grpSpLocks/>
            </p:cNvGrpSpPr>
            <p:nvPr/>
          </p:nvGrpSpPr>
          <p:grpSpPr bwMode="auto">
            <a:xfrm>
              <a:off x="3581400" y="4876800"/>
              <a:ext cx="1752600" cy="304800"/>
              <a:chOff x="4876800" y="1143000"/>
              <a:chExt cx="1752600" cy="304800"/>
            </a:xfrm>
          </p:grpSpPr>
          <p:sp>
            <p:nvSpPr>
              <p:cNvPr id="43" name="Rectangle 397"/>
              <p:cNvSpPr/>
              <p:nvPr/>
            </p:nvSpPr>
            <p:spPr>
              <a:xfrm>
                <a:off x="4875809" y="1143899"/>
                <a:ext cx="1752903" cy="7598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Rectangle 398"/>
              <p:cNvSpPr/>
              <p:nvPr/>
            </p:nvSpPr>
            <p:spPr>
              <a:xfrm>
                <a:off x="4875809" y="1219887"/>
                <a:ext cx="1752903" cy="7598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Rectangle 399"/>
              <p:cNvSpPr/>
              <p:nvPr/>
            </p:nvSpPr>
            <p:spPr>
              <a:xfrm>
                <a:off x="4875809" y="1295875"/>
                <a:ext cx="1752903" cy="7598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Rectangle 400"/>
              <p:cNvSpPr/>
              <p:nvPr/>
            </p:nvSpPr>
            <p:spPr>
              <a:xfrm>
                <a:off x="4875809" y="1371863"/>
                <a:ext cx="1752903" cy="7598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9" name="Rectangle 373"/>
            <p:cNvSpPr/>
            <p:nvPr/>
          </p:nvSpPr>
          <p:spPr>
            <a:xfrm rot="5400000">
              <a:off x="5030222" y="3809320"/>
              <a:ext cx="1752070" cy="763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374"/>
            <p:cNvSpPr/>
            <p:nvPr/>
          </p:nvSpPr>
          <p:spPr>
            <a:xfrm rot="5400000">
              <a:off x="4953830" y="3809320"/>
              <a:ext cx="1752070" cy="76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Rectangle 375"/>
            <p:cNvSpPr/>
            <p:nvPr/>
          </p:nvSpPr>
          <p:spPr>
            <a:xfrm rot="5400000">
              <a:off x="4877436" y="3809320"/>
              <a:ext cx="1752070" cy="763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Rectangle 376"/>
            <p:cNvSpPr/>
            <p:nvPr/>
          </p:nvSpPr>
          <p:spPr>
            <a:xfrm rot="5400000">
              <a:off x="4801044" y="3809320"/>
              <a:ext cx="1752070" cy="7639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Rectangle 377"/>
            <p:cNvSpPr/>
            <p:nvPr/>
          </p:nvSpPr>
          <p:spPr>
            <a:xfrm rot="3198033">
              <a:off x="2060570" y="2095244"/>
              <a:ext cx="894489" cy="7639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378"/>
            <p:cNvSpPr/>
            <p:nvPr/>
          </p:nvSpPr>
          <p:spPr>
            <a:xfrm rot="3198033">
              <a:off x="6023752" y="5524481"/>
              <a:ext cx="892319" cy="7639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5" name="Straight Connector 379"/>
            <p:cNvCxnSpPr>
              <a:endCxn id="79" idx="0"/>
            </p:cNvCxnSpPr>
            <p:nvPr/>
          </p:nvCxnSpPr>
          <p:spPr>
            <a:xfrm rot="16200000" flipH="1">
              <a:off x="2607857" y="2038817"/>
              <a:ext cx="762052" cy="35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80"/>
            <p:cNvCxnSpPr/>
            <p:nvPr/>
          </p:nvCxnSpPr>
          <p:spPr>
            <a:xfrm rot="5400000">
              <a:off x="3124704" y="1905295"/>
              <a:ext cx="607905" cy="456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81"/>
            <p:cNvCxnSpPr/>
            <p:nvPr/>
          </p:nvCxnSpPr>
          <p:spPr>
            <a:xfrm>
              <a:off x="1905964" y="2667529"/>
              <a:ext cx="6090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82"/>
            <p:cNvCxnSpPr>
              <a:endCxn id="63" idx="0"/>
            </p:cNvCxnSpPr>
            <p:nvPr/>
          </p:nvCxnSpPr>
          <p:spPr>
            <a:xfrm>
              <a:off x="1905964" y="4877698"/>
              <a:ext cx="687534" cy="151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83"/>
            <p:cNvCxnSpPr>
              <a:endCxn id="61" idx="1"/>
            </p:cNvCxnSpPr>
            <p:nvPr/>
          </p:nvCxnSpPr>
          <p:spPr>
            <a:xfrm>
              <a:off x="2133078" y="4343610"/>
              <a:ext cx="600818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84"/>
            <p:cNvCxnSpPr>
              <a:endCxn id="59" idx="3"/>
            </p:cNvCxnSpPr>
            <p:nvPr/>
          </p:nvCxnSpPr>
          <p:spPr>
            <a:xfrm flipV="1">
              <a:off x="2056684" y="5214218"/>
              <a:ext cx="679276" cy="4255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85"/>
            <p:cNvCxnSpPr/>
            <p:nvPr/>
          </p:nvCxnSpPr>
          <p:spPr>
            <a:xfrm rot="5400000" flipH="1" flipV="1">
              <a:off x="2476548" y="5525311"/>
              <a:ext cx="686064" cy="150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86"/>
            <p:cNvCxnSpPr/>
            <p:nvPr/>
          </p:nvCxnSpPr>
          <p:spPr>
            <a:xfrm rot="10800000">
              <a:off x="6324353" y="5029674"/>
              <a:ext cx="9146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87"/>
            <p:cNvCxnSpPr>
              <a:endCxn id="51" idx="4"/>
            </p:cNvCxnSpPr>
            <p:nvPr/>
          </p:nvCxnSpPr>
          <p:spPr>
            <a:xfrm rot="16200000" flipV="1">
              <a:off x="5541749" y="5542658"/>
              <a:ext cx="762052" cy="1920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88"/>
            <p:cNvCxnSpPr/>
            <p:nvPr/>
          </p:nvCxnSpPr>
          <p:spPr>
            <a:xfrm rot="5400000" flipH="1" flipV="1">
              <a:off x="5219459" y="5524278"/>
              <a:ext cx="686064" cy="1527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89"/>
            <p:cNvCxnSpPr/>
            <p:nvPr/>
          </p:nvCxnSpPr>
          <p:spPr>
            <a:xfrm rot="16200000" flipH="1">
              <a:off x="5351799" y="2038817"/>
              <a:ext cx="762052" cy="35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100"/>
            <p:cNvGrpSpPr>
              <a:grpSpLocks/>
            </p:cNvGrpSpPr>
            <p:nvPr/>
          </p:nvGrpSpPr>
          <p:grpSpPr bwMode="auto">
            <a:xfrm>
              <a:off x="5715000" y="1295400"/>
              <a:ext cx="820738" cy="688975"/>
              <a:chOff x="-44" y="1473"/>
              <a:chExt cx="981" cy="1105"/>
            </a:xfrm>
          </p:grpSpPr>
          <p:pic>
            <p:nvPicPr>
              <p:cNvPr id="41" name="Picture 10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Freeform 102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967 w 356"/>
                  <a:gd name="T3" fmla="*/ 50 h 368"/>
                  <a:gd name="T4" fmla="*/ 1147 w 356"/>
                  <a:gd name="T5" fmla="*/ 1049 h 368"/>
                  <a:gd name="T6" fmla="*/ 253 w 356"/>
                  <a:gd name="T7" fmla="*/ 1316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cxnSp>
          <p:nvCxnSpPr>
            <p:cNvPr id="37" name="Straight Connector 391"/>
            <p:cNvCxnSpPr/>
            <p:nvPr/>
          </p:nvCxnSpPr>
          <p:spPr>
            <a:xfrm rot="5400000">
              <a:off x="5944210" y="1828073"/>
              <a:ext cx="683893" cy="534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92"/>
            <p:cNvSpPr/>
            <p:nvPr/>
          </p:nvSpPr>
          <p:spPr>
            <a:xfrm rot="1015003">
              <a:off x="2715314" y="2550290"/>
              <a:ext cx="782508" cy="8033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Rectangle 393"/>
            <p:cNvSpPr/>
            <p:nvPr/>
          </p:nvSpPr>
          <p:spPr>
            <a:xfrm rot="2465437" flipV="1">
              <a:off x="5595525" y="4955857"/>
              <a:ext cx="679276" cy="7815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Rectangle 394"/>
            <p:cNvSpPr/>
            <p:nvPr/>
          </p:nvSpPr>
          <p:spPr>
            <a:xfrm rot="2177866" flipV="1">
              <a:off x="5238338" y="2804308"/>
              <a:ext cx="497584" cy="9552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05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355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9BBC6D-9AFF-491C-90C0-8B692BBDD99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35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Núcleo da Rede: Comutação de Circuitos</a:t>
            </a:r>
          </a:p>
        </p:txBody>
      </p:sp>
      <p:pic>
        <p:nvPicPr>
          <p:cNvPr id="23559" name="Picture 5" descr="_OLDPB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7388" y="2117725"/>
            <a:ext cx="2755900" cy="3870325"/>
          </a:xfr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89511"/>
            <a:ext cx="4242996" cy="518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5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4579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DEA3C9-9BA4-43A7-9CC9-4221AAD11BC9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4813"/>
            <a:ext cx="3440113" cy="5745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76250"/>
            <a:ext cx="3684588" cy="568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55638" y="6238875"/>
            <a:ext cx="44116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1600">
                <a:solidFill>
                  <a:srgbClr val="FF0000"/>
                </a:solidFill>
                <a:latin typeface="Arial" charset="0"/>
              </a:rPr>
              <a:t>http://en.wikipedia.org/wiki/Almon_Strowger</a:t>
            </a:r>
          </a:p>
          <a:p>
            <a:pPr algn="ctr" eaLnBrk="1" hangingPunct="1"/>
            <a:r>
              <a:rPr lang="pt-BR" sz="1600">
                <a:solidFill>
                  <a:srgbClr val="FF0000"/>
                </a:solidFill>
                <a:latin typeface="Arial" charset="0"/>
              </a:rPr>
              <a:t>http://www.pat2pdf.org/patents/pat0447918.pdf</a:t>
            </a:r>
          </a:p>
        </p:txBody>
      </p:sp>
    </p:spTree>
    <p:extLst>
      <p:ext uri="{BB962C8B-B14F-4D97-AF65-F5344CB8AC3E}">
        <p14:creationId xmlns:p14="http://schemas.microsoft.com/office/powerpoint/2010/main" val="2584660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Comutadores eletromecânicos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D787-9682-45E2-9B85-4197BDFEFFA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3" y="1795400"/>
            <a:ext cx="6836229" cy="38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38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867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43C669-83C4-404D-BC63-6A796D347CA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7013"/>
            <a:ext cx="8462962" cy="1143000"/>
          </a:xfrm>
        </p:spPr>
        <p:txBody>
          <a:bodyPr/>
          <a:lstStyle/>
          <a:p>
            <a:r>
              <a:rPr lang="en-US" sz="3600"/>
              <a:t>Comutação de Circuitos: FDM e TDM</a:t>
            </a:r>
            <a:endParaRPr lang="fr-FR" sz="36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287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Arial" charset="0"/>
                </a:rPr>
                <a:t>FDM</a:t>
              </a:r>
              <a:endParaRPr lang="fr-FR">
                <a:latin typeface="Arial" charset="0"/>
              </a:endParaRPr>
            </a:p>
          </p:txBody>
        </p:sp>
        <p:grpSp>
          <p:nvGrpSpPr>
            <p:cNvPr id="287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287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7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101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pt-BR" dirty="0">
                    <a:latin typeface="Arial" charset="0"/>
                  </a:rPr>
                  <a:t>frequência</a:t>
                </a:r>
              </a:p>
            </p:txBody>
          </p:sp>
          <p:sp>
            <p:nvSpPr>
              <p:cNvPr id="287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7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Arial" charset="0"/>
                  </a:rPr>
                  <a:t>tempo</a:t>
                </a:r>
                <a:endParaRPr lang="fr-FR">
                  <a:latin typeface="Arial" charset="0"/>
                </a:endParaRPr>
              </a:p>
            </p:txBody>
          </p:sp>
          <p:sp>
            <p:nvSpPr>
              <p:cNvPr id="287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282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282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283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287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Arial" charset="0"/>
                </a:rPr>
                <a:t>TDM</a:t>
              </a:r>
              <a:endParaRPr lang="fr-FR">
                <a:latin typeface="Arial" charset="0"/>
              </a:endParaRPr>
            </a:p>
          </p:txBody>
        </p:sp>
        <p:sp>
          <p:nvSpPr>
            <p:cNvPr id="287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10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dirty="0">
                  <a:latin typeface="Arial" charset="0"/>
                </a:rPr>
                <a:t>frequência</a:t>
              </a:r>
            </a:p>
          </p:txBody>
        </p:sp>
        <p:sp>
          <p:nvSpPr>
            <p:cNvPr id="287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6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Arial" charset="0"/>
                </a:rPr>
                <a:t>tempo</a:t>
              </a:r>
              <a:endParaRPr lang="fr-FR">
                <a:latin typeface="Arial" charset="0"/>
              </a:endParaRPr>
            </a:p>
          </p:txBody>
        </p:sp>
        <p:sp>
          <p:nvSpPr>
            <p:cNvPr id="287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287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287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287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287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287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287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286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7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96"/>
          <p:cNvGrpSpPr>
            <a:grpSpLocks/>
          </p:cNvGrpSpPr>
          <p:nvPr/>
        </p:nvGrpSpPr>
        <p:grpSpPr bwMode="auto">
          <a:xfrm>
            <a:off x="5368925" y="1257300"/>
            <a:ext cx="2709863" cy="952500"/>
            <a:chOff x="3477" y="216"/>
            <a:chExt cx="1707" cy="600"/>
          </a:xfrm>
        </p:grpSpPr>
        <p:grpSp>
          <p:nvGrpSpPr>
            <p:cNvPr id="28692" name="Group 97"/>
            <p:cNvGrpSpPr>
              <a:grpSpLocks/>
            </p:cNvGrpSpPr>
            <p:nvPr/>
          </p:nvGrpSpPr>
          <p:grpSpPr bwMode="auto">
            <a:xfrm>
              <a:off x="3477" y="528"/>
              <a:ext cx="1707" cy="288"/>
              <a:chOff x="3477" y="288"/>
              <a:chExt cx="1707" cy="288"/>
            </a:xfrm>
          </p:grpSpPr>
          <p:sp>
            <p:nvSpPr>
              <p:cNvPr id="28694" name="Text Box 98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100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Arial" charset="0"/>
                  </a:rPr>
                  <a:t>4 usuários</a:t>
                </a:r>
                <a:endParaRPr lang="fr-FR">
                  <a:latin typeface="Arial" charset="0"/>
                </a:endParaRPr>
              </a:p>
            </p:txBody>
          </p:sp>
          <p:sp>
            <p:nvSpPr>
              <p:cNvPr id="28695" name="Rectangle 99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96" name="Rectangle 100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97" name="Rectangle 101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98" name="Rectangle 102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8693" name="Text Box 103"/>
            <p:cNvSpPr txBox="1">
              <a:spLocks noChangeArrowheads="1"/>
            </p:cNvSpPr>
            <p:nvPr/>
          </p:nvSpPr>
          <p:spPr bwMode="auto">
            <a:xfrm>
              <a:off x="3480" y="216"/>
              <a:ext cx="9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Arial" charset="0"/>
                </a:rPr>
                <a:t>Exemplo:</a:t>
              </a:r>
              <a:endParaRPr lang="fr-FR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9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7" grpId="0" animBg="1"/>
      <p:bldP spid="162828" grpId="0" animBg="1"/>
      <p:bldP spid="162829" grpId="0" animBg="1"/>
      <p:bldP spid="16283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765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61BF67-1B23-4D88-9AB2-F7029479126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Alocação de Faixas de Frequência no Brasil </a:t>
            </a:r>
            <a:r>
              <a:rPr lang="pt-BR" sz="2400" dirty="0"/>
              <a:t>(www.anatel.gov.br)</a:t>
            </a:r>
          </a:p>
        </p:txBody>
      </p:sp>
      <p:grpSp>
        <p:nvGrpSpPr>
          <p:cNvPr id="27653" name="Group 3"/>
          <p:cNvGrpSpPr>
            <a:grpSpLocks/>
          </p:cNvGrpSpPr>
          <p:nvPr/>
        </p:nvGrpSpPr>
        <p:grpSpPr bwMode="auto">
          <a:xfrm>
            <a:off x="-71438" y="874713"/>
            <a:ext cx="9144001" cy="5954712"/>
            <a:chOff x="-45" y="551"/>
            <a:chExt cx="5760" cy="3751"/>
          </a:xfrm>
        </p:grpSpPr>
        <p:pic>
          <p:nvPicPr>
            <p:cNvPr id="2767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5" y="560"/>
              <a:ext cx="3532" cy="2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7" y="3312"/>
              <a:ext cx="3496" cy="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5" y="551"/>
              <a:ext cx="2240" cy="2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8" y="3319"/>
              <a:ext cx="1826" cy="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771775" y="2455863"/>
            <a:ext cx="2765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Verdana" pitchFamily="34" charset="0"/>
              </a:rPr>
              <a:t>Rádio Ondas Médias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2635250" y="3702050"/>
            <a:ext cx="5778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Verdana" pitchFamily="34" charset="0"/>
              </a:rPr>
              <a:t>TV</a:t>
            </a:r>
          </a:p>
          <a:p>
            <a:pPr algn="ctr"/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2 - 4</a:t>
            </a:r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3568700" y="3703638"/>
            <a:ext cx="5143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Verdana" pitchFamily="34" charset="0"/>
              </a:rPr>
              <a:t>TV</a:t>
            </a:r>
          </a:p>
          <a:p>
            <a:pPr algn="ctr"/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5, 6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/>
        </p:nvSpPr>
        <p:spPr bwMode="auto">
          <a:xfrm>
            <a:off x="4056063" y="3730625"/>
            <a:ext cx="831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Verdana" pitchFamily="34" charset="0"/>
              </a:rPr>
              <a:t>Rádio</a:t>
            </a:r>
          </a:p>
          <a:p>
            <a:pPr algn="ctr"/>
            <a:r>
              <a:rPr lang="pt-BR" sz="1600" b="1">
                <a:solidFill>
                  <a:schemeClr val="bg1"/>
                </a:solidFill>
                <a:latin typeface="Verdana" pitchFamily="34" charset="0"/>
              </a:rPr>
              <a:t>FM</a:t>
            </a:r>
            <a:endParaRPr lang="pt-BR" sz="1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658" name="Text Box 12"/>
          <p:cNvSpPr txBox="1">
            <a:spLocks noChangeArrowheads="1"/>
          </p:cNvSpPr>
          <p:nvPr/>
        </p:nvSpPr>
        <p:spPr bwMode="auto">
          <a:xfrm>
            <a:off x="6429375" y="3719513"/>
            <a:ext cx="685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Verdana" pitchFamily="34" charset="0"/>
              </a:rPr>
              <a:t>TV</a:t>
            </a:r>
          </a:p>
          <a:p>
            <a:pPr algn="ctr"/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7 - 13</a:t>
            </a:r>
          </a:p>
        </p:txBody>
      </p:sp>
      <p:sp>
        <p:nvSpPr>
          <p:cNvPr id="27659" name="Text Box 13"/>
          <p:cNvSpPr txBox="1">
            <a:spLocks noChangeArrowheads="1"/>
          </p:cNvSpPr>
          <p:nvPr/>
        </p:nvSpPr>
        <p:spPr bwMode="auto">
          <a:xfrm>
            <a:off x="1814513" y="4440238"/>
            <a:ext cx="793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Verdana" pitchFamily="34" charset="0"/>
              </a:rPr>
              <a:t>TV</a:t>
            </a:r>
          </a:p>
          <a:p>
            <a:pPr algn="ctr"/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14 - 36</a:t>
            </a:r>
          </a:p>
        </p:txBody>
      </p:sp>
      <p:sp>
        <p:nvSpPr>
          <p:cNvPr id="27660" name="Text Box 14"/>
          <p:cNvSpPr txBox="1">
            <a:spLocks noChangeArrowheads="1"/>
          </p:cNvSpPr>
          <p:nvPr/>
        </p:nvSpPr>
        <p:spPr bwMode="auto">
          <a:xfrm>
            <a:off x="2673350" y="4441825"/>
            <a:ext cx="793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>
                <a:solidFill>
                  <a:srgbClr val="009900"/>
                </a:solidFill>
                <a:latin typeface="Verdana" pitchFamily="34" charset="0"/>
              </a:rPr>
              <a:t>TV</a:t>
            </a:r>
          </a:p>
          <a:p>
            <a:pPr algn="ctr"/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38 - 69</a:t>
            </a:r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auto">
          <a:xfrm>
            <a:off x="3354388" y="6521450"/>
            <a:ext cx="2582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www.anatel.gov.br  10/2006</a:t>
            </a:r>
          </a:p>
        </p:txBody>
      </p:sp>
      <p:sp>
        <p:nvSpPr>
          <p:cNvPr id="27662" name="Text Box 16"/>
          <p:cNvSpPr txBox="1">
            <a:spLocks noChangeArrowheads="1"/>
          </p:cNvSpPr>
          <p:nvPr/>
        </p:nvSpPr>
        <p:spPr bwMode="auto">
          <a:xfrm>
            <a:off x="8369300" y="1296988"/>
            <a:ext cx="6969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30kHz</a:t>
            </a:r>
          </a:p>
        </p:txBody>
      </p:sp>
      <p:sp>
        <p:nvSpPr>
          <p:cNvPr id="27663" name="Text Box 17"/>
          <p:cNvSpPr txBox="1">
            <a:spLocks noChangeArrowheads="1"/>
          </p:cNvSpPr>
          <p:nvPr/>
        </p:nvSpPr>
        <p:spPr bwMode="auto">
          <a:xfrm>
            <a:off x="8369300" y="1895475"/>
            <a:ext cx="79533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300kHz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/>
        </p:nvSpPr>
        <p:spPr bwMode="auto">
          <a:xfrm>
            <a:off x="8369300" y="2597150"/>
            <a:ext cx="6477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3MHz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>
            <a:off x="8369300" y="3289300"/>
            <a:ext cx="7461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30MHz</a:t>
            </a:r>
          </a:p>
        </p:txBody>
      </p:sp>
      <p:sp>
        <p:nvSpPr>
          <p:cNvPr id="27666" name="Text Box 20"/>
          <p:cNvSpPr txBox="1">
            <a:spLocks noChangeArrowheads="1"/>
          </p:cNvSpPr>
          <p:nvPr/>
        </p:nvSpPr>
        <p:spPr bwMode="auto">
          <a:xfrm>
            <a:off x="8369300" y="3983038"/>
            <a:ext cx="8445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300MHz</a:t>
            </a:r>
          </a:p>
        </p:txBody>
      </p:sp>
      <p:sp>
        <p:nvSpPr>
          <p:cNvPr id="27667" name="Text Box 21"/>
          <p:cNvSpPr txBox="1">
            <a:spLocks noChangeArrowheads="1"/>
          </p:cNvSpPr>
          <p:nvPr/>
        </p:nvSpPr>
        <p:spPr bwMode="auto">
          <a:xfrm>
            <a:off x="8369300" y="4656138"/>
            <a:ext cx="6381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3GHz</a:t>
            </a:r>
          </a:p>
        </p:txBody>
      </p:sp>
      <p:sp>
        <p:nvSpPr>
          <p:cNvPr id="27668" name="Text Box 22"/>
          <p:cNvSpPr txBox="1">
            <a:spLocks noChangeArrowheads="1"/>
          </p:cNvSpPr>
          <p:nvPr/>
        </p:nvSpPr>
        <p:spPr bwMode="auto">
          <a:xfrm>
            <a:off x="8369300" y="5457825"/>
            <a:ext cx="736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30GHz</a:t>
            </a:r>
          </a:p>
        </p:txBody>
      </p:sp>
      <p:sp>
        <p:nvSpPr>
          <p:cNvPr id="27669" name="Text Box 23"/>
          <p:cNvSpPr txBox="1">
            <a:spLocks noChangeArrowheads="1"/>
          </p:cNvSpPr>
          <p:nvPr/>
        </p:nvSpPr>
        <p:spPr bwMode="auto">
          <a:xfrm>
            <a:off x="8369300" y="6208713"/>
            <a:ext cx="8350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Arial" charset="0"/>
              </a:rPr>
              <a:t>300GHz</a:t>
            </a:r>
          </a:p>
        </p:txBody>
      </p:sp>
    </p:spTree>
    <p:extLst>
      <p:ext uri="{BB962C8B-B14F-4D97-AF65-F5344CB8AC3E}">
        <p14:creationId xmlns:p14="http://schemas.microsoft.com/office/powerpoint/2010/main" val="166162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1.1 O Que </a:t>
            </a:r>
            <a:r>
              <a:rPr lang="pt-BR" sz="2400" i="1" dirty="0">
                <a:solidFill>
                  <a:srgbClr val="FF0000"/>
                </a:solidFill>
              </a:rPr>
              <a:t>é</a:t>
            </a:r>
            <a:r>
              <a:rPr lang="pt-BR" sz="2400" dirty="0">
                <a:solidFill>
                  <a:srgbClr val="FF0000"/>
                </a:solidFill>
              </a:rPr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9699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DCAEDB-9685-425D-B85F-696D65BD5B3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 Portadora T1</a:t>
            </a:r>
            <a:endParaRPr lang="pt-BR" sz="1800"/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T1</a:t>
            </a:r>
          </a:p>
        </p:txBody>
      </p:sp>
      <p:pic>
        <p:nvPicPr>
          <p:cNvPr id="29702" name="Picture 4" descr="FIG2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75" y="2209800"/>
            <a:ext cx="59531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914400" y="2438400"/>
            <a:ext cx="3352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1 frame = (24*8+1)</a:t>
            </a:r>
          </a:p>
          <a:p>
            <a:pPr>
              <a:spcBef>
                <a:spcPct val="50000"/>
              </a:spcBef>
            </a:pPr>
            <a:r>
              <a:rPr lang="pt-BR"/>
              <a:t>1 frame = 193 bits</a:t>
            </a:r>
          </a:p>
          <a:p>
            <a:pPr>
              <a:spcBef>
                <a:spcPct val="50000"/>
              </a:spcBef>
            </a:pPr>
            <a:endParaRPr lang="pt-BR"/>
          </a:p>
          <a:p>
            <a:pPr>
              <a:spcBef>
                <a:spcPct val="50000"/>
              </a:spcBef>
            </a:pPr>
            <a:r>
              <a:rPr lang="pt-BR">
                <a:solidFill>
                  <a:srgbClr val="FF3300"/>
                </a:solidFill>
              </a:rPr>
              <a:t>TAXA TOTAL</a:t>
            </a:r>
          </a:p>
          <a:p>
            <a:pPr>
              <a:spcBef>
                <a:spcPct val="50000"/>
              </a:spcBef>
            </a:pPr>
            <a:r>
              <a:rPr lang="pt-BR">
                <a:solidFill>
                  <a:srgbClr val="FF3300"/>
                </a:solidFill>
              </a:rPr>
              <a:t>1,544 Mbps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060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0723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CBEE08-2A19-4C00-8600-FDCB005F0072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Multiplexação de Canais T1</a:t>
            </a:r>
            <a:endParaRPr lang="pt-BR" sz="1800"/>
          </a:p>
        </p:txBody>
      </p:sp>
      <p:pic>
        <p:nvPicPr>
          <p:cNvPr id="30725" name="Picture 3" descr="FIG2-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25663"/>
            <a:ext cx="69342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8380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1747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4A2F0D-6785-405C-B3C7-25AB6F70E209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1748" name="Line 2"/>
          <p:cNvSpPr>
            <a:spLocks noChangeShapeType="1"/>
          </p:cNvSpPr>
          <p:nvPr/>
        </p:nvSpPr>
        <p:spPr bwMode="auto">
          <a:xfrm>
            <a:off x="7191375" y="2614613"/>
            <a:ext cx="0" cy="297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49" name="Line 3"/>
          <p:cNvSpPr>
            <a:spLocks noChangeShapeType="1"/>
          </p:cNvSpPr>
          <p:nvPr/>
        </p:nvSpPr>
        <p:spPr bwMode="auto">
          <a:xfrm flipH="1">
            <a:off x="2819400" y="4900613"/>
            <a:ext cx="12192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0" name="Line 4"/>
          <p:cNvSpPr>
            <a:spLocks noChangeShapeType="1"/>
          </p:cNvSpPr>
          <p:nvPr/>
        </p:nvSpPr>
        <p:spPr bwMode="auto">
          <a:xfrm>
            <a:off x="1676400" y="4900613"/>
            <a:ext cx="12192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1" name="Line 5"/>
          <p:cNvSpPr>
            <a:spLocks noChangeShapeType="1"/>
          </p:cNvSpPr>
          <p:nvPr/>
        </p:nvSpPr>
        <p:spPr bwMode="auto">
          <a:xfrm>
            <a:off x="4038600" y="2005013"/>
            <a:ext cx="0" cy="297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2" name="Line 6"/>
          <p:cNvSpPr>
            <a:spLocks noChangeShapeType="1"/>
          </p:cNvSpPr>
          <p:nvPr/>
        </p:nvSpPr>
        <p:spPr bwMode="auto">
          <a:xfrm>
            <a:off x="1676400" y="1852613"/>
            <a:ext cx="0" cy="297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3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b"/>
          <a:lstStyle/>
          <a:p>
            <a:r>
              <a:rPr lang="pt-BR"/>
              <a:t>Hierarquias Digitais Plesiócronas (PDH)</a:t>
            </a:r>
          </a:p>
        </p:txBody>
      </p:sp>
      <p:grpSp>
        <p:nvGrpSpPr>
          <p:cNvPr id="31754" name="Group 8"/>
          <p:cNvGrpSpPr>
            <a:grpSpLocks/>
          </p:cNvGrpSpPr>
          <p:nvPr/>
        </p:nvGrpSpPr>
        <p:grpSpPr bwMode="auto">
          <a:xfrm>
            <a:off x="2057400" y="5662613"/>
            <a:ext cx="1676400" cy="533400"/>
            <a:chOff x="1296" y="3792"/>
            <a:chExt cx="1056" cy="336"/>
          </a:xfrm>
        </p:grpSpPr>
        <p:sp>
          <p:nvSpPr>
            <p:cNvPr id="31801" name="Oval 9"/>
            <p:cNvSpPr>
              <a:spLocks noChangeArrowheads="1"/>
            </p:cNvSpPr>
            <p:nvPr/>
          </p:nvSpPr>
          <p:spPr bwMode="auto">
            <a:xfrm>
              <a:off x="1296" y="3792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02" name="Text Box 10"/>
            <p:cNvSpPr txBox="1">
              <a:spLocks noChangeArrowheads="1"/>
            </p:cNvSpPr>
            <p:nvPr/>
          </p:nvSpPr>
          <p:spPr bwMode="auto">
            <a:xfrm>
              <a:off x="1384" y="3835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1,544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3238500" y="46339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3378200" y="4702175"/>
            <a:ext cx="1397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6,312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57" name="Oval 13"/>
          <p:cNvSpPr>
            <a:spLocks noChangeArrowheads="1"/>
          </p:cNvSpPr>
          <p:nvPr/>
        </p:nvSpPr>
        <p:spPr bwMode="auto">
          <a:xfrm>
            <a:off x="838200" y="46339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977900" y="4702175"/>
            <a:ext cx="1397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6,312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838200" y="36052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977900" y="3673475"/>
            <a:ext cx="1524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32,064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838200" y="25384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977900" y="2606675"/>
            <a:ext cx="1524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97,728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>
            <a:off x="838200" y="14716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977900" y="1539875"/>
            <a:ext cx="1397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397,2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3238500" y="30718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3378200" y="3140075"/>
            <a:ext cx="1524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44,736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67" name="Oval 23"/>
          <p:cNvSpPr>
            <a:spLocks noChangeArrowheads="1"/>
          </p:cNvSpPr>
          <p:nvPr/>
        </p:nvSpPr>
        <p:spPr bwMode="auto">
          <a:xfrm>
            <a:off x="3238500" y="1700213"/>
            <a:ext cx="1676400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3251200" y="1768475"/>
            <a:ext cx="1651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274,176 Mbps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3581400" y="52816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752600" y="52816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1752600" y="42148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x5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1752600" y="31480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x3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1752600" y="20812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4114800" y="24622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x6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4114800" y="39100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x7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3886200" y="5738813"/>
            <a:ext cx="6667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DS-1</a:t>
            </a:r>
            <a:endParaRPr lang="pt-BR" sz="2000">
              <a:solidFill>
                <a:schemeClr val="bg2"/>
              </a:solidFill>
            </a:endParaRPr>
          </a:p>
        </p:txBody>
      </p: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4876800" y="4748213"/>
            <a:ext cx="6667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DS-2</a:t>
            </a:r>
            <a:endParaRPr lang="pt-BR" sz="2000">
              <a:solidFill>
                <a:schemeClr val="bg2"/>
              </a:solidFill>
            </a:endParaRPr>
          </a:p>
        </p:txBody>
      </p:sp>
      <p:sp>
        <p:nvSpPr>
          <p:cNvPr id="31778" name="Text Box 34"/>
          <p:cNvSpPr txBox="1">
            <a:spLocks noChangeArrowheads="1"/>
          </p:cNvSpPr>
          <p:nvPr/>
        </p:nvSpPr>
        <p:spPr bwMode="auto">
          <a:xfrm>
            <a:off x="4876800" y="3148013"/>
            <a:ext cx="6667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DS-3</a:t>
            </a:r>
            <a:endParaRPr lang="pt-BR" sz="2000">
              <a:solidFill>
                <a:schemeClr val="bg2"/>
              </a:solidFill>
            </a:endParaRPr>
          </a:p>
        </p:txBody>
      </p:sp>
      <p:sp>
        <p:nvSpPr>
          <p:cNvPr id="31779" name="Text Box 35"/>
          <p:cNvSpPr txBox="1">
            <a:spLocks noChangeArrowheads="1"/>
          </p:cNvSpPr>
          <p:nvPr/>
        </p:nvSpPr>
        <p:spPr bwMode="auto">
          <a:xfrm>
            <a:off x="669925" y="5281613"/>
            <a:ext cx="762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rgbClr val="009900"/>
                </a:solidFill>
              </a:rPr>
              <a:t>Japão</a:t>
            </a:r>
            <a:endParaRPr lang="pt-BR" sz="2000">
              <a:solidFill>
                <a:schemeClr val="hlink"/>
              </a:solidFill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254500" y="5129213"/>
            <a:ext cx="10795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rgbClr val="009900"/>
                </a:solidFill>
              </a:rPr>
              <a:t>América</a:t>
            </a:r>
          </a:p>
          <a:p>
            <a:r>
              <a:rPr lang="pt-BR" sz="2000">
                <a:solidFill>
                  <a:srgbClr val="009900"/>
                </a:solidFill>
              </a:rPr>
              <a:t>do Norte</a:t>
            </a:r>
            <a:endParaRPr lang="pt-BR" sz="2000">
              <a:solidFill>
                <a:schemeClr val="hlink"/>
              </a:solidFill>
            </a:endParaRPr>
          </a:p>
        </p:txBody>
      </p:sp>
      <p:grpSp>
        <p:nvGrpSpPr>
          <p:cNvPr id="31781" name="Group 37"/>
          <p:cNvGrpSpPr>
            <a:grpSpLocks/>
          </p:cNvGrpSpPr>
          <p:nvPr/>
        </p:nvGrpSpPr>
        <p:grpSpPr bwMode="auto">
          <a:xfrm>
            <a:off x="6353175" y="5357813"/>
            <a:ext cx="1676400" cy="533400"/>
            <a:chOff x="1296" y="3792"/>
            <a:chExt cx="1056" cy="336"/>
          </a:xfrm>
        </p:grpSpPr>
        <p:sp>
          <p:nvSpPr>
            <p:cNvPr id="31799" name="Oval 38"/>
            <p:cNvSpPr>
              <a:spLocks noChangeArrowheads="1"/>
            </p:cNvSpPr>
            <p:nvPr/>
          </p:nvSpPr>
          <p:spPr bwMode="auto">
            <a:xfrm>
              <a:off x="1296" y="3792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00" name="Text Box 39"/>
            <p:cNvSpPr txBox="1">
              <a:spLocks noChangeArrowheads="1"/>
            </p:cNvSpPr>
            <p:nvPr/>
          </p:nvSpPr>
          <p:spPr bwMode="auto">
            <a:xfrm>
              <a:off x="1384" y="3835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2,048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grpSp>
        <p:nvGrpSpPr>
          <p:cNvPr id="31782" name="Group 40"/>
          <p:cNvGrpSpPr>
            <a:grpSpLocks/>
          </p:cNvGrpSpPr>
          <p:nvPr/>
        </p:nvGrpSpPr>
        <p:grpSpPr bwMode="auto">
          <a:xfrm>
            <a:off x="6353175" y="4367213"/>
            <a:ext cx="1676400" cy="533400"/>
            <a:chOff x="1296" y="3792"/>
            <a:chExt cx="1056" cy="336"/>
          </a:xfrm>
        </p:grpSpPr>
        <p:sp>
          <p:nvSpPr>
            <p:cNvPr id="31797" name="Oval 41"/>
            <p:cNvSpPr>
              <a:spLocks noChangeArrowheads="1"/>
            </p:cNvSpPr>
            <p:nvPr/>
          </p:nvSpPr>
          <p:spPr bwMode="auto">
            <a:xfrm>
              <a:off x="1296" y="3792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98" name="Text Box 42"/>
            <p:cNvSpPr txBox="1">
              <a:spLocks noChangeArrowheads="1"/>
            </p:cNvSpPr>
            <p:nvPr/>
          </p:nvSpPr>
          <p:spPr bwMode="auto">
            <a:xfrm>
              <a:off x="1384" y="3835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8,448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grpSp>
        <p:nvGrpSpPr>
          <p:cNvPr id="31783" name="Group 43"/>
          <p:cNvGrpSpPr>
            <a:grpSpLocks/>
          </p:cNvGrpSpPr>
          <p:nvPr/>
        </p:nvGrpSpPr>
        <p:grpSpPr bwMode="auto">
          <a:xfrm>
            <a:off x="6353175" y="3376613"/>
            <a:ext cx="1676400" cy="533400"/>
            <a:chOff x="1296" y="3792"/>
            <a:chExt cx="1056" cy="336"/>
          </a:xfrm>
        </p:grpSpPr>
        <p:sp>
          <p:nvSpPr>
            <p:cNvPr id="31795" name="Oval 44"/>
            <p:cNvSpPr>
              <a:spLocks noChangeArrowheads="1"/>
            </p:cNvSpPr>
            <p:nvPr/>
          </p:nvSpPr>
          <p:spPr bwMode="auto">
            <a:xfrm>
              <a:off x="1296" y="3792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96" name="Text Box 45"/>
            <p:cNvSpPr txBox="1">
              <a:spLocks noChangeArrowheads="1"/>
            </p:cNvSpPr>
            <p:nvPr/>
          </p:nvSpPr>
          <p:spPr bwMode="auto">
            <a:xfrm>
              <a:off x="1384" y="3835"/>
              <a:ext cx="96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34,364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grpSp>
        <p:nvGrpSpPr>
          <p:cNvPr id="31784" name="Group 46"/>
          <p:cNvGrpSpPr>
            <a:grpSpLocks/>
          </p:cNvGrpSpPr>
          <p:nvPr/>
        </p:nvGrpSpPr>
        <p:grpSpPr bwMode="auto">
          <a:xfrm>
            <a:off x="6353175" y="2309813"/>
            <a:ext cx="1676400" cy="533400"/>
            <a:chOff x="4020" y="1680"/>
            <a:chExt cx="1056" cy="336"/>
          </a:xfrm>
        </p:grpSpPr>
        <p:sp>
          <p:nvSpPr>
            <p:cNvPr id="31793" name="Oval 47"/>
            <p:cNvSpPr>
              <a:spLocks noChangeArrowheads="1"/>
            </p:cNvSpPr>
            <p:nvPr/>
          </p:nvSpPr>
          <p:spPr bwMode="auto">
            <a:xfrm>
              <a:off x="4020" y="1680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94" name="Text Box 48"/>
            <p:cNvSpPr txBox="1">
              <a:spLocks noChangeArrowheads="1"/>
            </p:cNvSpPr>
            <p:nvPr/>
          </p:nvSpPr>
          <p:spPr bwMode="auto">
            <a:xfrm>
              <a:off x="4028" y="1723"/>
              <a:ext cx="104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139,264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sp>
        <p:nvSpPr>
          <p:cNvPr id="31785" name="Text Box 49"/>
          <p:cNvSpPr txBox="1">
            <a:spLocks noChangeArrowheads="1"/>
          </p:cNvSpPr>
          <p:nvPr/>
        </p:nvSpPr>
        <p:spPr bwMode="auto">
          <a:xfrm>
            <a:off x="6732588" y="5891213"/>
            <a:ext cx="9175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rgbClr val="009900"/>
                </a:solidFill>
              </a:rPr>
              <a:t>Europa</a:t>
            </a:r>
            <a:endParaRPr lang="pt-BR" sz="2000">
              <a:solidFill>
                <a:schemeClr val="hlink"/>
              </a:solidFill>
            </a:endParaRPr>
          </a:p>
        </p:txBody>
      </p:sp>
      <p:sp>
        <p:nvSpPr>
          <p:cNvPr id="31786" name="Text Box 50"/>
          <p:cNvSpPr txBox="1">
            <a:spLocks noChangeArrowheads="1"/>
          </p:cNvSpPr>
          <p:nvPr/>
        </p:nvSpPr>
        <p:spPr bwMode="auto">
          <a:xfrm>
            <a:off x="7239000" y="49768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87" name="Text Box 51"/>
          <p:cNvSpPr txBox="1">
            <a:spLocks noChangeArrowheads="1"/>
          </p:cNvSpPr>
          <p:nvPr/>
        </p:nvSpPr>
        <p:spPr bwMode="auto">
          <a:xfrm>
            <a:off x="7239000" y="39862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88" name="Text Box 52"/>
          <p:cNvSpPr txBox="1">
            <a:spLocks noChangeArrowheads="1"/>
          </p:cNvSpPr>
          <p:nvPr/>
        </p:nvSpPr>
        <p:spPr bwMode="auto">
          <a:xfrm>
            <a:off x="7239000" y="2919413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1789" name="Text Box 53"/>
          <p:cNvSpPr txBox="1">
            <a:spLocks noChangeArrowheads="1"/>
          </p:cNvSpPr>
          <p:nvPr/>
        </p:nvSpPr>
        <p:spPr bwMode="auto">
          <a:xfrm>
            <a:off x="8001000" y="5434013"/>
            <a:ext cx="5143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E-1</a:t>
            </a:r>
            <a:endParaRPr lang="pt-BR" sz="2000">
              <a:solidFill>
                <a:schemeClr val="bg2"/>
              </a:solidFill>
            </a:endParaRPr>
          </a:p>
        </p:txBody>
      </p:sp>
      <p:sp>
        <p:nvSpPr>
          <p:cNvPr id="31790" name="Text Box 54"/>
          <p:cNvSpPr txBox="1">
            <a:spLocks noChangeArrowheads="1"/>
          </p:cNvSpPr>
          <p:nvPr/>
        </p:nvSpPr>
        <p:spPr bwMode="auto">
          <a:xfrm>
            <a:off x="8001000" y="4443413"/>
            <a:ext cx="5143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E-2</a:t>
            </a:r>
            <a:endParaRPr lang="pt-BR" sz="2000">
              <a:solidFill>
                <a:schemeClr val="bg2"/>
              </a:solidFill>
            </a:endParaRPr>
          </a:p>
        </p:txBody>
      </p:sp>
      <p:sp>
        <p:nvSpPr>
          <p:cNvPr id="31791" name="Text Box 55"/>
          <p:cNvSpPr txBox="1">
            <a:spLocks noChangeArrowheads="1"/>
          </p:cNvSpPr>
          <p:nvPr/>
        </p:nvSpPr>
        <p:spPr bwMode="auto">
          <a:xfrm>
            <a:off x="8001000" y="3452813"/>
            <a:ext cx="5143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E-3</a:t>
            </a:r>
            <a:endParaRPr lang="pt-BR" sz="2000">
              <a:solidFill>
                <a:schemeClr val="bg2"/>
              </a:solidFill>
            </a:endParaRPr>
          </a:p>
        </p:txBody>
      </p:sp>
      <p:sp>
        <p:nvSpPr>
          <p:cNvPr id="31792" name="Text Box 56"/>
          <p:cNvSpPr txBox="1">
            <a:spLocks noChangeArrowheads="1"/>
          </p:cNvSpPr>
          <p:nvPr/>
        </p:nvSpPr>
        <p:spPr bwMode="auto">
          <a:xfrm>
            <a:off x="8001000" y="2386013"/>
            <a:ext cx="5143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E-4</a:t>
            </a:r>
            <a:endParaRPr lang="pt-BR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51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277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23E9E7-3B91-4ECB-800B-ACB86BFDD674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SONET/SDH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Synchronous Optical NETwork</a:t>
            </a:r>
          </a:p>
          <a:p>
            <a:pPr lvl="1"/>
            <a:r>
              <a:rPr lang="pt-BR"/>
              <a:t>Desenvolvido pela Bellcore</a:t>
            </a:r>
          </a:p>
          <a:p>
            <a:r>
              <a:rPr lang="pt-BR"/>
              <a:t>Synchronous Digital Hierarchy</a:t>
            </a:r>
          </a:p>
          <a:p>
            <a:pPr lvl="1"/>
            <a:r>
              <a:rPr lang="pt-BR"/>
              <a:t>Padronizado pelo ITU-T</a:t>
            </a:r>
          </a:p>
          <a:p>
            <a:r>
              <a:rPr lang="pt-BR"/>
              <a:t>Objetivos</a:t>
            </a:r>
          </a:p>
          <a:p>
            <a:pPr lvl="1"/>
            <a:r>
              <a:rPr lang="pt-BR" sz="2000"/>
              <a:t>Prover um padrão para transmissão</a:t>
            </a:r>
          </a:p>
          <a:p>
            <a:pPr lvl="1"/>
            <a:r>
              <a:rPr lang="pt-BR" sz="2000"/>
              <a:t>Unificar os sistemas dos EUA, Europa e Japão</a:t>
            </a:r>
          </a:p>
          <a:p>
            <a:pPr lvl="1"/>
            <a:r>
              <a:rPr lang="pt-BR" sz="2000"/>
              <a:t>Multiplexar diversos canais digitais</a:t>
            </a:r>
          </a:p>
          <a:p>
            <a:pPr lvl="1"/>
            <a:r>
              <a:rPr lang="pt-BR" sz="2000"/>
              <a:t>Prover suporte para Operação, administração e Manutenção (OAM)</a:t>
            </a:r>
          </a:p>
          <a:p>
            <a:pPr lvl="1"/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2066201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379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1B3963-82E8-4D38-AD80-0E082F700B12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SONET</a:t>
            </a:r>
            <a:endParaRPr lang="pt-BR" sz="1800"/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114800"/>
          </a:xfrm>
        </p:spPr>
        <p:txBody>
          <a:bodyPr/>
          <a:lstStyle/>
          <a:p>
            <a:r>
              <a:rPr lang="pt-BR"/>
              <a:t>Caminho Típico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pPr lvl="1"/>
            <a:endParaRPr lang="pt-BR"/>
          </a:p>
          <a:p>
            <a:r>
              <a:rPr lang="pt-BR"/>
              <a:t>O Quadro básico é um bloco de 810 bytes </a:t>
            </a: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609600" y="5562600"/>
            <a:ext cx="725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3"/>
            <a:r>
              <a:rPr lang="pt-BR"/>
              <a:t>810*8*8000  </a:t>
            </a:r>
            <a:r>
              <a:rPr lang="pt-BR">
                <a:solidFill>
                  <a:srgbClr val="FF3300"/>
                </a:solidFill>
                <a:sym typeface="Monotype Sorts" pitchFamily="2" charset="2"/>
              </a:rPr>
              <a:t>= TAXA TOTAL =  51,84 Mbps</a:t>
            </a:r>
            <a:endParaRPr lang="pt-BR">
              <a:solidFill>
                <a:schemeClr val="accent2"/>
              </a:solidFill>
              <a:sym typeface="Monotype Sorts" pitchFamily="2" charset="2"/>
            </a:endParaRPr>
          </a:p>
        </p:txBody>
      </p:sp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120900"/>
            <a:ext cx="60198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3409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4819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AF3658-9543-46A8-BC0D-98E59B255AB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3276600" y="1828800"/>
            <a:ext cx="2743200" cy="28194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1" name="Line 3"/>
          <p:cNvSpPr>
            <a:spLocks noChangeShapeType="1"/>
          </p:cNvSpPr>
          <p:nvPr/>
        </p:nvSpPr>
        <p:spPr bwMode="auto">
          <a:xfrm>
            <a:off x="4572000" y="2209800"/>
            <a:ext cx="0" cy="297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2" name="Line 4"/>
          <p:cNvSpPr>
            <a:spLocks noChangeShapeType="1"/>
          </p:cNvSpPr>
          <p:nvPr/>
        </p:nvSpPr>
        <p:spPr bwMode="auto">
          <a:xfrm>
            <a:off x="4572000" y="5257800"/>
            <a:ext cx="18288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3" name="Line 5"/>
          <p:cNvSpPr>
            <a:spLocks noChangeShapeType="1"/>
          </p:cNvSpPr>
          <p:nvPr/>
        </p:nvSpPr>
        <p:spPr bwMode="auto">
          <a:xfrm flipV="1">
            <a:off x="2895600" y="5257800"/>
            <a:ext cx="16764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Hierarquia digital síncrona</a:t>
            </a:r>
          </a:p>
        </p:txBody>
      </p:sp>
      <p:grpSp>
        <p:nvGrpSpPr>
          <p:cNvPr id="34825" name="Group 7"/>
          <p:cNvGrpSpPr>
            <a:grpSpLocks/>
          </p:cNvGrpSpPr>
          <p:nvPr/>
        </p:nvGrpSpPr>
        <p:grpSpPr bwMode="auto">
          <a:xfrm>
            <a:off x="2057400" y="6019800"/>
            <a:ext cx="1676400" cy="533400"/>
            <a:chOff x="1296" y="3792"/>
            <a:chExt cx="1056" cy="336"/>
          </a:xfrm>
        </p:grpSpPr>
        <p:sp>
          <p:nvSpPr>
            <p:cNvPr id="34848" name="Oval 8"/>
            <p:cNvSpPr>
              <a:spLocks noChangeArrowheads="1"/>
            </p:cNvSpPr>
            <p:nvPr/>
          </p:nvSpPr>
          <p:spPr bwMode="auto">
            <a:xfrm>
              <a:off x="1296" y="3792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49" name="Text Box 9"/>
            <p:cNvSpPr txBox="1">
              <a:spLocks noChangeArrowheads="1"/>
            </p:cNvSpPr>
            <p:nvPr/>
          </p:nvSpPr>
          <p:spPr bwMode="auto">
            <a:xfrm>
              <a:off x="1384" y="3835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1,544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886200" y="6096000"/>
            <a:ext cx="6667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DS-1</a:t>
            </a:r>
            <a:endParaRPr lang="pt-BR" sz="2000">
              <a:solidFill>
                <a:schemeClr val="bg2"/>
              </a:solidFill>
            </a:endParaRPr>
          </a:p>
        </p:txBody>
      </p:sp>
      <p:grpSp>
        <p:nvGrpSpPr>
          <p:cNvPr id="34827" name="Group 11"/>
          <p:cNvGrpSpPr>
            <a:grpSpLocks/>
          </p:cNvGrpSpPr>
          <p:nvPr/>
        </p:nvGrpSpPr>
        <p:grpSpPr bwMode="auto">
          <a:xfrm>
            <a:off x="5562600" y="5715000"/>
            <a:ext cx="1676400" cy="533400"/>
            <a:chOff x="1296" y="3792"/>
            <a:chExt cx="1056" cy="336"/>
          </a:xfrm>
        </p:grpSpPr>
        <p:sp>
          <p:nvSpPr>
            <p:cNvPr id="34846" name="Oval 12"/>
            <p:cNvSpPr>
              <a:spLocks noChangeArrowheads="1"/>
            </p:cNvSpPr>
            <p:nvPr/>
          </p:nvSpPr>
          <p:spPr bwMode="auto">
            <a:xfrm>
              <a:off x="1296" y="3792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47" name="Text Box 13"/>
            <p:cNvSpPr txBox="1">
              <a:spLocks noChangeArrowheads="1"/>
            </p:cNvSpPr>
            <p:nvPr/>
          </p:nvSpPr>
          <p:spPr bwMode="auto">
            <a:xfrm>
              <a:off x="1384" y="3835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2,048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7210425" y="5791200"/>
            <a:ext cx="5143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2"/>
                </a:solidFill>
              </a:rPr>
              <a:t>E-1</a:t>
            </a:r>
            <a:endParaRPr lang="pt-BR" sz="2000">
              <a:solidFill>
                <a:schemeClr val="bg2"/>
              </a:solidFill>
            </a:endParaRPr>
          </a:p>
        </p:txBody>
      </p:sp>
      <p:grpSp>
        <p:nvGrpSpPr>
          <p:cNvPr id="34829" name="Group 15"/>
          <p:cNvGrpSpPr>
            <a:grpSpLocks/>
          </p:cNvGrpSpPr>
          <p:nvPr/>
        </p:nvGrpSpPr>
        <p:grpSpPr bwMode="auto">
          <a:xfrm>
            <a:off x="3733800" y="4991100"/>
            <a:ext cx="1676400" cy="533400"/>
            <a:chOff x="2040" y="3144"/>
            <a:chExt cx="1056" cy="336"/>
          </a:xfrm>
        </p:grpSpPr>
        <p:sp>
          <p:nvSpPr>
            <p:cNvPr id="34844" name="Oval 16"/>
            <p:cNvSpPr>
              <a:spLocks noChangeArrowheads="1"/>
            </p:cNvSpPr>
            <p:nvPr/>
          </p:nvSpPr>
          <p:spPr bwMode="auto">
            <a:xfrm>
              <a:off x="2040" y="3144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45" name="Text Box 17"/>
            <p:cNvSpPr txBox="1">
              <a:spLocks noChangeArrowheads="1"/>
            </p:cNvSpPr>
            <p:nvPr/>
          </p:nvSpPr>
          <p:spPr bwMode="auto">
            <a:xfrm>
              <a:off x="2128" y="3187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6,312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sp>
        <p:nvSpPr>
          <p:cNvPr id="34830" name="Text Box 18"/>
          <p:cNvSpPr txBox="1">
            <a:spLocks noChangeArrowheads="1"/>
          </p:cNvSpPr>
          <p:nvPr/>
        </p:nvSpPr>
        <p:spPr bwMode="auto">
          <a:xfrm>
            <a:off x="3803650" y="5638800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x4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4831" name="Text Box 19"/>
          <p:cNvSpPr txBox="1">
            <a:spLocks noChangeArrowheads="1"/>
          </p:cNvSpPr>
          <p:nvPr/>
        </p:nvSpPr>
        <p:spPr bwMode="auto">
          <a:xfrm>
            <a:off x="5562600" y="5334000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x3</a:t>
            </a:r>
            <a:endParaRPr lang="pt-BR" sz="1600">
              <a:solidFill>
                <a:schemeClr val="accent2"/>
              </a:solidFill>
            </a:endParaRPr>
          </a:p>
        </p:txBody>
      </p:sp>
      <p:grpSp>
        <p:nvGrpSpPr>
          <p:cNvPr id="34832" name="Group 20"/>
          <p:cNvGrpSpPr>
            <a:grpSpLocks/>
          </p:cNvGrpSpPr>
          <p:nvPr/>
        </p:nvGrpSpPr>
        <p:grpSpPr bwMode="auto">
          <a:xfrm>
            <a:off x="3733800" y="3962400"/>
            <a:ext cx="1676400" cy="533400"/>
            <a:chOff x="2040" y="3144"/>
            <a:chExt cx="1056" cy="336"/>
          </a:xfrm>
        </p:grpSpPr>
        <p:sp>
          <p:nvSpPr>
            <p:cNvPr id="34842" name="Oval 21"/>
            <p:cNvSpPr>
              <a:spLocks noChangeArrowheads="1"/>
            </p:cNvSpPr>
            <p:nvPr/>
          </p:nvSpPr>
          <p:spPr bwMode="auto">
            <a:xfrm>
              <a:off x="2040" y="3144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43" name="Text Box 22"/>
            <p:cNvSpPr txBox="1">
              <a:spLocks noChangeArrowheads="1"/>
            </p:cNvSpPr>
            <p:nvPr/>
          </p:nvSpPr>
          <p:spPr bwMode="auto">
            <a:xfrm>
              <a:off x="2128" y="3187"/>
              <a:ext cx="88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51,84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grpSp>
        <p:nvGrpSpPr>
          <p:cNvPr id="34833" name="Group 23"/>
          <p:cNvGrpSpPr>
            <a:grpSpLocks/>
          </p:cNvGrpSpPr>
          <p:nvPr/>
        </p:nvGrpSpPr>
        <p:grpSpPr bwMode="auto">
          <a:xfrm>
            <a:off x="3733800" y="2933700"/>
            <a:ext cx="1676400" cy="533400"/>
            <a:chOff x="2040" y="3144"/>
            <a:chExt cx="1056" cy="336"/>
          </a:xfrm>
        </p:grpSpPr>
        <p:sp>
          <p:nvSpPr>
            <p:cNvPr id="34840" name="Oval 24"/>
            <p:cNvSpPr>
              <a:spLocks noChangeArrowheads="1"/>
            </p:cNvSpPr>
            <p:nvPr/>
          </p:nvSpPr>
          <p:spPr bwMode="auto">
            <a:xfrm>
              <a:off x="2040" y="3144"/>
              <a:ext cx="1056" cy="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2128" y="3187"/>
              <a:ext cx="96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tx2"/>
                  </a:solidFill>
                </a:rPr>
                <a:t>155,52 Mbps</a:t>
              </a:r>
              <a:endParaRPr lang="pt-BR" sz="2800">
                <a:solidFill>
                  <a:schemeClr val="tx2"/>
                </a:solidFill>
              </a:endParaRPr>
            </a:p>
          </p:txBody>
        </p:sp>
      </p:grpSp>
      <p:sp>
        <p:nvSpPr>
          <p:cNvPr id="34834" name="Oval 26"/>
          <p:cNvSpPr>
            <a:spLocks noChangeArrowheads="1"/>
          </p:cNvSpPr>
          <p:nvPr/>
        </p:nvSpPr>
        <p:spPr bwMode="auto">
          <a:xfrm>
            <a:off x="3625850" y="1905000"/>
            <a:ext cx="2041525" cy="533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35" name="Text Box 27"/>
          <p:cNvSpPr txBox="1">
            <a:spLocks noChangeArrowheads="1"/>
          </p:cNvSpPr>
          <p:nvPr/>
        </p:nvSpPr>
        <p:spPr bwMode="auto">
          <a:xfrm>
            <a:off x="3600450" y="1973263"/>
            <a:ext cx="1962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tx2"/>
                </a:solidFill>
              </a:rPr>
              <a:t>155,52 Mbps x N</a:t>
            </a:r>
            <a:endParaRPr lang="pt-BR" sz="2800">
              <a:solidFill>
                <a:schemeClr val="tx2"/>
              </a:solidFill>
            </a:endParaRPr>
          </a:p>
        </p:txBody>
      </p:sp>
      <p:sp>
        <p:nvSpPr>
          <p:cNvPr id="34836" name="Text Box 28"/>
          <p:cNvSpPr txBox="1">
            <a:spLocks noChangeArrowheads="1"/>
          </p:cNvSpPr>
          <p:nvPr/>
        </p:nvSpPr>
        <p:spPr bwMode="auto">
          <a:xfrm>
            <a:off x="4572000" y="4648200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3300"/>
                </a:solidFill>
              </a:rPr>
              <a:t>x7</a:t>
            </a:r>
            <a:endParaRPr lang="pt-BR" sz="1600">
              <a:solidFill>
                <a:schemeClr val="accent2"/>
              </a:solidFill>
            </a:endParaRPr>
          </a:p>
        </p:txBody>
      </p:sp>
      <p:sp>
        <p:nvSpPr>
          <p:cNvPr id="34837" name="Text Box 29"/>
          <p:cNvSpPr txBox="1">
            <a:spLocks noChangeArrowheads="1"/>
          </p:cNvSpPr>
          <p:nvPr/>
        </p:nvSpPr>
        <p:spPr bwMode="auto">
          <a:xfrm>
            <a:off x="4648200" y="3581400"/>
            <a:ext cx="3873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accent2"/>
                </a:solidFill>
              </a:rPr>
              <a:t>x3</a:t>
            </a:r>
          </a:p>
        </p:txBody>
      </p:sp>
      <p:sp>
        <p:nvSpPr>
          <p:cNvPr id="34838" name="Text Box 30"/>
          <p:cNvSpPr txBox="1">
            <a:spLocks noChangeArrowheads="1"/>
          </p:cNvSpPr>
          <p:nvPr/>
        </p:nvSpPr>
        <p:spPr bwMode="auto">
          <a:xfrm>
            <a:off x="4648200" y="2482850"/>
            <a:ext cx="4318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accent2"/>
                </a:solidFill>
              </a:rPr>
              <a:t>xN</a:t>
            </a:r>
          </a:p>
        </p:txBody>
      </p:sp>
      <p:sp>
        <p:nvSpPr>
          <p:cNvPr id="34839" name="Text Box 31"/>
          <p:cNvSpPr txBox="1">
            <a:spLocks noChangeArrowheads="1"/>
          </p:cNvSpPr>
          <p:nvPr/>
        </p:nvSpPr>
        <p:spPr bwMode="auto">
          <a:xfrm>
            <a:off x="6308725" y="2174875"/>
            <a:ext cx="1368425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3300"/>
                </a:solidFill>
              </a:rPr>
              <a:t>Interface</a:t>
            </a:r>
          </a:p>
          <a:p>
            <a:r>
              <a:rPr lang="pt-BR">
                <a:solidFill>
                  <a:srgbClr val="FF3300"/>
                </a:solidFill>
              </a:rPr>
              <a:t>Universal</a:t>
            </a:r>
          </a:p>
          <a:p>
            <a:r>
              <a:rPr lang="pt-BR">
                <a:solidFill>
                  <a:srgbClr val="FF3300"/>
                </a:solidFill>
              </a:rPr>
              <a:t>Óptica</a:t>
            </a:r>
            <a:endParaRPr lang="pt-B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548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584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FA0A67-BC26-463D-A15F-EF5565E0750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Quadro SONET Básico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772400" cy="4114800"/>
          </a:xfrm>
        </p:spPr>
        <p:txBody>
          <a:bodyPr/>
          <a:lstStyle/>
          <a:p>
            <a:pPr lvl="1"/>
            <a:r>
              <a:rPr lang="pt-BR"/>
              <a:t>Todo: 90 colunas</a:t>
            </a:r>
          </a:p>
          <a:p>
            <a:pPr lvl="1"/>
            <a:r>
              <a:rPr lang="pt-BR"/>
              <a:t>SPE </a:t>
            </a:r>
            <a:r>
              <a:rPr lang="pt-BR" i="1"/>
              <a:t>(Synchronous Payload Envelope):</a:t>
            </a:r>
          </a:p>
          <a:p>
            <a:pPr lvl="2"/>
            <a:r>
              <a:rPr lang="pt-BR"/>
              <a:t> 87 colunas</a:t>
            </a:r>
          </a:p>
          <a:p>
            <a:pPr lvl="1"/>
            <a:r>
              <a:rPr lang="pt-BR"/>
              <a:t>Usuário: 86 colunas</a:t>
            </a: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317875"/>
            <a:ext cx="60960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997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9939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984AF2-E2B1-4D92-9A8D-C9F8C255855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pt-BR" sz="3200"/>
              <a:t>Comutação de pacotes versus comutação de circuitos</a:t>
            </a:r>
            <a:endParaRPr lang="pt-BR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3440" y="2155825"/>
            <a:ext cx="4095750" cy="4648200"/>
          </a:xfrm>
        </p:spPr>
        <p:txBody>
          <a:bodyPr/>
          <a:lstStyle/>
          <a:p>
            <a:r>
              <a:rPr lang="pt-BR" sz="2400" dirty="0"/>
              <a:t>Enlace de 1 </a:t>
            </a:r>
            <a:r>
              <a:rPr lang="pt-BR" sz="2400" dirty="0" err="1"/>
              <a:t>Mbit</a:t>
            </a:r>
            <a:endParaRPr lang="pt-BR" sz="2400" dirty="0"/>
          </a:p>
          <a:p>
            <a:r>
              <a:rPr lang="pt-BR" sz="2400" dirty="0"/>
              <a:t>cada usuário: </a:t>
            </a:r>
          </a:p>
          <a:p>
            <a:pPr lvl="1"/>
            <a:r>
              <a:rPr lang="pt-BR" sz="2000" dirty="0"/>
              <a:t>100kbps quando “ativo”</a:t>
            </a:r>
          </a:p>
          <a:p>
            <a:pPr lvl="1"/>
            <a:r>
              <a:rPr lang="pt-BR" sz="2000" dirty="0"/>
              <a:t>ativo 10% do tempo</a:t>
            </a:r>
          </a:p>
          <a:p>
            <a:r>
              <a:rPr lang="pt-BR" sz="2400" dirty="0"/>
              <a:t>comutação por circuitos: </a:t>
            </a:r>
          </a:p>
          <a:p>
            <a:pPr lvl="1"/>
            <a:r>
              <a:rPr lang="pt-BR" sz="2000" dirty="0"/>
              <a:t>10 usuários</a:t>
            </a:r>
          </a:p>
          <a:p>
            <a:r>
              <a:rPr lang="pt-BR" sz="2400" dirty="0"/>
              <a:t>comutação por pacotes: </a:t>
            </a:r>
          </a:p>
          <a:p>
            <a:pPr lvl="1"/>
            <a:r>
              <a:rPr lang="pt-BR" sz="2000" dirty="0"/>
              <a:t>com 35 usuários, probabilidade &gt; 10 ativos menor que 0,004</a:t>
            </a:r>
          </a:p>
        </p:txBody>
      </p:sp>
      <p:sp>
        <p:nvSpPr>
          <p:cNvPr id="399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0550" y="1390650"/>
            <a:ext cx="7620000" cy="6096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A comutação de pacotes permite que mais usuários usem a rede!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4629150" y="2054600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4629150" y="3654800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9945" name="Line 7"/>
          <p:cNvSpPr>
            <a:spLocks noChangeShapeType="1"/>
          </p:cNvSpPr>
          <p:nvPr/>
        </p:nvSpPr>
        <p:spPr bwMode="auto">
          <a:xfrm>
            <a:off x="4933950" y="235940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6" name="Line 8"/>
          <p:cNvSpPr>
            <a:spLocks noChangeShapeType="1"/>
          </p:cNvSpPr>
          <p:nvPr/>
        </p:nvSpPr>
        <p:spPr bwMode="auto">
          <a:xfrm>
            <a:off x="5772150" y="281660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7" name="Line 9"/>
          <p:cNvSpPr>
            <a:spLocks noChangeShapeType="1"/>
          </p:cNvSpPr>
          <p:nvPr/>
        </p:nvSpPr>
        <p:spPr bwMode="auto">
          <a:xfrm>
            <a:off x="5772150" y="296900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8" name="Line 10"/>
          <p:cNvSpPr>
            <a:spLocks noChangeShapeType="1"/>
          </p:cNvSpPr>
          <p:nvPr/>
        </p:nvSpPr>
        <p:spPr bwMode="auto">
          <a:xfrm flipV="1">
            <a:off x="5010150" y="296900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9" name="Text Box 11"/>
          <p:cNvSpPr txBox="1">
            <a:spLocks noChangeArrowheads="1"/>
          </p:cNvSpPr>
          <p:nvPr/>
        </p:nvSpPr>
        <p:spPr bwMode="auto">
          <a:xfrm>
            <a:off x="4402946" y="2593128"/>
            <a:ext cx="10647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Comic Sans MS" pitchFamily="66" charset="0"/>
              </a:rPr>
              <a:t>N </a:t>
            </a:r>
          </a:p>
          <a:p>
            <a:pPr algn="ctr"/>
            <a:r>
              <a:rPr lang="en-US" sz="1800" dirty="0" err="1">
                <a:solidFill>
                  <a:schemeClr val="accent2"/>
                </a:solidFill>
                <a:latin typeface="Comic Sans MS" pitchFamily="66" charset="0"/>
              </a:rPr>
              <a:t>usuários</a:t>
            </a:r>
            <a:endParaRPr lang="en-US" sz="1800" dirty="0"/>
          </a:p>
        </p:txBody>
      </p:sp>
      <p:sp>
        <p:nvSpPr>
          <p:cNvPr id="39950" name="Text Box 12"/>
          <p:cNvSpPr txBox="1">
            <a:spLocks noChangeArrowheads="1"/>
          </p:cNvSpPr>
          <p:nvPr/>
        </p:nvSpPr>
        <p:spPr bwMode="auto">
          <a:xfrm>
            <a:off x="7096125" y="3100763"/>
            <a:ext cx="1535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Enlace de</a:t>
            </a:r>
          </a:p>
          <a:p>
            <a:r>
              <a:rPr lang="en-US">
                <a:latin typeface="Comic Sans MS" pitchFamily="66" charset="0"/>
              </a:rPr>
              <a:t>1 Mbps</a:t>
            </a:r>
          </a:p>
        </p:txBody>
      </p:sp>
      <p:grpSp>
        <p:nvGrpSpPr>
          <p:cNvPr id="39951" name="Group 13"/>
          <p:cNvGrpSpPr>
            <a:grpSpLocks/>
          </p:cNvGrpSpPr>
          <p:nvPr/>
        </p:nvGrpSpPr>
        <p:grpSpPr bwMode="auto">
          <a:xfrm>
            <a:off x="5864225" y="2529263"/>
            <a:ext cx="1208088" cy="666750"/>
            <a:chOff x="4072" y="1331"/>
            <a:chExt cx="761" cy="420"/>
          </a:xfrm>
        </p:grpSpPr>
        <p:sp>
          <p:nvSpPr>
            <p:cNvPr id="39953" name="Oval 14"/>
            <p:cNvSpPr>
              <a:spLocks noChangeArrowheads="1"/>
            </p:cNvSpPr>
            <p:nvPr/>
          </p:nvSpPr>
          <p:spPr bwMode="auto">
            <a:xfrm>
              <a:off x="4072" y="1518"/>
              <a:ext cx="755" cy="233"/>
            </a:xfrm>
            <a:prstGeom prst="ellipse">
              <a:avLst/>
            </a:prstGeom>
            <a:solidFill>
              <a:schemeClr val="hlink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54" name="Rectangle 15"/>
            <p:cNvSpPr>
              <a:spLocks noChangeArrowheads="1"/>
            </p:cNvSpPr>
            <p:nvPr/>
          </p:nvSpPr>
          <p:spPr bwMode="auto">
            <a:xfrm>
              <a:off x="4072" y="1475"/>
              <a:ext cx="755" cy="166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39955" name="Oval 16"/>
            <p:cNvSpPr>
              <a:spLocks noChangeArrowheads="1"/>
            </p:cNvSpPr>
            <p:nvPr/>
          </p:nvSpPr>
          <p:spPr bwMode="auto">
            <a:xfrm>
              <a:off x="4078" y="1331"/>
              <a:ext cx="755" cy="271"/>
            </a:xfrm>
            <a:prstGeom prst="ellipse">
              <a:avLst/>
            </a:prstGeom>
            <a:solidFill>
              <a:schemeClr val="hlink"/>
            </a:solidFill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9956" name="Group 17"/>
            <p:cNvGrpSpPr>
              <a:grpSpLocks/>
            </p:cNvGrpSpPr>
            <p:nvPr/>
          </p:nvGrpSpPr>
          <p:grpSpPr bwMode="auto">
            <a:xfrm>
              <a:off x="4302" y="1410"/>
              <a:ext cx="314" cy="75"/>
              <a:chOff x="2208" y="2184"/>
              <a:chExt cx="176" cy="69"/>
            </a:xfrm>
          </p:grpSpPr>
          <p:grpSp>
            <p:nvGrpSpPr>
              <p:cNvPr id="39957" name="Group 18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3996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9963" name="Line 2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9964" name="Line 2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9958" name="Group 22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3995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9960" name="Line 2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9961" name="Line 2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</p:grpSp>
      <p:sp>
        <p:nvSpPr>
          <p:cNvPr id="39952" name="Line 26"/>
          <p:cNvSpPr>
            <a:spLocks noChangeShapeType="1"/>
          </p:cNvSpPr>
          <p:nvPr/>
        </p:nvSpPr>
        <p:spPr bwMode="auto">
          <a:xfrm>
            <a:off x="7077075" y="288327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9" name="Group 35"/>
          <p:cNvGrpSpPr>
            <a:grpSpLocks/>
          </p:cNvGrpSpPr>
          <p:nvPr/>
        </p:nvGrpSpPr>
        <p:grpSpPr bwMode="auto">
          <a:xfrm>
            <a:off x="4674671" y="4767261"/>
            <a:ext cx="4471989" cy="990599"/>
            <a:chOff x="3016" y="3097"/>
            <a:chExt cx="2817" cy="624"/>
          </a:xfrm>
        </p:grpSpPr>
        <p:sp>
          <p:nvSpPr>
            <p:cNvPr id="30" name="Text Box 48"/>
            <p:cNvSpPr txBox="1">
              <a:spLocks noChangeArrowheads="1"/>
            </p:cNvSpPr>
            <p:nvPr/>
          </p:nvSpPr>
          <p:spPr bwMode="auto">
            <a:xfrm>
              <a:off x="3016" y="3097"/>
              <a:ext cx="28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i="1" dirty="0">
                  <a:solidFill>
                    <a:srgbClr val="FF0000"/>
                  </a:solidFill>
                  <a:latin typeface="Gill Sans MT" pitchFamily="34" charset="0"/>
                </a:rPr>
                <a:t>P:</a:t>
              </a:r>
              <a:r>
                <a:rPr lang="pt-BR" altLang="pt-BR" dirty="0">
                  <a:latin typeface="Gill Sans MT" pitchFamily="34" charset="0"/>
                </a:rPr>
                <a:t> como foi obtido o valor 0,0004?</a:t>
              </a:r>
            </a:p>
          </p:txBody>
        </p:sp>
        <p:sp>
          <p:nvSpPr>
            <p:cNvPr id="31" name="Text Box 48"/>
            <p:cNvSpPr txBox="1">
              <a:spLocks noChangeArrowheads="1"/>
            </p:cNvSpPr>
            <p:nvPr/>
          </p:nvSpPr>
          <p:spPr bwMode="auto">
            <a:xfrm>
              <a:off x="3031" y="3430"/>
              <a:ext cx="274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i="1" dirty="0">
                  <a:solidFill>
                    <a:srgbClr val="FF0000"/>
                  </a:solidFill>
                  <a:latin typeface="Gill Sans MT" pitchFamily="34" charset="0"/>
                </a:rPr>
                <a:t>P:</a:t>
              </a:r>
              <a:r>
                <a:rPr lang="pt-BR" altLang="pt-BR" dirty="0">
                  <a:latin typeface="Gill Sans MT" pitchFamily="34" charset="0"/>
                </a:rPr>
                <a:t> o que ocorre se &gt; 35 usuários?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7185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0963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655DCA-D458-425E-9140-1CA641B62781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pt-BR" sz="3200"/>
              <a:t>Comutação de pacotes versus comutação de circuitos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41500"/>
            <a:ext cx="8001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/>
              <a:t>Ótima para dados em surtos</a:t>
            </a:r>
          </a:p>
          <a:p>
            <a:pPr lvl="1">
              <a:lnSpc>
                <a:spcPct val="90000"/>
              </a:lnSpc>
            </a:pPr>
            <a:r>
              <a:rPr lang="pt-BR"/>
              <a:t>compartilhamento dos recursos</a:t>
            </a:r>
          </a:p>
          <a:p>
            <a:pPr lvl="1">
              <a:lnSpc>
                <a:spcPct val="90000"/>
              </a:lnSpc>
            </a:pPr>
            <a:r>
              <a:rPr lang="pt-BR"/>
              <a:t>não necessita estabelecimento de conexão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400">
                <a:solidFill>
                  <a:srgbClr val="FF0000"/>
                </a:solidFill>
              </a:rPr>
              <a:t>Congestionamento excessivo:</a:t>
            </a:r>
            <a:r>
              <a:rPr lang="pt-BR" sz="2400"/>
              <a:t> atraso e perda de pacotes</a:t>
            </a:r>
          </a:p>
          <a:p>
            <a:pPr lvl="1">
              <a:lnSpc>
                <a:spcPct val="90000"/>
              </a:lnSpc>
            </a:pPr>
            <a:r>
              <a:rPr lang="pt-BR"/>
              <a:t>necessita de protocolos para transferência confiável de dados, controle de congestionamento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400">
                <a:solidFill>
                  <a:srgbClr val="FF0000"/>
                </a:solidFill>
              </a:rPr>
              <a:t>P: Como fornecer um comportamento do tipo circuito?</a:t>
            </a:r>
            <a:endParaRPr lang="pt-BR" sz="2400"/>
          </a:p>
          <a:p>
            <a:pPr lvl="1">
              <a:lnSpc>
                <a:spcPct val="90000"/>
              </a:lnSpc>
            </a:pPr>
            <a:r>
              <a:rPr lang="pt-BR"/>
              <a:t>São necessárias garantias de banda para aplicações de áudio e vídeo </a:t>
            </a:r>
          </a:p>
          <a:p>
            <a:pPr lvl="1">
              <a:lnSpc>
                <a:spcPct val="90000"/>
              </a:lnSpc>
            </a:pPr>
            <a:r>
              <a:rPr lang="pt-BR"/>
              <a:t>ainda é um problema não resolvido (cap. 7)</a:t>
            </a:r>
          </a:p>
        </p:txBody>
      </p:sp>
      <p:sp>
        <p:nvSpPr>
          <p:cNvPr id="4096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389063"/>
            <a:ext cx="7620000" cy="6096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A comutação de pacotes ganha de lavada?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02650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Sistemas finais conectam-se à Internet através de </a:t>
            </a:r>
            <a:r>
              <a:rPr lang="pt-BR" sz="2400" dirty="0" err="1">
                <a:solidFill>
                  <a:srgbClr val="FF0000"/>
                </a:solidFill>
              </a:rPr>
              <a:t>ISPs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i="1" dirty="0"/>
              <a:t>(Internet Service </a:t>
            </a:r>
            <a:r>
              <a:rPr lang="pt-BR" sz="2400" i="1" dirty="0" err="1"/>
              <a:t>Providers</a:t>
            </a:r>
            <a:r>
              <a:rPr lang="pt-BR" sz="2400" i="1" dirty="0"/>
              <a:t>)</a:t>
            </a:r>
            <a:r>
              <a:rPr lang="pt-BR" sz="2400" dirty="0">
                <a:solidFill>
                  <a:srgbClr val="FF0000"/>
                </a:solidFill>
              </a:rPr>
              <a:t> de acesso</a:t>
            </a:r>
          </a:p>
          <a:p>
            <a:pPr lvl="1"/>
            <a:r>
              <a:rPr lang="pt-BR" sz="2000" dirty="0"/>
              <a:t>ISP residencial, corporativo e acadêmico</a:t>
            </a:r>
          </a:p>
          <a:p>
            <a:r>
              <a:rPr lang="pt-BR" sz="2400" dirty="0"/>
              <a:t>Os </a:t>
            </a:r>
            <a:r>
              <a:rPr lang="pt-BR" sz="2400" dirty="0" err="1"/>
              <a:t>ISPs</a:t>
            </a:r>
            <a:r>
              <a:rPr lang="pt-BR" sz="2400" dirty="0"/>
              <a:t> de acesso devem ser interconectados</a:t>
            </a:r>
          </a:p>
          <a:p>
            <a:pPr lvl="1"/>
            <a:r>
              <a:rPr lang="pt-BR" sz="2000" dirty="0"/>
              <a:t>De modo que quaisquer dois hospedeiros possam enviar pacotes um para o outro</a:t>
            </a:r>
          </a:p>
          <a:p>
            <a:r>
              <a:rPr lang="pt-BR" sz="2400" dirty="0"/>
              <a:t>A rede de redes resultante é muito complexa</a:t>
            </a:r>
          </a:p>
          <a:p>
            <a:pPr lvl="1"/>
            <a:r>
              <a:rPr lang="pt-BR" sz="2000" dirty="0"/>
              <a:t>Evolução foi dirigida pela economia e por políticas nacionais</a:t>
            </a:r>
          </a:p>
          <a:p>
            <a:r>
              <a:rPr lang="pt-BR" sz="2400" dirty="0"/>
              <a:t>Seguiremos uma abordagem passo-a-passo para descrever a estrutura atual da Internet</a:t>
            </a:r>
            <a:endParaRPr lang="pt-BR" dirty="0"/>
          </a:p>
          <a:p>
            <a:pPr lvl="1"/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D8EA91-78ED-4219-8F09-0A91F981639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5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8ED9BB-6909-4F06-BE56-66C20505D2B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pt-BR" sz="3200"/>
              <a:t>O que é a Internet: visão dos componentes</a:t>
            </a:r>
          </a:p>
        </p:txBody>
      </p:sp>
      <p:sp>
        <p:nvSpPr>
          <p:cNvPr id="10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390650"/>
            <a:ext cx="3432748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/>
              <a:t>milhões de dispositivos de computação conectados: </a:t>
            </a:r>
            <a:r>
              <a:rPr lang="pt-BR" sz="2000" i="1" dirty="0">
                <a:solidFill>
                  <a:srgbClr val="FF0000"/>
                </a:solidFill>
              </a:rPr>
              <a:t>hospedeiros (</a:t>
            </a:r>
            <a:r>
              <a:rPr lang="pt-BR" sz="2000" dirty="0">
                <a:solidFill>
                  <a:srgbClr val="FF0000"/>
                </a:solidFill>
              </a:rPr>
              <a:t>hosts</a:t>
            </a:r>
            <a:r>
              <a:rPr lang="pt-BR" sz="2000" i="1" dirty="0">
                <a:solidFill>
                  <a:srgbClr val="FF0000"/>
                </a:solidFill>
              </a:rPr>
              <a:t>) = sistemas finais</a:t>
            </a:r>
            <a:endParaRPr lang="pt-BR" sz="2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600" dirty="0"/>
              <a:t>rodando </a:t>
            </a:r>
            <a:r>
              <a:rPr lang="pt-BR" sz="1600" i="1" dirty="0">
                <a:solidFill>
                  <a:srgbClr val="FF0000"/>
                </a:solidFill>
              </a:rPr>
              <a:t>aplicações de rede</a:t>
            </a:r>
            <a:endParaRPr lang="pt-BR" sz="1600" dirty="0"/>
          </a:p>
          <a:p>
            <a:pPr>
              <a:lnSpc>
                <a:spcPct val="90000"/>
              </a:lnSpc>
            </a:pPr>
            <a:r>
              <a:rPr lang="pt-BR" sz="2000" i="1" dirty="0">
                <a:solidFill>
                  <a:srgbClr val="FF0000"/>
                </a:solidFill>
              </a:rPr>
              <a:t>enlaces (links) de comunicação</a:t>
            </a:r>
            <a:endParaRPr lang="pt-BR" sz="2000" dirty="0"/>
          </a:p>
          <a:p>
            <a:pPr lvl="1">
              <a:lnSpc>
                <a:spcPct val="90000"/>
              </a:lnSpc>
            </a:pPr>
            <a:r>
              <a:rPr lang="pt-BR" sz="1800" dirty="0"/>
              <a:t>fibra, cobre, rádio, satélite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Taxa de transmissão = largura de banda (</a:t>
            </a:r>
            <a:r>
              <a:rPr lang="pt-BR" sz="1800" i="1" dirty="0"/>
              <a:t>bandwidth</a:t>
            </a:r>
            <a:r>
              <a:rPr lang="pt-BR" sz="1800" dirty="0"/>
              <a:t>)</a:t>
            </a:r>
          </a:p>
          <a:p>
            <a:pPr>
              <a:lnSpc>
                <a:spcPct val="90000"/>
              </a:lnSpc>
            </a:pPr>
            <a:r>
              <a:rPr lang="pt-BR" sz="2000" i="1" dirty="0">
                <a:solidFill>
                  <a:srgbClr val="FF0000"/>
                </a:solidFill>
              </a:rPr>
              <a:t>Roteadores (comutadores de pacotes):</a:t>
            </a:r>
            <a:r>
              <a:rPr lang="pt-BR" sz="2000" dirty="0"/>
              <a:t> encaminham pacotes (pedaços de dados)</a:t>
            </a:r>
          </a:p>
          <a:p>
            <a:pPr lvl="1">
              <a:lnSpc>
                <a:spcPct val="90000"/>
              </a:lnSpc>
            </a:pPr>
            <a:r>
              <a:rPr lang="pt-BR" sz="1600" i="1" dirty="0">
                <a:solidFill>
                  <a:srgbClr val="FF0000"/>
                </a:solidFill>
              </a:rPr>
              <a:t>Roteadores</a:t>
            </a:r>
            <a:r>
              <a:rPr lang="pt-BR" sz="1600" dirty="0"/>
              <a:t> e </a:t>
            </a:r>
            <a:r>
              <a:rPr lang="pt-BR" sz="1600" i="1" dirty="0">
                <a:solidFill>
                  <a:srgbClr val="FF0000"/>
                </a:solidFill>
              </a:rPr>
              <a:t>switches</a:t>
            </a:r>
          </a:p>
        </p:txBody>
      </p:sp>
      <p:pic>
        <p:nvPicPr>
          <p:cNvPr id="911" name="Imagem 910" descr="red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6118" y="1263607"/>
            <a:ext cx="3468338" cy="4510667"/>
          </a:xfrm>
          <a:prstGeom prst="rect">
            <a:avLst/>
          </a:prstGeom>
        </p:spPr>
      </p:pic>
      <p:grpSp>
        <p:nvGrpSpPr>
          <p:cNvPr id="7" name="Group 1201"/>
          <p:cNvGrpSpPr>
            <a:grpSpLocks/>
          </p:cNvGrpSpPr>
          <p:nvPr/>
        </p:nvGrpSpPr>
        <p:grpSpPr bwMode="auto">
          <a:xfrm>
            <a:off x="333375" y="1322388"/>
            <a:ext cx="1555751" cy="1622425"/>
            <a:chOff x="210" y="833"/>
            <a:chExt cx="980" cy="1022"/>
          </a:xfrm>
        </p:grpSpPr>
        <p:sp>
          <p:nvSpPr>
            <p:cNvPr id="8" name="Text Box 667"/>
            <p:cNvSpPr txBox="1">
              <a:spLocks noChangeArrowheads="1"/>
            </p:cNvSpPr>
            <p:nvPr/>
          </p:nvSpPr>
          <p:spPr bwMode="auto">
            <a:xfrm>
              <a:off x="479" y="1667"/>
              <a:ext cx="71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pt-BR" sz="1400"/>
                <a:t>smartphone</a:t>
              </a:r>
            </a:p>
          </p:txBody>
        </p:sp>
        <p:sp>
          <p:nvSpPr>
            <p:cNvPr id="9" name="Text Box 663"/>
            <p:cNvSpPr txBox="1">
              <a:spLocks noChangeArrowheads="1"/>
            </p:cNvSpPr>
            <p:nvPr/>
          </p:nvSpPr>
          <p:spPr bwMode="auto">
            <a:xfrm>
              <a:off x="487" y="872"/>
              <a:ext cx="2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400"/>
                <a:t>PC</a:t>
              </a:r>
            </a:p>
          </p:txBody>
        </p:sp>
        <p:sp>
          <p:nvSpPr>
            <p:cNvPr id="10" name="Text Box 664"/>
            <p:cNvSpPr txBox="1">
              <a:spLocks noChangeArrowheads="1"/>
            </p:cNvSpPr>
            <p:nvPr/>
          </p:nvSpPr>
          <p:spPr bwMode="auto">
            <a:xfrm>
              <a:off x="488" y="1096"/>
              <a:ext cx="5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400" dirty="0" err="1"/>
                <a:t>servidor</a:t>
              </a:r>
              <a:endParaRPr lang="en-US" altLang="pt-BR" sz="1400" dirty="0"/>
            </a:p>
          </p:txBody>
        </p:sp>
        <p:sp>
          <p:nvSpPr>
            <p:cNvPr id="11" name="Text Box 665"/>
            <p:cNvSpPr txBox="1">
              <a:spLocks noChangeArrowheads="1"/>
            </p:cNvSpPr>
            <p:nvPr/>
          </p:nvSpPr>
          <p:spPr bwMode="auto">
            <a:xfrm>
              <a:off x="493" y="1390"/>
              <a:ext cx="49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pt-BR" sz="1400" dirty="0"/>
                <a:t>Laptop </a:t>
              </a:r>
            </a:p>
            <a:p>
              <a:pPr>
                <a:lnSpc>
                  <a:spcPct val="75000"/>
                </a:lnSpc>
              </a:pPr>
              <a:r>
                <a:rPr lang="en-US" altLang="pt-BR" sz="1400" dirty="0" err="1"/>
                <a:t>sem</a:t>
              </a:r>
              <a:r>
                <a:rPr lang="en-US" altLang="pt-BR" sz="1400" dirty="0"/>
                <a:t> </a:t>
              </a:r>
              <a:r>
                <a:rPr lang="en-US" altLang="pt-BR" sz="1400" dirty="0" err="1"/>
                <a:t>fio</a:t>
              </a:r>
              <a:endParaRPr lang="en-US" altLang="pt-BR" sz="1400" dirty="0"/>
            </a:p>
          </p:txBody>
        </p:sp>
        <p:grpSp>
          <p:nvGrpSpPr>
            <p:cNvPr id="12" name="Group 805"/>
            <p:cNvGrpSpPr>
              <a:grpSpLocks/>
            </p:cNvGrpSpPr>
            <p:nvPr/>
          </p:nvGrpSpPr>
          <p:grpSpPr bwMode="auto">
            <a:xfrm flipH="1">
              <a:off x="244" y="833"/>
              <a:ext cx="261" cy="235"/>
              <a:chOff x="2839" y="3501"/>
              <a:chExt cx="755" cy="803"/>
            </a:xfrm>
          </p:grpSpPr>
          <p:pic>
            <p:nvPicPr>
              <p:cNvPr id="73" name="Picture 80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Freeform 807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13" name="Group 808"/>
            <p:cNvGrpSpPr>
              <a:grpSpLocks/>
            </p:cNvGrpSpPr>
            <p:nvPr/>
          </p:nvGrpSpPr>
          <p:grpSpPr bwMode="auto">
            <a:xfrm>
              <a:off x="298" y="1682"/>
              <a:ext cx="234" cy="173"/>
              <a:chOff x="2751" y="1851"/>
              <a:chExt cx="462" cy="478"/>
            </a:xfrm>
          </p:grpSpPr>
          <p:pic>
            <p:nvPicPr>
              <p:cNvPr id="71" name="Picture 809" descr="iphone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810" descr="antenna_radiation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1088"/>
            <p:cNvGrpSpPr>
              <a:grpSpLocks/>
            </p:cNvGrpSpPr>
            <p:nvPr/>
          </p:nvGrpSpPr>
          <p:grpSpPr bwMode="auto">
            <a:xfrm>
              <a:off x="210" y="1368"/>
              <a:ext cx="301" cy="236"/>
              <a:chOff x="877" y="1008"/>
              <a:chExt cx="2747" cy="2591"/>
            </a:xfrm>
          </p:grpSpPr>
          <p:pic>
            <p:nvPicPr>
              <p:cNvPr id="48" name="Picture 1089" descr="antenna_stylized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1090" descr="laptop_keyboard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091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51" name="Picture 1092" descr="screen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Freeform 1093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reeform 1094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Freeform 1095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Freeform 1096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Freeform 1097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Freeform 1098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58" name="Group 1099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65" name="Freeform 1100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6" name="Freeform 1101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" name="Freeform 1102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" name="Freeform 1103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" name="Freeform 1104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" name="Freeform 1105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9" name="Freeform 1106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Freeform 1107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Freeform 1108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Freeform 1109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Freeform 1110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Freeform 1111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168"/>
            <p:cNvGrpSpPr>
              <a:grpSpLocks/>
            </p:cNvGrpSpPr>
            <p:nvPr/>
          </p:nvGrpSpPr>
          <p:grpSpPr bwMode="auto">
            <a:xfrm>
              <a:off x="340" y="1097"/>
              <a:ext cx="157" cy="256"/>
              <a:chOff x="4140" y="429"/>
              <a:chExt cx="1425" cy="2396"/>
            </a:xfrm>
          </p:grpSpPr>
          <p:sp>
            <p:nvSpPr>
              <p:cNvPr id="16" name="Freeform 116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Rectangle 1170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53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8" name="Freeform 117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reeform 117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ctangle 1173"/>
              <p:cNvSpPr>
                <a:spLocks noChangeArrowheads="1"/>
              </p:cNvSpPr>
              <p:nvPr/>
            </p:nvSpPr>
            <p:spPr bwMode="auto">
              <a:xfrm>
                <a:off x="4213" y="691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1" name="Group 117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46" name="AutoShape 1175"/>
                <p:cNvSpPr>
                  <a:spLocks noChangeArrowheads="1"/>
                </p:cNvSpPr>
                <p:nvPr/>
              </p:nvSpPr>
              <p:spPr bwMode="auto">
                <a:xfrm>
                  <a:off x="613" y="2572"/>
                  <a:ext cx="725" cy="13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47" name="AutoShape 1176"/>
                <p:cNvSpPr>
                  <a:spLocks noChangeArrowheads="1"/>
                </p:cNvSpPr>
                <p:nvPr/>
              </p:nvSpPr>
              <p:spPr bwMode="auto">
                <a:xfrm>
                  <a:off x="624" y="2590"/>
                  <a:ext cx="691" cy="9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2" name="Rectangle 1177"/>
              <p:cNvSpPr>
                <a:spLocks noChangeArrowheads="1"/>
              </p:cNvSpPr>
              <p:nvPr/>
            </p:nvSpPr>
            <p:spPr bwMode="auto">
              <a:xfrm>
                <a:off x="4222" y="1019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3" name="Group 117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44" name="AutoShape 1179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5" cy="14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45" name="AutoShape 1180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1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4" name="Rectangle 1181"/>
              <p:cNvSpPr>
                <a:spLocks noChangeArrowheads="1"/>
              </p:cNvSpPr>
              <p:nvPr/>
            </p:nvSpPr>
            <p:spPr bwMode="auto">
              <a:xfrm>
                <a:off x="4213" y="1356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25" name="Rectangle 1182"/>
              <p:cNvSpPr>
                <a:spLocks noChangeArrowheads="1"/>
              </p:cNvSpPr>
              <p:nvPr/>
            </p:nvSpPr>
            <p:spPr bwMode="auto">
              <a:xfrm>
                <a:off x="4231" y="1655"/>
                <a:ext cx="590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26" name="Group 118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42" name="AutoShape 1184"/>
                <p:cNvSpPr>
                  <a:spLocks noChangeArrowheads="1"/>
                </p:cNvSpPr>
                <p:nvPr/>
              </p:nvSpPr>
              <p:spPr bwMode="auto">
                <a:xfrm>
                  <a:off x="619" y="2568"/>
                  <a:ext cx="724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43" name="AutoShape 1185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7" name="Freeform 118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8" name="Group 118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40" name="AutoShape 1188"/>
                <p:cNvSpPr>
                  <a:spLocks noChangeArrowheads="1"/>
                </p:cNvSpPr>
                <p:nvPr/>
              </p:nvSpPr>
              <p:spPr bwMode="auto">
                <a:xfrm>
                  <a:off x="614" y="2569"/>
                  <a:ext cx="724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41" name="AutoShape 1189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69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29" name="Rectangle 1190"/>
              <p:cNvSpPr>
                <a:spLocks noChangeArrowheads="1"/>
              </p:cNvSpPr>
              <p:nvPr/>
            </p:nvSpPr>
            <p:spPr bwMode="auto">
              <a:xfrm>
                <a:off x="5247" y="429"/>
                <a:ext cx="73" cy="2293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0" name="Freeform 119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reeform 119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Oval 1193"/>
              <p:cNvSpPr>
                <a:spLocks noChangeArrowheads="1"/>
              </p:cNvSpPr>
              <p:nvPr/>
            </p:nvSpPr>
            <p:spPr bwMode="auto">
              <a:xfrm>
                <a:off x="5520" y="2610"/>
                <a:ext cx="45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3" name="Freeform 119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AutoShape 1195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8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5" name="AutoShape 1196"/>
              <p:cNvSpPr>
                <a:spLocks noChangeArrowheads="1"/>
              </p:cNvSpPr>
              <p:nvPr/>
            </p:nvSpPr>
            <p:spPr bwMode="auto">
              <a:xfrm>
                <a:off x="4204" y="2713"/>
                <a:ext cx="1071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6" name="Oval 1197"/>
              <p:cNvSpPr>
                <a:spLocks noChangeArrowheads="1"/>
              </p:cNvSpPr>
              <p:nvPr/>
            </p:nvSpPr>
            <p:spPr bwMode="auto">
              <a:xfrm>
                <a:off x="4312" y="2385"/>
                <a:ext cx="154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7" name="Oval 1198"/>
              <p:cNvSpPr>
                <a:spLocks noChangeArrowheads="1"/>
              </p:cNvSpPr>
              <p:nvPr/>
            </p:nvSpPr>
            <p:spPr bwMode="auto">
              <a:xfrm>
                <a:off x="4485" y="2385"/>
                <a:ext cx="163" cy="1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Oval 1199"/>
              <p:cNvSpPr>
                <a:spLocks noChangeArrowheads="1"/>
              </p:cNvSpPr>
              <p:nvPr/>
            </p:nvSpPr>
            <p:spPr bwMode="auto">
              <a:xfrm>
                <a:off x="4666" y="2385"/>
                <a:ext cx="154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39" name="Rectangle 1200"/>
              <p:cNvSpPr>
                <a:spLocks noChangeArrowheads="1"/>
              </p:cNvSpPr>
              <p:nvPr/>
            </p:nvSpPr>
            <p:spPr bwMode="auto">
              <a:xfrm>
                <a:off x="5066" y="1833"/>
                <a:ext cx="82" cy="767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</p:grpSp>
      <p:grpSp>
        <p:nvGrpSpPr>
          <p:cNvPr id="75" name="Group 842"/>
          <p:cNvGrpSpPr>
            <a:grpSpLocks/>
          </p:cNvGrpSpPr>
          <p:nvPr/>
        </p:nvGrpSpPr>
        <p:grpSpPr bwMode="auto">
          <a:xfrm>
            <a:off x="338138" y="3454400"/>
            <a:ext cx="1700211" cy="1063625"/>
            <a:chOff x="98" y="2320"/>
            <a:chExt cx="1071" cy="670"/>
          </a:xfrm>
        </p:grpSpPr>
        <p:sp>
          <p:nvSpPr>
            <p:cNvPr id="76" name="Text Box 666"/>
            <p:cNvSpPr txBox="1">
              <a:spLocks noChangeArrowheads="1"/>
            </p:cNvSpPr>
            <p:nvPr/>
          </p:nvSpPr>
          <p:spPr bwMode="auto">
            <a:xfrm>
              <a:off x="564" y="2728"/>
              <a:ext cx="60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pt-BR" sz="1400" dirty="0"/>
                <a:t>enlaces</a:t>
              </a:r>
            </a:p>
            <a:p>
              <a:pPr>
                <a:lnSpc>
                  <a:spcPct val="75000"/>
                </a:lnSpc>
              </a:pPr>
              <a:r>
                <a:rPr lang="en-US" altLang="pt-BR" sz="1400" dirty="0" err="1"/>
                <a:t>cabeados</a:t>
              </a:r>
              <a:endParaRPr lang="en-US" altLang="pt-BR" sz="1400" dirty="0"/>
            </a:p>
          </p:txBody>
        </p:sp>
        <p:sp>
          <p:nvSpPr>
            <p:cNvPr id="77" name="Text Box 669"/>
            <p:cNvSpPr txBox="1">
              <a:spLocks noChangeArrowheads="1"/>
            </p:cNvSpPr>
            <p:nvPr/>
          </p:nvSpPr>
          <p:spPr bwMode="auto">
            <a:xfrm>
              <a:off x="569" y="2465"/>
              <a:ext cx="51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pt-BR" sz="1400" dirty="0"/>
                <a:t>enlaces</a:t>
              </a:r>
            </a:p>
            <a:p>
              <a:pPr>
                <a:lnSpc>
                  <a:spcPct val="75000"/>
                </a:lnSpc>
              </a:pPr>
              <a:r>
                <a:rPr lang="en-US" altLang="pt-BR" sz="1400" dirty="0" err="1"/>
                <a:t>sem</a:t>
              </a:r>
              <a:r>
                <a:rPr lang="en-US" altLang="pt-BR" sz="1400" dirty="0"/>
                <a:t> </a:t>
              </a:r>
              <a:r>
                <a:rPr lang="en-US" altLang="pt-BR" sz="1400" dirty="0" err="1"/>
                <a:t>fio</a:t>
              </a:r>
              <a:endParaRPr lang="en-US" altLang="pt-BR" sz="1400" dirty="0"/>
            </a:p>
          </p:txBody>
        </p:sp>
        <p:grpSp>
          <p:nvGrpSpPr>
            <p:cNvPr id="78" name="Group 819"/>
            <p:cNvGrpSpPr>
              <a:grpSpLocks/>
            </p:cNvGrpSpPr>
            <p:nvPr/>
          </p:nvGrpSpPr>
          <p:grpSpPr bwMode="auto">
            <a:xfrm>
              <a:off x="385" y="2320"/>
              <a:ext cx="201" cy="282"/>
              <a:chOff x="742" y="2409"/>
              <a:chExt cx="576" cy="881"/>
            </a:xfrm>
          </p:grpSpPr>
          <p:grpSp>
            <p:nvGrpSpPr>
              <p:cNvPr id="83" name="Group 820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8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8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8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8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9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10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pic>
            <p:nvPicPr>
              <p:cNvPr id="84" name="Picture 836" descr="cell_tower_radiation copy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" name="Oval 837"/>
              <p:cNvSpPr>
                <a:spLocks noChangeArrowheads="1"/>
              </p:cNvSpPr>
              <p:nvPr/>
            </p:nvSpPr>
            <p:spPr bwMode="auto">
              <a:xfrm>
                <a:off x="986" y="2596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</p:grpSp>
        <p:grpSp>
          <p:nvGrpSpPr>
            <p:cNvPr id="79" name="Group 838"/>
            <p:cNvGrpSpPr>
              <a:grpSpLocks/>
            </p:cNvGrpSpPr>
            <p:nvPr/>
          </p:nvGrpSpPr>
          <p:grpSpPr bwMode="auto">
            <a:xfrm>
              <a:off x="98" y="2444"/>
              <a:ext cx="355" cy="265"/>
              <a:chOff x="2967" y="478"/>
              <a:chExt cx="788" cy="625"/>
            </a:xfrm>
          </p:grpSpPr>
          <p:pic>
            <p:nvPicPr>
              <p:cNvPr id="81" name="Picture 839" descr="access_point_stylized_small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840" descr="antenna_radiation_stylize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0" name="Line 841"/>
            <p:cNvSpPr>
              <a:spLocks noChangeShapeType="1"/>
            </p:cNvSpPr>
            <p:nvPr/>
          </p:nvSpPr>
          <p:spPr bwMode="auto">
            <a:xfrm>
              <a:off x="288" y="2830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2" name="Text Box 662"/>
          <p:cNvSpPr txBox="1">
            <a:spLocks noChangeArrowheads="1"/>
          </p:cNvSpPr>
          <p:nvPr/>
        </p:nvSpPr>
        <p:spPr bwMode="auto">
          <a:xfrm>
            <a:off x="513493" y="5630863"/>
            <a:ext cx="849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pt-BR" sz="1400" dirty="0" err="1"/>
              <a:t>roteador</a:t>
            </a:r>
            <a:endParaRPr lang="en-US" altLang="pt-BR" sz="1400" dirty="0"/>
          </a:p>
        </p:txBody>
      </p:sp>
      <p:grpSp>
        <p:nvGrpSpPr>
          <p:cNvPr id="103" name="Group 843"/>
          <p:cNvGrpSpPr>
            <a:grpSpLocks/>
          </p:cNvGrpSpPr>
          <p:nvPr/>
        </p:nvGrpSpPr>
        <p:grpSpPr bwMode="auto">
          <a:xfrm>
            <a:off x="703263" y="5457825"/>
            <a:ext cx="485775" cy="203200"/>
            <a:chOff x="4650" y="1129"/>
            <a:chExt cx="246" cy="95"/>
          </a:xfrm>
        </p:grpSpPr>
        <p:sp>
          <p:nvSpPr>
            <p:cNvPr id="1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07" name="Group 847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110" name="Freeform 8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111" name="Freeform 8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sp>
          <p:nvSpPr>
            <p:cNvPr id="108" name="Line 850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109" name="Line 851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075" y="1193070"/>
            <a:ext cx="82042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i="1" kern="0" dirty="0">
                <a:solidFill>
                  <a:srgbClr val="CC0000"/>
                </a:solidFill>
                <a:ea typeface="ＭＳ Ｐゴシック" pitchFamily="34" charset="-128"/>
              </a:rPr>
              <a:t>Pergunta: </a:t>
            </a:r>
            <a:r>
              <a:rPr lang="pt-BR" altLang="pt-BR" sz="2000" kern="0" dirty="0">
                <a:ea typeface="ＭＳ Ｐゴシック" pitchFamily="34" charset="-128"/>
              </a:rPr>
              <a:t>dados </a:t>
            </a:r>
            <a:r>
              <a:rPr lang="pt-BR" altLang="pt-BR" sz="2000" i="1" kern="0" dirty="0">
                <a:ea typeface="ＭＳ Ｐゴシック" pitchFamily="34" charset="-128"/>
              </a:rPr>
              <a:t>milhões </a:t>
            </a:r>
            <a:r>
              <a:rPr lang="pt-BR" altLang="pt-BR" sz="2000" kern="0" dirty="0">
                <a:ea typeface="ＭＳ Ｐゴシック" pitchFamily="34" charset="-128"/>
              </a:rPr>
              <a:t>de </a:t>
            </a:r>
            <a:r>
              <a:rPr lang="pt-BR" altLang="pt-BR" sz="2000" kern="0" dirty="0" err="1">
                <a:ea typeface="ＭＳ Ｐゴシック" pitchFamily="34" charset="-128"/>
              </a:rPr>
              <a:t>ISPs</a:t>
            </a:r>
            <a:r>
              <a:rPr lang="pt-BR" altLang="pt-BR" sz="2000" kern="0" dirty="0">
                <a:ea typeface="ＭＳ Ｐゴシック" pitchFamily="34" charset="-128"/>
              </a:rPr>
              <a:t> de acesso, como interligar todos eles?</a:t>
            </a: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6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5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0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5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1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5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2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5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4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4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5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4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6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4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7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4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8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4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9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3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0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3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1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3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2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3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3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24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6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7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8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9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5627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075" y="1193070"/>
            <a:ext cx="82042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i="1" kern="0" dirty="0">
                <a:solidFill>
                  <a:srgbClr val="CC0000"/>
                </a:solidFill>
                <a:ea typeface="ＭＳ Ｐゴシック" pitchFamily="34" charset="-128"/>
              </a:rPr>
              <a:t>Opção: </a:t>
            </a:r>
            <a:r>
              <a:rPr lang="pt-BR" altLang="pt-BR" sz="2000" kern="0" dirty="0">
                <a:ea typeface="ＭＳ Ｐゴシック" pitchFamily="34" charset="-128"/>
              </a:rPr>
              <a:t>conectar cada ISP de acesso a cada um dos demais </a:t>
            </a:r>
            <a:r>
              <a:rPr lang="pt-BR" altLang="pt-BR" sz="2000" kern="0" dirty="0" err="1">
                <a:ea typeface="ＭＳ Ｐゴシック" pitchFamily="34" charset="-128"/>
              </a:rPr>
              <a:t>ISPs</a:t>
            </a:r>
            <a:r>
              <a:rPr lang="pt-BR" altLang="pt-BR" sz="2000" kern="0" dirty="0">
                <a:ea typeface="ＭＳ Ｐゴシック" pitchFamily="34" charset="-128"/>
              </a:rPr>
              <a:t> de acesso?</a:t>
            </a: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6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5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0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5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1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5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2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5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4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4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5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4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6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4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7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4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8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4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19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3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0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3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1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3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2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3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3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24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6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7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8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9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grpSp>
        <p:nvGrpSpPr>
          <p:cNvPr id="62" name="Group 223"/>
          <p:cNvGrpSpPr>
            <a:grpSpLocks/>
          </p:cNvGrpSpPr>
          <p:nvPr/>
        </p:nvGrpSpPr>
        <p:grpSpPr bwMode="auto">
          <a:xfrm>
            <a:off x="1158875" y="2305050"/>
            <a:ext cx="7094538" cy="3695700"/>
            <a:chOff x="862570" y="2361120"/>
            <a:chExt cx="7094553" cy="3695520"/>
          </a:xfrm>
        </p:grpSpPr>
        <p:cxnSp>
          <p:nvCxnSpPr>
            <p:cNvPr id="63" name="Straight Connector 224"/>
            <p:cNvCxnSpPr>
              <a:cxnSpLocks noChangeShapeType="1"/>
            </p:cNvCxnSpPr>
            <p:nvPr/>
          </p:nvCxnSpPr>
          <p:spPr bwMode="auto">
            <a:xfrm flipH="1">
              <a:off x="1446332" y="2897188"/>
              <a:ext cx="4736982" cy="2535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225"/>
            <p:cNvCxnSpPr>
              <a:cxnSpLocks noChangeShapeType="1"/>
            </p:cNvCxnSpPr>
            <p:nvPr/>
          </p:nvCxnSpPr>
          <p:spPr bwMode="auto">
            <a:xfrm flipH="1">
              <a:off x="2972043" y="2885760"/>
              <a:ext cx="3213953" cy="3041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Connector 226"/>
            <p:cNvCxnSpPr>
              <a:cxnSpLocks noChangeShapeType="1"/>
            </p:cNvCxnSpPr>
            <p:nvPr/>
          </p:nvCxnSpPr>
          <p:spPr bwMode="auto">
            <a:xfrm flipH="1">
              <a:off x="4328465" y="2877120"/>
              <a:ext cx="1866171" cy="3179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227"/>
            <p:cNvCxnSpPr>
              <a:cxnSpLocks noChangeShapeType="1"/>
            </p:cNvCxnSpPr>
            <p:nvPr/>
          </p:nvCxnSpPr>
          <p:spPr bwMode="auto">
            <a:xfrm flipH="1">
              <a:off x="5270184" y="2877120"/>
              <a:ext cx="915812" cy="3058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228"/>
            <p:cNvCxnSpPr>
              <a:cxnSpLocks noChangeShapeType="1"/>
            </p:cNvCxnSpPr>
            <p:nvPr/>
          </p:nvCxnSpPr>
          <p:spPr bwMode="auto">
            <a:xfrm>
              <a:off x="6167438" y="2901156"/>
              <a:ext cx="1141702" cy="280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229"/>
            <p:cNvCxnSpPr>
              <a:cxnSpLocks noChangeShapeType="1"/>
            </p:cNvCxnSpPr>
            <p:nvPr/>
          </p:nvCxnSpPr>
          <p:spPr bwMode="auto">
            <a:xfrm>
              <a:off x="6171406" y="2889250"/>
              <a:ext cx="1785717" cy="2355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Connector 230"/>
            <p:cNvCxnSpPr>
              <a:cxnSpLocks noChangeShapeType="1"/>
            </p:cNvCxnSpPr>
            <p:nvPr/>
          </p:nvCxnSpPr>
          <p:spPr bwMode="auto">
            <a:xfrm>
              <a:off x="6179344" y="2881313"/>
              <a:ext cx="1587707" cy="1386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231"/>
            <p:cNvCxnSpPr>
              <a:cxnSpLocks noChangeShapeType="1"/>
            </p:cNvCxnSpPr>
            <p:nvPr/>
          </p:nvCxnSpPr>
          <p:spPr bwMode="auto">
            <a:xfrm>
              <a:off x="6179344" y="2897188"/>
              <a:ext cx="602786" cy="2909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232"/>
            <p:cNvCxnSpPr>
              <a:cxnSpLocks noChangeShapeType="1"/>
            </p:cNvCxnSpPr>
            <p:nvPr/>
          </p:nvCxnSpPr>
          <p:spPr bwMode="auto">
            <a:xfrm>
              <a:off x="4584546" y="2364240"/>
              <a:ext cx="1558252" cy="51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Connector 233"/>
            <p:cNvCxnSpPr>
              <a:cxnSpLocks noChangeShapeType="1"/>
            </p:cNvCxnSpPr>
            <p:nvPr/>
          </p:nvCxnSpPr>
          <p:spPr bwMode="auto">
            <a:xfrm>
              <a:off x="3691549" y="2361120"/>
              <a:ext cx="2485808" cy="533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Straight Connector 234"/>
            <p:cNvCxnSpPr>
              <a:cxnSpLocks noChangeShapeType="1"/>
            </p:cNvCxnSpPr>
            <p:nvPr/>
          </p:nvCxnSpPr>
          <p:spPr bwMode="auto">
            <a:xfrm>
              <a:off x="2081460" y="2548080"/>
              <a:ext cx="4078617" cy="337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Connector 235"/>
            <p:cNvCxnSpPr>
              <a:cxnSpLocks noChangeShapeType="1"/>
            </p:cNvCxnSpPr>
            <p:nvPr/>
          </p:nvCxnSpPr>
          <p:spPr bwMode="auto">
            <a:xfrm flipV="1">
              <a:off x="1309418" y="2903040"/>
              <a:ext cx="4842020" cy="30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Connector 236"/>
            <p:cNvCxnSpPr>
              <a:cxnSpLocks noChangeShapeType="1"/>
            </p:cNvCxnSpPr>
            <p:nvPr/>
          </p:nvCxnSpPr>
          <p:spPr bwMode="auto">
            <a:xfrm flipV="1">
              <a:off x="934801" y="2894400"/>
              <a:ext cx="5242556" cy="377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Connector 237"/>
            <p:cNvCxnSpPr>
              <a:cxnSpLocks noChangeShapeType="1"/>
            </p:cNvCxnSpPr>
            <p:nvPr/>
          </p:nvCxnSpPr>
          <p:spPr bwMode="auto">
            <a:xfrm flipV="1">
              <a:off x="862570" y="2901156"/>
              <a:ext cx="5296930" cy="1386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Connector 238"/>
            <p:cNvCxnSpPr>
              <a:cxnSpLocks noChangeShapeType="1"/>
            </p:cNvCxnSpPr>
            <p:nvPr/>
          </p:nvCxnSpPr>
          <p:spPr bwMode="auto">
            <a:xfrm flipV="1">
              <a:off x="1101367" y="2901156"/>
              <a:ext cx="5077977" cy="2026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8" name="TextBox 26"/>
          <p:cNvSpPr txBox="1">
            <a:spLocks noChangeArrowheads="1"/>
          </p:cNvSpPr>
          <p:nvPr/>
        </p:nvSpPr>
        <p:spPr bwMode="auto">
          <a:xfrm>
            <a:off x="2497138" y="3403600"/>
            <a:ext cx="4268787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dirty="0"/>
              <a:t>Conectar cada ISP de acesso a cada um dos demais </a:t>
            </a:r>
            <a:r>
              <a:rPr lang="pt-BR" altLang="pt-BR" i="1" dirty="0">
                <a:solidFill>
                  <a:srgbClr val="CC0000"/>
                </a:solidFill>
              </a:rPr>
              <a:t>não escala: </a:t>
            </a:r>
            <a:r>
              <a:rPr lang="pt-BR" altLang="pt-BR" dirty="0"/>
              <a:t>são necessárias O(</a:t>
            </a:r>
            <a:r>
              <a:rPr lang="pt-BR" altLang="pt-BR" i="1" dirty="0"/>
              <a:t>N</a:t>
            </a:r>
            <a:r>
              <a:rPr lang="pt-BR" altLang="pt-BR" baseline="30000" dirty="0"/>
              <a:t>2</a:t>
            </a:r>
            <a:r>
              <a:rPr lang="pt-BR" altLang="pt-BR" dirty="0"/>
              <a:t>) conexões</a:t>
            </a:r>
            <a:r>
              <a:rPr lang="en-US" alt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6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6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075" y="1193070"/>
            <a:ext cx="82042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i="1" kern="0" dirty="0">
                <a:solidFill>
                  <a:srgbClr val="CC0000"/>
                </a:solidFill>
                <a:ea typeface="ＭＳ Ｐゴシック" pitchFamily="34" charset="-128"/>
              </a:rPr>
              <a:t>Opção: </a:t>
            </a:r>
            <a:r>
              <a:rPr lang="pt-BR" altLang="pt-BR" sz="2000" kern="0" dirty="0">
                <a:ea typeface="ＭＳ Ｐゴシック" pitchFamily="34" charset="-128"/>
              </a:rPr>
              <a:t>conectar cada ISP de acesso a um ISP de trânsito global? Os </a:t>
            </a:r>
            <a:r>
              <a:rPr lang="pt-BR" altLang="pt-BR" sz="2000" kern="0" dirty="0" err="1">
                <a:ea typeface="ＭＳ Ｐゴシック" pitchFamily="34" charset="-128"/>
              </a:rPr>
              <a:t>ISPs</a:t>
            </a:r>
            <a:r>
              <a:rPr lang="pt-BR" altLang="pt-BR" sz="2000" kern="0" dirty="0">
                <a:ea typeface="ＭＳ Ｐゴシック" pitchFamily="34" charset="-128"/>
              </a:rPr>
              <a:t> de </a:t>
            </a:r>
            <a:r>
              <a:rPr lang="pt-BR" altLang="pt-BR" sz="2000" kern="0" dirty="0">
                <a:solidFill>
                  <a:srgbClr val="FF0000"/>
                </a:solidFill>
                <a:ea typeface="ＭＳ Ｐゴシック" pitchFamily="34" charset="-128"/>
              </a:rPr>
              <a:t>usuário</a:t>
            </a:r>
            <a:r>
              <a:rPr lang="pt-BR" altLang="pt-BR" sz="2000" kern="0" dirty="0">
                <a:ea typeface="ＭＳ Ｐゴシック" pitchFamily="34" charset="-128"/>
              </a:rPr>
              <a:t> e </a:t>
            </a:r>
            <a:r>
              <a:rPr lang="pt-BR" altLang="pt-BR" sz="2000" kern="0" dirty="0">
                <a:solidFill>
                  <a:srgbClr val="FF0000"/>
                </a:solidFill>
                <a:ea typeface="ＭＳ Ｐゴシック" pitchFamily="34" charset="-128"/>
              </a:rPr>
              <a:t>provedor</a:t>
            </a:r>
            <a:r>
              <a:rPr lang="pt-BR" altLang="pt-BR" sz="2000" kern="0" dirty="0">
                <a:ea typeface="ＭＳ Ｐゴシック" pitchFamily="34" charset="-128"/>
              </a:rPr>
              <a:t> têm um acordo econômico.</a:t>
            </a: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79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80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13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3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1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13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1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2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12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9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3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12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7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4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12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5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5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12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6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12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7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11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8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11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89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0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3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1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11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1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2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10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9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3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10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4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10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5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95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10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3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96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97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98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99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100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101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134" name="Oval 3"/>
          <p:cNvSpPr>
            <a:spLocks noChangeArrowheads="1"/>
          </p:cNvSpPr>
          <p:nvPr/>
        </p:nvSpPr>
        <p:spPr bwMode="auto">
          <a:xfrm>
            <a:off x="2716213" y="3192463"/>
            <a:ext cx="3709987" cy="1862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grpSp>
        <p:nvGrpSpPr>
          <p:cNvPr id="135" name="Group 133"/>
          <p:cNvGrpSpPr>
            <a:grpSpLocks/>
          </p:cNvGrpSpPr>
          <p:nvPr/>
        </p:nvGrpSpPr>
        <p:grpSpPr bwMode="auto">
          <a:xfrm>
            <a:off x="3138488" y="4392613"/>
            <a:ext cx="617537" cy="250825"/>
            <a:chOff x="2356" y="1300"/>
            <a:chExt cx="555" cy="194"/>
          </a:xfrm>
        </p:grpSpPr>
        <p:sp>
          <p:nvSpPr>
            <p:cNvPr id="136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37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38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39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42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40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4" name="Group 133"/>
          <p:cNvGrpSpPr>
            <a:grpSpLocks/>
          </p:cNvGrpSpPr>
          <p:nvPr/>
        </p:nvGrpSpPr>
        <p:grpSpPr bwMode="auto">
          <a:xfrm>
            <a:off x="4132263" y="3706813"/>
            <a:ext cx="617537" cy="250825"/>
            <a:chOff x="2356" y="1300"/>
            <a:chExt cx="555" cy="194"/>
          </a:xfrm>
        </p:grpSpPr>
        <p:sp>
          <p:nvSpPr>
            <p:cNvPr id="145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46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47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48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51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49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0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3" name="Group 133"/>
          <p:cNvGrpSpPr>
            <a:grpSpLocks/>
          </p:cNvGrpSpPr>
          <p:nvPr/>
        </p:nvGrpSpPr>
        <p:grpSpPr bwMode="auto">
          <a:xfrm>
            <a:off x="4706938" y="4013200"/>
            <a:ext cx="617537" cy="250825"/>
            <a:chOff x="2356" y="1300"/>
            <a:chExt cx="555" cy="194"/>
          </a:xfrm>
        </p:grpSpPr>
        <p:sp>
          <p:nvSpPr>
            <p:cNvPr id="154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55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56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57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60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58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2" name="Group 133"/>
          <p:cNvGrpSpPr>
            <a:grpSpLocks/>
          </p:cNvGrpSpPr>
          <p:nvPr/>
        </p:nvGrpSpPr>
        <p:grpSpPr bwMode="auto">
          <a:xfrm>
            <a:off x="5245100" y="3538538"/>
            <a:ext cx="617538" cy="250825"/>
            <a:chOff x="2356" y="1300"/>
            <a:chExt cx="555" cy="194"/>
          </a:xfrm>
        </p:grpSpPr>
        <p:sp>
          <p:nvSpPr>
            <p:cNvPr id="163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64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65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66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69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67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1" name="Group 133"/>
          <p:cNvGrpSpPr>
            <a:grpSpLocks/>
          </p:cNvGrpSpPr>
          <p:nvPr/>
        </p:nvGrpSpPr>
        <p:grpSpPr bwMode="auto">
          <a:xfrm>
            <a:off x="3813175" y="4121150"/>
            <a:ext cx="617538" cy="250825"/>
            <a:chOff x="2356" y="1300"/>
            <a:chExt cx="555" cy="194"/>
          </a:xfrm>
        </p:grpSpPr>
        <p:sp>
          <p:nvSpPr>
            <p:cNvPr id="1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75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78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6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7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0" name="Group 133"/>
          <p:cNvGrpSpPr>
            <a:grpSpLocks/>
          </p:cNvGrpSpPr>
          <p:nvPr/>
        </p:nvGrpSpPr>
        <p:grpSpPr bwMode="auto">
          <a:xfrm>
            <a:off x="4368800" y="4610100"/>
            <a:ext cx="617538" cy="250825"/>
            <a:chOff x="2356" y="1300"/>
            <a:chExt cx="555" cy="194"/>
          </a:xfrm>
        </p:grpSpPr>
        <p:sp>
          <p:nvSpPr>
            <p:cNvPr id="181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82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83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84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87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85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6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9" name="Group 133"/>
          <p:cNvGrpSpPr>
            <a:grpSpLocks/>
          </p:cNvGrpSpPr>
          <p:nvPr/>
        </p:nvGrpSpPr>
        <p:grpSpPr bwMode="auto">
          <a:xfrm>
            <a:off x="5389563" y="4411663"/>
            <a:ext cx="617537" cy="250825"/>
            <a:chOff x="2356" y="1300"/>
            <a:chExt cx="555" cy="194"/>
          </a:xfrm>
        </p:grpSpPr>
        <p:sp>
          <p:nvSpPr>
            <p:cNvPr id="190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91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92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193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96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94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5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8" name="Group 133"/>
          <p:cNvGrpSpPr>
            <a:grpSpLocks/>
          </p:cNvGrpSpPr>
          <p:nvPr/>
        </p:nvGrpSpPr>
        <p:grpSpPr bwMode="auto">
          <a:xfrm>
            <a:off x="3502025" y="3351213"/>
            <a:ext cx="617538" cy="250825"/>
            <a:chOff x="2356" y="1300"/>
            <a:chExt cx="555" cy="194"/>
          </a:xfrm>
        </p:grpSpPr>
        <p:sp>
          <p:nvSpPr>
            <p:cNvPr id="199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200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201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grpSp>
          <p:nvGrpSpPr>
            <p:cNvPr id="202" name="Group 137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205" name="Freeform 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Freeform 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3" name="Line 140"/>
            <p:cNvSpPr>
              <a:spLocks noChangeShapeType="1"/>
            </p:cNvSpPr>
            <p:nvPr/>
          </p:nvSpPr>
          <p:spPr bwMode="auto">
            <a:xfrm>
              <a:off x="2357" y="1361"/>
              <a:ext cx="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4" name="Line 141"/>
            <p:cNvSpPr>
              <a:spLocks noChangeShapeType="1"/>
            </p:cNvSpPr>
            <p:nvPr/>
          </p:nvSpPr>
          <p:spPr bwMode="auto">
            <a:xfrm>
              <a:off x="2907" y="136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207" name="Straight Connector 10"/>
          <p:cNvCxnSpPr>
            <a:cxnSpLocks noChangeShapeType="1"/>
            <a:stCxn id="204" idx="0"/>
            <a:endCxn id="167" idx="0"/>
          </p:cNvCxnSpPr>
          <p:nvPr/>
        </p:nvCxnSpPr>
        <p:spPr bwMode="auto">
          <a:xfrm>
            <a:off x="4114800" y="3432175"/>
            <a:ext cx="1131888" cy="1857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" name="Straight Connector 297"/>
          <p:cNvCxnSpPr>
            <a:cxnSpLocks noChangeShapeType="1"/>
            <a:endCxn id="156" idx="1"/>
          </p:cNvCxnSpPr>
          <p:nvPr/>
        </p:nvCxnSpPr>
        <p:spPr bwMode="auto">
          <a:xfrm>
            <a:off x="4656138" y="3924300"/>
            <a:ext cx="139700" cy="1127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" name="Straight Connector 298"/>
          <p:cNvCxnSpPr>
            <a:cxnSpLocks noChangeShapeType="1"/>
            <a:endCxn id="158" idx="1"/>
          </p:cNvCxnSpPr>
          <p:nvPr/>
        </p:nvCxnSpPr>
        <p:spPr bwMode="auto">
          <a:xfrm flipV="1">
            <a:off x="4425950" y="4200525"/>
            <a:ext cx="280988" cy="61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" name="Straight Connector 299"/>
          <p:cNvCxnSpPr>
            <a:cxnSpLocks noChangeShapeType="1"/>
          </p:cNvCxnSpPr>
          <p:nvPr/>
        </p:nvCxnSpPr>
        <p:spPr bwMode="auto">
          <a:xfrm flipV="1">
            <a:off x="4083050" y="3962400"/>
            <a:ext cx="223838" cy="1492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Straight Connector 300"/>
          <p:cNvCxnSpPr>
            <a:cxnSpLocks noChangeShapeType="1"/>
          </p:cNvCxnSpPr>
          <p:nvPr/>
        </p:nvCxnSpPr>
        <p:spPr bwMode="auto">
          <a:xfrm flipV="1">
            <a:off x="3738563" y="4367213"/>
            <a:ext cx="222250" cy="1476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" name="Straight Connector 301"/>
          <p:cNvCxnSpPr>
            <a:cxnSpLocks noChangeShapeType="1"/>
            <a:stCxn id="183" idx="0"/>
          </p:cNvCxnSpPr>
          <p:nvPr/>
        </p:nvCxnSpPr>
        <p:spPr bwMode="auto">
          <a:xfrm flipV="1">
            <a:off x="4675188" y="4267200"/>
            <a:ext cx="292100" cy="342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3" name="Straight Connector 302"/>
          <p:cNvCxnSpPr>
            <a:cxnSpLocks noChangeShapeType="1"/>
          </p:cNvCxnSpPr>
          <p:nvPr/>
        </p:nvCxnSpPr>
        <p:spPr bwMode="auto">
          <a:xfrm flipH="1" flipV="1">
            <a:off x="5243513" y="4248150"/>
            <a:ext cx="412750" cy="1682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4" name="Straight Connector 303"/>
          <p:cNvCxnSpPr>
            <a:cxnSpLocks noChangeShapeType="1"/>
          </p:cNvCxnSpPr>
          <p:nvPr/>
        </p:nvCxnSpPr>
        <p:spPr bwMode="auto">
          <a:xfrm flipV="1">
            <a:off x="5227638" y="3776663"/>
            <a:ext cx="328612" cy="266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" name="Straight Connector 304"/>
          <p:cNvCxnSpPr>
            <a:cxnSpLocks noChangeShapeType="1"/>
            <a:endCxn id="199" idx="4"/>
          </p:cNvCxnSpPr>
          <p:nvPr/>
        </p:nvCxnSpPr>
        <p:spPr bwMode="auto">
          <a:xfrm flipH="1" flipV="1">
            <a:off x="3810000" y="3602038"/>
            <a:ext cx="476250" cy="117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" name="Straight Connector 22"/>
          <p:cNvCxnSpPr>
            <a:cxnSpLocks noChangeShapeType="1"/>
            <a:endCxn id="201" idx="1"/>
          </p:cNvCxnSpPr>
          <p:nvPr/>
        </p:nvCxnSpPr>
        <p:spPr bwMode="auto">
          <a:xfrm>
            <a:off x="2362200" y="2578100"/>
            <a:ext cx="1230313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7" name="Straight Connector 305"/>
          <p:cNvCxnSpPr>
            <a:cxnSpLocks noChangeShapeType="1"/>
            <a:endCxn id="203" idx="0"/>
          </p:cNvCxnSpPr>
          <p:nvPr/>
        </p:nvCxnSpPr>
        <p:spPr bwMode="auto">
          <a:xfrm>
            <a:off x="1617663" y="2909888"/>
            <a:ext cx="1885950" cy="519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8" name="Straight Connector 306"/>
          <p:cNvCxnSpPr>
            <a:cxnSpLocks noChangeShapeType="1"/>
            <a:endCxn id="203" idx="1"/>
          </p:cNvCxnSpPr>
          <p:nvPr/>
        </p:nvCxnSpPr>
        <p:spPr bwMode="auto">
          <a:xfrm>
            <a:off x="1230313" y="3278188"/>
            <a:ext cx="227330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9" name="Straight Connector 307"/>
          <p:cNvCxnSpPr>
            <a:cxnSpLocks noChangeShapeType="1"/>
            <a:endCxn id="140" idx="0"/>
          </p:cNvCxnSpPr>
          <p:nvPr/>
        </p:nvCxnSpPr>
        <p:spPr bwMode="auto">
          <a:xfrm>
            <a:off x="1166813" y="4260850"/>
            <a:ext cx="1971675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0" name="Straight Connector 308"/>
          <p:cNvCxnSpPr>
            <a:cxnSpLocks noChangeShapeType="1"/>
            <a:endCxn id="136" idx="2"/>
          </p:cNvCxnSpPr>
          <p:nvPr/>
        </p:nvCxnSpPr>
        <p:spPr bwMode="auto">
          <a:xfrm flipV="1">
            <a:off x="1393825" y="4573588"/>
            <a:ext cx="17446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1" name="Straight Connector 309"/>
          <p:cNvCxnSpPr>
            <a:cxnSpLocks noChangeShapeType="1"/>
            <a:endCxn id="136" idx="3"/>
          </p:cNvCxnSpPr>
          <p:nvPr/>
        </p:nvCxnSpPr>
        <p:spPr bwMode="auto">
          <a:xfrm flipV="1">
            <a:off x="1797050" y="4622800"/>
            <a:ext cx="14319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2" name="Straight Connector 310"/>
          <p:cNvCxnSpPr>
            <a:cxnSpLocks noChangeShapeType="1"/>
            <a:stCxn id="103" idx="0"/>
            <a:endCxn id="136" idx="4"/>
          </p:cNvCxnSpPr>
          <p:nvPr/>
        </p:nvCxnSpPr>
        <p:spPr bwMode="auto">
          <a:xfrm flipV="1">
            <a:off x="3389313" y="4643438"/>
            <a:ext cx="57150" cy="1211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3" name="Straight Connector 311"/>
          <p:cNvCxnSpPr>
            <a:cxnSpLocks noChangeShapeType="1"/>
          </p:cNvCxnSpPr>
          <p:nvPr/>
        </p:nvCxnSpPr>
        <p:spPr bwMode="auto">
          <a:xfrm flipV="1">
            <a:off x="4616450" y="4872038"/>
            <a:ext cx="635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4" name="Straight Connector 312"/>
          <p:cNvCxnSpPr>
            <a:cxnSpLocks noChangeShapeType="1"/>
            <a:stCxn id="106" idx="1"/>
          </p:cNvCxnSpPr>
          <p:nvPr/>
        </p:nvCxnSpPr>
        <p:spPr bwMode="auto">
          <a:xfrm flipH="1" flipV="1">
            <a:off x="4924425" y="4821238"/>
            <a:ext cx="506413" cy="1058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" name="Straight Connector 313"/>
          <p:cNvCxnSpPr>
            <a:cxnSpLocks noChangeShapeType="1"/>
          </p:cNvCxnSpPr>
          <p:nvPr/>
        </p:nvCxnSpPr>
        <p:spPr bwMode="auto">
          <a:xfrm flipH="1" flipV="1">
            <a:off x="5832475" y="4648200"/>
            <a:ext cx="1722438" cy="1020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" name="Straight Connector 314"/>
          <p:cNvCxnSpPr>
            <a:cxnSpLocks noChangeShapeType="1"/>
            <a:endCxn id="195" idx="1"/>
          </p:cNvCxnSpPr>
          <p:nvPr/>
        </p:nvCxnSpPr>
        <p:spPr bwMode="auto">
          <a:xfrm flipH="1" flipV="1">
            <a:off x="6002338" y="4600575"/>
            <a:ext cx="22447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7" name="Straight Connector 315"/>
          <p:cNvCxnSpPr>
            <a:cxnSpLocks noChangeShapeType="1"/>
            <a:endCxn id="195" idx="0"/>
          </p:cNvCxnSpPr>
          <p:nvPr/>
        </p:nvCxnSpPr>
        <p:spPr bwMode="auto">
          <a:xfrm flipH="1">
            <a:off x="6002338" y="4295775"/>
            <a:ext cx="2017712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8" name="Straight Connector 316"/>
          <p:cNvCxnSpPr>
            <a:cxnSpLocks noChangeShapeType="1"/>
          </p:cNvCxnSpPr>
          <p:nvPr/>
        </p:nvCxnSpPr>
        <p:spPr bwMode="auto">
          <a:xfrm flipH="1">
            <a:off x="5861050" y="3227388"/>
            <a:ext cx="14224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9" name="Straight Connector 317"/>
          <p:cNvCxnSpPr>
            <a:cxnSpLocks noChangeShapeType="1"/>
          </p:cNvCxnSpPr>
          <p:nvPr/>
        </p:nvCxnSpPr>
        <p:spPr bwMode="auto">
          <a:xfrm flipH="1">
            <a:off x="5684838" y="2803525"/>
            <a:ext cx="89852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0" name="Straight Connector 318"/>
          <p:cNvCxnSpPr>
            <a:cxnSpLocks noChangeShapeType="1"/>
            <a:stCxn id="114" idx="9"/>
          </p:cNvCxnSpPr>
          <p:nvPr/>
        </p:nvCxnSpPr>
        <p:spPr bwMode="auto">
          <a:xfrm>
            <a:off x="4849813" y="2381250"/>
            <a:ext cx="555625" cy="1125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1" name="TextBox 39958"/>
          <p:cNvSpPr txBox="1">
            <a:spLocks noChangeArrowheads="1"/>
          </p:cNvSpPr>
          <p:nvPr/>
        </p:nvSpPr>
        <p:spPr bwMode="auto">
          <a:xfrm>
            <a:off x="2887663" y="3584575"/>
            <a:ext cx="1008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i="1"/>
              <a:t>global</a:t>
            </a:r>
            <a:br>
              <a:rPr lang="en-US" altLang="pt-BR" i="1"/>
            </a:br>
            <a:r>
              <a:rPr lang="en-US" altLang="pt-BR" i="1"/>
              <a:t>ISP</a:t>
            </a:r>
          </a:p>
        </p:txBody>
      </p:sp>
    </p:spTree>
    <p:extLst>
      <p:ext uri="{BB962C8B-B14F-4D97-AF65-F5344CB8AC3E}">
        <p14:creationId xmlns:p14="http://schemas.microsoft.com/office/powerpoint/2010/main" val="4652661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075" y="1193070"/>
            <a:ext cx="82042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kern="0" dirty="0">
                <a:ea typeface="ＭＳ Ｐゴシック" pitchFamily="34" charset="-128"/>
              </a:rPr>
              <a:t>Mas, se um ISP global for um negócio viável, haverá competidores...</a:t>
            </a: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232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233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2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4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2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4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5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28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2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6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27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7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27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8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8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27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9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27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0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27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2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1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26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0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2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26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3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26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4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26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4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5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26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6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25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0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7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25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8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8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25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249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0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1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2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3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4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grpSp>
        <p:nvGrpSpPr>
          <p:cNvPr id="287" name="Group 8"/>
          <p:cNvGrpSpPr>
            <a:grpSpLocks/>
          </p:cNvGrpSpPr>
          <p:nvPr/>
        </p:nvGrpSpPr>
        <p:grpSpPr bwMode="auto">
          <a:xfrm>
            <a:off x="4546600" y="3746500"/>
            <a:ext cx="3225800" cy="1117600"/>
            <a:chOff x="7848600" y="2044700"/>
            <a:chExt cx="3200399" cy="1371600"/>
          </a:xfrm>
        </p:grpSpPr>
        <p:sp>
          <p:nvSpPr>
            <p:cNvPr id="288" name="Oval 3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89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36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6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6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6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6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67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8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90" name="Straight Connector 10"/>
            <p:cNvCxnSpPr>
              <a:cxnSpLocks noChangeShapeType="1"/>
              <a:stCxn id="368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1" name="Straight Connector 297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2" name="Straight Connector 298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Straight Connector 299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4" name="Straight Connector 300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5" name="Straight Connector 301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" name="Straight Connector 302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" name="Straight Connector 303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8" name="Straight Connector 304"/>
            <p:cNvCxnSpPr>
              <a:cxnSpLocks noChangeShapeType="1"/>
              <a:endCxn id="363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9" name="TextBox 39958"/>
            <p:cNvSpPr txBox="1">
              <a:spLocks noChangeArrowheads="1"/>
            </p:cNvSpPr>
            <p:nvPr/>
          </p:nvSpPr>
          <p:spPr bwMode="auto">
            <a:xfrm>
              <a:off x="7958081" y="2471291"/>
              <a:ext cx="886407" cy="49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B</a:t>
              </a:r>
            </a:p>
          </p:txBody>
        </p:sp>
        <p:grpSp>
          <p:nvGrpSpPr>
            <p:cNvPr id="300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35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5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5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5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6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59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1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34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5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5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51" name="Line 140"/>
              <p:cNvSpPr>
                <a:spLocks noChangeShapeType="1"/>
              </p:cNvSpPr>
              <p:nvPr/>
            </p:nvSpPr>
            <p:spPr bwMode="auto">
              <a:xfrm>
                <a:off x="2358" y="1356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2" name="Line 141"/>
              <p:cNvSpPr>
                <a:spLocks noChangeShapeType="1"/>
              </p:cNvSpPr>
              <p:nvPr/>
            </p:nvSpPr>
            <p:spPr bwMode="auto">
              <a:xfrm>
                <a:off x="2908" y="1358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2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33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4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4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43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4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3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33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3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3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3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3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35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6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4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32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2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2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7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8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5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31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1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1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1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2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19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0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6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3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1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1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1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2" name="Line 141"/>
              <p:cNvSpPr>
                <a:spLocks noChangeShapeType="1"/>
              </p:cNvSpPr>
              <p:nvPr/>
            </p:nvSpPr>
            <p:spPr bwMode="auto">
              <a:xfrm>
                <a:off x="2910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71" name="Group 331"/>
          <p:cNvGrpSpPr>
            <a:grpSpLocks/>
          </p:cNvGrpSpPr>
          <p:nvPr/>
        </p:nvGrpSpPr>
        <p:grpSpPr bwMode="auto">
          <a:xfrm>
            <a:off x="1803400" y="2755900"/>
            <a:ext cx="3467100" cy="1193800"/>
            <a:chOff x="7848600" y="2044700"/>
            <a:chExt cx="3200399" cy="1371600"/>
          </a:xfrm>
        </p:grpSpPr>
        <p:sp>
          <p:nvSpPr>
            <p:cNvPr id="372" name="Oval 332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373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44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5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5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51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2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374" name="Straight Connector 334"/>
            <p:cNvCxnSpPr>
              <a:cxnSpLocks noChangeShapeType="1"/>
              <a:stCxn id="452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5" name="Straight Connector 335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6" name="Straight Connector 336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7" name="Straight Connector 337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8" name="Straight Connector 338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" name="Straight Connector 339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0" name="Straight Connector 340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1" name="Straight Connector 341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2" name="Straight Connector 342"/>
            <p:cNvCxnSpPr>
              <a:cxnSpLocks noChangeShapeType="1"/>
              <a:endCxn id="447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3" name="TextBox 343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44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A</a:t>
              </a:r>
            </a:p>
          </p:txBody>
        </p:sp>
        <p:grpSp>
          <p:nvGrpSpPr>
            <p:cNvPr id="384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43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4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4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43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4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5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43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3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3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35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6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6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42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2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2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27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8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7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41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1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2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19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0" name="Line 141"/>
              <p:cNvSpPr>
                <a:spLocks noChangeShapeType="1"/>
              </p:cNvSpPr>
              <p:nvPr/>
            </p:nvSpPr>
            <p:spPr bwMode="auto">
              <a:xfrm>
                <a:off x="2906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8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4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1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1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11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2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9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39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0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0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03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4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90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39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9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9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95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6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455" name="Group 416"/>
          <p:cNvGrpSpPr>
            <a:grpSpLocks/>
          </p:cNvGrpSpPr>
          <p:nvPr/>
        </p:nvGrpSpPr>
        <p:grpSpPr bwMode="auto">
          <a:xfrm>
            <a:off x="1498600" y="4165600"/>
            <a:ext cx="3086100" cy="1168400"/>
            <a:chOff x="7848600" y="2044700"/>
            <a:chExt cx="3200399" cy="1371600"/>
          </a:xfrm>
        </p:grpSpPr>
        <p:sp>
          <p:nvSpPr>
            <p:cNvPr id="456" name="Oval 417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457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531" name="Oval 492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3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3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35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6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458" name="Straight Connector 419"/>
            <p:cNvCxnSpPr>
              <a:cxnSpLocks noChangeShapeType="1"/>
              <a:stCxn id="536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9" name="Straight Connector 420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" name="Straight Connector 421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" name="Straight Connector 422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2" name="Straight Connector 423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3" name="Straight Connector 424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4" name="Straight Connector 425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5" name="Straight Connector 426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6" name="Straight Connector 427"/>
            <p:cNvCxnSpPr>
              <a:cxnSpLocks noChangeShapeType="1"/>
              <a:endCxn id="531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7" name="TextBox 428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6536" cy="46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C</a:t>
              </a:r>
            </a:p>
          </p:txBody>
        </p:sp>
        <p:grpSp>
          <p:nvGrpSpPr>
            <p:cNvPr id="468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52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2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2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27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8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69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51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1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2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19" name="Line 140"/>
              <p:cNvSpPr>
                <a:spLocks noChangeShapeType="1"/>
              </p:cNvSpPr>
              <p:nvPr/>
            </p:nvSpPr>
            <p:spPr bwMode="auto">
              <a:xfrm>
                <a:off x="2357" y="1360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0" name="Line 141"/>
              <p:cNvSpPr>
                <a:spLocks noChangeShapeType="1"/>
              </p:cNvSpPr>
              <p:nvPr/>
            </p:nvSpPr>
            <p:spPr bwMode="auto">
              <a:xfrm>
                <a:off x="2908" y="1362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0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5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1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1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1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1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2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1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49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0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0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0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03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4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2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49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9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9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9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9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95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6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3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48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8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8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8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8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87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8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4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47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7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7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7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8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79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0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cxnSp>
        <p:nvCxnSpPr>
          <p:cNvPr id="539" name="Straight Connector 12"/>
          <p:cNvCxnSpPr>
            <a:cxnSpLocks noChangeShapeType="1"/>
            <a:endCxn id="449" idx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0" name="Straight Connector 500"/>
          <p:cNvCxnSpPr>
            <a:cxnSpLocks noChangeShapeType="1"/>
            <a:endCxn id="451" idx="1"/>
          </p:cNvCxnSpPr>
          <p:nvPr/>
        </p:nvCxnSpPr>
        <p:spPr bwMode="auto">
          <a:xfrm>
            <a:off x="1638300" y="2849563"/>
            <a:ext cx="900113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1" name="Straight Connector 501"/>
          <p:cNvCxnSpPr>
            <a:cxnSpLocks noChangeShapeType="1"/>
            <a:endCxn id="447" idx="2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" name="Straight Connector 502"/>
          <p:cNvCxnSpPr>
            <a:cxnSpLocks noChangeShapeType="1"/>
            <a:endCxn id="417" idx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3" name="Straight Connector 503"/>
          <p:cNvCxnSpPr>
            <a:cxnSpLocks noChangeShapeType="1"/>
            <a:endCxn id="417" idx="0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4" name="Straight Connector 504"/>
          <p:cNvCxnSpPr>
            <a:cxnSpLocks noChangeShapeType="1"/>
            <a:endCxn id="333" idx="0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5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6" name="Straight Connector 506"/>
          <p:cNvCxnSpPr>
            <a:cxnSpLocks noChangeShapeType="1"/>
            <a:stCxn id="261" idx="4"/>
            <a:endCxn id="328" idx="0"/>
          </p:cNvCxnSpPr>
          <p:nvPr/>
        </p:nvCxnSpPr>
        <p:spPr bwMode="auto">
          <a:xfrm flipH="1">
            <a:off x="7483475" y="422910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7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" name="Straight Connector 508"/>
          <p:cNvCxnSpPr>
            <a:cxnSpLocks noChangeShapeType="1"/>
            <a:endCxn id="315" idx="5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9" name="Straight Connector 509"/>
          <p:cNvCxnSpPr>
            <a:cxnSpLocks noChangeShapeType="1"/>
            <a:stCxn id="259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0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1" name="Straight Connector 511"/>
          <p:cNvCxnSpPr>
            <a:cxnSpLocks noChangeShapeType="1"/>
            <a:stCxn id="256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2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" name="Straight Connector 513"/>
          <p:cNvCxnSpPr>
            <a:cxnSpLocks noChangeShapeType="1"/>
            <a:endCxn id="479" idx="0"/>
          </p:cNvCxnSpPr>
          <p:nvPr/>
        </p:nvCxnSpPr>
        <p:spPr bwMode="auto">
          <a:xfrm flipV="1">
            <a:off x="1362075" y="5045075"/>
            <a:ext cx="706438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4" name="Straight Connector 514"/>
          <p:cNvCxnSpPr>
            <a:cxnSpLocks noChangeShapeType="1"/>
            <a:endCxn id="535" idx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563910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075" y="1193070"/>
            <a:ext cx="82042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kern="0" dirty="0">
                <a:ea typeface="ＭＳ Ｐゴシック" pitchFamily="34" charset="-128"/>
              </a:rPr>
              <a:t>Mas, se um ISP global for um negócio viável, haverá competidores... que precisam se interconectar</a:t>
            </a: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232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233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2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4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2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4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5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28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2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6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27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7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27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8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8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27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39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27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0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27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2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1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26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0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2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26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3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26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4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26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4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5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26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6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25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0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7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25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8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248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25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249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0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1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2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3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54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grpSp>
        <p:nvGrpSpPr>
          <p:cNvPr id="287" name="Group 8"/>
          <p:cNvGrpSpPr>
            <a:grpSpLocks/>
          </p:cNvGrpSpPr>
          <p:nvPr/>
        </p:nvGrpSpPr>
        <p:grpSpPr bwMode="auto">
          <a:xfrm>
            <a:off x="4546600" y="3746500"/>
            <a:ext cx="3225800" cy="1117600"/>
            <a:chOff x="7848600" y="2044700"/>
            <a:chExt cx="3200399" cy="1371600"/>
          </a:xfrm>
        </p:grpSpPr>
        <p:sp>
          <p:nvSpPr>
            <p:cNvPr id="288" name="Oval 3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89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36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6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6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6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6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67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8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90" name="Straight Connector 10"/>
            <p:cNvCxnSpPr>
              <a:cxnSpLocks noChangeShapeType="1"/>
              <a:stCxn id="368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1" name="Straight Connector 297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2" name="Straight Connector 298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Straight Connector 299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4" name="Straight Connector 300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5" name="Straight Connector 301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" name="Straight Connector 302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" name="Straight Connector 303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8" name="Straight Connector 304"/>
            <p:cNvCxnSpPr>
              <a:cxnSpLocks noChangeShapeType="1"/>
              <a:endCxn id="363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9" name="TextBox 39958"/>
            <p:cNvSpPr txBox="1">
              <a:spLocks noChangeArrowheads="1"/>
            </p:cNvSpPr>
            <p:nvPr/>
          </p:nvSpPr>
          <p:spPr bwMode="auto">
            <a:xfrm>
              <a:off x="7958081" y="2471291"/>
              <a:ext cx="886407" cy="49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B</a:t>
              </a:r>
            </a:p>
          </p:txBody>
        </p:sp>
        <p:grpSp>
          <p:nvGrpSpPr>
            <p:cNvPr id="300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35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5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5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5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6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59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1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34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5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5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51" name="Line 140"/>
              <p:cNvSpPr>
                <a:spLocks noChangeShapeType="1"/>
              </p:cNvSpPr>
              <p:nvPr/>
            </p:nvSpPr>
            <p:spPr bwMode="auto">
              <a:xfrm>
                <a:off x="2358" y="1356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2" name="Line 141"/>
              <p:cNvSpPr>
                <a:spLocks noChangeShapeType="1"/>
              </p:cNvSpPr>
              <p:nvPr/>
            </p:nvSpPr>
            <p:spPr bwMode="auto">
              <a:xfrm>
                <a:off x="2908" y="1358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2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33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4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4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4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43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4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3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33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3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3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3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3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35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6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4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32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2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2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2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7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8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5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31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1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1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1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2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19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0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6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3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1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1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1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2" name="Line 141"/>
              <p:cNvSpPr>
                <a:spLocks noChangeShapeType="1"/>
              </p:cNvSpPr>
              <p:nvPr/>
            </p:nvSpPr>
            <p:spPr bwMode="auto">
              <a:xfrm>
                <a:off x="2910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71" name="Group 331"/>
          <p:cNvGrpSpPr>
            <a:grpSpLocks/>
          </p:cNvGrpSpPr>
          <p:nvPr/>
        </p:nvGrpSpPr>
        <p:grpSpPr bwMode="auto">
          <a:xfrm>
            <a:off x="1803400" y="2755900"/>
            <a:ext cx="3467100" cy="1193800"/>
            <a:chOff x="7848600" y="2044700"/>
            <a:chExt cx="3200399" cy="1371600"/>
          </a:xfrm>
        </p:grpSpPr>
        <p:sp>
          <p:nvSpPr>
            <p:cNvPr id="372" name="Oval 332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373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44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5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5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51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2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374" name="Straight Connector 334"/>
            <p:cNvCxnSpPr>
              <a:cxnSpLocks noChangeShapeType="1"/>
              <a:stCxn id="452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5" name="Straight Connector 335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6" name="Straight Connector 336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7" name="Straight Connector 337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8" name="Straight Connector 338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" name="Straight Connector 339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0" name="Straight Connector 340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1" name="Straight Connector 341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2" name="Straight Connector 342"/>
            <p:cNvCxnSpPr>
              <a:cxnSpLocks noChangeShapeType="1"/>
              <a:endCxn id="447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3" name="TextBox 343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44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A</a:t>
              </a:r>
            </a:p>
          </p:txBody>
        </p:sp>
        <p:grpSp>
          <p:nvGrpSpPr>
            <p:cNvPr id="384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43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4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4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43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4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5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43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3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3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35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6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6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42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2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2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27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8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7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41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1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2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19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0" name="Line 141"/>
              <p:cNvSpPr>
                <a:spLocks noChangeShapeType="1"/>
              </p:cNvSpPr>
              <p:nvPr/>
            </p:nvSpPr>
            <p:spPr bwMode="auto">
              <a:xfrm>
                <a:off x="2906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8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4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1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1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11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2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9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39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0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0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0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03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4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90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39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39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39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39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95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6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455" name="Group 416"/>
          <p:cNvGrpSpPr>
            <a:grpSpLocks/>
          </p:cNvGrpSpPr>
          <p:nvPr/>
        </p:nvGrpSpPr>
        <p:grpSpPr bwMode="auto">
          <a:xfrm>
            <a:off x="1498600" y="4165600"/>
            <a:ext cx="3086100" cy="1168400"/>
            <a:chOff x="7848600" y="2044700"/>
            <a:chExt cx="3200399" cy="1371600"/>
          </a:xfrm>
        </p:grpSpPr>
        <p:sp>
          <p:nvSpPr>
            <p:cNvPr id="456" name="Oval 417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457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531" name="Oval 492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3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3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35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6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458" name="Straight Connector 419"/>
            <p:cNvCxnSpPr>
              <a:cxnSpLocks noChangeShapeType="1"/>
              <a:stCxn id="536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9" name="Straight Connector 420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" name="Straight Connector 421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" name="Straight Connector 422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2" name="Straight Connector 423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3" name="Straight Connector 424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4" name="Straight Connector 425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5" name="Straight Connector 426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6" name="Straight Connector 427"/>
            <p:cNvCxnSpPr>
              <a:cxnSpLocks noChangeShapeType="1"/>
              <a:endCxn id="531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7" name="TextBox 428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6536" cy="46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C</a:t>
              </a:r>
            </a:p>
          </p:txBody>
        </p:sp>
        <p:grpSp>
          <p:nvGrpSpPr>
            <p:cNvPr id="468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52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2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2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27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8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69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51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1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2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19" name="Line 140"/>
              <p:cNvSpPr>
                <a:spLocks noChangeShapeType="1"/>
              </p:cNvSpPr>
              <p:nvPr/>
            </p:nvSpPr>
            <p:spPr bwMode="auto">
              <a:xfrm>
                <a:off x="2357" y="1360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0" name="Line 141"/>
              <p:cNvSpPr>
                <a:spLocks noChangeShapeType="1"/>
              </p:cNvSpPr>
              <p:nvPr/>
            </p:nvSpPr>
            <p:spPr bwMode="auto">
              <a:xfrm>
                <a:off x="2908" y="1362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0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5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1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1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1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1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2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1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49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0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0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0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03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4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2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49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9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9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9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9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95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6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3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48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8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8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8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8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87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8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74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47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7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7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7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8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79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0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cxnSp>
        <p:nvCxnSpPr>
          <p:cNvPr id="539" name="Straight Connector 12"/>
          <p:cNvCxnSpPr>
            <a:cxnSpLocks noChangeShapeType="1"/>
            <a:endCxn id="449" idx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0" name="Straight Connector 500"/>
          <p:cNvCxnSpPr>
            <a:cxnSpLocks noChangeShapeType="1"/>
            <a:endCxn id="451" idx="1"/>
          </p:cNvCxnSpPr>
          <p:nvPr/>
        </p:nvCxnSpPr>
        <p:spPr bwMode="auto">
          <a:xfrm>
            <a:off x="1638300" y="2849563"/>
            <a:ext cx="900113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1" name="Straight Connector 501"/>
          <p:cNvCxnSpPr>
            <a:cxnSpLocks noChangeShapeType="1"/>
            <a:endCxn id="447" idx="2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" name="Straight Connector 502"/>
          <p:cNvCxnSpPr>
            <a:cxnSpLocks noChangeShapeType="1"/>
            <a:endCxn id="417" idx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3" name="Straight Connector 503"/>
          <p:cNvCxnSpPr>
            <a:cxnSpLocks noChangeShapeType="1"/>
            <a:endCxn id="417" idx="0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4" name="Straight Connector 504"/>
          <p:cNvCxnSpPr>
            <a:cxnSpLocks noChangeShapeType="1"/>
            <a:endCxn id="333" idx="0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5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6" name="Straight Connector 506"/>
          <p:cNvCxnSpPr>
            <a:cxnSpLocks noChangeShapeType="1"/>
            <a:stCxn id="261" idx="4"/>
            <a:endCxn id="328" idx="0"/>
          </p:cNvCxnSpPr>
          <p:nvPr/>
        </p:nvCxnSpPr>
        <p:spPr bwMode="auto">
          <a:xfrm flipH="1">
            <a:off x="7483475" y="422910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7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" name="Straight Connector 508"/>
          <p:cNvCxnSpPr>
            <a:cxnSpLocks noChangeShapeType="1"/>
            <a:endCxn id="315" idx="5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9" name="Straight Connector 509"/>
          <p:cNvCxnSpPr>
            <a:cxnSpLocks noChangeShapeType="1"/>
            <a:stCxn id="259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0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1" name="Straight Connector 511"/>
          <p:cNvCxnSpPr>
            <a:cxnSpLocks noChangeShapeType="1"/>
            <a:stCxn id="256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2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" name="Straight Connector 513"/>
          <p:cNvCxnSpPr>
            <a:cxnSpLocks noChangeShapeType="1"/>
            <a:endCxn id="479" idx="0"/>
          </p:cNvCxnSpPr>
          <p:nvPr/>
        </p:nvCxnSpPr>
        <p:spPr bwMode="auto">
          <a:xfrm flipV="1">
            <a:off x="1362075" y="5045075"/>
            <a:ext cx="706438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4" name="Straight Connector 514"/>
          <p:cNvCxnSpPr>
            <a:cxnSpLocks noChangeShapeType="1"/>
            <a:endCxn id="535" idx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55" name="Group 20"/>
          <p:cNvGrpSpPr>
            <a:grpSpLocks/>
          </p:cNvGrpSpPr>
          <p:nvPr/>
        </p:nvGrpSpPr>
        <p:grpSpPr bwMode="auto">
          <a:xfrm>
            <a:off x="4713288" y="2871788"/>
            <a:ext cx="2117725" cy="1082675"/>
            <a:chOff x="4712800" y="2871032"/>
            <a:chExt cx="2117908" cy="1082781"/>
          </a:xfrm>
        </p:grpSpPr>
        <p:grpSp>
          <p:nvGrpSpPr>
            <p:cNvPr id="55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55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6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557" name="Straight Connector 18"/>
            <p:cNvCxnSpPr>
              <a:cxnSpLocks noChangeShapeType="1"/>
            </p:cNvCxnSpPr>
            <p:nvPr/>
          </p:nvCxnSpPr>
          <p:spPr bwMode="auto">
            <a:xfrm>
              <a:off x="4712800" y="3050554"/>
              <a:ext cx="964390" cy="2689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8" name="Straight Connector 516"/>
            <p:cNvCxnSpPr>
              <a:cxnSpLocks noChangeShapeType="1"/>
            </p:cNvCxnSpPr>
            <p:nvPr/>
          </p:nvCxnSpPr>
          <p:spPr bwMode="auto">
            <a:xfrm>
              <a:off x="6139092" y="3168890"/>
              <a:ext cx="691616" cy="78492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1" name="Group 39939"/>
          <p:cNvGrpSpPr>
            <a:grpSpLocks/>
          </p:cNvGrpSpPr>
          <p:nvPr/>
        </p:nvGrpSpPr>
        <p:grpSpPr bwMode="auto">
          <a:xfrm>
            <a:off x="2406650" y="3633788"/>
            <a:ext cx="2901950" cy="1296987"/>
            <a:chOff x="2407287" y="3633041"/>
            <a:chExt cx="2900648" cy="1297685"/>
          </a:xfrm>
        </p:grpSpPr>
        <p:cxnSp>
          <p:nvCxnSpPr>
            <p:cNvPr id="562" name="Straight Connector 7"/>
            <p:cNvCxnSpPr>
              <a:cxnSpLocks noChangeShapeType="1"/>
            </p:cNvCxnSpPr>
            <p:nvPr/>
          </p:nvCxnSpPr>
          <p:spPr bwMode="auto">
            <a:xfrm>
              <a:off x="4876256" y="3633041"/>
              <a:ext cx="431679" cy="22249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" name="Straight Connector 415"/>
            <p:cNvCxnSpPr>
              <a:cxnSpLocks noChangeShapeType="1"/>
            </p:cNvCxnSpPr>
            <p:nvPr/>
          </p:nvCxnSpPr>
          <p:spPr bwMode="auto">
            <a:xfrm flipH="1">
              <a:off x="2407287" y="3753131"/>
              <a:ext cx="282429" cy="5113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4" name="Straight Connector 523"/>
            <p:cNvCxnSpPr>
              <a:cxnSpLocks noChangeShapeType="1"/>
            </p:cNvCxnSpPr>
            <p:nvPr/>
          </p:nvCxnSpPr>
          <p:spPr bwMode="auto">
            <a:xfrm flipV="1">
              <a:off x="4307545" y="4626270"/>
              <a:ext cx="843636" cy="3044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5" name="Group 39945"/>
          <p:cNvGrpSpPr>
            <a:grpSpLocks/>
          </p:cNvGrpSpPr>
          <p:nvPr/>
        </p:nvGrpSpPr>
        <p:grpSpPr bwMode="auto">
          <a:xfrm>
            <a:off x="4686294" y="4864100"/>
            <a:ext cx="2788090" cy="741248"/>
            <a:chOff x="4686300" y="4864100"/>
            <a:chExt cx="2787500" cy="740764"/>
          </a:xfrm>
        </p:grpSpPr>
        <p:sp>
          <p:nvSpPr>
            <p:cNvPr id="566" name="TextBox 39940"/>
            <p:cNvSpPr txBox="1">
              <a:spLocks noChangeArrowheads="1"/>
            </p:cNvSpPr>
            <p:nvPr/>
          </p:nvSpPr>
          <p:spPr bwMode="auto">
            <a:xfrm>
              <a:off x="4838700" y="5143500"/>
              <a:ext cx="2635100" cy="461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i="1" dirty="0">
                  <a:solidFill>
                    <a:srgbClr val="CC0000"/>
                  </a:solidFill>
                </a:rPr>
                <a:t>enlace de peering</a:t>
              </a:r>
            </a:p>
          </p:txBody>
        </p:sp>
        <p:cxnSp>
          <p:nvCxnSpPr>
            <p:cNvPr id="567" name="Straight Connector 39943"/>
            <p:cNvCxnSpPr>
              <a:cxnSpLocks noChangeShapeType="1"/>
            </p:cNvCxnSpPr>
            <p:nvPr/>
          </p:nvCxnSpPr>
          <p:spPr bwMode="auto">
            <a:xfrm>
              <a:off x="4686300" y="4864100"/>
              <a:ext cx="266700" cy="4191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8" name="Group 39950"/>
          <p:cNvGrpSpPr>
            <a:grpSpLocks/>
          </p:cNvGrpSpPr>
          <p:nvPr/>
        </p:nvGrpSpPr>
        <p:grpSpPr bwMode="auto">
          <a:xfrm>
            <a:off x="5270499" y="1701800"/>
            <a:ext cx="3658374" cy="1169988"/>
            <a:chOff x="5270500" y="1701800"/>
            <a:chExt cx="3657705" cy="1169232"/>
          </a:xfrm>
        </p:grpSpPr>
        <p:sp>
          <p:nvSpPr>
            <p:cNvPr id="569" name="TextBox 39946"/>
            <p:cNvSpPr txBox="1">
              <a:spLocks noChangeArrowheads="1"/>
            </p:cNvSpPr>
            <p:nvPr/>
          </p:nvSpPr>
          <p:spPr bwMode="auto">
            <a:xfrm>
              <a:off x="5270500" y="1701800"/>
              <a:ext cx="3657705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i="1" dirty="0">
                  <a:solidFill>
                    <a:srgbClr val="CC0000"/>
                  </a:solidFill>
                </a:rPr>
                <a:t>Ponto de </a:t>
              </a:r>
              <a:r>
                <a:rPr lang="en-US" altLang="pt-BR" i="1" dirty="0" err="1">
                  <a:solidFill>
                    <a:srgbClr val="CC0000"/>
                  </a:solidFill>
                </a:rPr>
                <a:t>troca</a:t>
              </a:r>
              <a:r>
                <a:rPr lang="en-US" altLang="pt-BR" i="1" dirty="0">
                  <a:solidFill>
                    <a:srgbClr val="CC0000"/>
                  </a:solidFill>
                </a:rPr>
                <a:t> de </a:t>
              </a:r>
              <a:r>
                <a:rPr lang="en-US" altLang="pt-BR" i="1" dirty="0" err="1">
                  <a:solidFill>
                    <a:srgbClr val="CC0000"/>
                  </a:solidFill>
                </a:rPr>
                <a:t>tráfego</a:t>
              </a:r>
              <a:endParaRPr lang="en-US" altLang="pt-BR" i="1" dirty="0">
                <a:solidFill>
                  <a:srgbClr val="CC0000"/>
                </a:solidFill>
              </a:endParaRPr>
            </a:p>
          </p:txBody>
        </p:sp>
        <p:cxnSp>
          <p:nvCxnSpPr>
            <p:cNvPr id="570" name="Straight Connector 39948"/>
            <p:cNvCxnSpPr>
              <a:cxnSpLocks noChangeShapeType="1"/>
              <a:endCxn id="560" idx="0"/>
            </p:cNvCxnSpPr>
            <p:nvPr/>
          </p:nvCxnSpPr>
          <p:spPr bwMode="auto">
            <a:xfrm flipH="1">
              <a:off x="5952289" y="2159000"/>
              <a:ext cx="219911" cy="71203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71" name="Group 39937"/>
          <p:cNvGrpSpPr>
            <a:grpSpLocks/>
          </p:cNvGrpSpPr>
          <p:nvPr/>
        </p:nvGrpSpPr>
        <p:grpSpPr bwMode="auto">
          <a:xfrm>
            <a:off x="3692525" y="3789363"/>
            <a:ext cx="1538288" cy="585787"/>
            <a:chOff x="3692946" y="3789212"/>
            <a:chExt cx="1537885" cy="585306"/>
          </a:xfrm>
        </p:grpSpPr>
        <p:cxnSp>
          <p:nvCxnSpPr>
            <p:cNvPr id="572" name="Straight Connector 515"/>
            <p:cNvCxnSpPr>
              <a:cxnSpLocks noChangeShapeType="1"/>
            </p:cNvCxnSpPr>
            <p:nvPr/>
          </p:nvCxnSpPr>
          <p:spPr bwMode="auto">
            <a:xfrm flipV="1">
              <a:off x="3833272" y="4233204"/>
              <a:ext cx="190444" cy="141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73" name="Group 518"/>
            <p:cNvGrpSpPr>
              <a:grpSpLocks/>
            </p:cNvGrpSpPr>
            <p:nvPr/>
          </p:nvGrpSpPr>
          <p:grpSpPr bwMode="auto">
            <a:xfrm>
              <a:off x="3932901" y="3934211"/>
              <a:ext cx="530938" cy="338554"/>
              <a:chOff x="5573768" y="2726239"/>
              <a:chExt cx="530938" cy="338554"/>
            </a:xfrm>
          </p:grpSpPr>
          <p:sp>
            <p:nvSpPr>
              <p:cNvPr id="576" name="Oval 521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77" name="TextBox 522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574" name="Straight Connector 519"/>
            <p:cNvCxnSpPr>
              <a:cxnSpLocks noChangeShapeType="1"/>
              <a:stCxn id="576" idx="6"/>
            </p:cNvCxnSpPr>
            <p:nvPr/>
          </p:nvCxnSpPr>
          <p:spPr bwMode="auto">
            <a:xfrm flipV="1">
              <a:off x="4460993" y="3953654"/>
              <a:ext cx="769838" cy="1580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5" name="Straight Connector 520"/>
            <p:cNvCxnSpPr>
              <a:cxnSpLocks noChangeShapeType="1"/>
            </p:cNvCxnSpPr>
            <p:nvPr/>
          </p:nvCxnSpPr>
          <p:spPr bwMode="auto">
            <a:xfrm>
              <a:off x="3692946" y="3789212"/>
              <a:ext cx="342738" cy="20484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614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075" y="1193070"/>
            <a:ext cx="82042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kern="0" dirty="0">
                <a:ea typeface="ＭＳ Ｐゴシック" pitchFamily="34" charset="-128"/>
              </a:rPr>
              <a:t>... e redes regionais podem surgir para conectar redes de acesso a </a:t>
            </a:r>
            <a:r>
              <a:rPr lang="pt-BR" altLang="pt-BR" sz="2000" kern="0" dirty="0" err="1">
                <a:ea typeface="ＭＳ Ｐゴシック" pitchFamily="34" charset="-128"/>
              </a:rPr>
              <a:t>ISPs</a:t>
            </a:r>
            <a:endParaRPr lang="pt-BR" altLang="pt-BR" sz="2000" kern="0" dirty="0">
              <a:ea typeface="ＭＳ Ｐゴシック" pitchFamily="34" charset="-128"/>
            </a:endParaRP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578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579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63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2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0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62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0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1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62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8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2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62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6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3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62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4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4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62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2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5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61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0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6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61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8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7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61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6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8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61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4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89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6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2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90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6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0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91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6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8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92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6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6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93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6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4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594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6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2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595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596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597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 dirty="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598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599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600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grpSp>
        <p:nvGrpSpPr>
          <p:cNvPr id="633" name="Group 8"/>
          <p:cNvGrpSpPr>
            <a:grpSpLocks/>
          </p:cNvGrpSpPr>
          <p:nvPr/>
        </p:nvGrpSpPr>
        <p:grpSpPr bwMode="auto">
          <a:xfrm>
            <a:off x="4546600" y="3746500"/>
            <a:ext cx="3225800" cy="1117600"/>
            <a:chOff x="7848600" y="2044700"/>
            <a:chExt cx="3200399" cy="1371600"/>
          </a:xfrm>
        </p:grpSpPr>
        <p:sp>
          <p:nvSpPr>
            <p:cNvPr id="634" name="Oval 3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635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70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1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1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1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1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13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4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636" name="Straight Connector 10"/>
            <p:cNvCxnSpPr>
              <a:cxnSpLocks noChangeShapeType="1"/>
              <a:stCxn id="714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7" name="Straight Connector 297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8" name="Straight Connector 298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9" name="Straight Connector 299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0" name="Straight Connector 300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1" name="Straight Connector 301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2" name="Straight Connector 302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3" name="Straight Connector 303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4" name="Straight Connector 304"/>
            <p:cNvCxnSpPr>
              <a:cxnSpLocks noChangeShapeType="1"/>
              <a:endCxn id="709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" name="TextBox 39958"/>
            <p:cNvSpPr txBox="1">
              <a:spLocks noChangeArrowheads="1"/>
            </p:cNvSpPr>
            <p:nvPr/>
          </p:nvSpPr>
          <p:spPr bwMode="auto">
            <a:xfrm>
              <a:off x="7958081" y="2471291"/>
              <a:ext cx="886407" cy="49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B</a:t>
              </a:r>
            </a:p>
          </p:txBody>
        </p:sp>
        <p:grpSp>
          <p:nvGrpSpPr>
            <p:cNvPr id="646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70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0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0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0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0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05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6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47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69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9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9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9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9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97" name="Line 140"/>
              <p:cNvSpPr>
                <a:spLocks noChangeShapeType="1"/>
              </p:cNvSpPr>
              <p:nvPr/>
            </p:nvSpPr>
            <p:spPr bwMode="auto">
              <a:xfrm>
                <a:off x="2358" y="1356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8" name="Line 141"/>
              <p:cNvSpPr>
                <a:spLocks noChangeShapeType="1"/>
              </p:cNvSpPr>
              <p:nvPr/>
            </p:nvSpPr>
            <p:spPr bwMode="auto">
              <a:xfrm>
                <a:off x="2908" y="1358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48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68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8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8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8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9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89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0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49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67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7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7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8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8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81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2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0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66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7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7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7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7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73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1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66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6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6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6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6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6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65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2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65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5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5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5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5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6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57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8" name="Line 141"/>
              <p:cNvSpPr>
                <a:spLocks noChangeShapeType="1"/>
              </p:cNvSpPr>
              <p:nvPr/>
            </p:nvSpPr>
            <p:spPr bwMode="auto">
              <a:xfrm>
                <a:off x="2910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717" name="Group 331"/>
          <p:cNvGrpSpPr>
            <a:grpSpLocks/>
          </p:cNvGrpSpPr>
          <p:nvPr/>
        </p:nvGrpSpPr>
        <p:grpSpPr bwMode="auto">
          <a:xfrm>
            <a:off x="1803400" y="2755900"/>
            <a:ext cx="3467100" cy="1193800"/>
            <a:chOff x="7848600" y="2044700"/>
            <a:chExt cx="3200399" cy="1371600"/>
          </a:xfrm>
        </p:grpSpPr>
        <p:sp>
          <p:nvSpPr>
            <p:cNvPr id="718" name="Oval 332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719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79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9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9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9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9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0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97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8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720" name="Straight Connector 334"/>
            <p:cNvCxnSpPr>
              <a:cxnSpLocks noChangeShapeType="1"/>
              <a:stCxn id="798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1" name="Straight Connector 335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2" name="Straight Connector 336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3" name="Straight Connector 337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4" name="Straight Connector 338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5" name="Straight Connector 339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6" name="Straight Connector 340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" name="Straight Connector 341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8" name="Straight Connector 342"/>
            <p:cNvCxnSpPr>
              <a:cxnSpLocks noChangeShapeType="1"/>
              <a:endCxn id="793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9" name="TextBox 343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44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A</a:t>
              </a:r>
            </a:p>
          </p:txBody>
        </p:sp>
        <p:grpSp>
          <p:nvGrpSpPr>
            <p:cNvPr id="730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78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8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8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8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9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89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0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31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77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7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7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8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8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8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81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2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32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76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7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7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7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7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7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73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4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33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76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6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6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6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6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65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6" name="Line 141"/>
              <p:cNvSpPr>
                <a:spLocks noChangeShapeType="1"/>
              </p:cNvSpPr>
              <p:nvPr/>
            </p:nvSpPr>
            <p:spPr bwMode="auto">
              <a:xfrm>
                <a:off x="2906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34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75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5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5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5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5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57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8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35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74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4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4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4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5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5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49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0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36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73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3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3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4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4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4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2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801" name="Group 416"/>
          <p:cNvGrpSpPr>
            <a:grpSpLocks/>
          </p:cNvGrpSpPr>
          <p:nvPr/>
        </p:nvGrpSpPr>
        <p:grpSpPr bwMode="auto">
          <a:xfrm>
            <a:off x="1498600" y="4165600"/>
            <a:ext cx="3086100" cy="1168400"/>
            <a:chOff x="7848600" y="2044700"/>
            <a:chExt cx="3200399" cy="1371600"/>
          </a:xfrm>
        </p:grpSpPr>
        <p:sp>
          <p:nvSpPr>
            <p:cNvPr id="802" name="Oval 417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803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877" name="Oval 492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7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7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8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8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8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81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804" name="Straight Connector 419"/>
            <p:cNvCxnSpPr>
              <a:cxnSpLocks noChangeShapeType="1"/>
              <a:stCxn id="882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5" name="Straight Connector 420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6" name="Straight Connector 421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7" name="Straight Connector 422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8" name="Straight Connector 423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" name="Straight Connector 424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0" name="Straight Connector 425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1" name="Straight Connector 426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2" name="Straight Connector 427"/>
            <p:cNvCxnSpPr>
              <a:cxnSpLocks noChangeShapeType="1"/>
              <a:endCxn id="877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3" name="TextBox 428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6536" cy="46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C</a:t>
              </a:r>
            </a:p>
          </p:txBody>
        </p:sp>
        <p:grpSp>
          <p:nvGrpSpPr>
            <p:cNvPr id="814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86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7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7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7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7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7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73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4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15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86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6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6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6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6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65" name="Line 140"/>
              <p:cNvSpPr>
                <a:spLocks noChangeShapeType="1"/>
              </p:cNvSpPr>
              <p:nvPr/>
            </p:nvSpPr>
            <p:spPr bwMode="auto">
              <a:xfrm>
                <a:off x="2357" y="1360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6" name="Line 141"/>
              <p:cNvSpPr>
                <a:spLocks noChangeShapeType="1"/>
              </p:cNvSpPr>
              <p:nvPr/>
            </p:nvSpPr>
            <p:spPr bwMode="auto">
              <a:xfrm>
                <a:off x="2908" y="1362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16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85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5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5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5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5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57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8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17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84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4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4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4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5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49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0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18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83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3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3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4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4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4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4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2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19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82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3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3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3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3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3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33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4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20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82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2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82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82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82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2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25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6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cxnSp>
        <p:nvCxnSpPr>
          <p:cNvPr id="885" name="Straight Connector 12"/>
          <p:cNvCxnSpPr>
            <a:cxnSpLocks noChangeShapeType="1"/>
            <a:endCxn id="795" idx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6" name="Straight Connector 500"/>
          <p:cNvCxnSpPr>
            <a:cxnSpLocks noChangeShapeType="1"/>
            <a:stCxn id="615" idx="8"/>
            <a:endCxn id="920" idx="2"/>
          </p:cNvCxnSpPr>
          <p:nvPr/>
        </p:nvCxnSpPr>
        <p:spPr bwMode="auto">
          <a:xfrm>
            <a:off x="1455738" y="299085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7" name="Straight Connector 501"/>
          <p:cNvCxnSpPr>
            <a:cxnSpLocks noChangeShapeType="1"/>
            <a:endCxn id="920" idx="3"/>
          </p:cNvCxnSpPr>
          <p:nvPr/>
        </p:nvCxnSpPr>
        <p:spPr bwMode="auto">
          <a:xfrm>
            <a:off x="1235075" y="327183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8" name="Straight Connector 502"/>
          <p:cNvCxnSpPr>
            <a:cxnSpLocks noChangeShapeType="1"/>
            <a:endCxn id="763" idx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9" name="Straight Connector 503"/>
          <p:cNvCxnSpPr>
            <a:cxnSpLocks noChangeShapeType="1"/>
            <a:endCxn id="763" idx="0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" name="Straight Connector 504"/>
          <p:cNvCxnSpPr>
            <a:cxnSpLocks noChangeShapeType="1"/>
            <a:endCxn id="679" idx="0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2" name="Straight Connector 506"/>
          <p:cNvCxnSpPr>
            <a:cxnSpLocks noChangeShapeType="1"/>
            <a:stCxn id="607" idx="4"/>
            <a:endCxn id="674" idx="0"/>
          </p:cNvCxnSpPr>
          <p:nvPr/>
        </p:nvCxnSpPr>
        <p:spPr bwMode="auto">
          <a:xfrm flipH="1">
            <a:off x="7483475" y="422910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3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4" name="Straight Connector 508"/>
          <p:cNvCxnSpPr>
            <a:cxnSpLocks noChangeShapeType="1"/>
            <a:endCxn id="661" idx="5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5" name="Straight Connector 509"/>
          <p:cNvCxnSpPr>
            <a:cxnSpLocks noChangeShapeType="1"/>
            <a:stCxn id="605" idx="0"/>
            <a:endCxn id="918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6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7" name="Straight Connector 511"/>
          <p:cNvCxnSpPr>
            <a:cxnSpLocks noChangeShapeType="1"/>
            <a:stCxn id="602" idx="0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8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9" name="Straight Connector 513"/>
          <p:cNvCxnSpPr>
            <a:cxnSpLocks noChangeShapeType="1"/>
            <a:stCxn id="624" idx="0"/>
          </p:cNvCxnSpPr>
          <p:nvPr/>
        </p:nvCxnSpPr>
        <p:spPr bwMode="auto">
          <a:xfrm flipV="1">
            <a:off x="1179513" y="4467225"/>
            <a:ext cx="227012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0" name="Straight Connector 514"/>
          <p:cNvCxnSpPr>
            <a:cxnSpLocks noChangeShapeType="1"/>
            <a:endCxn id="920" idx="5"/>
          </p:cNvCxnSpPr>
          <p:nvPr/>
        </p:nvCxnSpPr>
        <p:spPr bwMode="auto">
          <a:xfrm flipV="1">
            <a:off x="1155700" y="436880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01" name="Group 20"/>
          <p:cNvGrpSpPr>
            <a:grpSpLocks/>
          </p:cNvGrpSpPr>
          <p:nvPr/>
        </p:nvGrpSpPr>
        <p:grpSpPr bwMode="auto">
          <a:xfrm>
            <a:off x="4713288" y="2871788"/>
            <a:ext cx="2117725" cy="1082675"/>
            <a:chOff x="4712800" y="2871032"/>
            <a:chExt cx="2117908" cy="1082781"/>
          </a:xfrm>
        </p:grpSpPr>
        <p:grpSp>
          <p:nvGrpSpPr>
            <p:cNvPr id="902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905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906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903" name="Straight Connector 18"/>
            <p:cNvCxnSpPr>
              <a:cxnSpLocks noChangeShapeType="1"/>
            </p:cNvCxnSpPr>
            <p:nvPr/>
          </p:nvCxnSpPr>
          <p:spPr bwMode="auto">
            <a:xfrm>
              <a:off x="4712800" y="3050554"/>
              <a:ext cx="964390" cy="2689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4" name="Straight Connector 516"/>
            <p:cNvCxnSpPr>
              <a:cxnSpLocks noChangeShapeType="1"/>
            </p:cNvCxnSpPr>
            <p:nvPr/>
          </p:nvCxnSpPr>
          <p:spPr bwMode="auto">
            <a:xfrm>
              <a:off x="6139092" y="3168890"/>
              <a:ext cx="691616" cy="78492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07" name="Group 39937"/>
          <p:cNvGrpSpPr>
            <a:grpSpLocks/>
          </p:cNvGrpSpPr>
          <p:nvPr/>
        </p:nvGrpSpPr>
        <p:grpSpPr bwMode="auto">
          <a:xfrm>
            <a:off x="3692525" y="3789363"/>
            <a:ext cx="1538288" cy="585787"/>
            <a:chOff x="3692946" y="3789212"/>
            <a:chExt cx="1537885" cy="585306"/>
          </a:xfrm>
        </p:grpSpPr>
        <p:cxnSp>
          <p:nvCxnSpPr>
            <p:cNvPr id="908" name="Straight Connector 515"/>
            <p:cNvCxnSpPr>
              <a:cxnSpLocks noChangeShapeType="1"/>
              <a:stCxn id="847" idx="0"/>
            </p:cNvCxnSpPr>
            <p:nvPr/>
          </p:nvCxnSpPr>
          <p:spPr bwMode="auto">
            <a:xfrm flipV="1">
              <a:off x="3833272" y="4233204"/>
              <a:ext cx="190444" cy="141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909" name="Group 518"/>
            <p:cNvGrpSpPr>
              <a:grpSpLocks/>
            </p:cNvGrpSpPr>
            <p:nvPr/>
          </p:nvGrpSpPr>
          <p:grpSpPr bwMode="auto">
            <a:xfrm>
              <a:off x="3932901" y="3934211"/>
              <a:ext cx="530938" cy="338554"/>
              <a:chOff x="5573768" y="2726239"/>
              <a:chExt cx="530938" cy="338554"/>
            </a:xfrm>
          </p:grpSpPr>
          <p:sp>
            <p:nvSpPr>
              <p:cNvPr id="912" name="Oval 521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913" name="TextBox 522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910" name="Straight Connector 519"/>
            <p:cNvCxnSpPr>
              <a:cxnSpLocks noChangeShapeType="1"/>
              <a:stCxn id="912" idx="6"/>
              <a:endCxn id="713" idx="1"/>
            </p:cNvCxnSpPr>
            <p:nvPr/>
          </p:nvCxnSpPr>
          <p:spPr bwMode="auto">
            <a:xfrm flipV="1">
              <a:off x="4460993" y="3953654"/>
              <a:ext cx="769838" cy="1580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1" name="Straight Connector 520"/>
            <p:cNvCxnSpPr>
              <a:cxnSpLocks noChangeShapeType="1"/>
            </p:cNvCxnSpPr>
            <p:nvPr/>
          </p:nvCxnSpPr>
          <p:spPr bwMode="auto">
            <a:xfrm>
              <a:off x="3692946" y="3789212"/>
              <a:ext cx="342738" cy="20484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14" name="Group 39939"/>
          <p:cNvGrpSpPr>
            <a:grpSpLocks/>
          </p:cNvGrpSpPr>
          <p:nvPr/>
        </p:nvGrpSpPr>
        <p:grpSpPr bwMode="auto">
          <a:xfrm>
            <a:off x="2406650" y="3633788"/>
            <a:ext cx="2901950" cy="1296987"/>
            <a:chOff x="2407287" y="3633041"/>
            <a:chExt cx="2900648" cy="1297685"/>
          </a:xfrm>
        </p:grpSpPr>
        <p:cxnSp>
          <p:nvCxnSpPr>
            <p:cNvPr id="915" name="Straight Connector 7"/>
            <p:cNvCxnSpPr>
              <a:cxnSpLocks noChangeShapeType="1"/>
              <a:stCxn id="753" idx="5"/>
              <a:endCxn id="711" idx="1"/>
            </p:cNvCxnSpPr>
            <p:nvPr/>
          </p:nvCxnSpPr>
          <p:spPr bwMode="auto">
            <a:xfrm>
              <a:off x="4876256" y="3633041"/>
              <a:ext cx="431679" cy="22249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6" name="Straight Connector 415"/>
            <p:cNvCxnSpPr>
              <a:cxnSpLocks noChangeShapeType="1"/>
              <a:endCxn id="879" idx="0"/>
            </p:cNvCxnSpPr>
            <p:nvPr/>
          </p:nvCxnSpPr>
          <p:spPr bwMode="auto">
            <a:xfrm flipH="1">
              <a:off x="2407287" y="3753131"/>
              <a:ext cx="282429" cy="5113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7" name="Straight Connector 523"/>
            <p:cNvCxnSpPr>
              <a:cxnSpLocks noChangeShapeType="1"/>
              <a:stCxn id="842" idx="0"/>
            </p:cNvCxnSpPr>
            <p:nvPr/>
          </p:nvCxnSpPr>
          <p:spPr bwMode="auto">
            <a:xfrm flipV="1">
              <a:off x="4307545" y="4626270"/>
              <a:ext cx="843636" cy="3044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18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919" name="TextBox 9"/>
          <p:cNvSpPr txBox="1">
            <a:spLocks noChangeArrowheads="1"/>
          </p:cNvSpPr>
          <p:nvPr/>
        </p:nvSpPr>
        <p:spPr bwMode="auto">
          <a:xfrm>
            <a:off x="3511932" y="5345017"/>
            <a:ext cx="16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2000" i="1" dirty="0" err="1"/>
              <a:t>rede</a:t>
            </a:r>
            <a:r>
              <a:rPr lang="en-US" altLang="pt-BR" sz="2000" i="1" dirty="0"/>
              <a:t> regional</a:t>
            </a:r>
          </a:p>
        </p:txBody>
      </p:sp>
      <p:sp>
        <p:nvSpPr>
          <p:cNvPr id="920" name="Oval 517"/>
          <p:cNvSpPr>
            <a:spLocks noChangeArrowheads="1"/>
          </p:cNvSpPr>
          <p:nvPr/>
        </p:nvSpPr>
        <p:spPr bwMode="auto">
          <a:xfrm rot="5400000">
            <a:off x="867569" y="373618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cxnSp>
        <p:nvCxnSpPr>
          <p:cNvPr id="921" name="Straight Connector 39941"/>
          <p:cNvCxnSpPr>
            <a:cxnSpLocks noChangeShapeType="1"/>
            <a:stCxn id="920" idx="0"/>
            <a:endCxn id="741" idx="0"/>
          </p:cNvCxnSpPr>
          <p:nvPr/>
        </p:nvCxnSpPr>
        <p:spPr bwMode="auto">
          <a:xfrm flipV="1">
            <a:off x="1684338" y="3654425"/>
            <a:ext cx="758825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" name="Straight Connector 524"/>
          <p:cNvCxnSpPr>
            <a:cxnSpLocks noChangeShapeType="1"/>
            <a:endCxn id="881" idx="1"/>
          </p:cNvCxnSpPr>
          <p:nvPr/>
        </p:nvCxnSpPr>
        <p:spPr bwMode="auto">
          <a:xfrm>
            <a:off x="1685925" y="4111625"/>
            <a:ext cx="46672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762051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5422" y="1126968"/>
            <a:ext cx="8561549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SzPct val="75000"/>
              <a:buFont typeface="Wingdings" pitchFamily="2" charset="2"/>
              <a:buNone/>
            </a:pPr>
            <a:r>
              <a:rPr lang="pt-BR" altLang="pt-BR" sz="2000" kern="0" dirty="0">
                <a:ea typeface="ＭＳ Ｐゴシック" pitchFamily="34" charset="-128"/>
              </a:rPr>
              <a:t>... e redes de provedores de conteúdo (ex.: Google, Microsoft, </a:t>
            </a:r>
            <a:r>
              <a:rPr lang="pt-BR" altLang="pt-BR" sz="2000" kern="0" dirty="0" err="1">
                <a:ea typeface="ＭＳ Ｐゴシック" pitchFamily="34" charset="-128"/>
              </a:rPr>
              <a:t>Akamai</a:t>
            </a:r>
            <a:r>
              <a:rPr lang="pt-BR" altLang="pt-BR" sz="2000" kern="0" dirty="0">
                <a:ea typeface="ＭＳ Ｐゴシック" pitchFamily="34" charset="-128"/>
              </a:rPr>
              <a:t>) podem criar as suas próprias redes, para levar serviços e conteúdos próximos aos usuários finais</a:t>
            </a:r>
          </a:p>
          <a:p>
            <a:pPr marL="0" indent="0" eaLnBrk="1" hangingPunct="1">
              <a:buSzPct val="75000"/>
              <a:buFont typeface="Wingdings" pitchFamily="2" charset="2"/>
              <a:buNone/>
            </a:pPr>
            <a:endParaRPr lang="pt-BR" altLang="pt-BR" sz="2400" kern="0" dirty="0">
              <a:ea typeface="ＭＳ Ｐゴシック" pitchFamily="34" charset="-128"/>
            </a:endParaRPr>
          </a:p>
        </p:txBody>
      </p:sp>
      <p:grpSp>
        <p:nvGrpSpPr>
          <p:cNvPr id="351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352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40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5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3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40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3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4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40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1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5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39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9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6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39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7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7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39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5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8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3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59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39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1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0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38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9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1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38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7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2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38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5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3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382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3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4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380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1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5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378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9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6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376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7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grpSp>
          <p:nvGrpSpPr>
            <p:cNvPr id="367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374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5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pt-BR" sz="1000"/>
                  <a:t>net</a:t>
                </a:r>
              </a:p>
            </p:txBody>
          </p:sp>
        </p:grpSp>
        <p:sp>
          <p:nvSpPr>
            <p:cNvPr id="368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369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370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371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372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373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grpSp>
        <p:nvGrpSpPr>
          <p:cNvPr id="406" name="Group 8"/>
          <p:cNvGrpSpPr>
            <a:grpSpLocks/>
          </p:cNvGrpSpPr>
          <p:nvPr/>
        </p:nvGrpSpPr>
        <p:grpSpPr bwMode="auto">
          <a:xfrm>
            <a:off x="4546600" y="3746500"/>
            <a:ext cx="3225800" cy="1117600"/>
            <a:chOff x="7848600" y="2044700"/>
            <a:chExt cx="3200399" cy="1371600"/>
          </a:xfrm>
        </p:grpSpPr>
        <p:sp>
          <p:nvSpPr>
            <p:cNvPr id="407" name="Oval 3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408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482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83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84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85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88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9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86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7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409" name="Straight Connector 10"/>
            <p:cNvCxnSpPr>
              <a:cxnSpLocks noChangeShapeType="1"/>
              <a:stCxn id="487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" name="Straight Connector 297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1" name="Straight Connector 298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" name="Straight Connector 299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" name="Straight Connector 300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4" name="Straight Connector 301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5" name="Straight Connector 302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" name="Straight Connector 303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" name="Straight Connector 304"/>
            <p:cNvCxnSpPr>
              <a:cxnSpLocks noChangeShapeType="1"/>
              <a:endCxn id="482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8" name="TextBox 39958"/>
            <p:cNvSpPr txBox="1">
              <a:spLocks noChangeArrowheads="1"/>
            </p:cNvSpPr>
            <p:nvPr/>
          </p:nvSpPr>
          <p:spPr bwMode="auto">
            <a:xfrm>
              <a:off x="7958081" y="2471291"/>
              <a:ext cx="886407" cy="49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B</a:t>
              </a:r>
            </a:p>
          </p:txBody>
        </p:sp>
        <p:grpSp>
          <p:nvGrpSpPr>
            <p:cNvPr id="419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474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75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76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77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80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1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78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20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46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6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6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69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72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73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70" name="Line 140"/>
              <p:cNvSpPr>
                <a:spLocks noChangeShapeType="1"/>
              </p:cNvSpPr>
              <p:nvPr/>
            </p:nvSpPr>
            <p:spPr bwMode="auto">
              <a:xfrm>
                <a:off x="2358" y="1356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1" name="Line 141"/>
              <p:cNvSpPr>
                <a:spLocks noChangeShapeType="1"/>
              </p:cNvSpPr>
              <p:nvPr/>
            </p:nvSpPr>
            <p:spPr bwMode="auto">
              <a:xfrm>
                <a:off x="2908" y="1358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21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458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59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60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61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64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65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62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3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22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450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51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52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53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56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7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54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5" name="Line 141"/>
              <p:cNvSpPr>
                <a:spLocks noChangeShapeType="1"/>
              </p:cNvSpPr>
              <p:nvPr/>
            </p:nvSpPr>
            <p:spPr bwMode="auto">
              <a:xfrm>
                <a:off x="2908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23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442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3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44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45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48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9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46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7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24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434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5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36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37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40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1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38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9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25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42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29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32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3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30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1" name="Line 141"/>
              <p:cNvSpPr>
                <a:spLocks noChangeShapeType="1"/>
              </p:cNvSpPr>
              <p:nvPr/>
            </p:nvSpPr>
            <p:spPr bwMode="auto">
              <a:xfrm>
                <a:off x="2910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490" name="Group 331"/>
          <p:cNvGrpSpPr>
            <a:grpSpLocks/>
          </p:cNvGrpSpPr>
          <p:nvPr/>
        </p:nvGrpSpPr>
        <p:grpSpPr bwMode="auto">
          <a:xfrm>
            <a:off x="1803400" y="2755900"/>
            <a:ext cx="3467100" cy="1193800"/>
            <a:chOff x="7848600" y="2044700"/>
            <a:chExt cx="3200399" cy="1371600"/>
          </a:xfrm>
        </p:grpSpPr>
        <p:sp>
          <p:nvSpPr>
            <p:cNvPr id="491" name="Oval 332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492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56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6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6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69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72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73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70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1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493" name="Straight Connector 334"/>
            <p:cNvCxnSpPr>
              <a:cxnSpLocks noChangeShapeType="1"/>
              <a:stCxn id="571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4" name="Straight Connector 335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5" name="Straight Connector 336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6" name="Straight Connector 337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7" name="Straight Connector 338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8" name="Straight Connector 339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9" name="Straight Connector 340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0" name="Straight Connector 341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" name="Straight Connector 342"/>
            <p:cNvCxnSpPr>
              <a:cxnSpLocks noChangeShapeType="1"/>
              <a:endCxn id="566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2" name="TextBox 343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8744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A</a:t>
              </a:r>
            </a:p>
          </p:txBody>
        </p:sp>
        <p:grpSp>
          <p:nvGrpSpPr>
            <p:cNvPr id="503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558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59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60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61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64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5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62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3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4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550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51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52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53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56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7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54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5" name="Line 141"/>
              <p:cNvSpPr>
                <a:spLocks noChangeShapeType="1"/>
              </p:cNvSpPr>
              <p:nvPr/>
            </p:nvSpPr>
            <p:spPr bwMode="auto">
              <a:xfrm>
                <a:off x="2906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5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542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43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44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45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48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49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46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7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6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534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5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36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37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40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41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38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9" name="Line 141"/>
              <p:cNvSpPr>
                <a:spLocks noChangeShapeType="1"/>
              </p:cNvSpPr>
              <p:nvPr/>
            </p:nvSpPr>
            <p:spPr bwMode="auto">
              <a:xfrm>
                <a:off x="2906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7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52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29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32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3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30" name="Line 140"/>
              <p:cNvSpPr>
                <a:spLocks noChangeShapeType="1"/>
              </p:cNvSpPr>
              <p:nvPr/>
            </p:nvSpPr>
            <p:spPr bwMode="auto">
              <a:xfrm>
                <a:off x="2358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1" name="Line 141"/>
              <p:cNvSpPr>
                <a:spLocks noChangeShapeType="1"/>
              </p:cNvSpPr>
              <p:nvPr/>
            </p:nvSpPr>
            <p:spPr bwMode="auto">
              <a:xfrm>
                <a:off x="2906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8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518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9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20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21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24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5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22" name="Line 140"/>
              <p:cNvSpPr>
                <a:spLocks noChangeShapeType="1"/>
              </p:cNvSpPr>
              <p:nvPr/>
            </p:nvSpPr>
            <p:spPr bwMode="auto">
              <a:xfrm>
                <a:off x="2357" y="1362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3" name="Line 141"/>
              <p:cNvSpPr>
                <a:spLocks noChangeShapeType="1"/>
              </p:cNvSpPr>
              <p:nvPr/>
            </p:nvSpPr>
            <p:spPr bwMode="auto">
              <a:xfrm>
                <a:off x="2907" y="1364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9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510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1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12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13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16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17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14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5" name="Line 141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574" name="Group 416"/>
          <p:cNvGrpSpPr>
            <a:grpSpLocks/>
          </p:cNvGrpSpPr>
          <p:nvPr/>
        </p:nvGrpSpPr>
        <p:grpSpPr bwMode="auto">
          <a:xfrm>
            <a:off x="1498600" y="4165600"/>
            <a:ext cx="3086100" cy="1168400"/>
            <a:chOff x="7848600" y="2044700"/>
            <a:chExt cx="3200399" cy="1371600"/>
          </a:xfrm>
        </p:grpSpPr>
        <p:sp>
          <p:nvSpPr>
            <p:cNvPr id="575" name="Oval 417"/>
            <p:cNvSpPr>
              <a:spLocks noChangeArrowheads="1"/>
            </p:cNvSpPr>
            <p:nvPr/>
          </p:nvSpPr>
          <p:spPr bwMode="auto">
            <a:xfrm>
              <a:off x="7848600" y="2044700"/>
              <a:ext cx="3200399" cy="1371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576" name="Group 133"/>
            <p:cNvGrpSpPr>
              <a:grpSpLocks/>
            </p:cNvGrpSpPr>
            <p:nvPr/>
          </p:nvGrpSpPr>
          <p:grpSpPr bwMode="auto">
            <a:xfrm>
              <a:off x="8526482" y="2160804"/>
              <a:ext cx="532759" cy="184809"/>
              <a:chOff x="2356" y="1300"/>
              <a:chExt cx="555" cy="194"/>
            </a:xfrm>
          </p:grpSpPr>
          <p:sp>
            <p:nvSpPr>
              <p:cNvPr id="995" name="Oval 492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9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9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9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100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0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99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0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577" name="Straight Connector 419"/>
            <p:cNvCxnSpPr>
              <a:cxnSpLocks noChangeShapeType="1"/>
              <a:stCxn id="1000" idx="0"/>
            </p:cNvCxnSpPr>
            <p:nvPr/>
          </p:nvCxnSpPr>
          <p:spPr bwMode="auto">
            <a:xfrm>
              <a:off x="9055401" y="2220819"/>
              <a:ext cx="975377" cy="1365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" name="Straight Connector 420"/>
            <p:cNvCxnSpPr>
              <a:cxnSpLocks noChangeShapeType="1"/>
            </p:cNvCxnSpPr>
            <p:nvPr/>
          </p:nvCxnSpPr>
          <p:spPr bwMode="auto">
            <a:xfrm>
              <a:off x="9522191" y="2583188"/>
              <a:ext cx="120745" cy="833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4" name="Straight Connector 421"/>
            <p:cNvCxnSpPr>
              <a:cxnSpLocks noChangeShapeType="1"/>
            </p:cNvCxnSpPr>
            <p:nvPr/>
          </p:nvCxnSpPr>
          <p:spPr bwMode="auto">
            <a:xfrm flipV="1">
              <a:off x="9323081" y="2786992"/>
              <a:ext cx="243358" cy="45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5" name="Straight Connector 422"/>
            <p:cNvCxnSpPr>
              <a:cxnSpLocks noChangeShapeType="1"/>
            </p:cNvCxnSpPr>
            <p:nvPr/>
          </p:nvCxnSpPr>
          <p:spPr bwMode="auto">
            <a:xfrm flipV="1">
              <a:off x="9028147" y="2611644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6" name="Straight Connector 423"/>
            <p:cNvCxnSpPr>
              <a:cxnSpLocks noChangeShapeType="1"/>
            </p:cNvCxnSpPr>
            <p:nvPr/>
          </p:nvCxnSpPr>
          <p:spPr bwMode="auto">
            <a:xfrm flipV="1">
              <a:off x="8729859" y="2909476"/>
              <a:ext cx="192778" cy="1095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7" name="Straight Connector 424"/>
            <p:cNvCxnSpPr>
              <a:cxnSpLocks noChangeShapeType="1"/>
            </p:cNvCxnSpPr>
            <p:nvPr/>
          </p:nvCxnSpPr>
          <p:spPr bwMode="auto">
            <a:xfrm flipV="1">
              <a:off x="9537887" y="2836224"/>
              <a:ext cx="252969" cy="2529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8" name="Straight Connector 425"/>
            <p:cNvCxnSpPr>
              <a:cxnSpLocks noChangeShapeType="1"/>
            </p:cNvCxnSpPr>
            <p:nvPr/>
          </p:nvCxnSpPr>
          <p:spPr bwMode="auto">
            <a:xfrm flipH="1" flipV="1">
              <a:off x="10029359" y="2822067"/>
              <a:ext cx="354959" cy="1243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9" name="Straight Connector 426"/>
            <p:cNvCxnSpPr>
              <a:cxnSpLocks noChangeShapeType="1"/>
            </p:cNvCxnSpPr>
            <p:nvPr/>
          </p:nvCxnSpPr>
          <p:spPr bwMode="auto">
            <a:xfrm flipV="1">
              <a:off x="10015190" y="2475242"/>
              <a:ext cx="283363" cy="1956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0" name="Straight Connector 427"/>
            <p:cNvCxnSpPr>
              <a:cxnSpLocks noChangeShapeType="1"/>
              <a:endCxn id="995" idx="4"/>
            </p:cNvCxnSpPr>
            <p:nvPr/>
          </p:nvCxnSpPr>
          <p:spPr bwMode="auto">
            <a:xfrm flipH="1" flipV="1">
              <a:off x="8791902" y="2345614"/>
              <a:ext cx="410984" cy="87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1" name="TextBox 428"/>
            <p:cNvSpPr txBox="1">
              <a:spLocks noChangeArrowheads="1"/>
            </p:cNvSpPr>
            <p:nvPr/>
          </p:nvSpPr>
          <p:spPr bwMode="auto">
            <a:xfrm>
              <a:off x="7958081" y="2471292"/>
              <a:ext cx="926532" cy="46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/>
                <a:t>ISP B</a:t>
              </a:r>
            </a:p>
          </p:txBody>
        </p:sp>
        <p:grpSp>
          <p:nvGrpSpPr>
            <p:cNvPr id="932" name="Group 133"/>
            <p:cNvGrpSpPr>
              <a:grpSpLocks/>
            </p:cNvGrpSpPr>
            <p:nvPr/>
          </p:nvGrpSpPr>
          <p:grpSpPr bwMode="auto">
            <a:xfrm>
              <a:off x="9555206" y="2650627"/>
              <a:ext cx="532759" cy="184809"/>
              <a:chOff x="2356" y="1300"/>
              <a:chExt cx="555" cy="194"/>
            </a:xfrm>
          </p:grpSpPr>
          <p:sp>
            <p:nvSpPr>
              <p:cNvPr id="98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8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8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9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9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9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91" name="Line 140"/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2" name="Line 141"/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33" name="Group 133"/>
            <p:cNvGrpSpPr>
              <a:grpSpLocks/>
            </p:cNvGrpSpPr>
            <p:nvPr/>
          </p:nvGrpSpPr>
          <p:grpSpPr bwMode="auto">
            <a:xfrm>
              <a:off x="8772607" y="2725609"/>
              <a:ext cx="532759" cy="184809"/>
              <a:chOff x="2356" y="1300"/>
              <a:chExt cx="555" cy="194"/>
            </a:xfrm>
          </p:grpSpPr>
          <p:sp>
            <p:nvSpPr>
              <p:cNvPr id="97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8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8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8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8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8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83" name="Line 140"/>
              <p:cNvSpPr>
                <a:spLocks noChangeShapeType="1"/>
              </p:cNvSpPr>
              <p:nvPr/>
            </p:nvSpPr>
            <p:spPr bwMode="auto">
              <a:xfrm>
                <a:off x="2357" y="1360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4" name="Line 141"/>
              <p:cNvSpPr>
                <a:spLocks noChangeShapeType="1"/>
              </p:cNvSpPr>
              <p:nvPr/>
            </p:nvSpPr>
            <p:spPr bwMode="auto">
              <a:xfrm>
                <a:off x="2908" y="1362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34" name="Group 133"/>
            <p:cNvGrpSpPr>
              <a:grpSpLocks/>
            </p:cNvGrpSpPr>
            <p:nvPr/>
          </p:nvGrpSpPr>
          <p:grpSpPr bwMode="auto">
            <a:xfrm>
              <a:off x="9060908" y="2428111"/>
              <a:ext cx="532759" cy="184809"/>
              <a:chOff x="2356" y="1300"/>
              <a:chExt cx="555" cy="194"/>
            </a:xfrm>
          </p:grpSpPr>
          <p:sp>
            <p:nvSpPr>
              <p:cNvPr id="97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7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7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74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77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78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75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6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35" name="Group 133"/>
            <p:cNvGrpSpPr>
              <a:grpSpLocks/>
            </p:cNvGrpSpPr>
            <p:nvPr/>
          </p:nvGrpSpPr>
          <p:grpSpPr bwMode="auto">
            <a:xfrm>
              <a:off x="10005281" y="2289952"/>
              <a:ext cx="532759" cy="184809"/>
              <a:chOff x="2356" y="1300"/>
              <a:chExt cx="555" cy="194"/>
            </a:xfrm>
          </p:grpSpPr>
          <p:sp>
            <p:nvSpPr>
              <p:cNvPr id="963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64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65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66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69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70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67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8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36" name="Group 133"/>
            <p:cNvGrpSpPr>
              <a:grpSpLocks/>
            </p:cNvGrpSpPr>
            <p:nvPr/>
          </p:nvGrpSpPr>
          <p:grpSpPr bwMode="auto">
            <a:xfrm>
              <a:off x="10232661" y="2882876"/>
              <a:ext cx="532759" cy="184809"/>
              <a:chOff x="2356" y="1300"/>
              <a:chExt cx="555" cy="194"/>
            </a:xfrm>
          </p:grpSpPr>
          <p:sp>
            <p:nvSpPr>
              <p:cNvPr id="95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5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5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58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61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62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59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0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37" name="Group 133"/>
            <p:cNvGrpSpPr>
              <a:grpSpLocks/>
            </p:cNvGrpSpPr>
            <p:nvPr/>
          </p:nvGrpSpPr>
          <p:grpSpPr bwMode="auto">
            <a:xfrm>
              <a:off x="9330660" y="3072767"/>
              <a:ext cx="532759" cy="184809"/>
              <a:chOff x="2356" y="1300"/>
              <a:chExt cx="555" cy="194"/>
            </a:xfrm>
          </p:grpSpPr>
          <p:sp>
            <p:nvSpPr>
              <p:cNvPr id="94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4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4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50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53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54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51" name="Line 140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2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38" name="Group 133"/>
            <p:cNvGrpSpPr>
              <a:grpSpLocks/>
            </p:cNvGrpSpPr>
            <p:nvPr/>
          </p:nvGrpSpPr>
          <p:grpSpPr bwMode="auto">
            <a:xfrm>
              <a:off x="8438032" y="3018963"/>
              <a:ext cx="532759" cy="184809"/>
              <a:chOff x="2356" y="1300"/>
              <a:chExt cx="555" cy="194"/>
            </a:xfrm>
          </p:grpSpPr>
          <p:sp>
            <p:nvSpPr>
              <p:cNvPr id="93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4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94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942" name="Group 137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945" name="Freeform 13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46" name="Freeform 13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43" name="Line 140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4" name="Line 141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cxnSp>
        <p:nvCxnSpPr>
          <p:cNvPr id="1003" name="Straight Connector 12"/>
          <p:cNvCxnSpPr>
            <a:cxnSpLocks noChangeShapeType="1"/>
            <a:endCxn id="568" idx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4" name="Straight Connector 500"/>
          <p:cNvCxnSpPr>
            <a:cxnSpLocks noChangeShapeType="1"/>
            <a:stCxn id="388" idx="8"/>
            <a:endCxn id="1038" idx="2"/>
          </p:cNvCxnSpPr>
          <p:nvPr/>
        </p:nvCxnSpPr>
        <p:spPr bwMode="auto">
          <a:xfrm>
            <a:off x="1455738" y="299085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5" name="Straight Connector 501"/>
          <p:cNvCxnSpPr>
            <a:cxnSpLocks noChangeShapeType="1"/>
            <a:endCxn id="1038" idx="3"/>
          </p:cNvCxnSpPr>
          <p:nvPr/>
        </p:nvCxnSpPr>
        <p:spPr bwMode="auto">
          <a:xfrm>
            <a:off x="1235075" y="327183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6" name="Straight Connector 502"/>
          <p:cNvCxnSpPr>
            <a:cxnSpLocks noChangeShapeType="1"/>
            <a:endCxn id="536" idx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7" name="Straight Connector 503"/>
          <p:cNvCxnSpPr>
            <a:cxnSpLocks noChangeShapeType="1"/>
            <a:endCxn id="536" idx="0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8" name="Straight Connector 504"/>
          <p:cNvCxnSpPr>
            <a:cxnSpLocks noChangeShapeType="1"/>
            <a:endCxn id="452" idx="0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9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0" name="Straight Connector 506"/>
          <p:cNvCxnSpPr>
            <a:cxnSpLocks noChangeShapeType="1"/>
            <a:stCxn id="380" idx="4"/>
            <a:endCxn id="447" idx="0"/>
          </p:cNvCxnSpPr>
          <p:nvPr/>
        </p:nvCxnSpPr>
        <p:spPr bwMode="auto">
          <a:xfrm flipH="1">
            <a:off x="7483475" y="422910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1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2" name="Straight Connector 508"/>
          <p:cNvCxnSpPr>
            <a:cxnSpLocks noChangeShapeType="1"/>
            <a:endCxn id="434" idx="5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3" name="Straight Connector 509"/>
          <p:cNvCxnSpPr>
            <a:cxnSpLocks noChangeShapeType="1"/>
            <a:stCxn id="378" idx="0"/>
            <a:endCxn id="1036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4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5" name="Straight Connector 511"/>
          <p:cNvCxnSpPr>
            <a:cxnSpLocks noChangeShapeType="1"/>
            <a:stCxn id="375" idx="0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6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7" name="Straight Connector 513"/>
          <p:cNvCxnSpPr>
            <a:cxnSpLocks noChangeShapeType="1"/>
            <a:stCxn id="397" idx="0"/>
          </p:cNvCxnSpPr>
          <p:nvPr/>
        </p:nvCxnSpPr>
        <p:spPr bwMode="auto">
          <a:xfrm flipV="1">
            <a:off x="1179513" y="4467225"/>
            <a:ext cx="227012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8" name="Straight Connector 514"/>
          <p:cNvCxnSpPr>
            <a:cxnSpLocks noChangeShapeType="1"/>
            <a:endCxn id="1038" idx="5"/>
          </p:cNvCxnSpPr>
          <p:nvPr/>
        </p:nvCxnSpPr>
        <p:spPr bwMode="auto">
          <a:xfrm flipV="1">
            <a:off x="1155700" y="436880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19" name="Group 20"/>
          <p:cNvGrpSpPr>
            <a:grpSpLocks/>
          </p:cNvGrpSpPr>
          <p:nvPr/>
        </p:nvGrpSpPr>
        <p:grpSpPr bwMode="auto">
          <a:xfrm>
            <a:off x="4713288" y="2871788"/>
            <a:ext cx="2117725" cy="1082675"/>
            <a:chOff x="4712800" y="2871032"/>
            <a:chExt cx="2117908" cy="1082781"/>
          </a:xfrm>
        </p:grpSpPr>
        <p:grpSp>
          <p:nvGrpSpPr>
            <p:cNvPr id="1020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1023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024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1021" name="Straight Connector 18"/>
            <p:cNvCxnSpPr>
              <a:cxnSpLocks noChangeShapeType="1"/>
            </p:cNvCxnSpPr>
            <p:nvPr/>
          </p:nvCxnSpPr>
          <p:spPr bwMode="auto">
            <a:xfrm>
              <a:off x="4712800" y="3050554"/>
              <a:ext cx="964390" cy="2689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2" name="Straight Connector 516"/>
            <p:cNvCxnSpPr>
              <a:cxnSpLocks noChangeShapeType="1"/>
            </p:cNvCxnSpPr>
            <p:nvPr/>
          </p:nvCxnSpPr>
          <p:spPr bwMode="auto">
            <a:xfrm>
              <a:off x="6139092" y="3168890"/>
              <a:ext cx="691616" cy="78492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" name="Group 39937"/>
          <p:cNvGrpSpPr>
            <a:grpSpLocks/>
          </p:cNvGrpSpPr>
          <p:nvPr/>
        </p:nvGrpSpPr>
        <p:grpSpPr bwMode="auto">
          <a:xfrm>
            <a:off x="3692525" y="3789363"/>
            <a:ext cx="1538288" cy="585787"/>
            <a:chOff x="3692946" y="3789212"/>
            <a:chExt cx="1537885" cy="585306"/>
          </a:xfrm>
        </p:grpSpPr>
        <p:cxnSp>
          <p:nvCxnSpPr>
            <p:cNvPr id="1026" name="Straight Connector 515"/>
            <p:cNvCxnSpPr>
              <a:cxnSpLocks noChangeShapeType="1"/>
              <a:stCxn id="965" idx="0"/>
            </p:cNvCxnSpPr>
            <p:nvPr/>
          </p:nvCxnSpPr>
          <p:spPr bwMode="auto">
            <a:xfrm flipV="1">
              <a:off x="3833272" y="4233204"/>
              <a:ext cx="190444" cy="141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27" name="Group 518"/>
            <p:cNvGrpSpPr>
              <a:grpSpLocks/>
            </p:cNvGrpSpPr>
            <p:nvPr/>
          </p:nvGrpSpPr>
          <p:grpSpPr bwMode="auto">
            <a:xfrm>
              <a:off x="3932901" y="3934211"/>
              <a:ext cx="530938" cy="338554"/>
              <a:chOff x="5573768" y="2726239"/>
              <a:chExt cx="530938" cy="338554"/>
            </a:xfrm>
          </p:grpSpPr>
          <p:sp>
            <p:nvSpPr>
              <p:cNvPr id="1030" name="Oval 521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031" name="TextBox 522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1028" name="Straight Connector 519"/>
            <p:cNvCxnSpPr>
              <a:cxnSpLocks noChangeShapeType="1"/>
              <a:stCxn id="1030" idx="6"/>
              <a:endCxn id="486" idx="1"/>
            </p:cNvCxnSpPr>
            <p:nvPr/>
          </p:nvCxnSpPr>
          <p:spPr bwMode="auto">
            <a:xfrm flipV="1">
              <a:off x="4460993" y="3953654"/>
              <a:ext cx="769838" cy="1580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Straight Connector 520"/>
            <p:cNvCxnSpPr>
              <a:cxnSpLocks noChangeShapeType="1"/>
            </p:cNvCxnSpPr>
            <p:nvPr/>
          </p:nvCxnSpPr>
          <p:spPr bwMode="auto">
            <a:xfrm>
              <a:off x="3692946" y="3789212"/>
              <a:ext cx="342738" cy="20484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32" name="Group 39939"/>
          <p:cNvGrpSpPr>
            <a:grpSpLocks/>
          </p:cNvGrpSpPr>
          <p:nvPr/>
        </p:nvGrpSpPr>
        <p:grpSpPr bwMode="auto">
          <a:xfrm>
            <a:off x="2406650" y="3633788"/>
            <a:ext cx="2901950" cy="1296987"/>
            <a:chOff x="2407287" y="3633041"/>
            <a:chExt cx="2900648" cy="1297685"/>
          </a:xfrm>
        </p:grpSpPr>
        <p:cxnSp>
          <p:nvCxnSpPr>
            <p:cNvPr id="1033" name="Straight Connector 7"/>
            <p:cNvCxnSpPr>
              <a:cxnSpLocks noChangeShapeType="1"/>
              <a:stCxn id="526" idx="5"/>
              <a:endCxn id="484" idx="1"/>
            </p:cNvCxnSpPr>
            <p:nvPr/>
          </p:nvCxnSpPr>
          <p:spPr bwMode="auto">
            <a:xfrm>
              <a:off x="4876256" y="3633041"/>
              <a:ext cx="431679" cy="22249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Straight Connector 415"/>
            <p:cNvCxnSpPr>
              <a:cxnSpLocks noChangeShapeType="1"/>
              <a:endCxn id="997" idx="0"/>
            </p:cNvCxnSpPr>
            <p:nvPr/>
          </p:nvCxnSpPr>
          <p:spPr bwMode="auto">
            <a:xfrm flipH="1">
              <a:off x="2407287" y="3753131"/>
              <a:ext cx="282429" cy="5113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Straight Connector 523"/>
            <p:cNvCxnSpPr>
              <a:cxnSpLocks noChangeShapeType="1"/>
              <a:stCxn id="960" idx="0"/>
            </p:cNvCxnSpPr>
            <p:nvPr/>
          </p:nvCxnSpPr>
          <p:spPr bwMode="auto">
            <a:xfrm flipV="1">
              <a:off x="4307545" y="4626270"/>
              <a:ext cx="843636" cy="3044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36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037" name="TextBox 9"/>
          <p:cNvSpPr txBox="1">
            <a:spLocks noChangeArrowheads="1"/>
          </p:cNvSpPr>
          <p:nvPr/>
        </p:nvSpPr>
        <p:spPr bwMode="auto">
          <a:xfrm>
            <a:off x="3511932" y="5356034"/>
            <a:ext cx="16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2000" i="1" dirty="0" err="1"/>
              <a:t>rede</a:t>
            </a:r>
            <a:r>
              <a:rPr lang="en-US" altLang="pt-BR" sz="2000" i="1" dirty="0"/>
              <a:t> regional</a:t>
            </a:r>
          </a:p>
        </p:txBody>
      </p:sp>
      <p:sp>
        <p:nvSpPr>
          <p:cNvPr id="1038" name="Oval 517"/>
          <p:cNvSpPr>
            <a:spLocks noChangeArrowheads="1"/>
          </p:cNvSpPr>
          <p:nvPr/>
        </p:nvSpPr>
        <p:spPr bwMode="auto">
          <a:xfrm rot="5400000">
            <a:off x="867569" y="373618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cxnSp>
        <p:nvCxnSpPr>
          <p:cNvPr id="1039" name="Straight Connector 39941"/>
          <p:cNvCxnSpPr>
            <a:cxnSpLocks noChangeShapeType="1"/>
            <a:stCxn id="1038" idx="0"/>
            <a:endCxn id="514" idx="0"/>
          </p:cNvCxnSpPr>
          <p:nvPr/>
        </p:nvCxnSpPr>
        <p:spPr bwMode="auto">
          <a:xfrm flipV="1">
            <a:off x="1684338" y="3654425"/>
            <a:ext cx="758825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0" name="Straight Connector 524"/>
          <p:cNvCxnSpPr>
            <a:cxnSpLocks noChangeShapeType="1"/>
            <a:endCxn id="999" idx="1"/>
          </p:cNvCxnSpPr>
          <p:nvPr/>
        </p:nvCxnSpPr>
        <p:spPr bwMode="auto">
          <a:xfrm>
            <a:off x="1685925" y="4111625"/>
            <a:ext cx="46672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1" name="Oval 11"/>
          <p:cNvSpPr>
            <a:spLocks noChangeArrowheads="1"/>
          </p:cNvSpPr>
          <p:nvPr/>
        </p:nvSpPr>
        <p:spPr bwMode="auto">
          <a:xfrm>
            <a:off x="1866900" y="3429000"/>
            <a:ext cx="6096000" cy="673100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042" name="TextBox 13"/>
          <p:cNvSpPr txBox="1">
            <a:spLocks noChangeArrowheads="1"/>
          </p:cNvSpPr>
          <p:nvPr/>
        </p:nvSpPr>
        <p:spPr bwMode="auto">
          <a:xfrm>
            <a:off x="2771561" y="3541713"/>
            <a:ext cx="4432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i="1" dirty="0" err="1">
                <a:solidFill>
                  <a:schemeClr val="bg1"/>
                </a:solidFill>
              </a:rPr>
              <a:t>Rede</a:t>
            </a:r>
            <a:r>
              <a:rPr lang="en-US" altLang="pt-BR" i="1" dirty="0">
                <a:solidFill>
                  <a:schemeClr val="bg1"/>
                </a:solidFill>
              </a:rPr>
              <a:t> de </a:t>
            </a:r>
            <a:r>
              <a:rPr lang="en-US" altLang="pt-BR" i="1" dirty="0" err="1">
                <a:solidFill>
                  <a:schemeClr val="bg1"/>
                </a:solidFill>
              </a:rPr>
              <a:t>provedor</a:t>
            </a:r>
            <a:r>
              <a:rPr lang="en-US" altLang="pt-BR" i="1" dirty="0">
                <a:solidFill>
                  <a:schemeClr val="bg1"/>
                </a:solidFill>
              </a:rPr>
              <a:t> de </a:t>
            </a:r>
            <a:r>
              <a:rPr lang="en-US" altLang="pt-BR" i="1" dirty="0" err="1">
                <a:solidFill>
                  <a:schemeClr val="bg1"/>
                </a:solidFill>
              </a:rPr>
              <a:t>conteúdo</a:t>
            </a:r>
            <a:endParaRPr lang="en-US" altLang="pt-BR" i="1" dirty="0">
              <a:solidFill>
                <a:schemeClr val="bg1"/>
              </a:solidFill>
            </a:endParaRPr>
          </a:p>
        </p:txBody>
      </p:sp>
      <p:cxnSp>
        <p:nvCxnSpPr>
          <p:cNvPr id="1043" name="Straight Connector 19"/>
          <p:cNvCxnSpPr>
            <a:cxnSpLocks noChangeShapeType="1"/>
            <a:stCxn id="401" idx="2"/>
          </p:cNvCxnSpPr>
          <p:nvPr/>
        </p:nvCxnSpPr>
        <p:spPr bwMode="auto">
          <a:xfrm flipH="1">
            <a:off x="6540500" y="2867025"/>
            <a:ext cx="150813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4" name="Straight Connector 525"/>
          <p:cNvCxnSpPr>
            <a:cxnSpLocks noChangeShapeType="1"/>
            <a:endCxn id="1041" idx="7"/>
          </p:cNvCxnSpPr>
          <p:nvPr/>
        </p:nvCxnSpPr>
        <p:spPr bwMode="auto">
          <a:xfrm flipH="1">
            <a:off x="7070725" y="3221038"/>
            <a:ext cx="142875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5" name="Straight Connector 526"/>
          <p:cNvCxnSpPr>
            <a:cxnSpLocks noChangeShapeType="1"/>
          </p:cNvCxnSpPr>
          <p:nvPr/>
        </p:nvCxnSpPr>
        <p:spPr bwMode="auto">
          <a:xfrm flipH="1">
            <a:off x="5773738" y="3205163"/>
            <a:ext cx="111125" cy="2444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6" name="Straight Connector 527"/>
          <p:cNvCxnSpPr>
            <a:cxnSpLocks noChangeShapeType="1"/>
            <a:endCxn id="1041" idx="1"/>
          </p:cNvCxnSpPr>
          <p:nvPr/>
        </p:nvCxnSpPr>
        <p:spPr bwMode="auto">
          <a:xfrm>
            <a:off x="2682875" y="3008313"/>
            <a:ext cx="76200" cy="5191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7" name="Straight Connector 528"/>
          <p:cNvCxnSpPr>
            <a:cxnSpLocks noChangeShapeType="1"/>
            <a:endCxn id="965" idx="1"/>
          </p:cNvCxnSpPr>
          <p:nvPr/>
        </p:nvCxnSpPr>
        <p:spPr bwMode="auto">
          <a:xfrm>
            <a:off x="3413125" y="4049713"/>
            <a:ext cx="239713" cy="3397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8" name="Straight Connector 529"/>
          <p:cNvCxnSpPr>
            <a:cxnSpLocks noChangeShapeType="1"/>
          </p:cNvCxnSpPr>
          <p:nvPr/>
        </p:nvCxnSpPr>
        <p:spPr bwMode="auto">
          <a:xfrm>
            <a:off x="2303463" y="2651125"/>
            <a:ext cx="14287" cy="941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9" name="Straight Connector 530"/>
          <p:cNvCxnSpPr>
            <a:cxnSpLocks noChangeShapeType="1"/>
          </p:cNvCxnSpPr>
          <p:nvPr/>
        </p:nvCxnSpPr>
        <p:spPr bwMode="auto">
          <a:xfrm flipH="1">
            <a:off x="1693863" y="3935413"/>
            <a:ext cx="528637" cy="117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0" name="Straight Connector 531"/>
          <p:cNvCxnSpPr>
            <a:cxnSpLocks noChangeShapeType="1"/>
            <a:stCxn id="380" idx="3"/>
          </p:cNvCxnSpPr>
          <p:nvPr/>
        </p:nvCxnSpPr>
        <p:spPr bwMode="auto">
          <a:xfrm flipH="1" flipV="1">
            <a:off x="7713663" y="3903663"/>
            <a:ext cx="40005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1" name="Straight Connector 532"/>
          <p:cNvCxnSpPr>
            <a:cxnSpLocks noChangeShapeType="1"/>
            <a:stCxn id="382" idx="4"/>
          </p:cNvCxnSpPr>
          <p:nvPr/>
        </p:nvCxnSpPr>
        <p:spPr bwMode="auto">
          <a:xfrm flipH="1" flipV="1">
            <a:off x="7624763" y="3929063"/>
            <a:ext cx="628650" cy="1214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06274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Estrutura da Internet: rede de redes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A30C-BB3F-4695-823B-CAA85338B9D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grpSp>
        <p:nvGrpSpPr>
          <p:cNvPr id="578" name="Group 67"/>
          <p:cNvGrpSpPr>
            <a:grpSpLocks/>
          </p:cNvGrpSpPr>
          <p:nvPr/>
        </p:nvGrpSpPr>
        <p:grpSpPr bwMode="auto">
          <a:xfrm>
            <a:off x="1221650" y="1161588"/>
            <a:ext cx="6813209" cy="3545015"/>
            <a:chOff x="1066800" y="1371600"/>
            <a:chExt cx="7194549" cy="3984625"/>
          </a:xfrm>
        </p:grpSpPr>
        <p:sp>
          <p:nvSpPr>
            <p:cNvPr id="579" name="Oval 76"/>
            <p:cNvSpPr>
              <a:spLocks noChangeArrowheads="1"/>
            </p:cNvSpPr>
            <p:nvPr/>
          </p:nvSpPr>
          <p:spPr bwMode="auto">
            <a:xfrm>
              <a:off x="19812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0" name="Oval 76"/>
            <p:cNvSpPr>
              <a:spLocks noChangeArrowheads="1"/>
            </p:cNvSpPr>
            <p:nvPr/>
          </p:nvSpPr>
          <p:spPr bwMode="auto">
            <a:xfrm>
              <a:off x="10668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1" name="Oval 76"/>
            <p:cNvSpPr>
              <a:spLocks noChangeArrowheads="1"/>
            </p:cNvSpPr>
            <p:nvPr/>
          </p:nvSpPr>
          <p:spPr bwMode="auto">
            <a:xfrm>
              <a:off x="56388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2" name="Oval 76"/>
            <p:cNvSpPr>
              <a:spLocks noChangeArrowheads="1"/>
            </p:cNvSpPr>
            <p:nvPr/>
          </p:nvSpPr>
          <p:spPr bwMode="auto">
            <a:xfrm>
              <a:off x="47244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 dirty="0"/>
                <a:t>access</a:t>
              </a:r>
            </a:p>
            <a:p>
              <a:pPr algn="ctr"/>
              <a:r>
                <a:rPr lang="en-US" altLang="pt-BR" sz="1600" dirty="0"/>
                <a:t>ISP</a:t>
              </a:r>
            </a:p>
          </p:txBody>
        </p:sp>
        <p:sp>
          <p:nvSpPr>
            <p:cNvPr id="583" name="Oval 76"/>
            <p:cNvSpPr>
              <a:spLocks noChangeArrowheads="1"/>
            </p:cNvSpPr>
            <p:nvPr/>
          </p:nvSpPr>
          <p:spPr bwMode="auto">
            <a:xfrm>
              <a:off x="38100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4" name="Oval 76"/>
            <p:cNvSpPr>
              <a:spLocks noChangeArrowheads="1"/>
            </p:cNvSpPr>
            <p:nvPr/>
          </p:nvSpPr>
          <p:spPr bwMode="auto">
            <a:xfrm>
              <a:off x="28956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5" name="Oval 76"/>
            <p:cNvSpPr>
              <a:spLocks noChangeArrowheads="1"/>
            </p:cNvSpPr>
            <p:nvPr/>
          </p:nvSpPr>
          <p:spPr bwMode="auto">
            <a:xfrm>
              <a:off x="65532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6" name="Oval 76"/>
            <p:cNvSpPr>
              <a:spLocks noChangeArrowheads="1"/>
            </p:cNvSpPr>
            <p:nvPr/>
          </p:nvSpPr>
          <p:spPr bwMode="auto">
            <a:xfrm>
              <a:off x="7467600" y="4724400"/>
              <a:ext cx="793749" cy="6318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1600"/>
                <a:t>access</a:t>
              </a:r>
            </a:p>
            <a:p>
              <a:pPr algn="ctr"/>
              <a:r>
                <a:rPr lang="en-US" altLang="pt-BR" sz="1600"/>
                <a:t>ISP</a:t>
              </a:r>
            </a:p>
          </p:txBody>
        </p:sp>
        <p:sp>
          <p:nvSpPr>
            <p:cNvPr id="587" name="Oval 33"/>
            <p:cNvSpPr>
              <a:spLocks noChangeArrowheads="1"/>
            </p:cNvSpPr>
            <p:nvPr/>
          </p:nvSpPr>
          <p:spPr bwMode="auto">
            <a:xfrm>
              <a:off x="2438400" y="3429000"/>
              <a:ext cx="1863725" cy="79057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2000" dirty="0">
                  <a:solidFill>
                    <a:srgbClr val="808080"/>
                  </a:solidFill>
                </a:rPr>
                <a:t>ISP Regional</a:t>
              </a:r>
            </a:p>
          </p:txBody>
        </p:sp>
        <p:sp>
          <p:nvSpPr>
            <p:cNvPr id="588" name="Oval 33"/>
            <p:cNvSpPr>
              <a:spLocks noChangeArrowheads="1"/>
            </p:cNvSpPr>
            <p:nvPr/>
          </p:nvSpPr>
          <p:spPr bwMode="auto">
            <a:xfrm>
              <a:off x="4800600" y="3429000"/>
              <a:ext cx="1863725" cy="79057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2000" dirty="0">
                  <a:solidFill>
                    <a:srgbClr val="808080"/>
                  </a:solidFill>
                </a:rPr>
                <a:t>ISP Regional</a:t>
              </a:r>
            </a:p>
          </p:txBody>
        </p:sp>
        <p:sp>
          <p:nvSpPr>
            <p:cNvPr id="589" name="Rectangle 78"/>
            <p:cNvSpPr/>
            <p:nvPr/>
          </p:nvSpPr>
          <p:spPr>
            <a:xfrm>
              <a:off x="2133157" y="2819400"/>
              <a:ext cx="609985" cy="457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/>
                <a:t>IXP</a:t>
              </a:r>
            </a:p>
          </p:txBody>
        </p:sp>
        <p:sp>
          <p:nvSpPr>
            <p:cNvPr id="590" name="Rectangle 79"/>
            <p:cNvSpPr/>
            <p:nvPr/>
          </p:nvSpPr>
          <p:spPr>
            <a:xfrm>
              <a:off x="4801284" y="2743200"/>
              <a:ext cx="608494" cy="457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/>
                <a:t>IXP</a:t>
              </a:r>
            </a:p>
          </p:txBody>
        </p:sp>
        <p:sp>
          <p:nvSpPr>
            <p:cNvPr id="591" name="Oval 34"/>
            <p:cNvSpPr>
              <a:spLocks noChangeArrowheads="1"/>
            </p:cNvSpPr>
            <p:nvPr/>
          </p:nvSpPr>
          <p:spPr bwMode="auto">
            <a:xfrm>
              <a:off x="1143000" y="1600200"/>
              <a:ext cx="1863725" cy="7905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>
                  <a:solidFill>
                    <a:schemeClr val="bg1"/>
                  </a:solidFill>
                </a:rPr>
                <a:t>Tier 1 ISP</a:t>
              </a:r>
              <a:endParaRPr lang="en-US" altLang="pt-BR"/>
            </a:p>
          </p:txBody>
        </p:sp>
        <p:sp>
          <p:nvSpPr>
            <p:cNvPr id="592" name="Oval 34"/>
            <p:cNvSpPr>
              <a:spLocks noChangeArrowheads="1"/>
            </p:cNvSpPr>
            <p:nvPr/>
          </p:nvSpPr>
          <p:spPr bwMode="auto">
            <a:xfrm>
              <a:off x="3352800" y="1600200"/>
              <a:ext cx="1863725" cy="7905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>
                  <a:solidFill>
                    <a:schemeClr val="bg1"/>
                  </a:solidFill>
                </a:rPr>
                <a:t>Tier 1 ISP</a:t>
              </a:r>
              <a:endParaRPr lang="en-US" altLang="pt-BR"/>
            </a:p>
          </p:txBody>
        </p:sp>
        <p:sp>
          <p:nvSpPr>
            <p:cNvPr id="593" name="Oval 34"/>
            <p:cNvSpPr>
              <a:spLocks noChangeArrowheads="1"/>
            </p:cNvSpPr>
            <p:nvPr/>
          </p:nvSpPr>
          <p:spPr bwMode="auto">
            <a:xfrm>
              <a:off x="5638800" y="1600200"/>
              <a:ext cx="1981200" cy="838200"/>
            </a:xfrm>
            <a:prstGeom prst="ellipse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>
                  <a:solidFill>
                    <a:schemeClr val="bg1"/>
                  </a:solidFill>
                </a:rPr>
                <a:t>Google</a:t>
              </a:r>
              <a:endParaRPr lang="en-US" altLang="pt-BR"/>
            </a:p>
          </p:txBody>
        </p:sp>
        <p:cxnSp>
          <p:nvCxnSpPr>
            <p:cNvPr id="594" name="Straight Connector 83"/>
            <p:cNvCxnSpPr>
              <a:endCxn id="580" idx="0"/>
            </p:cNvCxnSpPr>
            <p:nvPr/>
          </p:nvCxnSpPr>
          <p:spPr>
            <a:xfrm rot="5400000">
              <a:off x="427081" y="3398633"/>
              <a:ext cx="2362200" cy="2893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84"/>
            <p:cNvCxnSpPr>
              <a:stCxn id="587" idx="4"/>
            </p:cNvCxnSpPr>
            <p:nvPr/>
          </p:nvCxnSpPr>
          <p:spPr>
            <a:xfrm rot="5400000">
              <a:off x="3070887" y="4425754"/>
              <a:ext cx="504825" cy="92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85"/>
            <p:cNvCxnSpPr>
              <a:stCxn id="587" idx="3"/>
            </p:cNvCxnSpPr>
            <p:nvPr/>
          </p:nvCxnSpPr>
          <p:spPr>
            <a:xfrm rot="5400000">
              <a:off x="2265003" y="4277579"/>
              <a:ext cx="620712" cy="2729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86"/>
            <p:cNvCxnSpPr/>
            <p:nvPr/>
          </p:nvCxnSpPr>
          <p:spPr>
            <a:xfrm rot="16200000" flipH="1">
              <a:off x="808066" y="3459105"/>
              <a:ext cx="2438400" cy="244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Connector 87"/>
            <p:cNvCxnSpPr>
              <a:stCxn id="589" idx="2"/>
            </p:cNvCxnSpPr>
            <p:nvPr/>
          </p:nvCxnSpPr>
          <p:spPr>
            <a:xfrm rot="5400000">
              <a:off x="1333803" y="3771707"/>
              <a:ext cx="1600200" cy="6099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9" name="Rectangle 88"/>
            <p:cNvSpPr/>
            <p:nvPr/>
          </p:nvSpPr>
          <p:spPr>
            <a:xfrm>
              <a:off x="7315797" y="2819400"/>
              <a:ext cx="608494" cy="457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/>
                <a:t>IXP</a:t>
              </a:r>
            </a:p>
          </p:txBody>
        </p:sp>
        <p:cxnSp>
          <p:nvCxnSpPr>
            <p:cNvPr id="600" name="Straight Connector 89"/>
            <p:cNvCxnSpPr/>
            <p:nvPr/>
          </p:nvCxnSpPr>
          <p:spPr>
            <a:xfrm rot="16200000" flipH="1">
              <a:off x="3747986" y="4252513"/>
              <a:ext cx="504825" cy="381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90"/>
            <p:cNvCxnSpPr>
              <a:stCxn id="588" idx="2"/>
              <a:endCxn id="587" idx="6"/>
            </p:cNvCxnSpPr>
            <p:nvPr/>
          </p:nvCxnSpPr>
          <p:spPr>
            <a:xfrm rot="10800000">
              <a:off x="4301663" y="3824288"/>
              <a:ext cx="499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91"/>
            <p:cNvCxnSpPr/>
            <p:nvPr/>
          </p:nvCxnSpPr>
          <p:spPr>
            <a:xfrm rot="5400000">
              <a:off x="4931639" y="4288692"/>
              <a:ext cx="620713" cy="2729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92"/>
            <p:cNvCxnSpPr/>
            <p:nvPr/>
          </p:nvCxnSpPr>
          <p:spPr>
            <a:xfrm rot="16200000" flipH="1">
              <a:off x="5633414" y="4425226"/>
              <a:ext cx="544513" cy="760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93"/>
            <p:cNvCxnSpPr>
              <a:stCxn id="588" idx="5"/>
            </p:cNvCxnSpPr>
            <p:nvPr/>
          </p:nvCxnSpPr>
          <p:spPr>
            <a:xfrm rot="16200000" flipH="1">
              <a:off x="6276143" y="4218669"/>
              <a:ext cx="620712" cy="3907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94"/>
            <p:cNvCxnSpPr>
              <a:stCxn id="593" idx="4"/>
            </p:cNvCxnSpPr>
            <p:nvPr/>
          </p:nvCxnSpPr>
          <p:spPr>
            <a:xfrm rot="16200000" flipH="1">
              <a:off x="5747409" y="3320741"/>
              <a:ext cx="2297113" cy="5324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95"/>
            <p:cNvCxnSpPr/>
            <p:nvPr/>
          </p:nvCxnSpPr>
          <p:spPr>
            <a:xfrm rot="10800000">
              <a:off x="2971328" y="1981200"/>
              <a:ext cx="499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96"/>
            <p:cNvCxnSpPr/>
            <p:nvPr/>
          </p:nvCxnSpPr>
          <p:spPr>
            <a:xfrm rot="10800000">
              <a:off x="5181593" y="1981200"/>
              <a:ext cx="4981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Arc 97"/>
            <p:cNvSpPr/>
            <p:nvPr/>
          </p:nvSpPr>
          <p:spPr>
            <a:xfrm>
              <a:off x="2133157" y="1371600"/>
              <a:ext cx="4190855" cy="457200"/>
            </a:xfrm>
            <a:prstGeom prst="arc">
              <a:avLst>
                <a:gd name="adj1" fmla="val 10681875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09" name="Straight Connector 98"/>
            <p:cNvCxnSpPr/>
            <p:nvPr/>
          </p:nvCxnSpPr>
          <p:spPr>
            <a:xfrm rot="16200000" flipH="1">
              <a:off x="6972290" y="2399831"/>
              <a:ext cx="533400" cy="30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99"/>
            <p:cNvCxnSpPr>
              <a:endCxn id="589" idx="0"/>
            </p:cNvCxnSpPr>
            <p:nvPr/>
          </p:nvCxnSpPr>
          <p:spPr>
            <a:xfrm rot="16200000" flipH="1">
              <a:off x="2095457" y="2475961"/>
              <a:ext cx="457200" cy="229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Connector 100"/>
            <p:cNvCxnSpPr/>
            <p:nvPr/>
          </p:nvCxnSpPr>
          <p:spPr>
            <a:xfrm rot="16200000" flipH="1">
              <a:off x="2628635" y="3238707"/>
              <a:ext cx="457200" cy="2281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101"/>
            <p:cNvCxnSpPr/>
            <p:nvPr/>
          </p:nvCxnSpPr>
          <p:spPr>
            <a:xfrm rot="10800000" flipV="1">
              <a:off x="2743142" y="2209800"/>
              <a:ext cx="2972375" cy="7731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Connector 102"/>
            <p:cNvCxnSpPr/>
            <p:nvPr/>
          </p:nvCxnSpPr>
          <p:spPr>
            <a:xfrm rot="16200000" flipH="1">
              <a:off x="4662218" y="2423713"/>
              <a:ext cx="504825" cy="381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103"/>
            <p:cNvCxnSpPr/>
            <p:nvPr/>
          </p:nvCxnSpPr>
          <p:spPr>
            <a:xfrm rot="5400000">
              <a:off x="3314806" y="2856893"/>
              <a:ext cx="1143000" cy="1536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104"/>
            <p:cNvCxnSpPr/>
            <p:nvPr/>
          </p:nvCxnSpPr>
          <p:spPr>
            <a:xfrm rot="16200000" flipH="1">
              <a:off x="5105256" y="3276738"/>
              <a:ext cx="304800" cy="1521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Connector 105"/>
            <p:cNvCxnSpPr/>
            <p:nvPr/>
          </p:nvCxnSpPr>
          <p:spPr>
            <a:xfrm rot="10800000" flipV="1">
              <a:off x="4039175" y="3124200"/>
              <a:ext cx="762109" cy="5445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Connector 106"/>
            <p:cNvCxnSpPr>
              <a:stCxn id="591" idx="5"/>
            </p:cNvCxnSpPr>
            <p:nvPr/>
          </p:nvCxnSpPr>
          <p:spPr>
            <a:xfrm rot="16200000" flipH="1">
              <a:off x="3070757" y="1938325"/>
              <a:ext cx="1470025" cy="2143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107"/>
            <p:cNvCxnSpPr>
              <a:stCxn id="599" idx="2"/>
            </p:cNvCxnSpPr>
            <p:nvPr/>
          </p:nvCxnSpPr>
          <p:spPr>
            <a:xfrm rot="16200000" flipH="1">
              <a:off x="7004680" y="3891964"/>
              <a:ext cx="1458913" cy="2281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Connector 108"/>
            <p:cNvCxnSpPr/>
            <p:nvPr/>
          </p:nvCxnSpPr>
          <p:spPr>
            <a:xfrm rot="5400000">
              <a:off x="6052348" y="3472202"/>
              <a:ext cx="1535113" cy="11439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109"/>
            <p:cNvCxnSpPr>
              <a:stCxn id="599" idx="1"/>
            </p:cNvCxnSpPr>
            <p:nvPr/>
          </p:nvCxnSpPr>
          <p:spPr>
            <a:xfrm rot="10800000" flipV="1">
              <a:off x="6095826" y="3048001"/>
              <a:ext cx="1219971" cy="468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110"/>
            <p:cNvCxnSpPr>
              <a:endCxn id="590" idx="3"/>
            </p:cNvCxnSpPr>
            <p:nvPr/>
          </p:nvCxnSpPr>
          <p:spPr>
            <a:xfrm rot="10800000" flipV="1">
              <a:off x="5409778" y="2362200"/>
              <a:ext cx="780007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111"/>
            <p:cNvCxnSpPr/>
            <p:nvPr/>
          </p:nvCxnSpPr>
          <p:spPr>
            <a:xfrm>
              <a:off x="5053332" y="2217738"/>
              <a:ext cx="2286327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ixaDeTexto 2"/>
          <p:cNvSpPr txBox="1"/>
          <p:nvPr/>
        </p:nvSpPr>
        <p:spPr>
          <a:xfrm>
            <a:off x="163271" y="4814732"/>
            <a:ext cx="87775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No centro: pequeno no. de grandes redes bem conectadas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rgbClr val="FF0000"/>
                </a:solidFill>
                <a:latin typeface="+mn-lt"/>
              </a:rPr>
              <a:t>ISPs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comerciais “tier-1” </a:t>
            </a:r>
            <a:r>
              <a:rPr lang="pt-BR" sz="1800" dirty="0">
                <a:latin typeface="+mn-lt"/>
              </a:rPr>
              <a:t>(ex., </a:t>
            </a:r>
            <a:r>
              <a:rPr lang="pt-BR" sz="1800" dirty="0" err="1">
                <a:latin typeface="+mn-lt"/>
              </a:rPr>
              <a:t>Level</a:t>
            </a:r>
            <a:r>
              <a:rPr lang="pt-BR" sz="1800" dirty="0">
                <a:latin typeface="+mn-lt"/>
              </a:rPr>
              <a:t> 3, Sprint, AT&amp;T, NTT), cobertura nacional e internacional)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FF0000"/>
                </a:solidFill>
                <a:latin typeface="+mn-lt"/>
              </a:rPr>
              <a:t>rede de provedor de conteúdo </a:t>
            </a:r>
            <a:r>
              <a:rPr lang="pt-BR" sz="1800" dirty="0">
                <a:latin typeface="+mn-lt"/>
              </a:rPr>
              <a:t>(ex. Google): rede privada que conecta os seus centros de dados à Internet, normalmente “</a:t>
            </a:r>
            <a:r>
              <a:rPr lang="pt-BR" sz="1800" dirty="0" err="1">
                <a:latin typeface="+mn-lt"/>
              </a:rPr>
              <a:t>bypassando</a:t>
            </a:r>
            <a:r>
              <a:rPr lang="pt-BR" sz="1800" dirty="0">
                <a:latin typeface="+mn-lt"/>
              </a:rPr>
              <a:t>” </a:t>
            </a:r>
            <a:r>
              <a:rPr lang="pt-BR" sz="1800" dirty="0" err="1">
                <a:latin typeface="+mn-lt"/>
              </a:rPr>
              <a:t>ISPs</a:t>
            </a:r>
            <a:r>
              <a:rPr lang="pt-BR" sz="1800" dirty="0">
                <a:latin typeface="+mn-lt"/>
              </a:rPr>
              <a:t> tier-1 e regionais.</a:t>
            </a:r>
          </a:p>
        </p:txBody>
      </p:sp>
    </p:spTree>
    <p:extLst>
      <p:ext uri="{BB962C8B-B14F-4D97-AF65-F5344CB8AC3E}">
        <p14:creationId xmlns:p14="http://schemas.microsoft.com/office/powerpoint/2010/main" val="2313209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ISP Tier-1: </a:t>
            </a:r>
            <a:r>
              <a:rPr lang="pt-BR" dirty="0" err="1"/>
              <a:t>ex</a:t>
            </a:r>
            <a:r>
              <a:rPr lang="pt-BR" dirty="0"/>
              <a:t>: Sprint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0650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DDB34F-898A-4620-9F08-5A4CF15D1C43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8" name="Picture 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4525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87"/>
          <p:cNvGrpSpPr>
            <a:grpSpLocks/>
          </p:cNvGrpSpPr>
          <p:nvPr/>
        </p:nvGrpSpPr>
        <p:grpSpPr bwMode="auto">
          <a:xfrm>
            <a:off x="1371600" y="1662113"/>
            <a:ext cx="3179763" cy="3081337"/>
            <a:chOff x="864" y="1047"/>
            <a:chExt cx="2003" cy="1941"/>
          </a:xfrm>
        </p:grpSpPr>
        <p:sp>
          <p:nvSpPr>
            <p:cNvPr id="10" name="Rectangle 202"/>
            <p:cNvSpPr>
              <a:spLocks noChangeArrowheads="1"/>
            </p:cNvSpPr>
            <p:nvPr/>
          </p:nvSpPr>
          <p:spPr bwMode="auto">
            <a:xfrm>
              <a:off x="1307" y="1103"/>
              <a:ext cx="1560" cy="1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11" name="Line 205"/>
            <p:cNvSpPr>
              <a:spLocks noChangeShapeType="1"/>
            </p:cNvSpPr>
            <p:nvPr/>
          </p:nvSpPr>
          <p:spPr bwMode="auto">
            <a:xfrm flipH="1">
              <a:off x="1408" y="1945"/>
              <a:ext cx="2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Line 206"/>
            <p:cNvSpPr>
              <a:spLocks noChangeShapeType="1"/>
            </p:cNvSpPr>
            <p:nvPr/>
          </p:nvSpPr>
          <p:spPr bwMode="auto">
            <a:xfrm flipH="1">
              <a:off x="1408" y="2028"/>
              <a:ext cx="2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 Box 207"/>
            <p:cNvSpPr txBox="1">
              <a:spLocks noChangeArrowheads="1"/>
            </p:cNvSpPr>
            <p:nvPr/>
          </p:nvSpPr>
          <p:spPr bwMode="auto">
            <a:xfrm flipH="1">
              <a:off x="1336" y="1789"/>
              <a:ext cx="22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>
                  <a:latin typeface="Times New Roman" pitchFamily="18" charset="0"/>
                </a:rPr>
                <a:t>…</a:t>
              </a:r>
            </a:p>
          </p:txBody>
        </p:sp>
        <p:grpSp>
          <p:nvGrpSpPr>
            <p:cNvPr id="14" name="Group 208"/>
            <p:cNvGrpSpPr>
              <a:grpSpLocks/>
            </p:cNvGrpSpPr>
            <p:nvPr/>
          </p:nvGrpSpPr>
          <p:grpSpPr bwMode="auto">
            <a:xfrm flipH="1">
              <a:off x="1617" y="2063"/>
              <a:ext cx="775" cy="284"/>
              <a:chOff x="2927" y="2500"/>
              <a:chExt cx="949" cy="332"/>
            </a:xfrm>
          </p:grpSpPr>
          <p:sp>
            <p:nvSpPr>
              <p:cNvPr id="86" name="Line 209"/>
              <p:cNvSpPr>
                <a:spLocks noChangeShapeType="1"/>
              </p:cNvSpPr>
              <p:nvPr/>
            </p:nvSpPr>
            <p:spPr bwMode="auto">
              <a:xfrm flipH="1">
                <a:off x="2927" y="2515"/>
                <a:ext cx="236" cy="3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Line 210"/>
              <p:cNvSpPr>
                <a:spLocks noChangeShapeType="1"/>
              </p:cNvSpPr>
              <p:nvPr/>
            </p:nvSpPr>
            <p:spPr bwMode="auto">
              <a:xfrm>
                <a:off x="3209" y="2500"/>
                <a:ext cx="201" cy="3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" name="Line 211"/>
              <p:cNvSpPr>
                <a:spLocks noChangeShapeType="1"/>
              </p:cNvSpPr>
              <p:nvPr/>
            </p:nvSpPr>
            <p:spPr bwMode="auto">
              <a:xfrm>
                <a:off x="3315" y="2500"/>
                <a:ext cx="561" cy="3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5" name="Line 212"/>
            <p:cNvSpPr>
              <a:spLocks noChangeShapeType="1"/>
            </p:cNvSpPr>
            <p:nvPr/>
          </p:nvSpPr>
          <p:spPr bwMode="auto">
            <a:xfrm flipH="1" flipV="1">
              <a:off x="1819" y="1533"/>
              <a:ext cx="0" cy="3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213"/>
            <p:cNvSpPr>
              <a:spLocks noChangeShapeType="1"/>
            </p:cNvSpPr>
            <p:nvPr/>
          </p:nvSpPr>
          <p:spPr bwMode="auto">
            <a:xfrm flipH="1">
              <a:off x="1587" y="2081"/>
              <a:ext cx="193" cy="2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214"/>
            <p:cNvSpPr>
              <a:spLocks noChangeShapeType="1"/>
            </p:cNvSpPr>
            <p:nvPr/>
          </p:nvSpPr>
          <p:spPr bwMode="auto">
            <a:xfrm>
              <a:off x="1818" y="2068"/>
              <a:ext cx="164" cy="2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215"/>
            <p:cNvSpPr>
              <a:spLocks noChangeShapeType="1"/>
            </p:cNvSpPr>
            <p:nvPr/>
          </p:nvSpPr>
          <p:spPr bwMode="auto">
            <a:xfrm>
              <a:off x="1904" y="2068"/>
              <a:ext cx="459" cy="2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 Box 272"/>
            <p:cNvSpPr txBox="1">
              <a:spLocks noChangeArrowheads="1"/>
            </p:cNvSpPr>
            <p:nvPr/>
          </p:nvSpPr>
          <p:spPr bwMode="auto">
            <a:xfrm>
              <a:off x="1583" y="2691"/>
              <a:ext cx="11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pt-BR" sz="1600"/>
                <a:t>to/from customers</a:t>
              </a:r>
            </a:p>
          </p:txBody>
        </p:sp>
        <p:sp>
          <p:nvSpPr>
            <p:cNvPr id="20" name="Text Box 273"/>
            <p:cNvSpPr txBox="1">
              <a:spLocks noChangeArrowheads="1"/>
            </p:cNvSpPr>
            <p:nvPr/>
          </p:nvSpPr>
          <p:spPr bwMode="auto">
            <a:xfrm>
              <a:off x="2262" y="1699"/>
              <a:ext cx="54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pt-BR" sz="1600"/>
                <a:t>peering</a:t>
              </a:r>
            </a:p>
          </p:txBody>
        </p:sp>
        <p:sp>
          <p:nvSpPr>
            <p:cNvPr id="21" name="Text Box 274"/>
            <p:cNvSpPr txBox="1">
              <a:spLocks noChangeArrowheads="1"/>
            </p:cNvSpPr>
            <p:nvPr/>
          </p:nvSpPr>
          <p:spPr bwMode="auto">
            <a:xfrm>
              <a:off x="1636" y="1367"/>
              <a:ext cx="11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pt-BR" sz="1600"/>
                <a:t> to/from backbone</a:t>
              </a:r>
            </a:p>
          </p:txBody>
        </p:sp>
        <p:sp>
          <p:nvSpPr>
            <p:cNvPr id="22" name="Rectangle 275"/>
            <p:cNvSpPr>
              <a:spLocks noChangeArrowheads="1"/>
            </p:cNvSpPr>
            <p:nvPr/>
          </p:nvSpPr>
          <p:spPr bwMode="auto">
            <a:xfrm>
              <a:off x="1355" y="1139"/>
              <a:ext cx="1447" cy="17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latin typeface="Times New Roman" pitchFamily="18" charset="0"/>
              </a:endParaRPr>
            </a:p>
          </p:txBody>
        </p:sp>
        <p:sp>
          <p:nvSpPr>
            <p:cNvPr id="23" name="Line 290"/>
            <p:cNvSpPr>
              <a:spLocks noChangeShapeType="1"/>
            </p:cNvSpPr>
            <p:nvPr/>
          </p:nvSpPr>
          <p:spPr bwMode="auto">
            <a:xfrm flipH="1" flipV="1">
              <a:off x="2226" y="1559"/>
              <a:ext cx="0" cy="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Line 292"/>
            <p:cNvSpPr>
              <a:spLocks noChangeShapeType="1"/>
            </p:cNvSpPr>
            <p:nvPr/>
          </p:nvSpPr>
          <p:spPr bwMode="auto">
            <a:xfrm>
              <a:off x="2360" y="1948"/>
              <a:ext cx="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Line 293"/>
            <p:cNvSpPr>
              <a:spLocks noChangeShapeType="1"/>
            </p:cNvSpPr>
            <p:nvPr/>
          </p:nvSpPr>
          <p:spPr bwMode="auto">
            <a:xfrm>
              <a:off x="2360" y="2030"/>
              <a:ext cx="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 Box 294"/>
            <p:cNvSpPr txBox="1">
              <a:spLocks noChangeArrowheads="1"/>
            </p:cNvSpPr>
            <p:nvPr/>
          </p:nvSpPr>
          <p:spPr bwMode="auto">
            <a:xfrm>
              <a:off x="2410" y="1790"/>
              <a:ext cx="2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>
                  <a:latin typeface="Times New Roman" pitchFamily="18" charset="0"/>
                </a:rPr>
                <a:t>…</a:t>
              </a:r>
            </a:p>
          </p:txBody>
        </p:sp>
        <p:grpSp>
          <p:nvGrpSpPr>
            <p:cNvPr id="27" name="Group 296"/>
            <p:cNvGrpSpPr>
              <a:grpSpLocks/>
            </p:cNvGrpSpPr>
            <p:nvPr/>
          </p:nvGrpSpPr>
          <p:grpSpPr bwMode="auto">
            <a:xfrm>
              <a:off x="2376" y="2519"/>
              <a:ext cx="83" cy="167"/>
              <a:chOff x="4467" y="2745"/>
              <a:chExt cx="96" cy="345"/>
            </a:xfrm>
          </p:grpSpPr>
          <p:sp>
            <p:nvSpPr>
              <p:cNvPr id="84" name="Line 297"/>
              <p:cNvSpPr>
                <a:spLocks noChangeShapeType="1"/>
              </p:cNvSpPr>
              <p:nvPr/>
            </p:nvSpPr>
            <p:spPr bwMode="auto">
              <a:xfrm rot="16200000" flipH="1">
                <a:off x="4294" y="2918"/>
                <a:ext cx="3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Line 298"/>
              <p:cNvSpPr>
                <a:spLocks noChangeShapeType="1"/>
              </p:cNvSpPr>
              <p:nvPr/>
            </p:nvSpPr>
            <p:spPr bwMode="auto">
              <a:xfrm rot="16200000" flipH="1">
                <a:off x="4390" y="2918"/>
                <a:ext cx="3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8" name="Text Box 299"/>
            <p:cNvSpPr txBox="1">
              <a:spLocks noChangeArrowheads="1"/>
            </p:cNvSpPr>
            <p:nvPr/>
          </p:nvSpPr>
          <p:spPr bwMode="auto">
            <a:xfrm rot="16200000" flipH="1">
              <a:off x="2242" y="2497"/>
              <a:ext cx="23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>
                  <a:latin typeface="Times New Roman" pitchFamily="18" charset="0"/>
                </a:rPr>
                <a:t>…</a:t>
              </a:r>
            </a:p>
          </p:txBody>
        </p:sp>
        <p:grpSp>
          <p:nvGrpSpPr>
            <p:cNvPr id="29" name="Group 301"/>
            <p:cNvGrpSpPr>
              <a:grpSpLocks/>
            </p:cNvGrpSpPr>
            <p:nvPr/>
          </p:nvGrpSpPr>
          <p:grpSpPr bwMode="auto">
            <a:xfrm>
              <a:off x="1977" y="2528"/>
              <a:ext cx="84" cy="167"/>
              <a:chOff x="4467" y="2745"/>
              <a:chExt cx="96" cy="345"/>
            </a:xfrm>
          </p:grpSpPr>
          <p:sp>
            <p:nvSpPr>
              <p:cNvPr id="82" name="Line 302"/>
              <p:cNvSpPr>
                <a:spLocks noChangeShapeType="1"/>
              </p:cNvSpPr>
              <p:nvPr/>
            </p:nvSpPr>
            <p:spPr bwMode="auto">
              <a:xfrm rot="16200000" flipH="1">
                <a:off x="4294" y="2918"/>
                <a:ext cx="3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Line 303"/>
              <p:cNvSpPr>
                <a:spLocks noChangeShapeType="1"/>
              </p:cNvSpPr>
              <p:nvPr/>
            </p:nvSpPr>
            <p:spPr bwMode="auto">
              <a:xfrm rot="16200000" flipH="1">
                <a:off x="4390" y="2918"/>
                <a:ext cx="3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" name="Text Box 304"/>
            <p:cNvSpPr txBox="1">
              <a:spLocks noChangeArrowheads="1"/>
            </p:cNvSpPr>
            <p:nvPr/>
          </p:nvSpPr>
          <p:spPr bwMode="auto">
            <a:xfrm rot="16200000" flipH="1">
              <a:off x="1837" y="2491"/>
              <a:ext cx="2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>
                  <a:latin typeface="Times New Roman" pitchFamily="18" charset="0"/>
                </a:rPr>
                <a:t>…</a:t>
              </a:r>
            </a:p>
          </p:txBody>
        </p:sp>
        <p:grpSp>
          <p:nvGrpSpPr>
            <p:cNvPr id="31" name="Group 306"/>
            <p:cNvGrpSpPr>
              <a:grpSpLocks/>
            </p:cNvGrpSpPr>
            <p:nvPr/>
          </p:nvGrpSpPr>
          <p:grpSpPr bwMode="auto">
            <a:xfrm>
              <a:off x="1545" y="2526"/>
              <a:ext cx="92" cy="167"/>
              <a:chOff x="4467" y="2745"/>
              <a:chExt cx="96" cy="345"/>
            </a:xfrm>
          </p:grpSpPr>
          <p:sp>
            <p:nvSpPr>
              <p:cNvPr id="80" name="Line 307"/>
              <p:cNvSpPr>
                <a:spLocks noChangeShapeType="1"/>
              </p:cNvSpPr>
              <p:nvPr/>
            </p:nvSpPr>
            <p:spPr bwMode="auto">
              <a:xfrm rot="16200000" flipH="1">
                <a:off x="4294" y="2918"/>
                <a:ext cx="3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Line 308"/>
              <p:cNvSpPr>
                <a:spLocks noChangeShapeType="1"/>
              </p:cNvSpPr>
              <p:nvPr/>
            </p:nvSpPr>
            <p:spPr bwMode="auto">
              <a:xfrm rot="16200000" flipH="1">
                <a:off x="4390" y="2918"/>
                <a:ext cx="3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2" name="Text Box 309"/>
            <p:cNvSpPr txBox="1">
              <a:spLocks noChangeArrowheads="1"/>
            </p:cNvSpPr>
            <p:nvPr/>
          </p:nvSpPr>
          <p:spPr bwMode="auto">
            <a:xfrm rot="16200000" flipH="1">
              <a:off x="1407" y="2492"/>
              <a:ext cx="2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>
                  <a:latin typeface="Times New Roman" pitchFamily="18" charset="0"/>
                </a:rPr>
                <a:t>…</a:t>
              </a:r>
            </a:p>
          </p:txBody>
        </p:sp>
        <p:sp>
          <p:nvSpPr>
            <p:cNvPr id="33" name="Text Box 310"/>
            <p:cNvSpPr txBox="1">
              <a:spLocks noChangeArrowheads="1"/>
            </p:cNvSpPr>
            <p:nvPr/>
          </p:nvSpPr>
          <p:spPr bwMode="auto">
            <a:xfrm>
              <a:off x="1415" y="1047"/>
              <a:ext cx="128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pt-BR" sz="1400">
                  <a:solidFill>
                    <a:srgbClr val="FF0000"/>
                  </a:solidFill>
                </a:rPr>
                <a:t>POP: point-of-presence</a:t>
              </a:r>
            </a:p>
          </p:txBody>
        </p:sp>
        <p:grpSp>
          <p:nvGrpSpPr>
            <p:cNvPr id="34" name="Group 131"/>
            <p:cNvGrpSpPr>
              <a:grpSpLocks/>
            </p:cNvGrpSpPr>
            <p:nvPr/>
          </p:nvGrpSpPr>
          <p:grpSpPr bwMode="auto">
            <a:xfrm>
              <a:off x="1575" y="1880"/>
              <a:ext cx="415" cy="197"/>
              <a:chOff x="2356" y="1300"/>
              <a:chExt cx="555" cy="194"/>
            </a:xfrm>
          </p:grpSpPr>
          <p:sp>
            <p:nvSpPr>
              <p:cNvPr id="72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3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74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75" name="Group 135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8" name="Freeform 13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" name="Freeform 13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6" name="Line 138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" name="Line 139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5" name="Group 140"/>
            <p:cNvGrpSpPr>
              <a:grpSpLocks/>
            </p:cNvGrpSpPr>
            <p:nvPr/>
          </p:nvGrpSpPr>
          <p:grpSpPr bwMode="auto">
            <a:xfrm>
              <a:off x="2038" y="1886"/>
              <a:ext cx="413" cy="199"/>
              <a:chOff x="2356" y="1300"/>
              <a:chExt cx="555" cy="194"/>
            </a:xfrm>
          </p:grpSpPr>
          <p:sp>
            <p:nvSpPr>
              <p:cNvPr id="64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5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66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67" name="Group 144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70" name="Freeform 14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" name="Freeform 14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8" name="Line 147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Line 148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6" name="Group 149"/>
            <p:cNvGrpSpPr>
              <a:grpSpLocks/>
            </p:cNvGrpSpPr>
            <p:nvPr/>
          </p:nvGrpSpPr>
          <p:grpSpPr bwMode="auto">
            <a:xfrm>
              <a:off x="1425" y="2322"/>
              <a:ext cx="343" cy="204"/>
              <a:chOff x="2356" y="1300"/>
              <a:chExt cx="555" cy="194"/>
            </a:xfrm>
          </p:grpSpPr>
          <p:sp>
            <p:nvSpPr>
              <p:cNvPr id="5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9" name="Group 153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62" name="Freeform 15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" name="Freeform 15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0" name="Line 156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Line 157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7" name="Group 167"/>
            <p:cNvGrpSpPr>
              <a:grpSpLocks/>
            </p:cNvGrpSpPr>
            <p:nvPr/>
          </p:nvGrpSpPr>
          <p:grpSpPr bwMode="auto">
            <a:xfrm>
              <a:off x="2242" y="2332"/>
              <a:ext cx="343" cy="204"/>
              <a:chOff x="2356" y="1300"/>
              <a:chExt cx="555" cy="194"/>
            </a:xfrm>
          </p:grpSpPr>
          <p:sp>
            <p:nvSpPr>
              <p:cNvPr id="48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9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50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51" name="Group 171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54" name="Freeform 17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" name="Freeform 17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2" name="Line 174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Line 175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8" name="Group 176"/>
            <p:cNvGrpSpPr>
              <a:grpSpLocks/>
            </p:cNvGrpSpPr>
            <p:nvPr/>
          </p:nvGrpSpPr>
          <p:grpSpPr bwMode="auto">
            <a:xfrm>
              <a:off x="1847" y="2327"/>
              <a:ext cx="343" cy="204"/>
              <a:chOff x="2356" y="1300"/>
              <a:chExt cx="555" cy="194"/>
            </a:xfrm>
          </p:grpSpPr>
          <p:sp>
            <p:nvSpPr>
              <p:cNvPr id="40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1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pt-BR" altLang="pt-BR">
                  <a:latin typeface="Times New Roman" pitchFamily="18" charset="0"/>
                </a:endParaRPr>
              </a:p>
            </p:txBody>
          </p:sp>
          <p:sp>
            <p:nvSpPr>
              <p:cNvPr id="42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pt-BR" altLang="pt-BR">
                  <a:latin typeface="Times New Roman" pitchFamily="18" charset="0"/>
                </a:endParaRPr>
              </a:p>
            </p:txBody>
          </p:sp>
          <p:grpSp>
            <p:nvGrpSpPr>
              <p:cNvPr id="43" name="Group 180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46" name="Freeform 18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7" name="Freeform 18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4" name="Line 183"/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Line 184"/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9" name="Freeform 186"/>
            <p:cNvSpPr>
              <a:spLocks/>
            </p:cNvSpPr>
            <p:nvPr/>
          </p:nvSpPr>
          <p:spPr bwMode="auto">
            <a:xfrm>
              <a:off x="864" y="1087"/>
              <a:ext cx="475" cy="1879"/>
            </a:xfrm>
            <a:custGeom>
              <a:avLst/>
              <a:gdLst>
                <a:gd name="T0" fmla="*/ 0 w 475"/>
                <a:gd name="T1" fmla="*/ 1224 h 1879"/>
                <a:gd name="T2" fmla="*/ 475 w 475"/>
                <a:gd name="T3" fmla="*/ 0 h 1879"/>
                <a:gd name="T4" fmla="*/ 468 w 475"/>
                <a:gd name="T5" fmla="*/ 1879 h 1879"/>
                <a:gd name="T6" fmla="*/ 0 w 475"/>
                <a:gd name="T7" fmla="*/ 1224 h 18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5"/>
                <a:gd name="T13" fmla="*/ 0 h 1879"/>
                <a:gd name="T14" fmla="*/ 475 w 475"/>
                <a:gd name="T15" fmla="*/ 1879 h 18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5" h="1879">
                  <a:moveTo>
                    <a:pt x="0" y="1224"/>
                  </a:moveTo>
                  <a:lnTo>
                    <a:pt x="475" y="0"/>
                  </a:lnTo>
                  <a:lnTo>
                    <a:pt x="468" y="1879"/>
                  </a:lnTo>
                  <a:lnTo>
                    <a:pt x="0" y="1224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9525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325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716DAA-CE8A-4B6F-9426-33D7BC862B23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Provedor de </a:t>
            </a:r>
            <a:r>
              <a:rPr lang="pt-BR" i="1"/>
              <a:t>Backbone</a:t>
            </a:r>
            <a:r>
              <a:rPr lang="pt-BR"/>
              <a:t> Nacional</a:t>
            </a:r>
          </a:p>
        </p:txBody>
      </p:sp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536575" y="1493838"/>
            <a:ext cx="200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ex. Embratel</a:t>
            </a:r>
            <a:endParaRPr lang="en-US"/>
          </a:p>
        </p:txBody>
      </p:sp>
      <p:sp>
        <p:nvSpPr>
          <p:cNvPr id="53255" name="AutoShape 5" descr="mapa_pronto_1"/>
          <p:cNvSpPr>
            <a:spLocks noChangeAspect="1" noChangeArrowheads="1"/>
          </p:cNvSpPr>
          <p:nvPr/>
        </p:nvSpPr>
        <p:spPr bwMode="auto">
          <a:xfrm>
            <a:off x="1423988" y="1892300"/>
            <a:ext cx="6297612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3256" name="Picture 6" descr="MG_40_10_20_mapa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2313" y="2149475"/>
            <a:ext cx="7886700" cy="3846513"/>
          </a:xfrm>
          <a:noFill/>
        </p:spPr>
      </p:pic>
    </p:spTree>
    <p:extLst>
      <p:ext uri="{BB962C8B-B14F-4D97-AF65-F5344CB8AC3E}">
        <p14:creationId xmlns:p14="http://schemas.microsoft.com/office/powerpoint/2010/main" val="249919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 descr="cis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610" y="3937445"/>
            <a:ext cx="2395538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Aparelhos internet interessantes</a:t>
            </a:r>
          </a:p>
        </p:txBody>
      </p:sp>
      <p:sp>
        <p:nvSpPr>
          <p:cNvPr id="1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686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C0E695-8976-4536-8832-DE276DF67D8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6869" name="Picture 3" descr="toa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638" y="1771650"/>
            <a:ext cx="193198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 descr="whisp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813" y="1501775"/>
            <a:ext cx="1895475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1279525" y="2908300"/>
            <a:ext cx="2162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Porta retratos IP</a:t>
            </a:r>
          </a:p>
          <a:p>
            <a:r>
              <a:rPr lang="en-US" sz="1600">
                <a:latin typeface="Arial" charset="0"/>
              </a:rPr>
              <a:t>http://www.ceiva.com/</a:t>
            </a: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4466340" y="1163975"/>
            <a:ext cx="34138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" charset="0"/>
              </a:rPr>
              <a:t>Tostadeira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habilitada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para</a:t>
            </a:r>
            <a:r>
              <a:rPr lang="en-US" sz="1600" dirty="0">
                <a:latin typeface="Arial" charset="0"/>
              </a:rPr>
              <a:t> a Web + </a:t>
            </a:r>
          </a:p>
          <a:p>
            <a:r>
              <a:rPr lang="en-US" sz="1600" dirty="0" err="1">
                <a:latin typeface="Arial" charset="0"/>
              </a:rPr>
              <a:t>Previsão</a:t>
            </a:r>
            <a:r>
              <a:rPr lang="en-US" sz="1600" dirty="0">
                <a:latin typeface="Arial" charset="0"/>
              </a:rPr>
              <a:t> do tempo</a:t>
            </a:r>
          </a:p>
        </p:txBody>
      </p:sp>
      <p:sp>
        <p:nvSpPr>
          <p:cNvPr id="36878" name="Text Box 12"/>
          <p:cNvSpPr txBox="1">
            <a:spLocks noChangeArrowheads="1"/>
          </p:cNvSpPr>
          <p:nvPr/>
        </p:nvSpPr>
        <p:spPr bwMode="auto">
          <a:xfrm>
            <a:off x="6260195" y="5583682"/>
            <a:ext cx="2018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1800" dirty="0">
                <a:latin typeface="Arial" charset="0"/>
              </a:rPr>
              <a:t>Telefones Internet</a:t>
            </a:r>
          </a:p>
        </p:txBody>
      </p:sp>
      <p:sp>
        <p:nvSpPr>
          <p:cNvPr id="31746" name="AutoShape 2" descr="Kindle DX: Amazon's 9.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6" name="Object 14"/>
          <p:cNvGraphicFramePr>
            <a:graphicFrameLocks noChangeAspect="1"/>
          </p:cNvGraphicFramePr>
          <p:nvPr/>
        </p:nvGraphicFramePr>
        <p:xfrm>
          <a:off x="919163" y="3581400"/>
          <a:ext cx="803275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5" r:id="rId7" imgW="1434415" imgH="3873016" progId="">
                  <p:embed/>
                </p:oleObj>
              </mc:Choice>
              <mc:Fallback>
                <p:oleObj r:id="rId7" imgW="1434415" imgH="38730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3581400"/>
                        <a:ext cx="803275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81075" y="5789613"/>
            <a:ext cx="1072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600" dirty="0" err="1"/>
              <a:t>Geladeira</a:t>
            </a:r>
            <a:endParaRPr lang="en-US" sz="1600" dirty="0"/>
          </a:p>
          <a:p>
            <a:r>
              <a:rPr lang="en-US" sz="1600" dirty="0"/>
              <a:t>Internet </a:t>
            </a:r>
          </a:p>
          <a:p>
            <a:endParaRPr lang="en-US" sz="1600" dirty="0"/>
          </a:p>
        </p:txBody>
      </p: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584700"/>
            <a:ext cx="1552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824163" y="5202238"/>
            <a:ext cx="22268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600" dirty="0" err="1"/>
              <a:t>Slingbox</a:t>
            </a:r>
            <a:r>
              <a:rPr lang="en-US" altLang="pt-BR" sz="1600" dirty="0"/>
              <a:t>: </a:t>
            </a:r>
            <a:r>
              <a:rPr lang="en-US" altLang="pt-BR" sz="1600" dirty="0" err="1"/>
              <a:t>veja</a:t>
            </a:r>
            <a:r>
              <a:rPr lang="en-US" altLang="pt-BR" sz="1600" dirty="0"/>
              <a:t>,</a:t>
            </a:r>
          </a:p>
          <a:p>
            <a:r>
              <a:rPr lang="en-US" altLang="pt-BR" sz="1600" dirty="0" err="1"/>
              <a:t>Controle</a:t>
            </a:r>
            <a:r>
              <a:rPr lang="en-US" altLang="pt-BR" sz="1600" dirty="0"/>
              <a:t> </a:t>
            </a:r>
            <a:r>
              <a:rPr lang="en-US" altLang="pt-BR" sz="1600" dirty="0" err="1"/>
              <a:t>remotamente</a:t>
            </a:r>
            <a:endParaRPr lang="en-US" altLang="pt-BR" sz="1600" dirty="0"/>
          </a:p>
          <a:p>
            <a:r>
              <a:rPr lang="en-US" altLang="pt-BR" sz="1600" dirty="0" err="1"/>
              <a:t>sua</a:t>
            </a:r>
            <a:r>
              <a:rPr lang="en-US" altLang="pt-BR" sz="1600" dirty="0"/>
              <a:t> TV a </a:t>
            </a:r>
            <a:r>
              <a:rPr lang="en-US" altLang="pt-BR" sz="1600" dirty="0" err="1"/>
              <a:t>cabo</a:t>
            </a:r>
            <a:r>
              <a:rPr lang="en-US" altLang="pt-BR" sz="1600" dirty="0"/>
              <a:t>.</a:t>
            </a:r>
          </a:p>
        </p:txBody>
      </p:sp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48" y="2064773"/>
            <a:ext cx="6953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438435" y="3152210"/>
            <a:ext cx="1986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600" dirty="0"/>
              <a:t>Tweet-a-watt: </a:t>
            </a:r>
          </a:p>
          <a:p>
            <a:r>
              <a:rPr lang="en-US" altLang="pt-BR" sz="1600" dirty="0" err="1"/>
              <a:t>Monitoração</a:t>
            </a:r>
            <a:r>
              <a:rPr lang="en-US" altLang="pt-BR" sz="1600" dirty="0"/>
              <a:t> do </a:t>
            </a:r>
            <a:r>
              <a:rPr lang="en-US" altLang="pt-BR" sz="1600" dirty="0" err="1"/>
              <a:t>uso</a:t>
            </a:r>
            <a:endParaRPr lang="en-US" altLang="pt-BR" sz="1600" dirty="0"/>
          </a:p>
          <a:p>
            <a:r>
              <a:rPr lang="en-US" altLang="pt-BR" sz="1600" dirty="0"/>
              <a:t>de </a:t>
            </a:r>
            <a:r>
              <a:rPr lang="en-US" altLang="pt-BR" sz="1600" dirty="0" err="1"/>
              <a:t>energia</a:t>
            </a:r>
            <a:endParaRPr lang="en-US" altLang="pt-BR" sz="16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5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427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857766-0ECD-4555-89EC-62908C59820D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Conexões Internacionais</a:t>
            </a:r>
          </a:p>
        </p:txBody>
      </p:sp>
      <p:pic>
        <p:nvPicPr>
          <p:cNvPr id="54277" name="Picture 5" descr="MG_40_10_20_mapa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9225" y="1658938"/>
            <a:ext cx="6262688" cy="4613275"/>
          </a:xfrm>
          <a:noFill/>
        </p:spPr>
      </p:pic>
    </p:spTree>
    <p:extLst>
      <p:ext uri="{BB962C8B-B14F-4D97-AF65-F5344CB8AC3E}">
        <p14:creationId xmlns:p14="http://schemas.microsoft.com/office/powerpoint/2010/main" val="2064400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1.1 O Que </a:t>
            </a:r>
            <a:r>
              <a:rPr lang="pt-BR" sz="2400" i="1" dirty="0"/>
              <a:t>é</a:t>
            </a:r>
            <a:r>
              <a:rPr lang="pt-BR" sz="2400" dirty="0"/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487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02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BC43C-D07D-40BD-9D6B-F181459FC99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pt-BR" sz="3600"/>
              <a:t>Como ocorrem as perdas e atrasos?</a:t>
            </a:r>
            <a:endParaRPr lang="pt-BR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9875" y="1371600"/>
            <a:ext cx="8445500" cy="211455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dirty="0"/>
              <a:t>pacotes enfileiram nos buffers do roteador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taxa de chegada de pacotes ao enlace excede a capacidade do enlace de saída.</a:t>
            </a:r>
          </a:p>
          <a:p>
            <a:r>
              <a:rPr lang="pt-BR" sz="2400" dirty="0"/>
              <a:t>pacotes enfileiram, esperam pela vez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298575" y="495300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7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4953000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Oval 5"/>
          <p:cNvSpPr>
            <a:spLocks noChangeArrowheads="1"/>
          </p:cNvSpPr>
          <p:nvPr/>
        </p:nvSpPr>
        <p:spPr bwMode="auto">
          <a:xfrm>
            <a:off x="2339975" y="4711700"/>
            <a:ext cx="1198563" cy="369888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33" name="Rectangle 6"/>
          <p:cNvSpPr>
            <a:spLocks noChangeArrowheads="1"/>
          </p:cNvSpPr>
          <p:nvPr/>
        </p:nvSpPr>
        <p:spPr bwMode="auto">
          <a:xfrm>
            <a:off x="2339975" y="4643438"/>
            <a:ext cx="1198563" cy="263525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1034" name="Oval 7"/>
          <p:cNvSpPr>
            <a:spLocks noChangeArrowheads="1"/>
          </p:cNvSpPr>
          <p:nvPr/>
        </p:nvSpPr>
        <p:spPr bwMode="auto">
          <a:xfrm>
            <a:off x="2349500" y="4414838"/>
            <a:ext cx="1198563" cy="430212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1035" name="Group 8"/>
          <p:cNvGrpSpPr>
            <a:grpSpLocks/>
          </p:cNvGrpSpPr>
          <p:nvPr/>
        </p:nvGrpSpPr>
        <p:grpSpPr bwMode="auto">
          <a:xfrm>
            <a:off x="2695575" y="4445000"/>
            <a:ext cx="498475" cy="119063"/>
            <a:chOff x="2208" y="2184"/>
            <a:chExt cx="176" cy="69"/>
          </a:xfrm>
        </p:grpSpPr>
        <p:grpSp>
          <p:nvGrpSpPr>
            <p:cNvPr id="1077" name="Group 9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1082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83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84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78" name="Group 13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1079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80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81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36" name="Oval 17"/>
          <p:cNvSpPr>
            <a:spLocks noChangeArrowheads="1"/>
          </p:cNvSpPr>
          <p:nvPr/>
        </p:nvSpPr>
        <p:spPr bwMode="auto">
          <a:xfrm>
            <a:off x="5435600" y="4730750"/>
            <a:ext cx="1198563" cy="369888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37" name="Line 18"/>
          <p:cNvSpPr>
            <a:spLocks noChangeShapeType="1"/>
          </p:cNvSpPr>
          <p:nvPr/>
        </p:nvSpPr>
        <p:spPr bwMode="auto">
          <a:xfrm>
            <a:off x="5445125" y="4710113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38" name="Rectangle 19"/>
          <p:cNvSpPr>
            <a:spLocks noChangeArrowheads="1"/>
          </p:cNvSpPr>
          <p:nvPr/>
        </p:nvSpPr>
        <p:spPr bwMode="auto">
          <a:xfrm>
            <a:off x="5445125" y="4672013"/>
            <a:ext cx="1198563" cy="263525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1039" name="Oval 20"/>
          <p:cNvSpPr>
            <a:spLocks noChangeArrowheads="1"/>
          </p:cNvSpPr>
          <p:nvPr/>
        </p:nvSpPr>
        <p:spPr bwMode="auto">
          <a:xfrm>
            <a:off x="5454650" y="4443413"/>
            <a:ext cx="1198563" cy="430212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aphicFrame>
        <p:nvGraphicFramePr>
          <p:cNvPr id="1027" name="Object 21"/>
          <p:cNvGraphicFramePr>
            <a:graphicFrameLocks noChangeAspect="1"/>
          </p:cNvGraphicFramePr>
          <p:nvPr/>
        </p:nvGraphicFramePr>
        <p:xfrm>
          <a:off x="984250" y="394335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8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3943350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Line 22"/>
          <p:cNvSpPr>
            <a:spLocks noChangeShapeType="1"/>
          </p:cNvSpPr>
          <p:nvPr/>
        </p:nvSpPr>
        <p:spPr bwMode="auto">
          <a:xfrm>
            <a:off x="1609725" y="434975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41" name="Line 23"/>
          <p:cNvSpPr>
            <a:spLocks noChangeShapeType="1"/>
          </p:cNvSpPr>
          <p:nvPr/>
        </p:nvSpPr>
        <p:spPr bwMode="auto">
          <a:xfrm flipV="1">
            <a:off x="1914525" y="5335588"/>
            <a:ext cx="195263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42" name="Line 24"/>
          <p:cNvSpPr>
            <a:spLocks noChangeShapeType="1"/>
          </p:cNvSpPr>
          <p:nvPr/>
        </p:nvSpPr>
        <p:spPr bwMode="auto">
          <a:xfrm>
            <a:off x="3533775" y="4768850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43" name="Line 25"/>
          <p:cNvSpPr>
            <a:spLocks noChangeShapeType="1"/>
          </p:cNvSpPr>
          <p:nvPr/>
        </p:nvSpPr>
        <p:spPr bwMode="auto">
          <a:xfrm flipH="1">
            <a:off x="2114550" y="4340225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44" name="Line 26"/>
          <p:cNvSpPr>
            <a:spLocks noChangeShapeType="1"/>
          </p:cNvSpPr>
          <p:nvPr/>
        </p:nvSpPr>
        <p:spPr bwMode="auto">
          <a:xfrm>
            <a:off x="2124075" y="4773613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45" name="Rectangle 27"/>
          <p:cNvSpPr>
            <a:spLocks noChangeArrowheads="1"/>
          </p:cNvSpPr>
          <p:nvPr/>
        </p:nvSpPr>
        <p:spPr bwMode="auto">
          <a:xfrm>
            <a:off x="3200400" y="46402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1046" name="Rectangle 28"/>
          <p:cNvSpPr>
            <a:spLocks noChangeArrowheads="1"/>
          </p:cNvSpPr>
          <p:nvPr/>
        </p:nvSpPr>
        <p:spPr bwMode="auto">
          <a:xfrm>
            <a:off x="3362325" y="46402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47" name="Rectangle 29"/>
          <p:cNvSpPr>
            <a:spLocks noChangeArrowheads="1"/>
          </p:cNvSpPr>
          <p:nvPr/>
        </p:nvSpPr>
        <p:spPr bwMode="auto">
          <a:xfrm>
            <a:off x="2147888" y="45402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48" name="Line 30"/>
          <p:cNvSpPr>
            <a:spLocks noChangeShapeType="1"/>
          </p:cNvSpPr>
          <p:nvPr/>
        </p:nvSpPr>
        <p:spPr bwMode="auto">
          <a:xfrm>
            <a:off x="2324100" y="4645025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49" name="Line 31"/>
          <p:cNvSpPr>
            <a:spLocks noChangeShapeType="1"/>
          </p:cNvSpPr>
          <p:nvPr/>
        </p:nvSpPr>
        <p:spPr bwMode="auto">
          <a:xfrm flipV="1">
            <a:off x="1990725" y="4921250"/>
            <a:ext cx="0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50" name="Text Box 32"/>
          <p:cNvSpPr txBox="1">
            <a:spLocks noChangeArrowheads="1"/>
          </p:cNvSpPr>
          <p:nvPr/>
        </p:nvSpPr>
        <p:spPr bwMode="auto">
          <a:xfrm>
            <a:off x="631825" y="3967163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A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51" name="Text Box 33"/>
          <p:cNvSpPr txBox="1">
            <a:spLocks noChangeArrowheads="1"/>
          </p:cNvSpPr>
          <p:nvPr/>
        </p:nvSpPr>
        <p:spPr bwMode="auto">
          <a:xfrm>
            <a:off x="908050" y="4986338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B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52" name="Rectangle 34"/>
          <p:cNvSpPr>
            <a:spLocks noChangeArrowheads="1"/>
          </p:cNvSpPr>
          <p:nvPr/>
        </p:nvSpPr>
        <p:spPr bwMode="auto">
          <a:xfrm>
            <a:off x="3490913" y="45783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3586163" y="3114675"/>
            <a:ext cx="4067175" cy="1454150"/>
            <a:chOff x="2259" y="2090"/>
            <a:chExt cx="2562" cy="916"/>
          </a:xfrm>
        </p:grpSpPr>
        <p:sp>
          <p:nvSpPr>
            <p:cNvPr id="1075" name="Text Box 36"/>
            <p:cNvSpPr txBox="1">
              <a:spLocks noChangeArrowheads="1"/>
            </p:cNvSpPr>
            <p:nvPr/>
          </p:nvSpPr>
          <p:spPr bwMode="auto">
            <a:xfrm>
              <a:off x="2602" y="2090"/>
              <a:ext cx="22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Comic Sans MS" pitchFamily="66" charset="0"/>
                </a:rPr>
                <a:t>pacote em transmissão </a:t>
              </a:r>
              <a:r>
                <a:rPr lang="en-US" sz="1800">
                  <a:solidFill>
                    <a:srgbClr val="FF0000"/>
                  </a:solidFill>
                  <a:latin typeface="Comic Sans MS" pitchFamily="66" charset="0"/>
                </a:rPr>
                <a:t>(atraso)</a:t>
              </a:r>
            </a:p>
          </p:txBody>
        </p:sp>
        <p:sp>
          <p:nvSpPr>
            <p:cNvPr id="1076" name="Line 3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338513" y="4899025"/>
            <a:ext cx="4622800" cy="804863"/>
            <a:chOff x="2103" y="3214"/>
            <a:chExt cx="2912" cy="507"/>
          </a:xfrm>
        </p:grpSpPr>
        <p:sp>
          <p:nvSpPr>
            <p:cNvPr id="1073" name="Text Box 39"/>
            <p:cNvSpPr txBox="1">
              <a:spLocks noChangeArrowheads="1"/>
            </p:cNvSpPr>
            <p:nvPr/>
          </p:nvSpPr>
          <p:spPr bwMode="auto">
            <a:xfrm>
              <a:off x="2530" y="3490"/>
              <a:ext cx="24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Comic Sans MS" pitchFamily="66" charset="0"/>
                </a:rPr>
                <a:t>enfileiramento de pacotes </a:t>
              </a:r>
              <a:r>
                <a:rPr lang="en-US" sz="1800">
                  <a:solidFill>
                    <a:srgbClr val="FF0000"/>
                  </a:solidFill>
                  <a:latin typeface="Comic Sans MS" pitchFamily="66" charset="0"/>
                </a:rPr>
                <a:t> (atraso)</a:t>
              </a:r>
              <a:endParaRPr lang="en-US" sz="1800"/>
            </a:p>
          </p:txBody>
        </p:sp>
        <p:sp>
          <p:nvSpPr>
            <p:cNvPr id="1074" name="Line 40"/>
            <p:cNvSpPr>
              <a:spLocks noChangeShapeType="1"/>
            </p:cNvSpPr>
            <p:nvPr/>
          </p:nvSpPr>
          <p:spPr bwMode="auto">
            <a:xfrm rot="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55" name="Group 41"/>
          <p:cNvGrpSpPr>
            <a:grpSpLocks/>
          </p:cNvGrpSpPr>
          <p:nvPr/>
        </p:nvGrpSpPr>
        <p:grpSpPr bwMode="auto">
          <a:xfrm>
            <a:off x="5781675" y="4502150"/>
            <a:ext cx="498475" cy="119063"/>
            <a:chOff x="2208" y="2184"/>
            <a:chExt cx="176" cy="69"/>
          </a:xfrm>
        </p:grpSpPr>
        <p:grpSp>
          <p:nvGrpSpPr>
            <p:cNvPr id="1065" name="Group 42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1070" name="Line 4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1" name="Line 4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2" name="Line 4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66" name="Group 46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1067" name="Line 4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8" name="Line 4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9" name="Line 4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56" name="Rectangle 50"/>
          <p:cNvSpPr>
            <a:spLocks noChangeArrowheads="1"/>
          </p:cNvSpPr>
          <p:nvPr/>
        </p:nvSpPr>
        <p:spPr bwMode="auto">
          <a:xfrm>
            <a:off x="1673225" y="40687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57" name="Line 51"/>
          <p:cNvSpPr>
            <a:spLocks noChangeShapeType="1"/>
          </p:cNvSpPr>
          <p:nvPr/>
        </p:nvSpPr>
        <p:spPr bwMode="auto">
          <a:xfrm>
            <a:off x="1803400" y="4175125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58" name="Rectangle 52"/>
          <p:cNvSpPr>
            <a:spLocks noChangeArrowheads="1"/>
          </p:cNvSpPr>
          <p:nvPr/>
        </p:nvSpPr>
        <p:spPr bwMode="auto">
          <a:xfrm>
            <a:off x="1944688" y="50990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1059" name="Rectangle 53"/>
          <p:cNvSpPr>
            <a:spLocks noChangeArrowheads="1"/>
          </p:cNvSpPr>
          <p:nvPr/>
        </p:nvSpPr>
        <p:spPr bwMode="auto">
          <a:xfrm>
            <a:off x="3060700" y="46402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1060" name="Rectangle 54"/>
          <p:cNvSpPr>
            <a:spLocks noChangeArrowheads="1"/>
          </p:cNvSpPr>
          <p:nvPr/>
        </p:nvSpPr>
        <p:spPr bwMode="auto">
          <a:xfrm>
            <a:off x="2921000" y="46402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1061" name="Rectangle 55"/>
          <p:cNvSpPr>
            <a:spLocks noChangeArrowheads="1"/>
          </p:cNvSpPr>
          <p:nvPr/>
        </p:nvSpPr>
        <p:spPr bwMode="auto">
          <a:xfrm>
            <a:off x="2781300" y="46402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2517775" y="4860925"/>
            <a:ext cx="5784850" cy="1511300"/>
            <a:chOff x="1586" y="3190"/>
            <a:chExt cx="3644" cy="952"/>
          </a:xfrm>
        </p:grpSpPr>
        <p:sp>
          <p:nvSpPr>
            <p:cNvPr id="1063" name="Line 57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4" name="Text Box 58"/>
            <p:cNvSpPr txBox="1">
              <a:spLocks noChangeArrowheads="1"/>
            </p:cNvSpPr>
            <p:nvPr/>
          </p:nvSpPr>
          <p:spPr bwMode="auto">
            <a:xfrm>
              <a:off x="1586" y="3738"/>
              <a:ext cx="364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i="1">
                  <a:latin typeface="Comic Sans MS" pitchFamily="66" charset="0"/>
                </a:rPr>
                <a:t>buffers</a:t>
              </a:r>
              <a:r>
                <a:rPr lang="en-US" sz="1800">
                  <a:latin typeface="Comic Sans MS" pitchFamily="66" charset="0"/>
                </a:rPr>
                <a:t> livres (disponíveis): pacotes que chegam são </a:t>
              </a:r>
            </a:p>
            <a:p>
              <a:pPr eaLnBrk="0" hangingPunct="0"/>
              <a:r>
                <a:rPr lang="en-US" sz="1800">
                  <a:latin typeface="Comic Sans MS" pitchFamily="66" charset="0"/>
                </a:rPr>
                <a:t>descartados (</a:t>
              </a:r>
              <a:r>
                <a:rPr lang="en-US" sz="1800">
                  <a:solidFill>
                    <a:srgbClr val="FF0000"/>
                  </a:solidFill>
                  <a:latin typeface="Comic Sans MS" pitchFamily="66" charset="0"/>
                </a:rPr>
                <a:t>perda</a:t>
              </a:r>
              <a:r>
                <a:rPr lang="en-US" sz="1800">
                  <a:latin typeface="Comic Sans MS" pitchFamily="66" charset="0"/>
                </a:rPr>
                <a:t>) se não houver </a:t>
              </a:r>
              <a:r>
                <a:rPr lang="en-US" sz="1800" i="1">
                  <a:latin typeface="Comic Sans MS" pitchFamily="66" charset="0"/>
                </a:rPr>
                <a:t>buffers</a:t>
              </a:r>
              <a:r>
                <a:rPr lang="en-US" sz="1800">
                  <a:latin typeface="Comic Sans MS" pitchFamily="66" charset="0"/>
                </a:rPr>
                <a:t> livres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763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Quatro fontes de atraso dos pacotes</a:t>
            </a:r>
            <a:endParaRPr lang="pt-BR"/>
          </a:p>
        </p:txBody>
      </p:sp>
      <p:sp>
        <p:nvSpPr>
          <p:cNvPr id="5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05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34400-F58A-4246-8C6A-8A7DEBF44B84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862013" y="4491038"/>
            <a:ext cx="38100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pt-BR" altLang="pt-BR" sz="2400" i="1" kern="0" dirty="0" err="1">
                <a:solidFill>
                  <a:srgbClr val="FF0000"/>
                </a:solidFill>
                <a:ea typeface="ＭＳ Ｐゴシック" pitchFamily="34" charset="-128"/>
              </a:rPr>
              <a:t>d</a:t>
            </a:r>
            <a:r>
              <a:rPr lang="pt-BR" altLang="pt-BR" sz="2400" kern="0" baseline="-25000" dirty="0" err="1">
                <a:solidFill>
                  <a:srgbClr val="FF0000"/>
                </a:solidFill>
                <a:ea typeface="ＭＳ Ｐゴシック" pitchFamily="34" charset="-128"/>
              </a:rPr>
              <a:t>proc</a:t>
            </a:r>
            <a:r>
              <a:rPr lang="pt-BR" altLang="pt-BR" sz="2400" kern="0" dirty="0">
                <a:solidFill>
                  <a:srgbClr val="FF0000"/>
                </a:solidFill>
                <a:ea typeface="ＭＳ Ｐゴシック" pitchFamily="34" charset="-128"/>
              </a:rPr>
              <a:t>: processamento no nó</a:t>
            </a:r>
          </a:p>
          <a:p>
            <a:pPr eaLnBrk="1" hangingPunct="1">
              <a:buSzTx/>
              <a:buFont typeface="Wingdings" pitchFamily="2" charset="2"/>
              <a:buChar char="§"/>
            </a:pPr>
            <a:r>
              <a:rPr lang="pt-BR" altLang="pt-BR" sz="2000" kern="0" dirty="0">
                <a:ea typeface="ＭＳ Ｐゴシック" pitchFamily="34" charset="-128"/>
              </a:rPr>
              <a:t>verifica erros de bit</a:t>
            </a:r>
          </a:p>
          <a:p>
            <a:pPr eaLnBrk="1" hangingPunct="1">
              <a:buSzTx/>
              <a:buFont typeface="Wingdings" pitchFamily="2" charset="2"/>
              <a:buChar char="§"/>
            </a:pPr>
            <a:r>
              <a:rPr lang="pt-BR" altLang="pt-BR" sz="2000" kern="0" dirty="0">
                <a:ea typeface="ＭＳ Ｐゴシック" pitchFamily="34" charset="-128"/>
              </a:rPr>
              <a:t>determina enlace de saída</a:t>
            </a:r>
          </a:p>
          <a:p>
            <a:pPr eaLnBrk="1" hangingPunct="1">
              <a:buSzTx/>
              <a:buFont typeface="Wingdings" pitchFamily="2" charset="2"/>
              <a:buChar char="§"/>
            </a:pPr>
            <a:r>
              <a:rPr lang="pt-BR" altLang="pt-BR" sz="2000" kern="0" dirty="0">
                <a:ea typeface="ＭＳ Ｐゴシック" pitchFamily="34" charset="-128"/>
              </a:rPr>
              <a:t>tipicamente &lt; </a:t>
            </a:r>
            <a:r>
              <a:rPr lang="pt-BR" altLang="pt-BR" sz="2000" kern="0" dirty="0" err="1">
                <a:ea typeface="ＭＳ Ｐゴシック" pitchFamily="34" charset="-128"/>
              </a:rPr>
              <a:t>mseg</a:t>
            </a:r>
            <a:endParaRPr lang="pt-BR" altLang="pt-BR" sz="2000" kern="0" dirty="0">
              <a:ea typeface="ＭＳ Ｐゴシック" pitchFamily="34" charset="-128"/>
            </a:endParaRPr>
          </a:p>
        </p:txBody>
      </p:sp>
      <p:sp>
        <p:nvSpPr>
          <p:cNvPr id="62" name="Oval 7"/>
          <p:cNvSpPr>
            <a:spLocks noChangeArrowheads="1"/>
          </p:cNvSpPr>
          <p:nvPr/>
        </p:nvSpPr>
        <p:spPr bwMode="auto">
          <a:xfrm>
            <a:off x="3351213" y="2219325"/>
            <a:ext cx="1198562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3351213" y="2151063"/>
            <a:ext cx="1198562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4" name="Oval 9"/>
          <p:cNvSpPr>
            <a:spLocks noChangeArrowheads="1"/>
          </p:cNvSpPr>
          <p:nvPr/>
        </p:nvSpPr>
        <p:spPr bwMode="auto">
          <a:xfrm>
            <a:off x="3360738" y="1922463"/>
            <a:ext cx="1198562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grpSp>
        <p:nvGrpSpPr>
          <p:cNvPr id="65" name="Group 10"/>
          <p:cNvGrpSpPr>
            <a:grpSpLocks/>
          </p:cNvGrpSpPr>
          <p:nvPr/>
        </p:nvGrpSpPr>
        <p:grpSpPr bwMode="auto">
          <a:xfrm>
            <a:off x="3706813" y="1952625"/>
            <a:ext cx="498475" cy="119063"/>
            <a:chOff x="2208" y="2184"/>
            <a:chExt cx="176" cy="69"/>
          </a:xfrm>
        </p:grpSpPr>
        <p:grpSp>
          <p:nvGrpSpPr>
            <p:cNvPr id="66" name="Group 11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71" name="Line 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7" name="Group 15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68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9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0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74" name="Oval 19"/>
          <p:cNvSpPr>
            <a:spLocks noChangeArrowheads="1"/>
          </p:cNvSpPr>
          <p:nvPr/>
        </p:nvSpPr>
        <p:spPr bwMode="auto">
          <a:xfrm>
            <a:off x="6446838" y="2238375"/>
            <a:ext cx="1198562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5" name="Line 20"/>
          <p:cNvSpPr>
            <a:spLocks noChangeShapeType="1"/>
          </p:cNvSpPr>
          <p:nvPr/>
        </p:nvSpPr>
        <p:spPr bwMode="auto">
          <a:xfrm>
            <a:off x="6456363" y="22177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6" name="Rectangle 21"/>
          <p:cNvSpPr>
            <a:spLocks noChangeArrowheads="1"/>
          </p:cNvSpPr>
          <p:nvPr/>
        </p:nvSpPr>
        <p:spPr bwMode="auto">
          <a:xfrm>
            <a:off x="6456363" y="2179638"/>
            <a:ext cx="1198562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7" name="Oval 22"/>
          <p:cNvSpPr>
            <a:spLocks noChangeArrowheads="1"/>
          </p:cNvSpPr>
          <p:nvPr/>
        </p:nvSpPr>
        <p:spPr bwMode="auto">
          <a:xfrm>
            <a:off x="6465888" y="1951038"/>
            <a:ext cx="1198562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8" name="Line 24"/>
          <p:cNvSpPr>
            <a:spLocks noChangeShapeType="1"/>
          </p:cNvSpPr>
          <p:nvPr/>
        </p:nvSpPr>
        <p:spPr bwMode="auto">
          <a:xfrm>
            <a:off x="2620963" y="1857375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9" name="Line 25"/>
          <p:cNvSpPr>
            <a:spLocks noChangeShapeType="1"/>
          </p:cNvSpPr>
          <p:nvPr/>
        </p:nvSpPr>
        <p:spPr bwMode="auto">
          <a:xfrm flipV="1">
            <a:off x="2925763" y="2397125"/>
            <a:ext cx="428625" cy="45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0" name="Line 26"/>
          <p:cNvSpPr>
            <a:spLocks noChangeShapeType="1"/>
          </p:cNvSpPr>
          <p:nvPr/>
        </p:nvSpPr>
        <p:spPr bwMode="auto">
          <a:xfrm>
            <a:off x="4545013" y="22764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1" name="Rectangle 29"/>
          <p:cNvSpPr>
            <a:spLocks noChangeArrowheads="1"/>
          </p:cNvSpPr>
          <p:nvPr/>
        </p:nvSpPr>
        <p:spPr bwMode="auto">
          <a:xfrm>
            <a:off x="5464175" y="20764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2" name="Rectangle 30"/>
          <p:cNvSpPr>
            <a:spLocks noChangeArrowheads="1"/>
          </p:cNvSpPr>
          <p:nvPr/>
        </p:nvSpPr>
        <p:spPr bwMode="auto">
          <a:xfrm>
            <a:off x="4211638" y="21478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3" name="Rectangle 31"/>
          <p:cNvSpPr>
            <a:spLocks noChangeArrowheads="1"/>
          </p:cNvSpPr>
          <p:nvPr/>
        </p:nvSpPr>
        <p:spPr bwMode="auto">
          <a:xfrm>
            <a:off x="4373563" y="21478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4" name="Rectangle 32"/>
          <p:cNvSpPr>
            <a:spLocks noChangeArrowheads="1"/>
          </p:cNvSpPr>
          <p:nvPr/>
        </p:nvSpPr>
        <p:spPr bwMode="auto">
          <a:xfrm>
            <a:off x="3159125" y="20478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5" name="Line 33"/>
          <p:cNvSpPr>
            <a:spLocks noChangeShapeType="1"/>
          </p:cNvSpPr>
          <p:nvPr/>
        </p:nvSpPr>
        <p:spPr bwMode="auto">
          <a:xfrm>
            <a:off x="3109913" y="1984375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6" name="Line 35"/>
          <p:cNvSpPr>
            <a:spLocks noChangeShapeType="1"/>
          </p:cNvSpPr>
          <p:nvPr/>
        </p:nvSpPr>
        <p:spPr bwMode="auto">
          <a:xfrm flipV="1">
            <a:off x="6235700" y="1876425"/>
            <a:ext cx="36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7" name="Text Box 36"/>
          <p:cNvSpPr txBox="1">
            <a:spLocks noChangeArrowheads="1"/>
          </p:cNvSpPr>
          <p:nvPr/>
        </p:nvSpPr>
        <p:spPr bwMode="auto">
          <a:xfrm>
            <a:off x="1743075" y="15414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88" name="Text Box 37"/>
          <p:cNvSpPr txBox="1">
            <a:spLocks noChangeArrowheads="1"/>
          </p:cNvSpPr>
          <p:nvPr/>
        </p:nvSpPr>
        <p:spPr bwMode="auto">
          <a:xfrm>
            <a:off x="1919288" y="24939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89" name="Rectangle 38"/>
          <p:cNvSpPr>
            <a:spLocks noChangeArrowheads="1"/>
          </p:cNvSpPr>
          <p:nvPr/>
        </p:nvSpPr>
        <p:spPr bwMode="auto">
          <a:xfrm>
            <a:off x="4502150" y="20859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0" name="Text Box 39"/>
          <p:cNvSpPr txBox="1">
            <a:spLocks noChangeArrowheads="1"/>
          </p:cNvSpPr>
          <p:nvPr/>
        </p:nvSpPr>
        <p:spPr bwMode="auto">
          <a:xfrm>
            <a:off x="4891088" y="1689100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FF0000"/>
                </a:solidFill>
              </a:rPr>
              <a:t>propagação</a:t>
            </a:r>
          </a:p>
        </p:txBody>
      </p:sp>
      <p:sp>
        <p:nvSpPr>
          <p:cNvPr id="91" name="Line 40"/>
          <p:cNvSpPr>
            <a:spLocks noChangeShapeType="1"/>
          </p:cNvSpPr>
          <p:nvPr/>
        </p:nvSpPr>
        <p:spPr bwMode="auto">
          <a:xfrm rot="10800000">
            <a:off x="4645025" y="1876425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" name="Text Box 41"/>
          <p:cNvSpPr txBox="1">
            <a:spLocks noChangeArrowheads="1"/>
          </p:cNvSpPr>
          <p:nvPr/>
        </p:nvSpPr>
        <p:spPr bwMode="auto">
          <a:xfrm>
            <a:off x="2987675" y="1249363"/>
            <a:ext cx="1428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FF0000"/>
                </a:solidFill>
              </a:rPr>
              <a:t>transmissão</a:t>
            </a:r>
          </a:p>
        </p:txBody>
      </p:sp>
      <p:sp>
        <p:nvSpPr>
          <p:cNvPr id="93" name="Line 42"/>
          <p:cNvSpPr>
            <a:spLocks noChangeShapeType="1"/>
          </p:cNvSpPr>
          <p:nvPr/>
        </p:nvSpPr>
        <p:spPr bwMode="auto">
          <a:xfrm rot="10800000" flipH="1" flipV="1">
            <a:off x="4038600" y="1517650"/>
            <a:ext cx="5286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4" name="Text Box 43"/>
          <p:cNvSpPr txBox="1">
            <a:spLocks noChangeArrowheads="1"/>
          </p:cNvSpPr>
          <p:nvPr/>
        </p:nvSpPr>
        <p:spPr bwMode="auto">
          <a:xfrm>
            <a:off x="2890892" y="2803525"/>
            <a:ext cx="1762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1800" dirty="0">
                <a:solidFill>
                  <a:srgbClr val="FF0000"/>
                </a:solidFill>
              </a:rPr>
              <a:t>processamento</a:t>
            </a:r>
          </a:p>
          <a:p>
            <a:pPr algn="ctr"/>
            <a:r>
              <a:rPr lang="pt-BR" altLang="pt-BR" sz="1800" dirty="0">
                <a:solidFill>
                  <a:srgbClr val="FF0000"/>
                </a:solidFill>
              </a:rPr>
              <a:t>do nó</a:t>
            </a:r>
          </a:p>
        </p:txBody>
      </p:sp>
      <p:sp>
        <p:nvSpPr>
          <p:cNvPr id="95" name="Line 44"/>
          <p:cNvSpPr>
            <a:spLocks noChangeShapeType="1"/>
          </p:cNvSpPr>
          <p:nvPr/>
        </p:nvSpPr>
        <p:spPr bwMode="auto">
          <a:xfrm rot="10800000">
            <a:off x="3378200" y="2847975"/>
            <a:ext cx="833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6" name="Line 45"/>
          <p:cNvSpPr>
            <a:spLocks noChangeShapeType="1"/>
          </p:cNvSpPr>
          <p:nvPr/>
        </p:nvSpPr>
        <p:spPr bwMode="auto">
          <a:xfrm rot="10800000" flipV="1">
            <a:off x="4187825" y="2609850"/>
            <a:ext cx="38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" name="Text Box 46"/>
          <p:cNvSpPr txBox="1">
            <a:spLocks noChangeArrowheads="1"/>
          </p:cNvSpPr>
          <p:nvPr/>
        </p:nvSpPr>
        <p:spPr bwMode="auto">
          <a:xfrm>
            <a:off x="4595813" y="3060700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FF0000"/>
                </a:solidFill>
              </a:rPr>
              <a:t>enfileiramento</a:t>
            </a:r>
          </a:p>
        </p:txBody>
      </p:sp>
      <p:sp>
        <p:nvSpPr>
          <p:cNvPr id="98" name="Line 47"/>
          <p:cNvSpPr>
            <a:spLocks noChangeShapeType="1"/>
          </p:cNvSpPr>
          <p:nvPr/>
        </p:nvSpPr>
        <p:spPr bwMode="auto">
          <a:xfrm rot="10800000">
            <a:off x="4349750" y="2609850"/>
            <a:ext cx="595313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99" name="Group 48"/>
          <p:cNvGrpSpPr>
            <a:grpSpLocks/>
          </p:cNvGrpSpPr>
          <p:nvPr/>
        </p:nvGrpSpPr>
        <p:grpSpPr bwMode="auto">
          <a:xfrm>
            <a:off x="6792913" y="2009775"/>
            <a:ext cx="498475" cy="119063"/>
            <a:chOff x="2208" y="2184"/>
            <a:chExt cx="176" cy="69"/>
          </a:xfrm>
        </p:grpSpPr>
        <p:grpSp>
          <p:nvGrpSpPr>
            <p:cNvPr id="100" name="Group 49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105" name="Line 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" name="Line 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" name="Line 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1" name="Group 53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102" name="Line 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" name="Line 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" name="Line 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8" name="Rectangle 58"/>
          <p:cNvSpPr>
            <a:spLocks noChangeArrowheads="1"/>
          </p:cNvSpPr>
          <p:nvPr/>
        </p:nvSpPr>
        <p:spPr bwMode="auto">
          <a:xfrm>
            <a:off x="4802188" y="4492625"/>
            <a:ext cx="3810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4488" indent="-344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3333CC"/>
              </a:buClr>
              <a:buSzPct val="85000"/>
              <a:buFont typeface="Wingdings" pitchFamily="2" charset="2"/>
              <a:buNone/>
            </a:pPr>
            <a:r>
              <a:rPr lang="pt-BR" altLang="pt-BR" sz="2000" dirty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pt-BR" altLang="pt-BR" i="1" dirty="0" err="1">
                <a:solidFill>
                  <a:srgbClr val="FF0000"/>
                </a:solidFill>
                <a:latin typeface="Gill Sans MT" pitchFamily="34" charset="0"/>
              </a:rPr>
              <a:t>d</a:t>
            </a:r>
            <a:r>
              <a:rPr lang="pt-BR" altLang="pt-BR" baseline="-25000" dirty="0" err="1">
                <a:solidFill>
                  <a:srgbClr val="FF0000"/>
                </a:solidFill>
                <a:latin typeface="Gill Sans MT" pitchFamily="34" charset="0"/>
              </a:rPr>
              <a:t>enfil</a:t>
            </a:r>
            <a:r>
              <a:rPr lang="pt-BR" altLang="pt-BR" dirty="0">
                <a:solidFill>
                  <a:srgbClr val="FF0000"/>
                </a:solidFill>
                <a:latin typeface="Gill Sans MT" pitchFamily="34" charset="0"/>
              </a:rPr>
              <a:t>: atraso de enfileiramento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tempo esperando no enlace de saída pela vez de transmitir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depende do nível de congestionamento do roteador</a:t>
            </a:r>
          </a:p>
        </p:txBody>
      </p:sp>
      <p:sp>
        <p:nvSpPr>
          <p:cNvPr id="109" name="Rectangle 3"/>
          <p:cNvSpPr>
            <a:spLocks noChangeArrowheads="1"/>
          </p:cNvSpPr>
          <p:nvPr/>
        </p:nvSpPr>
        <p:spPr bwMode="auto">
          <a:xfrm>
            <a:off x="2116138" y="3630613"/>
            <a:ext cx="494347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nó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=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proc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+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enfil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+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trans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+ 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prop</a:t>
            </a:r>
            <a:endParaRPr lang="en-US" altLang="pt-BR" dirty="0">
              <a:solidFill>
                <a:srgbClr val="000000"/>
              </a:solidFill>
              <a:latin typeface="Gill Sans MT" pitchFamily="34" charset="0"/>
            </a:endParaRPr>
          </a:p>
        </p:txBody>
      </p:sp>
      <p:grpSp>
        <p:nvGrpSpPr>
          <p:cNvPr id="110" name="Group 66"/>
          <p:cNvGrpSpPr>
            <a:grpSpLocks/>
          </p:cNvGrpSpPr>
          <p:nvPr/>
        </p:nvGrpSpPr>
        <p:grpSpPr bwMode="auto">
          <a:xfrm>
            <a:off x="1893888" y="1541463"/>
            <a:ext cx="779462" cy="679450"/>
            <a:chOff x="-44" y="1473"/>
            <a:chExt cx="981" cy="1105"/>
          </a:xfrm>
        </p:grpSpPr>
        <p:pic>
          <p:nvPicPr>
            <p:cNvPr id="111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13" name="Group 69"/>
          <p:cNvGrpSpPr>
            <a:grpSpLocks/>
          </p:cNvGrpSpPr>
          <p:nvPr/>
        </p:nvGrpSpPr>
        <p:grpSpPr bwMode="auto">
          <a:xfrm>
            <a:off x="2168525" y="2524125"/>
            <a:ext cx="779463" cy="679450"/>
            <a:chOff x="-44" y="1473"/>
            <a:chExt cx="981" cy="1105"/>
          </a:xfrm>
        </p:grpSpPr>
        <p:pic>
          <p:nvPicPr>
            <p:cNvPr id="114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689387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Quatro fontes de atraso dos pacotes</a:t>
            </a:r>
            <a:endParaRPr lang="pt-BR"/>
          </a:p>
        </p:txBody>
      </p:sp>
      <p:sp>
        <p:nvSpPr>
          <p:cNvPr id="5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1: </a:t>
            </a:r>
            <a:r>
              <a:rPr lang="en-US" dirty="0" err="1"/>
              <a:t>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05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34400-F58A-4246-8C6A-8A7DEBF44B8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319490" y="4491038"/>
            <a:ext cx="4352524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pt-BR" altLang="pt-BR" sz="2000" i="1" kern="0" dirty="0" err="1">
                <a:solidFill>
                  <a:srgbClr val="FF0000"/>
                </a:solidFill>
                <a:ea typeface="ＭＳ Ｐゴシック" pitchFamily="34" charset="-128"/>
              </a:rPr>
              <a:t>d</a:t>
            </a:r>
            <a:r>
              <a:rPr lang="pt-BR" altLang="pt-BR" sz="2000" kern="0" baseline="-25000" dirty="0" err="1">
                <a:solidFill>
                  <a:srgbClr val="FF0000"/>
                </a:solidFill>
                <a:ea typeface="ＭＳ Ｐゴシック" pitchFamily="34" charset="-128"/>
              </a:rPr>
              <a:t>trans</a:t>
            </a:r>
            <a:r>
              <a:rPr lang="pt-BR" altLang="pt-BR" sz="2000" kern="0" dirty="0">
                <a:solidFill>
                  <a:srgbClr val="FF0000"/>
                </a:solidFill>
                <a:ea typeface="ＭＳ Ｐゴシック" pitchFamily="34" charset="-128"/>
              </a:rPr>
              <a:t>: atraso de transmissão:</a:t>
            </a:r>
          </a:p>
          <a:p>
            <a:pPr eaLnBrk="1" hangingPunct="1">
              <a:buSzTx/>
              <a:buFont typeface="Wingdings" pitchFamily="2" charset="2"/>
              <a:buChar char="§"/>
            </a:pPr>
            <a:r>
              <a:rPr lang="pt-BR" altLang="pt-BR" sz="1800" kern="0" dirty="0">
                <a:ea typeface="ＭＳ Ｐゴシック" pitchFamily="34" charset="-128"/>
              </a:rPr>
              <a:t>L: comprimento do pacote (bits)</a:t>
            </a:r>
          </a:p>
          <a:p>
            <a:pPr eaLnBrk="1" hangingPunct="1">
              <a:buSzTx/>
              <a:buFont typeface="Wingdings" pitchFamily="2" charset="2"/>
              <a:buChar char="§"/>
            </a:pPr>
            <a:r>
              <a:rPr lang="pt-BR" altLang="pt-BR" sz="1800" kern="0" dirty="0">
                <a:ea typeface="ＭＳ Ｐゴシック" pitchFamily="34" charset="-128"/>
              </a:rPr>
              <a:t>R: largura de banda do enlace (</a:t>
            </a:r>
            <a:r>
              <a:rPr lang="pt-BR" altLang="pt-BR" sz="1800" kern="0" dirty="0" err="1">
                <a:ea typeface="ＭＳ Ｐゴシック" pitchFamily="34" charset="-128"/>
              </a:rPr>
              <a:t>bps</a:t>
            </a:r>
            <a:r>
              <a:rPr lang="pt-BR" altLang="pt-BR" sz="1800" kern="0" dirty="0">
                <a:ea typeface="ＭＳ Ｐゴシック" pitchFamily="34" charset="-128"/>
              </a:rPr>
              <a:t>)</a:t>
            </a:r>
          </a:p>
          <a:p>
            <a:pPr eaLnBrk="1" hangingPunct="1">
              <a:buSzTx/>
              <a:buFont typeface="Wingdings" pitchFamily="2" charset="2"/>
              <a:buChar char="§"/>
            </a:pPr>
            <a:r>
              <a:rPr lang="pt-BR" altLang="pt-BR" sz="1800" kern="0" dirty="0" err="1">
                <a:solidFill>
                  <a:srgbClr val="FF0000"/>
                </a:solidFill>
                <a:ea typeface="ＭＳ Ｐゴシック" pitchFamily="34" charset="-128"/>
              </a:rPr>
              <a:t>d</a:t>
            </a:r>
            <a:r>
              <a:rPr lang="pt-BR" altLang="pt-BR" sz="1800" kern="0" baseline="-25000" dirty="0" err="1">
                <a:solidFill>
                  <a:srgbClr val="FF0000"/>
                </a:solidFill>
                <a:ea typeface="ＭＳ Ｐゴシック" pitchFamily="34" charset="-128"/>
              </a:rPr>
              <a:t>trans</a:t>
            </a:r>
            <a:r>
              <a:rPr lang="pt-BR" altLang="pt-BR" sz="1800" kern="0" dirty="0">
                <a:ea typeface="ＭＳ Ｐゴシック" pitchFamily="34" charset="-128"/>
              </a:rPr>
              <a:t> = L/R</a:t>
            </a:r>
          </a:p>
        </p:txBody>
      </p:sp>
      <p:sp>
        <p:nvSpPr>
          <p:cNvPr id="62" name="Oval 7"/>
          <p:cNvSpPr>
            <a:spLocks noChangeArrowheads="1"/>
          </p:cNvSpPr>
          <p:nvPr/>
        </p:nvSpPr>
        <p:spPr bwMode="auto">
          <a:xfrm>
            <a:off x="3351213" y="2219325"/>
            <a:ext cx="1198562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3351213" y="2151063"/>
            <a:ext cx="1198562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4" name="Oval 9"/>
          <p:cNvSpPr>
            <a:spLocks noChangeArrowheads="1"/>
          </p:cNvSpPr>
          <p:nvPr/>
        </p:nvSpPr>
        <p:spPr bwMode="auto">
          <a:xfrm>
            <a:off x="3360738" y="1922463"/>
            <a:ext cx="1198562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grpSp>
        <p:nvGrpSpPr>
          <p:cNvPr id="65" name="Group 10"/>
          <p:cNvGrpSpPr>
            <a:grpSpLocks/>
          </p:cNvGrpSpPr>
          <p:nvPr/>
        </p:nvGrpSpPr>
        <p:grpSpPr bwMode="auto">
          <a:xfrm>
            <a:off x="3706813" y="1952625"/>
            <a:ext cx="498475" cy="119063"/>
            <a:chOff x="2208" y="2184"/>
            <a:chExt cx="176" cy="69"/>
          </a:xfrm>
        </p:grpSpPr>
        <p:grpSp>
          <p:nvGrpSpPr>
            <p:cNvPr id="66" name="Group 11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71" name="Line 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7" name="Group 15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68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9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0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74" name="Oval 19"/>
          <p:cNvSpPr>
            <a:spLocks noChangeArrowheads="1"/>
          </p:cNvSpPr>
          <p:nvPr/>
        </p:nvSpPr>
        <p:spPr bwMode="auto">
          <a:xfrm>
            <a:off x="6446838" y="2238375"/>
            <a:ext cx="1198562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5" name="Line 20"/>
          <p:cNvSpPr>
            <a:spLocks noChangeShapeType="1"/>
          </p:cNvSpPr>
          <p:nvPr/>
        </p:nvSpPr>
        <p:spPr bwMode="auto">
          <a:xfrm>
            <a:off x="6456363" y="22177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6" name="Rectangle 21"/>
          <p:cNvSpPr>
            <a:spLocks noChangeArrowheads="1"/>
          </p:cNvSpPr>
          <p:nvPr/>
        </p:nvSpPr>
        <p:spPr bwMode="auto">
          <a:xfrm>
            <a:off x="6456363" y="2179638"/>
            <a:ext cx="1198562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7" name="Oval 22"/>
          <p:cNvSpPr>
            <a:spLocks noChangeArrowheads="1"/>
          </p:cNvSpPr>
          <p:nvPr/>
        </p:nvSpPr>
        <p:spPr bwMode="auto">
          <a:xfrm>
            <a:off x="6465888" y="1951038"/>
            <a:ext cx="1198562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8" name="Line 24"/>
          <p:cNvSpPr>
            <a:spLocks noChangeShapeType="1"/>
          </p:cNvSpPr>
          <p:nvPr/>
        </p:nvSpPr>
        <p:spPr bwMode="auto">
          <a:xfrm>
            <a:off x="2620963" y="1857375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9" name="Line 25"/>
          <p:cNvSpPr>
            <a:spLocks noChangeShapeType="1"/>
          </p:cNvSpPr>
          <p:nvPr/>
        </p:nvSpPr>
        <p:spPr bwMode="auto">
          <a:xfrm flipV="1">
            <a:off x="2925763" y="2397125"/>
            <a:ext cx="428625" cy="45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0" name="Line 26"/>
          <p:cNvSpPr>
            <a:spLocks noChangeShapeType="1"/>
          </p:cNvSpPr>
          <p:nvPr/>
        </p:nvSpPr>
        <p:spPr bwMode="auto">
          <a:xfrm>
            <a:off x="4545013" y="22764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1" name="Rectangle 29"/>
          <p:cNvSpPr>
            <a:spLocks noChangeArrowheads="1"/>
          </p:cNvSpPr>
          <p:nvPr/>
        </p:nvSpPr>
        <p:spPr bwMode="auto">
          <a:xfrm>
            <a:off x="5464175" y="20764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2" name="Rectangle 30"/>
          <p:cNvSpPr>
            <a:spLocks noChangeArrowheads="1"/>
          </p:cNvSpPr>
          <p:nvPr/>
        </p:nvSpPr>
        <p:spPr bwMode="auto">
          <a:xfrm>
            <a:off x="4211638" y="21478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3" name="Rectangle 31"/>
          <p:cNvSpPr>
            <a:spLocks noChangeArrowheads="1"/>
          </p:cNvSpPr>
          <p:nvPr/>
        </p:nvSpPr>
        <p:spPr bwMode="auto">
          <a:xfrm>
            <a:off x="4373563" y="21478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4" name="Rectangle 32"/>
          <p:cNvSpPr>
            <a:spLocks noChangeArrowheads="1"/>
          </p:cNvSpPr>
          <p:nvPr/>
        </p:nvSpPr>
        <p:spPr bwMode="auto">
          <a:xfrm>
            <a:off x="3159125" y="20478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5" name="Line 33"/>
          <p:cNvSpPr>
            <a:spLocks noChangeShapeType="1"/>
          </p:cNvSpPr>
          <p:nvPr/>
        </p:nvSpPr>
        <p:spPr bwMode="auto">
          <a:xfrm>
            <a:off x="3109913" y="1984375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6" name="Line 35"/>
          <p:cNvSpPr>
            <a:spLocks noChangeShapeType="1"/>
          </p:cNvSpPr>
          <p:nvPr/>
        </p:nvSpPr>
        <p:spPr bwMode="auto">
          <a:xfrm flipV="1">
            <a:off x="6235700" y="1876425"/>
            <a:ext cx="36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7" name="Text Box 36"/>
          <p:cNvSpPr txBox="1">
            <a:spLocks noChangeArrowheads="1"/>
          </p:cNvSpPr>
          <p:nvPr/>
        </p:nvSpPr>
        <p:spPr bwMode="auto">
          <a:xfrm>
            <a:off x="1743075" y="15414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88" name="Text Box 37"/>
          <p:cNvSpPr txBox="1">
            <a:spLocks noChangeArrowheads="1"/>
          </p:cNvSpPr>
          <p:nvPr/>
        </p:nvSpPr>
        <p:spPr bwMode="auto">
          <a:xfrm>
            <a:off x="1919288" y="24939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89" name="Rectangle 38"/>
          <p:cNvSpPr>
            <a:spLocks noChangeArrowheads="1"/>
          </p:cNvSpPr>
          <p:nvPr/>
        </p:nvSpPr>
        <p:spPr bwMode="auto">
          <a:xfrm>
            <a:off x="4502150" y="20859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0" name="Text Box 39"/>
          <p:cNvSpPr txBox="1">
            <a:spLocks noChangeArrowheads="1"/>
          </p:cNvSpPr>
          <p:nvPr/>
        </p:nvSpPr>
        <p:spPr bwMode="auto">
          <a:xfrm>
            <a:off x="4891088" y="1689100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FF0000"/>
                </a:solidFill>
              </a:rPr>
              <a:t>propagação</a:t>
            </a:r>
          </a:p>
        </p:txBody>
      </p:sp>
      <p:sp>
        <p:nvSpPr>
          <p:cNvPr id="91" name="Line 40"/>
          <p:cNvSpPr>
            <a:spLocks noChangeShapeType="1"/>
          </p:cNvSpPr>
          <p:nvPr/>
        </p:nvSpPr>
        <p:spPr bwMode="auto">
          <a:xfrm rot="10800000">
            <a:off x="4645025" y="1876425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" name="Text Box 41"/>
          <p:cNvSpPr txBox="1">
            <a:spLocks noChangeArrowheads="1"/>
          </p:cNvSpPr>
          <p:nvPr/>
        </p:nvSpPr>
        <p:spPr bwMode="auto">
          <a:xfrm>
            <a:off x="2987675" y="1249363"/>
            <a:ext cx="1428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FF0000"/>
                </a:solidFill>
              </a:rPr>
              <a:t>transmissão</a:t>
            </a:r>
          </a:p>
        </p:txBody>
      </p:sp>
      <p:sp>
        <p:nvSpPr>
          <p:cNvPr id="93" name="Line 42"/>
          <p:cNvSpPr>
            <a:spLocks noChangeShapeType="1"/>
          </p:cNvSpPr>
          <p:nvPr/>
        </p:nvSpPr>
        <p:spPr bwMode="auto">
          <a:xfrm rot="10800000" flipH="1" flipV="1">
            <a:off x="4038600" y="1517650"/>
            <a:ext cx="5286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4" name="Text Box 43"/>
          <p:cNvSpPr txBox="1">
            <a:spLocks noChangeArrowheads="1"/>
          </p:cNvSpPr>
          <p:nvPr/>
        </p:nvSpPr>
        <p:spPr bwMode="auto">
          <a:xfrm>
            <a:off x="2890892" y="2803525"/>
            <a:ext cx="1762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1800" dirty="0">
                <a:solidFill>
                  <a:srgbClr val="FF0000"/>
                </a:solidFill>
              </a:rPr>
              <a:t>processamento</a:t>
            </a:r>
          </a:p>
          <a:p>
            <a:pPr algn="ctr"/>
            <a:r>
              <a:rPr lang="pt-BR" altLang="pt-BR" sz="1800" dirty="0">
                <a:solidFill>
                  <a:srgbClr val="FF0000"/>
                </a:solidFill>
              </a:rPr>
              <a:t>do nó</a:t>
            </a:r>
          </a:p>
        </p:txBody>
      </p:sp>
      <p:sp>
        <p:nvSpPr>
          <p:cNvPr id="95" name="Line 44"/>
          <p:cNvSpPr>
            <a:spLocks noChangeShapeType="1"/>
          </p:cNvSpPr>
          <p:nvPr/>
        </p:nvSpPr>
        <p:spPr bwMode="auto">
          <a:xfrm rot="10800000">
            <a:off x="3378200" y="2847975"/>
            <a:ext cx="833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6" name="Line 45"/>
          <p:cNvSpPr>
            <a:spLocks noChangeShapeType="1"/>
          </p:cNvSpPr>
          <p:nvPr/>
        </p:nvSpPr>
        <p:spPr bwMode="auto">
          <a:xfrm rot="10800000" flipV="1">
            <a:off x="4187825" y="2609850"/>
            <a:ext cx="38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" name="Text Box 46"/>
          <p:cNvSpPr txBox="1">
            <a:spLocks noChangeArrowheads="1"/>
          </p:cNvSpPr>
          <p:nvPr/>
        </p:nvSpPr>
        <p:spPr bwMode="auto">
          <a:xfrm>
            <a:off x="4595813" y="3060700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FF0000"/>
                </a:solidFill>
              </a:rPr>
              <a:t>enfileiramento</a:t>
            </a:r>
          </a:p>
        </p:txBody>
      </p:sp>
      <p:sp>
        <p:nvSpPr>
          <p:cNvPr id="98" name="Line 47"/>
          <p:cNvSpPr>
            <a:spLocks noChangeShapeType="1"/>
          </p:cNvSpPr>
          <p:nvPr/>
        </p:nvSpPr>
        <p:spPr bwMode="auto">
          <a:xfrm rot="10800000">
            <a:off x="4349750" y="2609850"/>
            <a:ext cx="595313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99" name="Group 48"/>
          <p:cNvGrpSpPr>
            <a:grpSpLocks/>
          </p:cNvGrpSpPr>
          <p:nvPr/>
        </p:nvGrpSpPr>
        <p:grpSpPr bwMode="auto">
          <a:xfrm>
            <a:off x="6792913" y="2009775"/>
            <a:ext cx="498475" cy="119063"/>
            <a:chOff x="2208" y="2184"/>
            <a:chExt cx="176" cy="69"/>
          </a:xfrm>
        </p:grpSpPr>
        <p:grpSp>
          <p:nvGrpSpPr>
            <p:cNvPr id="100" name="Group 49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105" name="Line 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" name="Line 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" name="Line 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1" name="Group 53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102" name="Line 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" name="Line 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" name="Line 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8" name="Rectangle 58"/>
          <p:cNvSpPr>
            <a:spLocks noChangeArrowheads="1"/>
          </p:cNvSpPr>
          <p:nvPr/>
        </p:nvSpPr>
        <p:spPr bwMode="auto">
          <a:xfrm>
            <a:off x="4802188" y="4492625"/>
            <a:ext cx="3810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4488" indent="-344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3333CC"/>
              </a:buClr>
              <a:buSzPct val="85000"/>
              <a:buFont typeface="Wingdings" pitchFamily="2" charset="2"/>
              <a:buNone/>
            </a:pPr>
            <a:r>
              <a:rPr lang="pt-BR" altLang="pt-BR" sz="2000" dirty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pt-BR" altLang="pt-BR" i="1" dirty="0" err="1">
                <a:solidFill>
                  <a:srgbClr val="FF0000"/>
                </a:solidFill>
                <a:latin typeface="Gill Sans MT" pitchFamily="34" charset="0"/>
              </a:rPr>
              <a:t>d</a:t>
            </a:r>
            <a:r>
              <a:rPr lang="pt-BR" altLang="pt-BR" baseline="-25000" dirty="0" err="1">
                <a:solidFill>
                  <a:srgbClr val="FF0000"/>
                </a:solidFill>
                <a:latin typeface="Gill Sans MT" pitchFamily="34" charset="0"/>
              </a:rPr>
              <a:t>prop</a:t>
            </a:r>
            <a:r>
              <a:rPr lang="pt-BR" altLang="pt-BR" dirty="0">
                <a:solidFill>
                  <a:srgbClr val="FF0000"/>
                </a:solidFill>
                <a:latin typeface="Gill Sans MT" pitchFamily="34" charset="0"/>
              </a:rPr>
              <a:t>: atraso de propagação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d: comprimento do enlace físico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s: velocidade de propagação no meio (~2x10</a:t>
            </a:r>
            <a:r>
              <a:rPr lang="pt-BR" altLang="pt-BR" sz="2000" baseline="30000" dirty="0">
                <a:solidFill>
                  <a:srgbClr val="000000"/>
                </a:solidFill>
                <a:latin typeface="Gill Sans MT" pitchFamily="34" charset="0"/>
              </a:rPr>
              <a:t>8</a:t>
            </a:r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 m/</a:t>
            </a:r>
            <a:r>
              <a:rPr lang="pt-BR" altLang="pt-BR" sz="2000" dirty="0" err="1">
                <a:solidFill>
                  <a:srgbClr val="000000"/>
                </a:solidFill>
                <a:latin typeface="Gill Sans MT" pitchFamily="34" charset="0"/>
              </a:rPr>
              <a:t>seg</a:t>
            </a:r>
            <a:r>
              <a:rPr lang="pt-BR" altLang="pt-BR" sz="2000" dirty="0">
                <a:solidFill>
                  <a:srgbClr val="000000"/>
                </a:solidFill>
                <a:latin typeface="Gill Sans MT" pitchFamily="34" charset="0"/>
              </a:rPr>
              <a:t>)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pt-BR" altLang="pt-BR" sz="2000" kern="0" dirty="0" err="1">
                <a:solidFill>
                  <a:srgbClr val="FF0000"/>
                </a:solidFill>
              </a:rPr>
              <a:t>d</a:t>
            </a:r>
            <a:r>
              <a:rPr lang="pt-BR" altLang="pt-BR" sz="2000" kern="0" baseline="-25000" dirty="0" err="1">
                <a:solidFill>
                  <a:srgbClr val="FF0000"/>
                </a:solidFill>
              </a:rPr>
              <a:t>prop</a:t>
            </a:r>
            <a:r>
              <a:rPr lang="pt-BR" altLang="pt-BR" sz="2000" kern="0" dirty="0"/>
              <a:t> = d/s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endParaRPr lang="pt-BR" altLang="pt-BR" sz="20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09" name="Rectangle 3"/>
          <p:cNvSpPr>
            <a:spLocks noChangeArrowheads="1"/>
          </p:cNvSpPr>
          <p:nvPr/>
        </p:nvSpPr>
        <p:spPr bwMode="auto">
          <a:xfrm>
            <a:off x="2116138" y="3630613"/>
            <a:ext cx="494347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nó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=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proc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+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enfil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+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trans</a:t>
            </a:r>
            <a:r>
              <a:rPr lang="en-US" altLang="pt-BR" dirty="0">
                <a:solidFill>
                  <a:srgbClr val="000000"/>
                </a:solidFill>
                <a:latin typeface="Gill Sans MT" pitchFamily="34" charset="0"/>
              </a:rPr>
              <a:t> +  </a:t>
            </a:r>
            <a:r>
              <a:rPr lang="en-US" altLang="pt-BR" i="1" dirty="0" err="1">
                <a:solidFill>
                  <a:srgbClr val="000000"/>
                </a:solidFill>
                <a:latin typeface="Gill Sans MT" pitchFamily="34" charset="0"/>
              </a:rPr>
              <a:t>d</a:t>
            </a:r>
            <a:r>
              <a:rPr lang="en-US" altLang="pt-BR" baseline="-25000" dirty="0" err="1">
                <a:solidFill>
                  <a:srgbClr val="000000"/>
                </a:solidFill>
                <a:latin typeface="Gill Sans MT" pitchFamily="34" charset="0"/>
              </a:rPr>
              <a:t>prop</a:t>
            </a:r>
            <a:endParaRPr lang="en-US" altLang="pt-BR" dirty="0">
              <a:solidFill>
                <a:srgbClr val="000000"/>
              </a:solidFill>
              <a:latin typeface="Gill Sans MT" pitchFamily="34" charset="0"/>
            </a:endParaRPr>
          </a:p>
        </p:txBody>
      </p:sp>
      <p:grpSp>
        <p:nvGrpSpPr>
          <p:cNvPr id="110" name="Group 66"/>
          <p:cNvGrpSpPr>
            <a:grpSpLocks/>
          </p:cNvGrpSpPr>
          <p:nvPr/>
        </p:nvGrpSpPr>
        <p:grpSpPr bwMode="auto">
          <a:xfrm>
            <a:off x="1893888" y="1541463"/>
            <a:ext cx="779462" cy="679450"/>
            <a:chOff x="-44" y="1473"/>
            <a:chExt cx="981" cy="1105"/>
          </a:xfrm>
        </p:grpSpPr>
        <p:pic>
          <p:nvPicPr>
            <p:cNvPr id="111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13" name="Group 69"/>
          <p:cNvGrpSpPr>
            <a:grpSpLocks/>
          </p:cNvGrpSpPr>
          <p:nvPr/>
        </p:nvGrpSpPr>
        <p:grpSpPr bwMode="auto">
          <a:xfrm>
            <a:off x="2168525" y="2524125"/>
            <a:ext cx="779463" cy="679450"/>
            <a:chOff x="-44" y="1473"/>
            <a:chExt cx="981" cy="1105"/>
          </a:xfrm>
        </p:grpSpPr>
        <p:pic>
          <p:nvPicPr>
            <p:cNvPr id="114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0" name="Group 122"/>
          <p:cNvGrpSpPr>
            <a:grpSpLocks/>
          </p:cNvGrpSpPr>
          <p:nvPr/>
        </p:nvGrpSpPr>
        <p:grpSpPr bwMode="auto">
          <a:xfrm>
            <a:off x="2255838" y="5600700"/>
            <a:ext cx="2528887" cy="800100"/>
            <a:chOff x="1421" y="3528"/>
            <a:chExt cx="1593" cy="504"/>
          </a:xfrm>
        </p:grpSpPr>
        <p:sp>
          <p:nvSpPr>
            <p:cNvPr id="116" name="AutoShape 61"/>
            <p:cNvSpPr>
              <a:spLocks noChangeArrowheads="1"/>
            </p:cNvSpPr>
            <p:nvPr/>
          </p:nvSpPr>
          <p:spPr bwMode="auto">
            <a:xfrm rot="381619">
              <a:off x="1421" y="3528"/>
              <a:ext cx="1593" cy="201"/>
            </a:xfrm>
            <a:prstGeom prst="leftRightArrow">
              <a:avLst>
                <a:gd name="adj1" fmla="val 35324"/>
                <a:gd name="adj2" fmla="val 94994"/>
              </a:avLst>
            </a:prstGeom>
            <a:gradFill rotWithShape="1">
              <a:gsLst>
                <a:gs pos="0">
                  <a:srgbClr val="CC0000"/>
                </a:gs>
                <a:gs pos="50000">
                  <a:schemeClr val="bg1"/>
                </a:gs>
                <a:gs pos="100000">
                  <a:srgbClr val="CC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" name="Text Box 62"/>
            <p:cNvSpPr txBox="1">
              <a:spLocks noChangeArrowheads="1"/>
            </p:cNvSpPr>
            <p:nvPr/>
          </p:nvSpPr>
          <p:spPr bwMode="auto">
            <a:xfrm>
              <a:off x="1533" y="3590"/>
              <a:ext cx="132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pt-BR" sz="2000" i="1" dirty="0" err="1">
                  <a:solidFill>
                    <a:srgbClr val="FF0000"/>
                  </a:solidFill>
                </a:rPr>
                <a:t>d</a:t>
              </a:r>
              <a:r>
                <a:rPr lang="en-US" altLang="pt-BR" sz="2000" baseline="-25000" dirty="0" err="1">
                  <a:solidFill>
                    <a:srgbClr val="FF0000"/>
                  </a:solidFill>
                </a:rPr>
                <a:t>trans</a:t>
              </a:r>
              <a:r>
                <a:rPr lang="en-US" altLang="pt-BR" sz="2000" baseline="-25000" dirty="0">
                  <a:solidFill>
                    <a:srgbClr val="FF0000"/>
                  </a:solidFill>
                </a:rPr>
                <a:t> </a:t>
              </a:r>
              <a:r>
                <a:rPr lang="en-US" altLang="pt-BR" sz="2000" dirty="0">
                  <a:solidFill>
                    <a:srgbClr val="FF0000"/>
                  </a:solidFill>
                </a:rPr>
                <a:t>e </a:t>
              </a:r>
              <a:r>
                <a:rPr lang="en-US" altLang="pt-BR" sz="2000" i="1" dirty="0" err="1">
                  <a:solidFill>
                    <a:srgbClr val="FF0000"/>
                  </a:solidFill>
                </a:rPr>
                <a:t>d</a:t>
              </a:r>
              <a:r>
                <a:rPr lang="en-US" altLang="pt-BR" sz="2000" baseline="-25000" dirty="0" err="1">
                  <a:solidFill>
                    <a:srgbClr val="FF0000"/>
                  </a:solidFill>
                </a:rPr>
                <a:t>prop</a:t>
              </a:r>
              <a:endParaRPr lang="en-US" altLang="pt-BR" sz="2000" baseline="-25000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pt-BR" sz="2000" i="1" dirty="0" err="1">
                  <a:solidFill>
                    <a:srgbClr val="FF0000"/>
                  </a:solidFill>
                </a:rPr>
                <a:t>muito</a:t>
              </a:r>
              <a:r>
                <a:rPr lang="en-US" altLang="pt-BR" sz="2000" i="1" dirty="0">
                  <a:solidFill>
                    <a:srgbClr val="FF0000"/>
                  </a:solidFill>
                </a:rPr>
                <a:t> </a:t>
              </a:r>
              <a:r>
                <a:rPr lang="en-US" altLang="pt-BR" sz="2000" i="1" dirty="0" err="1">
                  <a:solidFill>
                    <a:srgbClr val="FF0000"/>
                  </a:solidFill>
                </a:rPr>
                <a:t>diferentes</a:t>
              </a:r>
              <a:endParaRPr lang="en-US" altLang="pt-BR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2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969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08F75-3927-4C38-BA2B-781150AF6EEA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pt-BR"/>
              <a:t>Analogia com uma Caravana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9400" y="2679700"/>
            <a:ext cx="4216400" cy="3317875"/>
          </a:xfrm>
        </p:spPr>
        <p:txBody>
          <a:bodyPr/>
          <a:lstStyle/>
          <a:p>
            <a:r>
              <a:rPr lang="pt-BR" sz="2000"/>
              <a:t>Os carros se “propagam” a </a:t>
            </a:r>
            <a:br>
              <a:rPr lang="pt-BR" sz="2000"/>
            </a:br>
            <a:r>
              <a:rPr lang="pt-BR" sz="2000"/>
              <a:t>100 km/h</a:t>
            </a:r>
          </a:p>
          <a:p>
            <a:r>
              <a:rPr lang="pt-BR" sz="2000"/>
              <a:t>O pedágio leva 12 seg para atender um carro (tempo de transmissão)</a:t>
            </a:r>
          </a:p>
          <a:p>
            <a:r>
              <a:rPr lang="pt-BR" sz="2000">
                <a:solidFill>
                  <a:schemeClr val="accent2"/>
                </a:solidFill>
              </a:rPr>
              <a:t>carro~bit; caravana ~ pacote</a:t>
            </a:r>
            <a:endParaRPr lang="pt-BR" sz="2000"/>
          </a:p>
          <a:p>
            <a:r>
              <a:rPr lang="pt-BR" sz="2000">
                <a:solidFill>
                  <a:srgbClr val="FF0000"/>
                </a:solidFill>
              </a:rPr>
              <a:t>P: Quanto tempo leva até que a caravana esteja enfileirada antes do segundo pedágio?</a:t>
            </a:r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0275" y="2632075"/>
            <a:ext cx="4162425" cy="3365500"/>
          </a:xfrm>
        </p:spPr>
        <p:txBody>
          <a:bodyPr/>
          <a:lstStyle/>
          <a:p>
            <a:r>
              <a:rPr lang="pt-BR" sz="2000"/>
              <a:t>Tempo para “atravessar” toda a caravana através do pedágio para a estrada = 12*10 = 120 seg</a:t>
            </a:r>
          </a:p>
          <a:p>
            <a:r>
              <a:rPr lang="pt-BR" sz="2000"/>
              <a:t>Tempo para que o último carro se propaga do primeiro para o segundo pedágio: 100km/(100km/h)= 1 h</a:t>
            </a:r>
          </a:p>
          <a:p>
            <a:r>
              <a:rPr lang="pt-BR" sz="2000">
                <a:solidFill>
                  <a:srgbClr val="FF0000"/>
                </a:solidFill>
              </a:rPr>
              <a:t>R: 62 minutos</a:t>
            </a:r>
            <a:endParaRPr lang="pt-BR" sz="2000"/>
          </a:p>
        </p:txBody>
      </p:sp>
      <p:grpSp>
        <p:nvGrpSpPr>
          <p:cNvPr id="29703" name="Grupo 51"/>
          <p:cNvGrpSpPr>
            <a:grpSpLocks/>
          </p:cNvGrpSpPr>
          <p:nvPr/>
        </p:nvGrpSpPr>
        <p:grpSpPr bwMode="auto">
          <a:xfrm>
            <a:off x="309563" y="1150938"/>
            <a:ext cx="8291512" cy="1370012"/>
            <a:chOff x="310221" y="1150938"/>
            <a:chExt cx="8291082" cy="1370012"/>
          </a:xfrm>
        </p:grpSpPr>
        <p:sp>
          <p:nvSpPr>
            <p:cNvPr id="29704" name="Text Box 30"/>
            <p:cNvSpPr txBox="1">
              <a:spLocks noChangeArrowheads="1"/>
            </p:cNvSpPr>
            <p:nvPr/>
          </p:nvSpPr>
          <p:spPr bwMode="auto">
            <a:xfrm>
              <a:off x="776288" y="1819275"/>
              <a:ext cx="181292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latin typeface="Comic Sans MS" pitchFamily="66" charset="0"/>
                </a:rPr>
                <a:t>Caravana</a:t>
              </a:r>
            </a:p>
            <a:p>
              <a:pPr algn="ctr" eaLnBrk="0" hangingPunct="0"/>
              <a:r>
                <a:rPr lang="en-US" sz="2000">
                  <a:latin typeface="Comic Sans MS" pitchFamily="66" charset="0"/>
                </a:rPr>
                <a:t>de dez carros</a:t>
              </a:r>
              <a:endParaRPr lang="en-US" sz="2000"/>
            </a:p>
          </p:txBody>
        </p:sp>
        <p:grpSp>
          <p:nvGrpSpPr>
            <p:cNvPr id="29705" name="Grupo 50"/>
            <p:cNvGrpSpPr>
              <a:grpSpLocks/>
            </p:cNvGrpSpPr>
            <p:nvPr/>
          </p:nvGrpSpPr>
          <p:grpSpPr bwMode="auto">
            <a:xfrm>
              <a:off x="310221" y="1150938"/>
              <a:ext cx="8291082" cy="1176337"/>
              <a:chOff x="149801" y="1150938"/>
              <a:chExt cx="8291082" cy="1176337"/>
            </a:xfrm>
          </p:grpSpPr>
          <p:sp>
            <p:nvSpPr>
              <p:cNvPr id="29706" name="Text Box 7"/>
              <p:cNvSpPr txBox="1">
                <a:spLocks noChangeArrowheads="1"/>
              </p:cNvSpPr>
              <p:nvPr/>
            </p:nvSpPr>
            <p:spPr bwMode="auto">
              <a:xfrm>
                <a:off x="5483225" y="1930400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Comic Sans MS" pitchFamily="66" charset="0"/>
                  </a:rPr>
                  <a:t>pedágio</a:t>
                </a:r>
              </a:p>
            </p:txBody>
          </p:sp>
          <p:sp>
            <p:nvSpPr>
              <p:cNvPr id="29707" name="Text Box 10"/>
              <p:cNvSpPr txBox="1">
                <a:spLocks noChangeArrowheads="1"/>
              </p:cNvSpPr>
              <p:nvPr/>
            </p:nvSpPr>
            <p:spPr bwMode="auto">
              <a:xfrm>
                <a:off x="2630488" y="1930400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Comic Sans MS" pitchFamily="66" charset="0"/>
                  </a:rPr>
                  <a:t>pedágio</a:t>
                </a:r>
              </a:p>
            </p:txBody>
          </p:sp>
          <p:sp>
            <p:nvSpPr>
              <p:cNvPr id="29708" name="AutoShape 29"/>
              <p:cNvSpPr>
                <a:spLocks/>
              </p:cNvSpPr>
              <p:nvPr/>
            </p:nvSpPr>
            <p:spPr bwMode="auto">
              <a:xfrm rot="-5400000">
                <a:off x="1605756" y="488157"/>
                <a:ext cx="79375" cy="2767012"/>
              </a:xfrm>
              <a:prstGeom prst="leftBrace">
                <a:avLst>
                  <a:gd name="adj1" fmla="val 2905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9709" name="Text Box 33"/>
              <p:cNvSpPr txBox="1">
                <a:spLocks noChangeArrowheads="1"/>
              </p:cNvSpPr>
              <p:nvPr/>
            </p:nvSpPr>
            <p:spPr bwMode="auto">
              <a:xfrm>
                <a:off x="3992563" y="134937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>
                    <a:latin typeface="Comic Sans MS" pitchFamily="66" charset="0"/>
                  </a:rPr>
                  <a:t>100 km</a:t>
                </a:r>
              </a:p>
            </p:txBody>
          </p:sp>
          <p:sp>
            <p:nvSpPr>
              <p:cNvPr id="29710" name="Line 34"/>
              <p:cNvSpPr>
                <a:spLocks noChangeShapeType="1"/>
              </p:cNvSpPr>
              <p:nvPr/>
            </p:nvSpPr>
            <p:spPr bwMode="auto">
              <a:xfrm flipH="1">
                <a:off x="6229208" y="1549400"/>
                <a:ext cx="9271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711" name="Text Box 35"/>
              <p:cNvSpPr txBox="1">
                <a:spLocks noChangeArrowheads="1"/>
              </p:cNvSpPr>
              <p:nvPr/>
            </p:nvSpPr>
            <p:spPr bwMode="auto">
              <a:xfrm>
                <a:off x="7083571" y="134937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>
                    <a:latin typeface="Comic Sans MS" pitchFamily="66" charset="0"/>
                  </a:rPr>
                  <a:t>100 km</a:t>
                </a:r>
              </a:p>
            </p:txBody>
          </p:sp>
          <p:sp>
            <p:nvSpPr>
              <p:cNvPr id="29712" name="Line 36"/>
              <p:cNvSpPr>
                <a:spLocks noChangeShapeType="1"/>
              </p:cNvSpPr>
              <p:nvPr/>
            </p:nvSpPr>
            <p:spPr bwMode="auto">
              <a:xfrm>
                <a:off x="8163071" y="1549400"/>
                <a:ext cx="2778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713" name="Oval 56"/>
              <p:cNvSpPr>
                <a:spLocks noChangeArrowheads="1"/>
              </p:cNvSpPr>
              <p:nvPr/>
            </p:nvSpPr>
            <p:spPr bwMode="auto">
              <a:xfrm>
                <a:off x="932439" y="1549400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9714" name="Oval 57"/>
              <p:cNvSpPr>
                <a:spLocks noChangeArrowheads="1"/>
              </p:cNvSpPr>
              <p:nvPr/>
            </p:nvSpPr>
            <p:spPr bwMode="auto">
              <a:xfrm>
                <a:off x="1084839" y="1549400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9715" name="Oval 58"/>
              <p:cNvSpPr>
                <a:spLocks noChangeArrowheads="1"/>
              </p:cNvSpPr>
              <p:nvPr/>
            </p:nvSpPr>
            <p:spPr bwMode="auto">
              <a:xfrm>
                <a:off x="1308676" y="1549400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pic>
            <p:nvPicPr>
              <p:cNvPr id="29716" name="Picture 59" descr="MCj0398517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416626" y="1460500"/>
                <a:ext cx="74930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17" name="Picture 60" descr="MCj0398517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49801" y="1455738"/>
                <a:ext cx="74930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9718" name="Group 61"/>
              <p:cNvGrpSpPr>
                <a:grpSpLocks/>
              </p:cNvGrpSpPr>
              <p:nvPr/>
            </p:nvGrpSpPr>
            <p:grpSpPr bwMode="auto">
              <a:xfrm>
                <a:off x="2735839" y="1150938"/>
                <a:ext cx="458787" cy="777875"/>
                <a:chOff x="2365" y="1352"/>
                <a:chExt cx="1022" cy="1616"/>
              </a:xfrm>
            </p:grpSpPr>
            <p:pic>
              <p:nvPicPr>
                <p:cNvPr id="29725" name="Picture 6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373" y="1352"/>
                  <a:ext cx="1014" cy="1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26" name="Rectangle 63"/>
                <p:cNvSpPr>
                  <a:spLocks noChangeArrowheads="1"/>
                </p:cNvSpPr>
                <p:nvPr/>
              </p:nvSpPr>
              <p:spPr bwMode="auto">
                <a:xfrm>
                  <a:off x="2365" y="2129"/>
                  <a:ext cx="367" cy="2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pt-BR"/>
                </a:p>
              </p:txBody>
            </p:sp>
          </p:grpSp>
          <p:pic>
            <p:nvPicPr>
              <p:cNvPr id="29719" name="Picture 64" descr="MCj0398517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2180214" y="1481138"/>
                <a:ext cx="74930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9720" name="Group 65"/>
              <p:cNvGrpSpPr>
                <a:grpSpLocks/>
              </p:cNvGrpSpPr>
              <p:nvPr/>
            </p:nvGrpSpPr>
            <p:grpSpPr bwMode="auto">
              <a:xfrm>
                <a:off x="5762336" y="1179513"/>
                <a:ext cx="458787" cy="777875"/>
                <a:chOff x="2365" y="1352"/>
                <a:chExt cx="1022" cy="1616"/>
              </a:xfrm>
            </p:grpSpPr>
            <p:pic>
              <p:nvPicPr>
                <p:cNvPr id="29723" name="Picture 6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373" y="1352"/>
                  <a:ext cx="1014" cy="1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24" name="Rectangle 67"/>
                <p:cNvSpPr>
                  <a:spLocks noChangeArrowheads="1"/>
                </p:cNvSpPr>
                <p:nvPr/>
              </p:nvSpPr>
              <p:spPr bwMode="auto">
                <a:xfrm>
                  <a:off x="2365" y="2129"/>
                  <a:ext cx="367" cy="2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pt-BR"/>
                </a:p>
              </p:txBody>
            </p:sp>
          </p:grpSp>
          <p:sp>
            <p:nvSpPr>
              <p:cNvPr id="29721" name="Line 31"/>
              <p:cNvSpPr>
                <a:spLocks noChangeShapeType="1"/>
              </p:cNvSpPr>
              <p:nvPr/>
            </p:nvSpPr>
            <p:spPr bwMode="auto">
              <a:xfrm flipH="1">
                <a:off x="3168650" y="1549400"/>
                <a:ext cx="8239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722" name="Line 32"/>
              <p:cNvSpPr>
                <a:spLocks noChangeShapeType="1"/>
              </p:cNvSpPr>
              <p:nvPr/>
            </p:nvSpPr>
            <p:spPr bwMode="auto">
              <a:xfrm>
                <a:off x="5072063" y="1549400"/>
                <a:ext cx="8667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071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072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68E61-CDD9-4EE7-B48B-180DA7730A59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pt-BR"/>
              <a:t>Analogia com uma caravana (mais)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1638" y="2930525"/>
            <a:ext cx="3941762" cy="3317875"/>
          </a:xfrm>
        </p:spPr>
        <p:txBody>
          <a:bodyPr/>
          <a:lstStyle/>
          <a:p>
            <a:r>
              <a:rPr lang="pt-BR" sz="2000"/>
              <a:t>Os carros agora se “propagam” a 1000 km/h</a:t>
            </a:r>
          </a:p>
          <a:p>
            <a:r>
              <a:rPr lang="pt-BR" sz="2000"/>
              <a:t>Os pedágios agora levam em torno de 1 min para atender um carro</a:t>
            </a:r>
            <a:endParaRPr lang="pt-BR" sz="2000">
              <a:solidFill>
                <a:schemeClr val="accent2"/>
              </a:solidFill>
            </a:endParaRPr>
          </a:p>
          <a:p>
            <a:r>
              <a:rPr lang="pt-BR" sz="2000">
                <a:solidFill>
                  <a:srgbClr val="FF0000"/>
                </a:solidFill>
              </a:rPr>
              <a:t>P:</a:t>
            </a:r>
            <a:r>
              <a:rPr lang="pt-BR" sz="2000">
                <a:solidFill>
                  <a:schemeClr val="accent2"/>
                </a:solidFill>
              </a:rPr>
              <a:t> </a:t>
            </a:r>
            <a:r>
              <a:rPr lang="pt-BR" sz="2000">
                <a:solidFill>
                  <a:srgbClr val="FF0000"/>
                </a:solidFill>
              </a:rPr>
              <a:t>Os carros chegarão ao segundo pedágio antes que todos os carros tenham sido atendidos no primeiro pedágio?</a:t>
            </a:r>
            <a:endParaRPr lang="pt-BR" sz="2000">
              <a:solidFill>
                <a:schemeClr val="accent2"/>
              </a:solidFill>
            </a:endParaRPr>
          </a:p>
          <a:p>
            <a:pPr>
              <a:buFont typeface="ZapfDingbats" pitchFamily="82" charset="0"/>
              <a:buNone/>
            </a:pPr>
            <a:endParaRPr lang="pt-BR" sz="2000">
              <a:solidFill>
                <a:schemeClr val="accent2"/>
              </a:solidFill>
            </a:endParaRPr>
          </a:p>
        </p:txBody>
      </p:sp>
      <p:sp>
        <p:nvSpPr>
          <p:cNvPr id="3072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632075"/>
            <a:ext cx="4368800" cy="3365500"/>
          </a:xfrm>
        </p:spPr>
        <p:txBody>
          <a:bodyPr/>
          <a:lstStyle/>
          <a:p>
            <a:r>
              <a:rPr lang="pt-BR" sz="2000">
                <a:solidFill>
                  <a:srgbClr val="FF0000"/>
                </a:solidFill>
              </a:rPr>
              <a:t>Sim!</a:t>
            </a:r>
            <a:r>
              <a:rPr lang="pt-BR" sz="2000"/>
              <a:t> Após 7 min, o 1o. Carro chega ao 2o. Pedágio e ainda há 3 carros no 1o. pedágio.</a:t>
            </a:r>
          </a:p>
          <a:p>
            <a:r>
              <a:rPr lang="pt-BR" sz="2000">
                <a:solidFill>
                  <a:schemeClr val="accent2"/>
                </a:solidFill>
              </a:rPr>
              <a:t>O 1o. bit do pacote pode chegar ao 2o. Roteador antes que o pacote tenha sido totalmente transmitido no 1o. roteador! </a:t>
            </a:r>
          </a:p>
          <a:p>
            <a:pPr lvl="1"/>
            <a:r>
              <a:rPr lang="pt-BR" sz="1800">
                <a:solidFill>
                  <a:schemeClr val="accent2"/>
                </a:solidFill>
              </a:rPr>
              <a:t>Veja o applet Ethernet no site da AWL</a:t>
            </a:r>
            <a:endParaRPr lang="pt-BR" sz="1800"/>
          </a:p>
        </p:txBody>
      </p:sp>
      <p:grpSp>
        <p:nvGrpSpPr>
          <p:cNvPr id="30727" name="Grupo 38"/>
          <p:cNvGrpSpPr>
            <a:grpSpLocks/>
          </p:cNvGrpSpPr>
          <p:nvPr/>
        </p:nvGrpSpPr>
        <p:grpSpPr bwMode="auto">
          <a:xfrm>
            <a:off x="309563" y="1150938"/>
            <a:ext cx="8291512" cy="1370012"/>
            <a:chOff x="310221" y="1150938"/>
            <a:chExt cx="8291082" cy="1370012"/>
          </a:xfrm>
        </p:grpSpPr>
        <p:sp>
          <p:nvSpPr>
            <p:cNvPr id="30728" name="Text Box 30"/>
            <p:cNvSpPr txBox="1">
              <a:spLocks noChangeArrowheads="1"/>
            </p:cNvSpPr>
            <p:nvPr/>
          </p:nvSpPr>
          <p:spPr bwMode="auto">
            <a:xfrm>
              <a:off x="776288" y="1819275"/>
              <a:ext cx="181292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latin typeface="Comic Sans MS" pitchFamily="66" charset="0"/>
                </a:rPr>
                <a:t>Caravana</a:t>
              </a:r>
            </a:p>
            <a:p>
              <a:pPr algn="ctr" eaLnBrk="0" hangingPunct="0"/>
              <a:r>
                <a:rPr lang="en-US" sz="2000">
                  <a:latin typeface="Comic Sans MS" pitchFamily="66" charset="0"/>
                </a:rPr>
                <a:t>de dez carros</a:t>
              </a:r>
              <a:endParaRPr lang="en-US" sz="2000"/>
            </a:p>
          </p:txBody>
        </p:sp>
        <p:grpSp>
          <p:nvGrpSpPr>
            <p:cNvPr id="30729" name="Grupo 50"/>
            <p:cNvGrpSpPr>
              <a:grpSpLocks/>
            </p:cNvGrpSpPr>
            <p:nvPr/>
          </p:nvGrpSpPr>
          <p:grpSpPr bwMode="auto">
            <a:xfrm>
              <a:off x="310221" y="1150938"/>
              <a:ext cx="8291082" cy="1176337"/>
              <a:chOff x="149801" y="1150938"/>
              <a:chExt cx="8291082" cy="1176337"/>
            </a:xfrm>
          </p:grpSpPr>
          <p:sp>
            <p:nvSpPr>
              <p:cNvPr id="30730" name="Text Box 7"/>
              <p:cNvSpPr txBox="1">
                <a:spLocks noChangeArrowheads="1"/>
              </p:cNvSpPr>
              <p:nvPr/>
            </p:nvSpPr>
            <p:spPr bwMode="auto">
              <a:xfrm>
                <a:off x="5483225" y="1930400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Comic Sans MS" pitchFamily="66" charset="0"/>
                  </a:rPr>
                  <a:t>pedágio</a:t>
                </a:r>
              </a:p>
            </p:txBody>
          </p:sp>
          <p:sp>
            <p:nvSpPr>
              <p:cNvPr id="30731" name="Text Box 10"/>
              <p:cNvSpPr txBox="1">
                <a:spLocks noChangeArrowheads="1"/>
              </p:cNvSpPr>
              <p:nvPr/>
            </p:nvSpPr>
            <p:spPr bwMode="auto">
              <a:xfrm>
                <a:off x="2630488" y="1930400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Comic Sans MS" pitchFamily="66" charset="0"/>
                  </a:rPr>
                  <a:t>pedágio</a:t>
                </a:r>
              </a:p>
            </p:txBody>
          </p:sp>
          <p:sp>
            <p:nvSpPr>
              <p:cNvPr id="30732" name="AutoShape 29"/>
              <p:cNvSpPr>
                <a:spLocks/>
              </p:cNvSpPr>
              <p:nvPr/>
            </p:nvSpPr>
            <p:spPr bwMode="auto">
              <a:xfrm rot="-5400000">
                <a:off x="1605756" y="488157"/>
                <a:ext cx="79375" cy="2767012"/>
              </a:xfrm>
              <a:prstGeom prst="leftBrace">
                <a:avLst>
                  <a:gd name="adj1" fmla="val 2905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30733" name="Text Box 33"/>
              <p:cNvSpPr txBox="1">
                <a:spLocks noChangeArrowheads="1"/>
              </p:cNvSpPr>
              <p:nvPr/>
            </p:nvSpPr>
            <p:spPr bwMode="auto">
              <a:xfrm>
                <a:off x="3992563" y="134937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>
                    <a:latin typeface="Comic Sans MS" pitchFamily="66" charset="0"/>
                  </a:rPr>
                  <a:t>100 km</a:t>
                </a:r>
              </a:p>
            </p:txBody>
          </p:sp>
          <p:sp>
            <p:nvSpPr>
              <p:cNvPr id="30734" name="Line 34"/>
              <p:cNvSpPr>
                <a:spLocks noChangeShapeType="1"/>
              </p:cNvSpPr>
              <p:nvPr/>
            </p:nvSpPr>
            <p:spPr bwMode="auto">
              <a:xfrm flipH="1">
                <a:off x="6229208" y="1549400"/>
                <a:ext cx="9271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735" name="Text Box 35"/>
              <p:cNvSpPr txBox="1">
                <a:spLocks noChangeArrowheads="1"/>
              </p:cNvSpPr>
              <p:nvPr/>
            </p:nvSpPr>
            <p:spPr bwMode="auto">
              <a:xfrm>
                <a:off x="7083571" y="134937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>
                    <a:latin typeface="Comic Sans MS" pitchFamily="66" charset="0"/>
                  </a:rPr>
                  <a:t>100 km</a:t>
                </a:r>
              </a:p>
            </p:txBody>
          </p:sp>
          <p:sp>
            <p:nvSpPr>
              <p:cNvPr id="30736" name="Line 36"/>
              <p:cNvSpPr>
                <a:spLocks noChangeShapeType="1"/>
              </p:cNvSpPr>
              <p:nvPr/>
            </p:nvSpPr>
            <p:spPr bwMode="auto">
              <a:xfrm>
                <a:off x="8163071" y="1549400"/>
                <a:ext cx="2778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737" name="Oval 56"/>
              <p:cNvSpPr>
                <a:spLocks noChangeArrowheads="1"/>
              </p:cNvSpPr>
              <p:nvPr/>
            </p:nvSpPr>
            <p:spPr bwMode="auto">
              <a:xfrm>
                <a:off x="932439" y="1549400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30738" name="Oval 57"/>
              <p:cNvSpPr>
                <a:spLocks noChangeArrowheads="1"/>
              </p:cNvSpPr>
              <p:nvPr/>
            </p:nvSpPr>
            <p:spPr bwMode="auto">
              <a:xfrm>
                <a:off x="1084839" y="1549400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30739" name="Oval 58"/>
              <p:cNvSpPr>
                <a:spLocks noChangeArrowheads="1"/>
              </p:cNvSpPr>
              <p:nvPr/>
            </p:nvSpPr>
            <p:spPr bwMode="auto">
              <a:xfrm>
                <a:off x="1308676" y="1549400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pic>
            <p:nvPicPr>
              <p:cNvPr id="30740" name="Picture 59" descr="MCj0398517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416626" y="1460500"/>
                <a:ext cx="74930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1" name="Picture 60" descr="MCj0398517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49801" y="1455738"/>
                <a:ext cx="74930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0742" name="Group 61"/>
              <p:cNvGrpSpPr>
                <a:grpSpLocks/>
              </p:cNvGrpSpPr>
              <p:nvPr/>
            </p:nvGrpSpPr>
            <p:grpSpPr bwMode="auto">
              <a:xfrm>
                <a:off x="2735839" y="1150938"/>
                <a:ext cx="458787" cy="777875"/>
                <a:chOff x="2365" y="1352"/>
                <a:chExt cx="1022" cy="1616"/>
              </a:xfrm>
            </p:grpSpPr>
            <p:pic>
              <p:nvPicPr>
                <p:cNvPr id="30749" name="Picture 6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373" y="1352"/>
                  <a:ext cx="1014" cy="1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50" name="Rectangle 63"/>
                <p:cNvSpPr>
                  <a:spLocks noChangeArrowheads="1"/>
                </p:cNvSpPr>
                <p:nvPr/>
              </p:nvSpPr>
              <p:spPr bwMode="auto">
                <a:xfrm>
                  <a:off x="2365" y="2129"/>
                  <a:ext cx="367" cy="2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pt-BR"/>
                </a:p>
              </p:txBody>
            </p:sp>
          </p:grpSp>
          <p:pic>
            <p:nvPicPr>
              <p:cNvPr id="30743" name="Picture 64" descr="MCj0398517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2180214" y="1481138"/>
                <a:ext cx="74930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0744" name="Group 65"/>
              <p:cNvGrpSpPr>
                <a:grpSpLocks/>
              </p:cNvGrpSpPr>
              <p:nvPr/>
            </p:nvGrpSpPr>
            <p:grpSpPr bwMode="auto">
              <a:xfrm>
                <a:off x="5762336" y="1179513"/>
                <a:ext cx="458787" cy="777875"/>
                <a:chOff x="2365" y="1352"/>
                <a:chExt cx="1022" cy="1616"/>
              </a:xfrm>
            </p:grpSpPr>
            <p:pic>
              <p:nvPicPr>
                <p:cNvPr id="30747" name="Picture 6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373" y="1352"/>
                  <a:ext cx="1014" cy="1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48" name="Rectangle 67"/>
                <p:cNvSpPr>
                  <a:spLocks noChangeArrowheads="1"/>
                </p:cNvSpPr>
                <p:nvPr/>
              </p:nvSpPr>
              <p:spPr bwMode="auto">
                <a:xfrm>
                  <a:off x="2365" y="2129"/>
                  <a:ext cx="367" cy="2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pt-BR"/>
                </a:p>
              </p:txBody>
            </p:sp>
          </p:grpSp>
          <p:sp>
            <p:nvSpPr>
              <p:cNvPr id="30745" name="Line 31"/>
              <p:cNvSpPr>
                <a:spLocks noChangeShapeType="1"/>
              </p:cNvSpPr>
              <p:nvPr/>
            </p:nvSpPr>
            <p:spPr bwMode="auto">
              <a:xfrm flipH="1">
                <a:off x="3168650" y="1549400"/>
                <a:ext cx="8239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746" name="Line 32"/>
              <p:cNvSpPr>
                <a:spLocks noChangeShapeType="1"/>
              </p:cNvSpPr>
              <p:nvPr/>
            </p:nvSpPr>
            <p:spPr bwMode="auto">
              <a:xfrm>
                <a:off x="5072063" y="1549400"/>
                <a:ext cx="8667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7869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74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E53F55-CD93-46B1-BD90-9BE3B4FCBBC5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Atraso de enfileiramento</a:t>
            </a:r>
            <a:endParaRPr lang="pt-BR"/>
          </a:p>
        </p:txBody>
      </p:sp>
      <p:sp>
        <p:nvSpPr>
          <p:cNvPr id="3174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000" dirty="0"/>
              <a:t>R=largura de banda do enlace (</a:t>
            </a:r>
            <a:r>
              <a:rPr lang="pt-BR" sz="2000" dirty="0" err="1"/>
              <a:t>bps</a:t>
            </a:r>
            <a:r>
              <a:rPr lang="pt-BR" sz="2000" dirty="0"/>
              <a:t>)</a:t>
            </a:r>
          </a:p>
          <a:p>
            <a:r>
              <a:rPr lang="pt-BR" sz="2000" dirty="0"/>
              <a:t>L=compr. do pacote (bits)</a:t>
            </a:r>
          </a:p>
          <a:p>
            <a:r>
              <a:rPr lang="pt-BR" sz="2000" dirty="0"/>
              <a:t>a=taxa média de chegada de pacotes</a:t>
            </a: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495300" y="3987800"/>
            <a:ext cx="45005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intensidade de tráfego = La/R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571500" y="4448175"/>
            <a:ext cx="5185064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en-US" sz="2000" dirty="0">
                <a:latin typeface="Comic Sans MS" pitchFamily="66" charset="0"/>
              </a:rPr>
              <a:t>La/R ~ 0: </a:t>
            </a:r>
            <a:r>
              <a:rPr lang="pt-BR" sz="2000" dirty="0">
                <a:latin typeface="Comic Sans MS" pitchFamily="66" charset="0"/>
              </a:rPr>
              <a:t>pequeno atraso de enfileiramento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latin typeface="Comic Sans MS" pitchFamily="66" charset="0"/>
              </a:rPr>
              <a:t>La/R -&gt; 1: grande atraso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dirty="0">
                <a:latin typeface="Comic Sans MS" pitchFamily="66" charset="0"/>
              </a:rPr>
              <a:t>La/R &gt; 1: chega mais “trabalho” do que a capacidade de atendimento, atraso médio infinito!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31752" name="Picture 7" descr="f01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66054" y="1350963"/>
            <a:ext cx="2481862" cy="2265073"/>
          </a:xfr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4810846"/>
            <a:ext cx="15462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4072658"/>
            <a:ext cx="148113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54913" y="4017096"/>
            <a:ext cx="105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/>
              <a:t>La/R ~ 0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885113" y="5985596"/>
            <a:ext cx="1130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/>
              <a:t>La/R -&gt; 1</a:t>
            </a:r>
          </a:p>
        </p:txBody>
      </p:sp>
    </p:spTree>
    <p:extLst>
      <p:ext uri="{BB962C8B-B14F-4D97-AF65-F5344CB8AC3E}">
        <p14:creationId xmlns:p14="http://schemas.microsoft.com/office/powerpoint/2010/main" val="3528989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12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45F82-E4D9-4769-9106-309C8544790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Atrasos e rotas “reais” da Internet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309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/>
              <a:t>Como são os atrasos e as perdas reais da Internet?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Programa</a:t>
            </a:r>
            <a:r>
              <a:rPr lang="pt-BR" sz="2000" b="1" dirty="0">
                <a:latin typeface="Courier" pitchFamily="49" charset="0"/>
              </a:rPr>
              <a:t> </a:t>
            </a:r>
            <a:r>
              <a:rPr lang="pt-BR" sz="2000" b="1" u="sng" dirty="0" err="1">
                <a:solidFill>
                  <a:srgbClr val="FF0000"/>
                </a:solidFill>
                <a:latin typeface="Courier"/>
              </a:rPr>
              <a:t>traceroute</a:t>
            </a:r>
            <a:r>
              <a:rPr lang="pt-BR" sz="2000" u="sng" dirty="0">
                <a:solidFill>
                  <a:srgbClr val="FF0000"/>
                </a:solidFill>
              </a:rPr>
              <a:t> :</a:t>
            </a:r>
            <a:r>
              <a:rPr lang="pt-BR" sz="2000" dirty="0"/>
              <a:t> fornece medições de atraso da fonte até os diversos roteadores ao longo do caminho fim-a-fim até o destino. Para cada </a:t>
            </a:r>
            <a:r>
              <a:rPr lang="pt-BR" sz="2000" i="1" dirty="0"/>
              <a:t>i</a:t>
            </a:r>
            <a:r>
              <a:rPr lang="pt-BR" sz="2000" dirty="0"/>
              <a:t>: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Envia três pacotes que alcançarão o roteador </a:t>
            </a:r>
            <a:r>
              <a:rPr lang="pt-BR" sz="1800" i="1" dirty="0"/>
              <a:t>i</a:t>
            </a:r>
            <a:r>
              <a:rPr lang="pt-BR" sz="1800" dirty="0"/>
              <a:t> no caminho até o destino.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O roteador </a:t>
            </a:r>
            <a:r>
              <a:rPr lang="pt-BR" sz="1800" i="1" dirty="0"/>
              <a:t>i</a:t>
            </a:r>
            <a:r>
              <a:rPr lang="pt-BR" sz="1800" dirty="0"/>
              <a:t> devolverá os pacotes ao transmissor</a:t>
            </a:r>
          </a:p>
          <a:p>
            <a:pPr lvl="1">
              <a:lnSpc>
                <a:spcPct val="90000"/>
              </a:lnSpc>
            </a:pPr>
            <a:r>
              <a:rPr lang="pt-BR" sz="1800" dirty="0"/>
              <a:t>O transmissor calcula o intervalo de tempo decorrido entre a transmissão e a chegada da resposta.</a:t>
            </a:r>
            <a:endParaRPr lang="pt-BR" sz="2000" dirty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984250" y="5078413"/>
          <a:ext cx="415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23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5078413"/>
                        <a:ext cx="415925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Line 5"/>
          <p:cNvSpPr>
            <a:spLocks noChangeShapeType="1"/>
          </p:cNvSpPr>
          <p:nvPr/>
        </p:nvSpPr>
        <p:spPr bwMode="auto">
          <a:xfrm>
            <a:off x="1285875" y="5319713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9" name="Line 6"/>
          <p:cNvSpPr>
            <a:spLocks noChangeShapeType="1"/>
          </p:cNvSpPr>
          <p:nvPr/>
        </p:nvSpPr>
        <p:spPr bwMode="auto">
          <a:xfrm flipV="1">
            <a:off x="2079625" y="5370513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0" name="Line 7"/>
          <p:cNvSpPr>
            <a:spLocks noChangeShapeType="1"/>
          </p:cNvSpPr>
          <p:nvPr/>
        </p:nvSpPr>
        <p:spPr bwMode="auto">
          <a:xfrm>
            <a:off x="3014663" y="53546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1" name="Line 8"/>
          <p:cNvSpPr>
            <a:spLocks noChangeShapeType="1"/>
          </p:cNvSpPr>
          <p:nvPr/>
        </p:nvSpPr>
        <p:spPr bwMode="auto">
          <a:xfrm flipH="1">
            <a:off x="2776538" y="5086350"/>
            <a:ext cx="3492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2" name="Line 9"/>
          <p:cNvSpPr>
            <a:spLocks noChangeShapeType="1"/>
          </p:cNvSpPr>
          <p:nvPr/>
        </p:nvSpPr>
        <p:spPr bwMode="auto">
          <a:xfrm flipH="1">
            <a:off x="3990975" y="5414963"/>
            <a:ext cx="620713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33" name="Group 10"/>
          <p:cNvGrpSpPr>
            <a:grpSpLocks/>
          </p:cNvGrpSpPr>
          <p:nvPr/>
        </p:nvGrpSpPr>
        <p:grpSpPr bwMode="auto">
          <a:xfrm>
            <a:off x="1560513" y="5467350"/>
            <a:ext cx="501650" cy="233363"/>
            <a:chOff x="3600" y="219"/>
            <a:chExt cx="360" cy="175"/>
          </a:xfrm>
        </p:grpSpPr>
        <p:sp>
          <p:nvSpPr>
            <p:cNvPr id="5202" name="Oval 1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5203" name="Line 1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04" name="Line 1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05" name="Rectangle 1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206" name="Oval 1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5207" name="Group 1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12" name="Line 1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13" name="Line 1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14" name="Line 1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208" name="Group 2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09" name="Line 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10" name="Line 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11" name="Line 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5134" name="Group 24"/>
          <p:cNvGrpSpPr>
            <a:grpSpLocks/>
          </p:cNvGrpSpPr>
          <p:nvPr/>
        </p:nvGrpSpPr>
        <p:grpSpPr bwMode="auto">
          <a:xfrm>
            <a:off x="2513013" y="5238750"/>
            <a:ext cx="501650" cy="233363"/>
            <a:chOff x="3600" y="219"/>
            <a:chExt cx="360" cy="175"/>
          </a:xfrm>
        </p:grpSpPr>
        <p:sp>
          <p:nvSpPr>
            <p:cNvPr id="5189" name="Oval 2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5190" name="Line 2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91" name="Line 2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92" name="Rectangle 2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93" name="Oval 2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5194" name="Group 3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99" name="Line 3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00" name="Line 3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01" name="Line 3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95" name="Group 3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96" name="Line 3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97" name="Line 3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98" name="Line 3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5135" name="Group 38"/>
          <p:cNvGrpSpPr>
            <a:grpSpLocks/>
          </p:cNvGrpSpPr>
          <p:nvPr/>
        </p:nvGrpSpPr>
        <p:grpSpPr bwMode="auto">
          <a:xfrm>
            <a:off x="3500438" y="5446713"/>
            <a:ext cx="500062" cy="233362"/>
            <a:chOff x="3600" y="219"/>
            <a:chExt cx="360" cy="175"/>
          </a:xfrm>
        </p:grpSpPr>
        <p:sp>
          <p:nvSpPr>
            <p:cNvPr id="5176" name="Oval 3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5177" name="Line 4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78" name="Line 4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79" name="Rectangle 4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80" name="Oval 4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5181" name="Group 4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86" name="Line 4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87" name="Line 4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88" name="Line 4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82" name="Group 4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83" name="Line 4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84" name="Line 5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85" name="Line 5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5136" name="Line 52"/>
          <p:cNvSpPr>
            <a:spLocks noChangeShapeType="1"/>
          </p:cNvSpPr>
          <p:nvPr/>
        </p:nvSpPr>
        <p:spPr bwMode="auto">
          <a:xfrm>
            <a:off x="5110163" y="53800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7" name="Line 53"/>
          <p:cNvSpPr>
            <a:spLocks noChangeShapeType="1"/>
          </p:cNvSpPr>
          <p:nvPr/>
        </p:nvSpPr>
        <p:spPr bwMode="auto">
          <a:xfrm flipH="1">
            <a:off x="6048375" y="5326063"/>
            <a:ext cx="557213" cy="277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138" name="Group 54"/>
          <p:cNvGrpSpPr>
            <a:grpSpLocks/>
          </p:cNvGrpSpPr>
          <p:nvPr/>
        </p:nvGrpSpPr>
        <p:grpSpPr bwMode="auto">
          <a:xfrm>
            <a:off x="4608513" y="5264150"/>
            <a:ext cx="501650" cy="233363"/>
            <a:chOff x="3600" y="219"/>
            <a:chExt cx="360" cy="175"/>
          </a:xfrm>
        </p:grpSpPr>
        <p:sp>
          <p:nvSpPr>
            <p:cNvPr id="5163" name="Oval 5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5164" name="Line 5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5" name="Line 5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66" name="Rectangle 5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67" name="Oval 5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5168" name="Group 6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73" name="Line 6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74" name="Line 6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75" name="Line 6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69" name="Group 6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70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71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72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5139" name="Group 68"/>
          <p:cNvGrpSpPr>
            <a:grpSpLocks/>
          </p:cNvGrpSpPr>
          <p:nvPr/>
        </p:nvGrpSpPr>
        <p:grpSpPr bwMode="auto">
          <a:xfrm>
            <a:off x="5595938" y="5472113"/>
            <a:ext cx="500062" cy="233362"/>
            <a:chOff x="3600" y="219"/>
            <a:chExt cx="360" cy="175"/>
          </a:xfrm>
        </p:grpSpPr>
        <p:sp>
          <p:nvSpPr>
            <p:cNvPr id="5150" name="Oval 6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5151" name="Line 7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2" name="Line 7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53" name="Rectangle 7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54" name="Oval 7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5155" name="Group 7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60" name="Line 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61" name="Line 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62" name="Line 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56" name="Group 7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57" name="Line 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58" name="Line 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59" name="Line 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5123" name="Object 82"/>
          <p:cNvGraphicFramePr>
            <a:graphicFrameLocks noChangeAspect="1"/>
          </p:cNvGraphicFramePr>
          <p:nvPr/>
        </p:nvGraphicFramePr>
        <p:xfrm>
          <a:off x="6597650" y="5180013"/>
          <a:ext cx="415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24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5180013"/>
                        <a:ext cx="415925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0" name="Line 83"/>
          <p:cNvSpPr>
            <a:spLocks noChangeShapeType="1"/>
          </p:cNvSpPr>
          <p:nvPr/>
        </p:nvSpPr>
        <p:spPr bwMode="auto">
          <a:xfrm>
            <a:off x="2744788" y="5486400"/>
            <a:ext cx="2286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41" name="Line 84"/>
          <p:cNvSpPr>
            <a:spLocks noChangeShapeType="1"/>
          </p:cNvSpPr>
          <p:nvPr/>
        </p:nvSpPr>
        <p:spPr bwMode="auto">
          <a:xfrm>
            <a:off x="4668838" y="5073650"/>
            <a:ext cx="2286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42" name="Line 85"/>
          <p:cNvSpPr>
            <a:spLocks noChangeShapeType="1"/>
          </p:cNvSpPr>
          <p:nvPr/>
        </p:nvSpPr>
        <p:spPr bwMode="auto">
          <a:xfrm flipH="1">
            <a:off x="3386138" y="5676900"/>
            <a:ext cx="3492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43" name="Line 86"/>
          <p:cNvSpPr>
            <a:spLocks noChangeShapeType="1"/>
          </p:cNvSpPr>
          <p:nvPr/>
        </p:nvSpPr>
        <p:spPr bwMode="auto">
          <a:xfrm>
            <a:off x="3741738" y="5181600"/>
            <a:ext cx="6350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0967" name="Freeform 87"/>
          <p:cNvSpPr>
            <a:spLocks/>
          </p:cNvSpPr>
          <p:nvPr/>
        </p:nvSpPr>
        <p:spPr bwMode="auto">
          <a:xfrm>
            <a:off x="1289050" y="5295900"/>
            <a:ext cx="419100" cy="419100"/>
          </a:xfrm>
          <a:custGeom>
            <a:avLst/>
            <a:gdLst>
              <a:gd name="T0" fmla="*/ 2147483647 w 264"/>
              <a:gd name="T1" fmla="*/ 0 h 264"/>
              <a:gd name="T2" fmla="*/ 2147483647 w 264"/>
              <a:gd name="T3" fmla="*/ 2147483647 h 264"/>
              <a:gd name="T4" fmla="*/ 0 w 264"/>
              <a:gd name="T5" fmla="*/ 2147483647 h 264"/>
              <a:gd name="T6" fmla="*/ 0 60000 65536"/>
              <a:gd name="T7" fmla="*/ 0 60000 65536"/>
              <a:gd name="T8" fmla="*/ 0 60000 65536"/>
              <a:gd name="T9" fmla="*/ 0 w 264"/>
              <a:gd name="T10" fmla="*/ 0 h 264"/>
              <a:gd name="T11" fmla="*/ 264 w 264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264">
                <a:moveTo>
                  <a:pt x="60" y="0"/>
                </a:moveTo>
                <a:cubicBezTo>
                  <a:pt x="86" y="31"/>
                  <a:pt x="264" y="176"/>
                  <a:pt x="228" y="220"/>
                </a:cubicBezTo>
                <a:cubicBezTo>
                  <a:pt x="192" y="264"/>
                  <a:pt x="60" y="109"/>
                  <a:pt x="0" y="8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0968" name="Text Box 88"/>
          <p:cNvSpPr txBox="1">
            <a:spLocks noChangeArrowheads="1"/>
          </p:cNvSpPr>
          <p:nvPr/>
        </p:nvSpPr>
        <p:spPr bwMode="auto">
          <a:xfrm>
            <a:off x="1387475" y="5038725"/>
            <a:ext cx="1116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3 probes</a:t>
            </a:r>
          </a:p>
        </p:txBody>
      </p:sp>
      <p:sp>
        <p:nvSpPr>
          <p:cNvPr id="250969" name="Freeform 89"/>
          <p:cNvSpPr>
            <a:spLocks/>
          </p:cNvSpPr>
          <p:nvPr/>
        </p:nvSpPr>
        <p:spPr bwMode="auto">
          <a:xfrm>
            <a:off x="1282700" y="5219700"/>
            <a:ext cx="1346200" cy="474663"/>
          </a:xfrm>
          <a:custGeom>
            <a:avLst/>
            <a:gdLst>
              <a:gd name="T0" fmla="*/ 2147483647 w 848"/>
              <a:gd name="T1" fmla="*/ 2147483647 h 299"/>
              <a:gd name="T2" fmla="*/ 2147483647 w 848"/>
              <a:gd name="T3" fmla="*/ 2147483647 h 299"/>
              <a:gd name="T4" fmla="*/ 2147483647 w 848"/>
              <a:gd name="T5" fmla="*/ 2147483647 h 299"/>
              <a:gd name="T6" fmla="*/ 2147483647 w 848"/>
              <a:gd name="T7" fmla="*/ 2147483647 h 299"/>
              <a:gd name="T8" fmla="*/ 0 w 848"/>
              <a:gd name="T9" fmla="*/ 2147483647 h 2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299"/>
              <a:gd name="T17" fmla="*/ 848 w 848"/>
              <a:gd name="T18" fmla="*/ 299 h 2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299">
                <a:moveTo>
                  <a:pt x="76" y="76"/>
                </a:moveTo>
                <a:cubicBezTo>
                  <a:pt x="137" y="57"/>
                  <a:pt x="200" y="216"/>
                  <a:pt x="324" y="216"/>
                </a:cubicBezTo>
                <a:cubicBezTo>
                  <a:pt x="448" y="216"/>
                  <a:pt x="792" y="0"/>
                  <a:pt x="820" y="76"/>
                </a:cubicBezTo>
                <a:cubicBezTo>
                  <a:pt x="848" y="152"/>
                  <a:pt x="469" y="245"/>
                  <a:pt x="340" y="296"/>
                </a:cubicBezTo>
                <a:cubicBezTo>
                  <a:pt x="203" y="299"/>
                  <a:pt x="62" y="78"/>
                  <a:pt x="0" y="9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0970" name="Text Box 90"/>
          <p:cNvSpPr txBox="1">
            <a:spLocks noChangeArrowheads="1"/>
          </p:cNvSpPr>
          <p:nvPr/>
        </p:nvSpPr>
        <p:spPr bwMode="auto">
          <a:xfrm>
            <a:off x="1958975" y="5527675"/>
            <a:ext cx="1116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3 probes</a:t>
            </a:r>
          </a:p>
        </p:txBody>
      </p:sp>
      <p:sp>
        <p:nvSpPr>
          <p:cNvPr id="250971" name="Freeform 91"/>
          <p:cNvSpPr>
            <a:spLocks/>
          </p:cNvSpPr>
          <p:nvPr/>
        </p:nvSpPr>
        <p:spPr bwMode="auto">
          <a:xfrm>
            <a:off x="1276350" y="5273675"/>
            <a:ext cx="2247900" cy="403225"/>
          </a:xfrm>
          <a:custGeom>
            <a:avLst/>
            <a:gdLst>
              <a:gd name="T0" fmla="*/ 2147483647 w 1416"/>
              <a:gd name="T1" fmla="*/ 2147483647 h 254"/>
              <a:gd name="T2" fmla="*/ 2147483647 w 1416"/>
              <a:gd name="T3" fmla="*/ 2147483647 h 254"/>
              <a:gd name="T4" fmla="*/ 2147483647 w 1416"/>
              <a:gd name="T5" fmla="*/ 2147483647 h 254"/>
              <a:gd name="T6" fmla="*/ 2147483647 w 1416"/>
              <a:gd name="T7" fmla="*/ 2147483647 h 254"/>
              <a:gd name="T8" fmla="*/ 2147483647 w 1416"/>
              <a:gd name="T9" fmla="*/ 2147483647 h 254"/>
              <a:gd name="T10" fmla="*/ 2147483647 w 1416"/>
              <a:gd name="T11" fmla="*/ 2147483647 h 254"/>
              <a:gd name="T12" fmla="*/ 0 w 1416"/>
              <a:gd name="T13" fmla="*/ 2147483647 h 2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16"/>
              <a:gd name="T22" fmla="*/ 0 h 254"/>
              <a:gd name="T23" fmla="*/ 1416 w 1416"/>
              <a:gd name="T24" fmla="*/ 254 h 2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16" h="254">
                <a:moveTo>
                  <a:pt x="76" y="30"/>
                </a:moveTo>
                <a:cubicBezTo>
                  <a:pt x="137" y="11"/>
                  <a:pt x="200" y="170"/>
                  <a:pt x="324" y="170"/>
                </a:cubicBezTo>
                <a:cubicBezTo>
                  <a:pt x="461" y="165"/>
                  <a:pt x="717" y="0"/>
                  <a:pt x="896" y="2"/>
                </a:cubicBezTo>
                <a:cubicBezTo>
                  <a:pt x="1075" y="4"/>
                  <a:pt x="1416" y="122"/>
                  <a:pt x="1400" y="182"/>
                </a:cubicBezTo>
                <a:cubicBezTo>
                  <a:pt x="1384" y="242"/>
                  <a:pt x="1073" y="63"/>
                  <a:pt x="896" y="74"/>
                </a:cubicBezTo>
                <a:cubicBezTo>
                  <a:pt x="719" y="85"/>
                  <a:pt x="489" y="254"/>
                  <a:pt x="340" y="250"/>
                </a:cubicBezTo>
                <a:cubicBezTo>
                  <a:pt x="191" y="246"/>
                  <a:pt x="62" y="32"/>
                  <a:pt x="0" y="5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0972" name="Text Box 92"/>
          <p:cNvSpPr txBox="1">
            <a:spLocks noChangeArrowheads="1"/>
          </p:cNvSpPr>
          <p:nvPr/>
        </p:nvSpPr>
        <p:spPr bwMode="auto">
          <a:xfrm>
            <a:off x="3025775" y="5013325"/>
            <a:ext cx="1116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3 probes</a:t>
            </a:r>
          </a:p>
        </p:txBody>
      </p:sp>
    </p:spTree>
    <p:extLst>
      <p:ext uri="{BB962C8B-B14F-4D97-AF65-F5344CB8AC3E}">
        <p14:creationId xmlns:p14="http://schemas.microsoft.com/office/powerpoint/2010/main" val="23527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67" grpId="0" animBg="1"/>
      <p:bldP spid="250968" grpId="0"/>
      <p:bldP spid="250969" grpId="0" animBg="1"/>
      <p:bldP spid="250970" grpId="0"/>
      <p:bldP spid="250971" grpId="0" animBg="1"/>
      <p:bldP spid="2509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0AF1F-7624-E840-AD51-51BCE1EB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Dispositivos </a:t>
            </a:r>
            <a:r>
              <a:rPr lang="pt-BR" dirty="0" err="1"/>
              <a:t>IoT</a:t>
            </a:r>
            <a:r>
              <a:rPr lang="pt-BR" dirty="0"/>
              <a:t> </a:t>
            </a:r>
            <a:br>
              <a:rPr lang="pt-BR" dirty="0"/>
            </a:br>
            <a:r>
              <a:rPr lang="pt-BR" sz="3200" dirty="0"/>
              <a:t>(Internet das Coisas)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FB2705-1667-9E48-B195-C1DE637C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B6A761-C6E7-AD4B-8D1E-FFE69F4E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99F08-2490-4625-9560-19768180CE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F68F11A-A477-3440-B8F1-F08438C4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2" y="1548677"/>
            <a:ext cx="1790700" cy="18161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4E3DB92-F773-224A-8496-01329F3A9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06" y="1904518"/>
            <a:ext cx="1790700" cy="1752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C10542-D195-664A-865D-1A3602CF4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5" y="1548677"/>
            <a:ext cx="1790700" cy="177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1E7727A-CCD6-3941-B764-2B5A903B5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49" y="1904518"/>
            <a:ext cx="1651000" cy="16383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EC709D3-8488-6145-BDE9-EC81576BF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4113433"/>
            <a:ext cx="1625600" cy="16637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1CF6297-0276-E449-9956-2063C6878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46" y="4484949"/>
            <a:ext cx="1612900" cy="16383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F8C8CC4-E7CC-D64C-99CB-460B0070F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59" y="4113433"/>
            <a:ext cx="1651000" cy="16637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535ECE-FBFE-1049-AE44-FB87B0602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81" y="4580199"/>
            <a:ext cx="1549400" cy="14478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57800D6-62B4-6442-A74A-B527BCEA8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27" y="4113433"/>
            <a:ext cx="16637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5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277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2A1CF-1EEB-48E7-8858-44DC6971A59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Atrasos e rotas “reais”</a:t>
            </a:r>
          </a:p>
        </p:txBody>
      </p:sp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733425" y="2522538"/>
            <a:ext cx="82296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  cs-gw (128.119.240.254)  1 ms  1 ms  2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2  border1-rt-fa5-1-0.gw.umass.edu (128.119.3.145)  1 ms  1 ms  2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3  cht-vbns.gw.umass.edu (128.119.3.130)  6 ms 5 ms 5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4  jn1-at1-0-0-19.wor.vbns.net (204.147.132.129)  16 ms 11 ms 13 ms 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5  jn1-so7-0-0-0.wae.vbns.net (204.147.136.136)  21 ms 18 ms 18 ms 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6  abilene-vbns.abilene.ucaid.edu (198.32.11.9)  22 ms  18 ms  22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7  nycm-wash.abilene.ucaid.edu (198.32.8.46)  22 ms  22 ms  22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8  62.40.103.253 (62.40.103.253)  104 ms 109 ms 106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9  de2-1.de1.de.geant.net (62.40.96.129)  109 ms 102 ms 104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10  de.fr1.fr.geant.net (62.40.96.50)  113 ms 121 ms 114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11  renater-gw.fr1.fr.geant.net (62.40.103.54)  112 ms  114 ms  112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12  nio-n2.cssi.renater.fr (193.51.206.13)  111 ms  114 ms  116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13  nice.cssi.renater.fr (195.220.98.102)  123 ms  125 ms  124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14  r3t2-nice.cssi.renater.fr (195.220.98.110)  126 ms  126 ms  124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15  eurecom-valbonne.r3t2.ft.net (193.48.50.54)  135 ms  128 ms  133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16  194.214.211.25 (194.214.211.25)  126 ms  128 ms  126 ms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17  * * *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18  * * *</a:t>
            </a:r>
          </a:p>
          <a:p>
            <a:pPr marL="457200" indent="-457200"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19  fantasia.eurecom.fr (193.55.113.142)  132 ms  128 ms  136</a:t>
            </a:r>
            <a:r>
              <a:rPr lang="en-US"/>
              <a:t> </a:t>
            </a:r>
            <a:r>
              <a:rPr lang="en-US" sz="1600"/>
              <a:t>ms</a:t>
            </a: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312738" y="1220788"/>
            <a:ext cx="8559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>
                <a:solidFill>
                  <a:srgbClr val="FF0000"/>
                </a:solidFill>
                <a:latin typeface="Comic Sans MS" pitchFamily="66" charset="0"/>
              </a:rPr>
              <a:t>traceroute:</a:t>
            </a:r>
            <a:r>
              <a:rPr lang="pt-BR">
                <a:latin typeface="Comic Sans MS" pitchFamily="66" charset="0"/>
              </a:rPr>
              <a:t> gaia.cs.umass.edu para www.eurocom.fr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706938" y="1801813"/>
            <a:ext cx="456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Três medições de atraso de </a:t>
            </a:r>
          </a:p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gaia.cs.umass.edu p/cs-gw.cs.umass.edu 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3600450" y="2093913"/>
            <a:ext cx="671513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4140200" y="2082800"/>
            <a:ext cx="139700" cy="404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 flipV="1">
            <a:off x="4275138" y="2092325"/>
            <a:ext cx="366712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 flipV="1">
            <a:off x="4267200" y="2098675"/>
            <a:ext cx="377825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80" name="Freeform 14"/>
          <p:cNvSpPr>
            <a:spLocks/>
          </p:cNvSpPr>
          <p:nvPr/>
        </p:nvSpPr>
        <p:spPr bwMode="auto">
          <a:xfrm>
            <a:off x="6092825" y="3811588"/>
            <a:ext cx="1012825" cy="246062"/>
          </a:xfrm>
          <a:custGeom>
            <a:avLst/>
            <a:gdLst>
              <a:gd name="T0" fmla="*/ 2147483647 w 638"/>
              <a:gd name="T1" fmla="*/ 0 h 155"/>
              <a:gd name="T2" fmla="*/ 2147483647 w 638"/>
              <a:gd name="T3" fmla="*/ 2147483647 h 155"/>
              <a:gd name="T4" fmla="*/ 2147483647 w 638"/>
              <a:gd name="T5" fmla="*/ 2147483647 h 155"/>
              <a:gd name="T6" fmla="*/ 2147483647 w 638"/>
              <a:gd name="T7" fmla="*/ 2147483647 h 155"/>
              <a:gd name="T8" fmla="*/ 0 w 638"/>
              <a:gd name="T9" fmla="*/ 2147483647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8"/>
              <a:gd name="T16" fmla="*/ 0 h 155"/>
              <a:gd name="T17" fmla="*/ 638 w 638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8" h="155">
                <a:moveTo>
                  <a:pt x="593" y="0"/>
                </a:moveTo>
                <a:cubicBezTo>
                  <a:pt x="607" y="9"/>
                  <a:pt x="621" y="18"/>
                  <a:pt x="623" y="38"/>
                </a:cubicBezTo>
                <a:cubicBezTo>
                  <a:pt x="625" y="58"/>
                  <a:pt x="638" y="104"/>
                  <a:pt x="608" y="123"/>
                </a:cubicBezTo>
                <a:cubicBezTo>
                  <a:pt x="578" y="142"/>
                  <a:pt x="547" y="153"/>
                  <a:pt x="446" y="154"/>
                </a:cubicBezTo>
                <a:cubicBezTo>
                  <a:pt x="345" y="155"/>
                  <a:pt x="72" y="133"/>
                  <a:pt x="0" y="13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7137400" y="3597275"/>
            <a:ext cx="1406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link</a:t>
            </a:r>
            <a:r>
              <a:rPr lang="en-US" sz="2000"/>
              <a:t> 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trans-</a:t>
            </a:r>
          </a:p>
          <a:p>
            <a:pPr eaLnBrk="0" hangingPunct="0"/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oceânico</a:t>
            </a:r>
          </a:p>
        </p:txBody>
      </p:sp>
      <p:sp>
        <p:nvSpPr>
          <p:cNvPr id="32782" name="Line 6"/>
          <p:cNvSpPr>
            <a:spLocks noChangeShapeType="1"/>
          </p:cNvSpPr>
          <p:nvPr/>
        </p:nvSpPr>
        <p:spPr bwMode="auto">
          <a:xfrm>
            <a:off x="1611313" y="5762625"/>
            <a:ext cx="1231900" cy="84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83" name="Text Box 12"/>
          <p:cNvSpPr txBox="1">
            <a:spLocks noChangeArrowheads="1"/>
          </p:cNvSpPr>
          <p:nvPr/>
        </p:nvSpPr>
        <p:spPr bwMode="auto">
          <a:xfrm>
            <a:off x="2908300" y="5692775"/>
            <a:ext cx="628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* sem resposta (pacote perdido, roteador não responde)</a:t>
            </a:r>
          </a:p>
        </p:txBody>
      </p:sp>
    </p:spTree>
    <p:extLst>
      <p:ext uri="{BB962C8B-B14F-4D97-AF65-F5344CB8AC3E}">
        <p14:creationId xmlns:p14="http://schemas.microsoft.com/office/powerpoint/2010/main" val="23556515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65"/>
          <p:cNvSpPr txBox="1">
            <a:spLocks noChangeArrowheads="1"/>
          </p:cNvSpPr>
          <p:nvPr/>
        </p:nvSpPr>
        <p:spPr bwMode="auto">
          <a:xfrm>
            <a:off x="2706688" y="4125913"/>
            <a:ext cx="19494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buffer </a:t>
            </a:r>
          </a:p>
          <a:p>
            <a:pPr algn="ctr"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(área de espera)</a:t>
            </a:r>
            <a:endParaRPr lang="en-US" sz="180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EA112-3F91-4AE6-9DC7-BFEB35C2A7CF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Perda de pacotes</a:t>
            </a:r>
          </a:p>
        </p:txBody>
      </p:sp>
      <p:sp>
        <p:nvSpPr>
          <p:cNvPr id="61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343025"/>
            <a:ext cx="8310563" cy="2689225"/>
          </a:xfrm>
        </p:spPr>
        <p:txBody>
          <a:bodyPr/>
          <a:lstStyle/>
          <a:p>
            <a:r>
              <a:rPr lang="pt-BR" sz="2400"/>
              <a:t>fila (buffer) anterior a um canal possui capacidade finita</a:t>
            </a:r>
          </a:p>
          <a:p>
            <a:r>
              <a:rPr lang="pt-BR" sz="2400"/>
              <a:t>quando um pacote chega numa fila cheia, o pacote é descartado (perdido)</a:t>
            </a:r>
          </a:p>
          <a:p>
            <a:r>
              <a:rPr lang="pt-BR" sz="2400"/>
              <a:t>o pacote perdido pode ser retransmitido pelo nó anterior, pelo sistema origem, ou não ser retransmitido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2051050" y="544988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45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449888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Oval 6"/>
          <p:cNvSpPr>
            <a:spLocks noChangeArrowheads="1"/>
          </p:cNvSpPr>
          <p:nvPr/>
        </p:nvSpPr>
        <p:spPr bwMode="auto">
          <a:xfrm>
            <a:off x="3092450" y="5208588"/>
            <a:ext cx="1198563" cy="369887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3092450" y="5140325"/>
            <a:ext cx="1198563" cy="263525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155" name="Oval 8"/>
          <p:cNvSpPr>
            <a:spLocks noChangeArrowheads="1"/>
          </p:cNvSpPr>
          <p:nvPr/>
        </p:nvSpPr>
        <p:spPr bwMode="auto">
          <a:xfrm>
            <a:off x="3101975" y="4911725"/>
            <a:ext cx="1198563" cy="430213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6156" name="Grupo 122"/>
          <p:cNvGrpSpPr>
            <a:grpSpLocks/>
          </p:cNvGrpSpPr>
          <p:nvPr/>
        </p:nvGrpSpPr>
        <p:grpSpPr bwMode="auto">
          <a:xfrm>
            <a:off x="3459163" y="4973638"/>
            <a:ext cx="498475" cy="88900"/>
            <a:chOff x="7396596" y="4931508"/>
            <a:chExt cx="498475" cy="89306"/>
          </a:xfrm>
        </p:grpSpPr>
        <p:grpSp>
          <p:nvGrpSpPr>
            <p:cNvPr id="6181" name="Group 10"/>
            <p:cNvGrpSpPr>
              <a:grpSpLocks/>
            </p:cNvGrpSpPr>
            <p:nvPr/>
          </p:nvGrpSpPr>
          <p:grpSpPr bwMode="auto">
            <a:xfrm>
              <a:off x="7396596" y="4931508"/>
              <a:ext cx="498475" cy="84552"/>
              <a:chOff x="2848" y="848"/>
              <a:chExt cx="140" cy="98"/>
            </a:xfrm>
          </p:grpSpPr>
          <p:sp>
            <p:nvSpPr>
              <p:cNvPr id="6186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87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88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182" name="Group 14"/>
            <p:cNvGrpSpPr>
              <a:grpSpLocks/>
            </p:cNvGrpSpPr>
            <p:nvPr/>
          </p:nvGrpSpPr>
          <p:grpSpPr bwMode="auto">
            <a:xfrm flipV="1">
              <a:off x="7396596" y="4936262"/>
              <a:ext cx="498475" cy="84552"/>
              <a:chOff x="2848" y="848"/>
              <a:chExt cx="140" cy="98"/>
            </a:xfrm>
          </p:grpSpPr>
          <p:sp>
            <p:nvSpPr>
              <p:cNvPr id="6183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84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85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6147" name="Object 11"/>
          <p:cNvGraphicFramePr>
            <a:graphicFrameLocks noChangeAspect="1"/>
          </p:cNvGraphicFramePr>
          <p:nvPr/>
        </p:nvGraphicFramePr>
        <p:xfrm>
          <a:off x="1736725" y="44402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46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725" y="4440238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Line 23"/>
          <p:cNvSpPr>
            <a:spLocks noChangeShapeType="1"/>
          </p:cNvSpPr>
          <p:nvPr/>
        </p:nvSpPr>
        <p:spPr bwMode="auto">
          <a:xfrm>
            <a:off x="2362200" y="4846638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58" name="Line 24"/>
          <p:cNvSpPr>
            <a:spLocks noChangeShapeType="1"/>
          </p:cNvSpPr>
          <p:nvPr/>
        </p:nvSpPr>
        <p:spPr bwMode="auto">
          <a:xfrm flipV="1">
            <a:off x="2667000" y="5832475"/>
            <a:ext cx="195263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59" name="Line 25"/>
          <p:cNvSpPr>
            <a:spLocks noChangeShapeType="1"/>
          </p:cNvSpPr>
          <p:nvPr/>
        </p:nvSpPr>
        <p:spPr bwMode="auto">
          <a:xfrm>
            <a:off x="4286250" y="5265738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0" name="Line 26"/>
          <p:cNvSpPr>
            <a:spLocks noChangeShapeType="1"/>
          </p:cNvSpPr>
          <p:nvPr/>
        </p:nvSpPr>
        <p:spPr bwMode="auto">
          <a:xfrm flipH="1">
            <a:off x="2867025" y="4837113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1" name="Line 27"/>
          <p:cNvSpPr>
            <a:spLocks noChangeShapeType="1"/>
          </p:cNvSpPr>
          <p:nvPr/>
        </p:nvSpPr>
        <p:spPr bwMode="auto">
          <a:xfrm>
            <a:off x="2876550" y="5270500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2" name="Rectangle 28"/>
          <p:cNvSpPr>
            <a:spLocks noChangeArrowheads="1"/>
          </p:cNvSpPr>
          <p:nvPr/>
        </p:nvSpPr>
        <p:spPr bwMode="auto">
          <a:xfrm>
            <a:off x="5205413" y="5065713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63" name="Rectangle 29"/>
          <p:cNvSpPr>
            <a:spLocks noChangeArrowheads="1"/>
          </p:cNvSpPr>
          <p:nvPr/>
        </p:nvSpPr>
        <p:spPr bwMode="auto">
          <a:xfrm>
            <a:off x="3952875" y="51371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64" name="Rectangle 30"/>
          <p:cNvSpPr>
            <a:spLocks noChangeArrowheads="1"/>
          </p:cNvSpPr>
          <p:nvPr/>
        </p:nvSpPr>
        <p:spPr bwMode="auto">
          <a:xfrm>
            <a:off x="4114800" y="5137150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65" name="Rectangle 31"/>
          <p:cNvSpPr>
            <a:spLocks noChangeArrowheads="1"/>
          </p:cNvSpPr>
          <p:nvPr/>
        </p:nvSpPr>
        <p:spPr bwMode="auto">
          <a:xfrm>
            <a:off x="2805113" y="53117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66" name="Freeform 32"/>
          <p:cNvSpPr>
            <a:spLocks/>
          </p:cNvSpPr>
          <p:nvPr/>
        </p:nvSpPr>
        <p:spPr bwMode="auto">
          <a:xfrm>
            <a:off x="2903538" y="5191125"/>
            <a:ext cx="228600" cy="103188"/>
          </a:xfrm>
          <a:custGeom>
            <a:avLst/>
            <a:gdLst>
              <a:gd name="T0" fmla="*/ 0 w 111"/>
              <a:gd name="T1" fmla="*/ 2147483647 h 67"/>
              <a:gd name="T2" fmla="*/ 0 w 111"/>
              <a:gd name="T3" fmla="*/ 0 h 67"/>
              <a:gd name="T4" fmla="*/ 2147483647 w 111"/>
              <a:gd name="T5" fmla="*/ 2147483647 h 67"/>
              <a:gd name="T6" fmla="*/ 0 60000 65536"/>
              <a:gd name="T7" fmla="*/ 0 60000 65536"/>
              <a:gd name="T8" fmla="*/ 0 60000 65536"/>
              <a:gd name="T9" fmla="*/ 0 w 111"/>
              <a:gd name="T10" fmla="*/ 0 h 67"/>
              <a:gd name="T11" fmla="*/ 111 w 111"/>
              <a:gd name="T12" fmla="*/ 67 h 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1" h="67">
                <a:moveTo>
                  <a:pt x="0" y="67"/>
                </a:moveTo>
                <a:lnTo>
                  <a:pt x="0" y="0"/>
                </a:lnTo>
                <a:lnTo>
                  <a:pt x="111" y="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7" name="Line 33"/>
          <p:cNvSpPr>
            <a:spLocks noChangeShapeType="1"/>
          </p:cNvSpPr>
          <p:nvPr/>
        </p:nvSpPr>
        <p:spPr bwMode="auto">
          <a:xfrm flipV="1">
            <a:off x="2809875" y="5554663"/>
            <a:ext cx="0" cy="17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8" name="Text Box 35"/>
          <p:cNvSpPr txBox="1">
            <a:spLocks noChangeArrowheads="1"/>
          </p:cNvSpPr>
          <p:nvPr/>
        </p:nvSpPr>
        <p:spPr bwMode="auto">
          <a:xfrm>
            <a:off x="1384300" y="4464050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A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169" name="Text Box 36"/>
          <p:cNvSpPr txBox="1">
            <a:spLocks noChangeArrowheads="1"/>
          </p:cNvSpPr>
          <p:nvPr/>
        </p:nvSpPr>
        <p:spPr bwMode="auto">
          <a:xfrm>
            <a:off x="1660525" y="5483225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B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170" name="Text Box 40"/>
          <p:cNvSpPr txBox="1">
            <a:spLocks noChangeArrowheads="1"/>
          </p:cNvSpPr>
          <p:nvPr/>
        </p:nvSpPr>
        <p:spPr bwMode="auto">
          <a:xfrm>
            <a:off x="4765675" y="4306888"/>
            <a:ext cx="2625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pacote em transmissão</a:t>
            </a:r>
            <a:endParaRPr lang="en-US" sz="1800"/>
          </a:p>
        </p:txBody>
      </p:sp>
      <p:sp>
        <p:nvSpPr>
          <p:cNvPr id="6171" name="Line 41"/>
          <p:cNvSpPr>
            <a:spLocks noChangeShapeType="1"/>
          </p:cNvSpPr>
          <p:nvPr/>
        </p:nvSpPr>
        <p:spPr bwMode="auto">
          <a:xfrm rot="10800000" flipV="1">
            <a:off x="4283075" y="4598988"/>
            <a:ext cx="727075" cy="5778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2" name="Rectangle 56"/>
          <p:cNvSpPr>
            <a:spLocks noChangeArrowheads="1"/>
          </p:cNvSpPr>
          <p:nvPr/>
        </p:nvSpPr>
        <p:spPr bwMode="auto">
          <a:xfrm>
            <a:off x="3789363" y="5135563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73" name="Rectangle 57"/>
          <p:cNvSpPr>
            <a:spLocks noChangeArrowheads="1"/>
          </p:cNvSpPr>
          <p:nvPr/>
        </p:nvSpPr>
        <p:spPr bwMode="auto">
          <a:xfrm>
            <a:off x="3627438" y="5135563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74" name="Rectangle 58"/>
          <p:cNvSpPr>
            <a:spLocks noChangeArrowheads="1"/>
          </p:cNvSpPr>
          <p:nvPr/>
        </p:nvSpPr>
        <p:spPr bwMode="auto">
          <a:xfrm>
            <a:off x="3462338" y="5135563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75" name="Rectangle 59"/>
          <p:cNvSpPr>
            <a:spLocks noChangeArrowheads="1"/>
          </p:cNvSpPr>
          <p:nvPr/>
        </p:nvSpPr>
        <p:spPr bwMode="auto">
          <a:xfrm>
            <a:off x="3298825" y="51355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76" name="Rectangle 61"/>
          <p:cNvSpPr>
            <a:spLocks noChangeArrowheads="1"/>
          </p:cNvSpPr>
          <p:nvPr/>
        </p:nvSpPr>
        <p:spPr bwMode="auto">
          <a:xfrm>
            <a:off x="3133725" y="51371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77" name="Rectangle 62"/>
          <p:cNvSpPr>
            <a:spLocks noChangeArrowheads="1"/>
          </p:cNvSpPr>
          <p:nvPr/>
        </p:nvSpPr>
        <p:spPr bwMode="auto">
          <a:xfrm>
            <a:off x="3105150" y="5113338"/>
            <a:ext cx="1171575" cy="24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6178" name="Line 63"/>
          <p:cNvSpPr>
            <a:spLocks noChangeShapeType="1"/>
          </p:cNvSpPr>
          <p:nvPr/>
        </p:nvSpPr>
        <p:spPr bwMode="auto">
          <a:xfrm rot="10800000">
            <a:off x="3008313" y="5551488"/>
            <a:ext cx="771525" cy="396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79" name="Text Box 64"/>
          <p:cNvSpPr txBox="1">
            <a:spLocks noChangeArrowheads="1"/>
          </p:cNvSpPr>
          <p:nvPr/>
        </p:nvSpPr>
        <p:spPr bwMode="auto">
          <a:xfrm>
            <a:off x="3708400" y="5764213"/>
            <a:ext cx="3325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Comic Sans MS" pitchFamily="66" charset="0"/>
              </a:rPr>
              <a:t>pacote que encontra o buffer cheio é descartado/perdido</a:t>
            </a:r>
            <a:endParaRPr lang="en-US" sz="1800" i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180" name="Line 66"/>
          <p:cNvSpPr>
            <a:spLocks noChangeShapeType="1"/>
          </p:cNvSpPr>
          <p:nvPr/>
        </p:nvSpPr>
        <p:spPr bwMode="auto">
          <a:xfrm>
            <a:off x="3238500" y="4722813"/>
            <a:ext cx="0" cy="3333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1808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717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9C8C8-B570-4639-B09B-9B4C8B268B2D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7173" name="Line 321"/>
          <p:cNvSpPr>
            <a:spLocks noChangeShapeType="1"/>
          </p:cNvSpPr>
          <p:nvPr/>
        </p:nvSpPr>
        <p:spPr bwMode="auto">
          <a:xfrm>
            <a:off x="1441450" y="4530725"/>
            <a:ext cx="631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Vazão (</a:t>
            </a:r>
            <a:r>
              <a:rPr lang="pt-BR" i="1"/>
              <a:t>Throughput</a:t>
            </a:r>
            <a:r>
              <a:rPr lang="pt-BR"/>
              <a:t>)</a:t>
            </a:r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447800"/>
            <a:ext cx="7772400" cy="4648200"/>
          </a:xfrm>
        </p:spPr>
        <p:txBody>
          <a:bodyPr/>
          <a:lstStyle/>
          <a:p>
            <a:r>
              <a:rPr lang="pt-BR" i="1">
                <a:solidFill>
                  <a:srgbClr val="FF3300"/>
                </a:solidFill>
              </a:rPr>
              <a:t>vazão:</a:t>
            </a:r>
            <a:r>
              <a:rPr lang="pt-BR"/>
              <a:t> taxa (bits/unidade de tempo) na qual os bits são transferidos entre o transmissor e o receptor</a:t>
            </a:r>
          </a:p>
          <a:p>
            <a:pPr lvl="1"/>
            <a:r>
              <a:rPr lang="pt-BR" i="1">
                <a:solidFill>
                  <a:srgbClr val="FF3300"/>
                </a:solidFill>
              </a:rPr>
              <a:t>instantânea</a:t>
            </a:r>
            <a:r>
              <a:rPr lang="pt-BR" i="1"/>
              <a:t>:</a:t>
            </a:r>
            <a:r>
              <a:rPr lang="pt-BR"/>
              <a:t> taxa num certo instante de tempo</a:t>
            </a:r>
          </a:p>
          <a:p>
            <a:pPr lvl="1"/>
            <a:r>
              <a:rPr lang="pt-BR" i="1">
                <a:solidFill>
                  <a:srgbClr val="FF3300"/>
                </a:solidFill>
              </a:rPr>
              <a:t>média:</a:t>
            </a:r>
            <a:r>
              <a:rPr lang="pt-BR"/>
              <a:t> taxa num período de tempo mais longo</a:t>
            </a:r>
          </a:p>
        </p:txBody>
      </p:sp>
      <p:grpSp>
        <p:nvGrpSpPr>
          <p:cNvPr id="7176" name="Group 246"/>
          <p:cNvGrpSpPr>
            <a:grpSpLocks/>
          </p:cNvGrpSpPr>
          <p:nvPr/>
        </p:nvGrpSpPr>
        <p:grpSpPr bwMode="auto">
          <a:xfrm>
            <a:off x="3806825" y="4394200"/>
            <a:ext cx="1055688" cy="360363"/>
            <a:chOff x="3600" y="219"/>
            <a:chExt cx="360" cy="175"/>
          </a:xfrm>
        </p:grpSpPr>
        <p:sp>
          <p:nvSpPr>
            <p:cNvPr id="7211" name="Oval 24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7212" name="Line 24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3" name="Line 24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4" name="Rectangle 25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15" name="Oval 25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7216" name="Group 25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7221" name="Line 2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22" name="Line 2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23" name="Line 2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217" name="Group 25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7218" name="Line 2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19" name="Line 2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20" name="Line 2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721600" y="4062413"/>
          <a:ext cx="78581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5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4062413"/>
                        <a:ext cx="785813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7" name="Group 300"/>
          <p:cNvGrpSpPr>
            <a:grpSpLocks/>
          </p:cNvGrpSpPr>
          <p:nvPr/>
        </p:nvGrpSpPr>
        <p:grpSpPr bwMode="auto">
          <a:xfrm>
            <a:off x="942975" y="3981450"/>
            <a:ext cx="374650" cy="838200"/>
            <a:chOff x="4180" y="783"/>
            <a:chExt cx="150" cy="307"/>
          </a:xfrm>
        </p:grpSpPr>
        <p:sp>
          <p:nvSpPr>
            <p:cNvPr id="7203" name="AutoShape 30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7204" name="Rectangle 30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7205" name="Rectangle 30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7206" name="AutoShape 30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7207" name="Line 30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08" name="Line 30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09" name="Rectangle 30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7210" name="Rectangle 30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</p:grpSp>
      <p:sp>
        <p:nvSpPr>
          <p:cNvPr id="7178" name="Text Box 325"/>
          <p:cNvSpPr txBox="1">
            <a:spLocks noChangeArrowheads="1"/>
          </p:cNvSpPr>
          <p:nvPr/>
        </p:nvSpPr>
        <p:spPr bwMode="auto">
          <a:xfrm>
            <a:off x="175437" y="5043488"/>
            <a:ext cx="2262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err="1">
                <a:latin typeface="Comic Sans MS" pitchFamily="66" charset="0"/>
              </a:rPr>
              <a:t>servidor</a:t>
            </a:r>
            <a:r>
              <a:rPr lang="en-US" sz="2000" dirty="0">
                <a:latin typeface="Comic Sans MS" pitchFamily="66" charset="0"/>
              </a:rPr>
              <a:t>, com</a:t>
            </a:r>
          </a:p>
          <a:p>
            <a:pPr algn="ctr" eaLnBrk="0" hangingPunct="0"/>
            <a:r>
              <a:rPr lang="en-US" sz="2000" dirty="0" err="1">
                <a:latin typeface="Comic Sans MS" pitchFamily="66" charset="0"/>
              </a:rPr>
              <a:t>arquivo</a:t>
            </a:r>
            <a:r>
              <a:rPr lang="en-US" sz="2000" dirty="0">
                <a:latin typeface="Comic Sans MS" pitchFamily="66" charset="0"/>
              </a:rPr>
              <a:t> de F bits </a:t>
            </a:r>
          </a:p>
          <a:p>
            <a:pPr algn="ctr" eaLnBrk="0" hangingPunct="0"/>
            <a:r>
              <a:rPr lang="en-US" sz="2000" dirty="0" err="1">
                <a:latin typeface="Comic Sans MS" pitchFamily="66" charset="0"/>
              </a:rPr>
              <a:t>para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enviar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ao</a:t>
            </a:r>
            <a:r>
              <a:rPr lang="en-US" sz="2000" dirty="0">
                <a:latin typeface="Comic Sans MS" pitchFamily="66" charset="0"/>
              </a:rPr>
              <a:t> </a:t>
            </a:r>
          </a:p>
          <a:p>
            <a:pPr algn="ctr" eaLnBrk="0" hangingPunct="0"/>
            <a:r>
              <a:rPr lang="en-US" sz="2000" dirty="0" err="1">
                <a:latin typeface="Comic Sans MS" pitchFamily="66" charset="0"/>
              </a:rPr>
              <a:t>cliente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7179" name="AutoShape 327"/>
          <p:cNvSpPr>
            <a:spLocks noChangeArrowheads="1"/>
          </p:cNvSpPr>
          <p:nvPr/>
        </p:nvSpPr>
        <p:spPr bwMode="auto">
          <a:xfrm>
            <a:off x="419100" y="3641725"/>
            <a:ext cx="449263" cy="581025"/>
          </a:xfrm>
          <a:prstGeom prst="can">
            <a:avLst>
              <a:gd name="adj" fmla="val 261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7180" name="Text Box 328"/>
          <p:cNvSpPr txBox="1">
            <a:spLocks noChangeArrowheads="1"/>
          </p:cNvSpPr>
          <p:nvPr/>
        </p:nvSpPr>
        <p:spPr bwMode="auto">
          <a:xfrm>
            <a:off x="2572139" y="4973638"/>
            <a:ext cx="18565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err="1">
                <a:latin typeface="Comic Sans MS" pitchFamily="66" charset="0"/>
              </a:rPr>
              <a:t>capacidade</a:t>
            </a:r>
            <a:r>
              <a:rPr lang="en-US" sz="2000" dirty="0">
                <a:latin typeface="Comic Sans MS" pitchFamily="66" charset="0"/>
              </a:rPr>
              <a:t> do</a:t>
            </a:r>
          </a:p>
          <a:p>
            <a:pPr algn="ctr" eaLnBrk="0" hangingPunct="0"/>
            <a:r>
              <a:rPr lang="en-US" sz="2000" dirty="0">
                <a:latin typeface="Comic Sans MS" pitchFamily="66" charset="0"/>
              </a:rPr>
              <a:t>enlace</a:t>
            </a:r>
          </a:p>
          <a:p>
            <a:pPr algn="ctr" eaLnBrk="0" hangingPunct="0"/>
            <a:r>
              <a:rPr lang="en-US" sz="2000" dirty="0">
                <a:latin typeface="Comic Sans MS" pitchFamily="66" charset="0"/>
              </a:rPr>
              <a:t> R</a:t>
            </a:r>
            <a:r>
              <a:rPr lang="en-US" sz="2800" baseline="-25000" dirty="0">
                <a:latin typeface="Comic Sans MS" pitchFamily="66" charset="0"/>
              </a:rPr>
              <a:t>s</a:t>
            </a:r>
            <a:r>
              <a:rPr lang="en-US" sz="2000" baseline="-25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bits/</a:t>
            </a:r>
            <a:r>
              <a:rPr lang="en-US" sz="2000" dirty="0" err="1">
                <a:latin typeface="Comic Sans MS" pitchFamily="66" charset="0"/>
              </a:rPr>
              <a:t>seg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7181" name="Text Box 329"/>
          <p:cNvSpPr txBox="1">
            <a:spLocks noChangeArrowheads="1"/>
          </p:cNvSpPr>
          <p:nvPr/>
        </p:nvSpPr>
        <p:spPr bwMode="auto">
          <a:xfrm>
            <a:off x="5440751" y="4970463"/>
            <a:ext cx="18565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err="1">
                <a:latin typeface="Comic Sans MS" pitchFamily="66" charset="0"/>
              </a:rPr>
              <a:t>capacidade</a:t>
            </a:r>
            <a:r>
              <a:rPr lang="en-US" sz="2000" dirty="0">
                <a:latin typeface="Comic Sans MS" pitchFamily="66" charset="0"/>
              </a:rPr>
              <a:t> do</a:t>
            </a:r>
          </a:p>
          <a:p>
            <a:pPr algn="ctr" eaLnBrk="0" hangingPunct="0"/>
            <a:r>
              <a:rPr lang="en-US" sz="2000" dirty="0">
                <a:latin typeface="Comic Sans MS" pitchFamily="66" charset="0"/>
              </a:rPr>
              <a:t>enlace</a:t>
            </a:r>
          </a:p>
          <a:p>
            <a:pPr algn="ctr" eaLnBrk="0" hangingPunct="0"/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R</a:t>
            </a:r>
            <a:r>
              <a:rPr lang="en-US" sz="2800" baseline="-25000" dirty="0" err="1">
                <a:latin typeface="Comic Sans MS" pitchFamily="66" charset="0"/>
              </a:rPr>
              <a:t>c</a:t>
            </a:r>
            <a:r>
              <a:rPr lang="en-US" sz="2000" baseline="-25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bits/</a:t>
            </a:r>
            <a:r>
              <a:rPr lang="en-US" sz="2000" dirty="0" err="1">
                <a:latin typeface="Comic Sans MS" pitchFamily="66" charset="0"/>
              </a:rPr>
              <a:t>seg</a:t>
            </a:r>
            <a:endParaRPr lang="en-US" sz="2000" dirty="0">
              <a:latin typeface="Comic Sans MS" pitchFamily="66" charset="0"/>
            </a:endParaRPr>
          </a:p>
        </p:txBody>
      </p:sp>
      <p:grpSp>
        <p:nvGrpSpPr>
          <p:cNvPr id="6" name="Group 338"/>
          <p:cNvGrpSpPr>
            <a:grpSpLocks/>
          </p:cNvGrpSpPr>
          <p:nvPr/>
        </p:nvGrpSpPr>
        <p:grpSpPr bwMode="auto">
          <a:xfrm>
            <a:off x="1404938" y="4371976"/>
            <a:ext cx="3490913" cy="1957388"/>
            <a:chOff x="913" y="2726"/>
            <a:chExt cx="2199" cy="1233"/>
          </a:xfrm>
        </p:grpSpPr>
        <p:grpSp>
          <p:nvGrpSpPr>
            <p:cNvPr id="7197" name="Group 335"/>
            <p:cNvGrpSpPr>
              <a:grpSpLocks/>
            </p:cNvGrpSpPr>
            <p:nvPr/>
          </p:nvGrpSpPr>
          <p:grpSpPr bwMode="auto">
            <a:xfrm>
              <a:off x="913" y="2726"/>
              <a:ext cx="1463" cy="247"/>
              <a:chOff x="2249" y="3430"/>
              <a:chExt cx="1389" cy="256"/>
            </a:xfrm>
          </p:grpSpPr>
          <p:sp>
            <p:nvSpPr>
              <p:cNvPr id="255309" name="Oval 333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255308" name="Rectangle 332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7201" name="Oval 331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55310" name="Rectangle 334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</p:grpSp>
        <p:sp>
          <p:nvSpPr>
            <p:cNvPr id="7198" name="Text Box 336"/>
            <p:cNvSpPr txBox="1">
              <a:spLocks noChangeArrowheads="1"/>
            </p:cNvSpPr>
            <p:nvPr/>
          </p:nvSpPr>
          <p:spPr bwMode="auto">
            <a:xfrm>
              <a:off x="1343" y="3125"/>
              <a:ext cx="1769" cy="8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2000" dirty="0">
                  <a:latin typeface="Comic Sans MS" pitchFamily="66" charset="0"/>
                </a:rPr>
                <a:t>cano que pode transportar fluído à taxa de</a:t>
              </a:r>
            </a:p>
            <a:p>
              <a:pPr algn="ctr" eaLnBrk="0" hangingPunct="0"/>
              <a:r>
                <a:rPr lang="pt-BR" sz="2000" dirty="0">
                  <a:latin typeface="Comic Sans MS" pitchFamily="66" charset="0"/>
                </a:rPr>
                <a:t> </a:t>
              </a:r>
              <a:r>
                <a:rPr lang="pt-BR" sz="2000" dirty="0" err="1">
                  <a:latin typeface="Comic Sans MS" pitchFamily="66" charset="0"/>
                </a:rPr>
                <a:t>R</a:t>
              </a:r>
              <a:r>
                <a:rPr lang="pt-BR" sz="2800" baseline="-25000" dirty="0" err="1">
                  <a:latin typeface="Comic Sans MS" pitchFamily="66" charset="0"/>
                </a:rPr>
                <a:t>s</a:t>
              </a:r>
              <a:r>
                <a:rPr lang="pt-BR" sz="2000" baseline="-25000" dirty="0">
                  <a:latin typeface="Comic Sans MS" pitchFamily="66" charset="0"/>
                </a:rPr>
                <a:t> </a:t>
              </a:r>
              <a:r>
                <a:rPr lang="pt-BR" sz="2000" dirty="0">
                  <a:latin typeface="Comic Sans MS" pitchFamily="66" charset="0"/>
                </a:rPr>
                <a:t>bits/</a:t>
              </a:r>
              <a:r>
                <a:rPr lang="pt-BR" sz="2000" dirty="0" err="1">
                  <a:latin typeface="Comic Sans MS" pitchFamily="66" charset="0"/>
                </a:rPr>
                <a:t>seg</a:t>
              </a:r>
              <a:endParaRPr lang="pt-BR" sz="2000" dirty="0">
                <a:latin typeface="Comic Sans MS" pitchFamily="66" charset="0"/>
              </a:endParaRPr>
            </a:p>
          </p:txBody>
        </p:sp>
      </p:grpSp>
      <p:sp>
        <p:nvSpPr>
          <p:cNvPr id="7183" name="Line 337"/>
          <p:cNvSpPr>
            <a:spLocks noChangeShapeType="1"/>
          </p:cNvSpPr>
          <p:nvPr/>
        </p:nvSpPr>
        <p:spPr bwMode="auto">
          <a:xfrm flipH="1" flipV="1">
            <a:off x="2801938" y="4614863"/>
            <a:ext cx="4778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84" name="Line 347"/>
          <p:cNvSpPr>
            <a:spLocks noChangeShapeType="1"/>
          </p:cNvSpPr>
          <p:nvPr/>
        </p:nvSpPr>
        <p:spPr bwMode="auto">
          <a:xfrm flipH="1" flipV="1">
            <a:off x="5834063" y="4557713"/>
            <a:ext cx="479425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85" name="AutoShape 349"/>
          <p:cNvSpPr>
            <a:spLocks noChangeArrowheads="1"/>
          </p:cNvSpPr>
          <p:nvPr/>
        </p:nvSpPr>
        <p:spPr bwMode="auto">
          <a:xfrm flipV="1">
            <a:off x="508000" y="4064000"/>
            <a:ext cx="97472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6" name="AutoShape 350"/>
          <p:cNvSpPr>
            <a:spLocks noChangeArrowheads="1"/>
          </p:cNvSpPr>
          <p:nvPr/>
        </p:nvSpPr>
        <p:spPr bwMode="auto">
          <a:xfrm>
            <a:off x="7286625" y="4325938"/>
            <a:ext cx="889000" cy="485775"/>
          </a:xfrm>
          <a:prstGeom prst="rightArrow">
            <a:avLst>
              <a:gd name="adj1" fmla="val 50000"/>
              <a:gd name="adj2" fmla="val 457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8" name="Group 348"/>
          <p:cNvGrpSpPr>
            <a:grpSpLocks/>
          </p:cNvGrpSpPr>
          <p:nvPr/>
        </p:nvGrpSpPr>
        <p:grpSpPr bwMode="auto">
          <a:xfrm>
            <a:off x="4910139" y="4248151"/>
            <a:ext cx="3008313" cy="2046288"/>
            <a:chOff x="3093" y="2676"/>
            <a:chExt cx="1895" cy="1289"/>
          </a:xfrm>
        </p:grpSpPr>
        <p:grpSp>
          <p:nvGrpSpPr>
            <p:cNvPr id="7191" name="Group 341"/>
            <p:cNvGrpSpPr>
              <a:grpSpLocks/>
            </p:cNvGrpSpPr>
            <p:nvPr/>
          </p:nvGrpSpPr>
          <p:grpSpPr bwMode="auto">
            <a:xfrm>
              <a:off x="3093" y="2676"/>
              <a:ext cx="1765" cy="366"/>
              <a:chOff x="2249" y="3430"/>
              <a:chExt cx="1389" cy="256"/>
            </a:xfrm>
          </p:grpSpPr>
          <p:sp>
            <p:nvSpPr>
              <p:cNvPr id="255318" name="Oval 342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255319" name="Rectangle 343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7195" name="Oval 344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55321" name="Rectangle 345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</p:grpSp>
        <p:sp>
          <p:nvSpPr>
            <p:cNvPr id="7192" name="Text Box 346"/>
            <p:cNvSpPr txBox="1">
              <a:spLocks noChangeArrowheads="1"/>
            </p:cNvSpPr>
            <p:nvPr/>
          </p:nvSpPr>
          <p:spPr bwMode="auto">
            <a:xfrm>
              <a:off x="3128" y="3131"/>
              <a:ext cx="1860" cy="8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2000" dirty="0">
                  <a:latin typeface="Comic Sans MS" pitchFamily="66" charset="0"/>
                </a:rPr>
                <a:t> cano que pode transportar fluído à taxa de</a:t>
              </a:r>
            </a:p>
            <a:p>
              <a:pPr algn="ctr" eaLnBrk="0" hangingPunct="0"/>
              <a:r>
                <a:rPr lang="pt-BR" sz="2000" dirty="0">
                  <a:latin typeface="Comic Sans MS" pitchFamily="66" charset="0"/>
                </a:rPr>
                <a:t> </a:t>
              </a:r>
              <a:r>
                <a:rPr lang="pt-BR" sz="2000" dirty="0" err="1">
                  <a:latin typeface="Comic Sans MS" pitchFamily="66" charset="0"/>
                </a:rPr>
                <a:t>R</a:t>
              </a:r>
              <a:r>
                <a:rPr lang="pt-BR" sz="2800" baseline="-25000" dirty="0" err="1">
                  <a:latin typeface="Comic Sans MS" pitchFamily="66" charset="0"/>
                </a:rPr>
                <a:t>c</a:t>
              </a:r>
              <a:r>
                <a:rPr lang="pt-BR" sz="2000" baseline="-25000" dirty="0">
                  <a:latin typeface="Comic Sans MS" pitchFamily="66" charset="0"/>
                </a:rPr>
                <a:t> </a:t>
              </a:r>
              <a:r>
                <a:rPr lang="pt-BR" sz="2000" dirty="0">
                  <a:latin typeface="Comic Sans MS" pitchFamily="66" charset="0"/>
                </a:rPr>
                <a:t>bits/</a:t>
              </a:r>
              <a:r>
                <a:rPr lang="pt-BR" sz="2000" dirty="0" err="1">
                  <a:latin typeface="Comic Sans MS" pitchFamily="66" charset="0"/>
                </a:rPr>
                <a:t>seg</a:t>
              </a:r>
              <a:endParaRPr lang="pt-BR" sz="2000" dirty="0">
                <a:latin typeface="Comic Sans MS" pitchFamily="66" charset="0"/>
              </a:endParaRPr>
            </a:p>
          </p:txBody>
        </p:sp>
      </p:grpSp>
      <p:sp>
        <p:nvSpPr>
          <p:cNvPr id="7188" name="AutoShape 351"/>
          <p:cNvSpPr>
            <a:spLocks noChangeArrowheads="1"/>
          </p:cNvSpPr>
          <p:nvPr/>
        </p:nvSpPr>
        <p:spPr bwMode="auto">
          <a:xfrm>
            <a:off x="3708400" y="4319588"/>
            <a:ext cx="1484313" cy="485775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7189" name="Line 352"/>
          <p:cNvSpPr>
            <a:spLocks noChangeShapeType="1"/>
          </p:cNvSpPr>
          <p:nvPr/>
        </p:nvSpPr>
        <p:spPr bwMode="auto">
          <a:xfrm>
            <a:off x="1030288" y="487680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5329" name="Text Box 353"/>
          <p:cNvSpPr txBox="1">
            <a:spLocks noChangeArrowheads="1"/>
          </p:cNvSpPr>
          <p:nvPr/>
        </p:nvSpPr>
        <p:spPr bwMode="auto">
          <a:xfrm>
            <a:off x="0" y="5129293"/>
            <a:ext cx="2319338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000" dirty="0">
                <a:latin typeface="Comic Sans MS" pitchFamily="66" charset="0"/>
              </a:rPr>
              <a:t>servidor envia bits  (fluído) no cano</a:t>
            </a:r>
          </a:p>
          <a:p>
            <a:pPr algn="ctr" eaLnBrk="0" hangingPunct="0"/>
            <a:endParaRPr lang="pt-BR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2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32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819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835210-11F9-46B9-A7CE-24FBC5B3E34D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Vazão (mais)</a:t>
            </a:r>
          </a:p>
        </p:txBody>
      </p:sp>
      <p:sp>
        <p:nvSpPr>
          <p:cNvPr id="81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9113" y="1447800"/>
            <a:ext cx="8150225" cy="554038"/>
          </a:xfrm>
        </p:spPr>
        <p:txBody>
          <a:bodyPr/>
          <a:lstStyle/>
          <a:p>
            <a:r>
              <a:rPr lang="pt-BR" i="1">
                <a:solidFill>
                  <a:srgbClr val="FF3300"/>
                </a:solidFill>
              </a:rPr>
              <a:t>R</a:t>
            </a:r>
            <a:r>
              <a:rPr lang="pt-BR" i="1" baseline="-25000">
                <a:solidFill>
                  <a:srgbClr val="FF3300"/>
                </a:solidFill>
              </a:rPr>
              <a:t>s</a:t>
            </a:r>
            <a:r>
              <a:rPr lang="pt-BR" i="1">
                <a:solidFill>
                  <a:srgbClr val="FF3300"/>
                </a:solidFill>
              </a:rPr>
              <a:t> &lt; R</a:t>
            </a:r>
            <a:r>
              <a:rPr lang="pt-BR" i="1" baseline="-25000">
                <a:solidFill>
                  <a:srgbClr val="FF3300"/>
                </a:solidFill>
              </a:rPr>
              <a:t>c</a:t>
            </a:r>
            <a:r>
              <a:rPr lang="pt-BR" i="1">
                <a:solidFill>
                  <a:srgbClr val="FF3300"/>
                </a:solidFill>
              </a:rPr>
              <a:t>  </a:t>
            </a:r>
            <a:r>
              <a:rPr lang="pt-BR"/>
              <a:t>Qual é a vazão média fim-a-fim?</a:t>
            </a:r>
          </a:p>
        </p:txBody>
      </p:sp>
      <p:sp>
        <p:nvSpPr>
          <p:cNvPr id="8200" name="Line 2"/>
          <p:cNvSpPr>
            <a:spLocks noChangeShapeType="1"/>
          </p:cNvSpPr>
          <p:nvPr/>
        </p:nvSpPr>
        <p:spPr bwMode="auto">
          <a:xfrm>
            <a:off x="2112963" y="2741613"/>
            <a:ext cx="5811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8201" name="Group 5"/>
          <p:cNvGrpSpPr>
            <a:grpSpLocks/>
          </p:cNvGrpSpPr>
          <p:nvPr/>
        </p:nvGrpSpPr>
        <p:grpSpPr bwMode="auto">
          <a:xfrm>
            <a:off x="4289425" y="2633663"/>
            <a:ext cx="971550" cy="282575"/>
            <a:chOff x="3600" y="219"/>
            <a:chExt cx="360" cy="175"/>
          </a:xfrm>
        </p:grpSpPr>
        <p:sp>
          <p:nvSpPr>
            <p:cNvPr id="8274" name="Oval 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75" name="Line 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76" name="Line 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77" name="Rectangle 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8" name="Oval 1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8279" name="Group 1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284" name="Line 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85" name="Line 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86" name="Line 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280" name="Group 1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281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82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83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04188" y="2454275"/>
          <a:ext cx="72231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3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88" y="2454275"/>
                        <a:ext cx="722312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02" name="Group 20"/>
          <p:cNvGrpSpPr>
            <a:grpSpLocks/>
          </p:cNvGrpSpPr>
          <p:nvPr/>
        </p:nvGrpSpPr>
        <p:grpSpPr bwMode="auto">
          <a:xfrm>
            <a:off x="1655763" y="2311400"/>
            <a:ext cx="344487" cy="655638"/>
            <a:chOff x="4180" y="783"/>
            <a:chExt cx="150" cy="307"/>
          </a:xfrm>
        </p:grpSpPr>
        <p:sp>
          <p:nvSpPr>
            <p:cNvPr id="8266" name="AutoShape 2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67" name="Rectangle 2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68" name="Rectangle 2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69" name="AutoShape 2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70" name="Line 2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71" name="Line 2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72" name="Rectangle 2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73" name="Rectangle 2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</p:grpSp>
      <p:sp>
        <p:nvSpPr>
          <p:cNvPr id="8203" name="AutoShape 30"/>
          <p:cNvSpPr>
            <a:spLocks noChangeArrowheads="1"/>
          </p:cNvSpPr>
          <p:nvPr/>
        </p:nvSpPr>
        <p:spPr bwMode="auto">
          <a:xfrm>
            <a:off x="1173163" y="2044700"/>
            <a:ext cx="412750" cy="455613"/>
          </a:xfrm>
          <a:prstGeom prst="can">
            <a:avLst>
              <a:gd name="adj" fmla="val 2231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8204" name="Group 34"/>
          <p:cNvGrpSpPr>
            <a:grpSpLocks/>
          </p:cNvGrpSpPr>
          <p:nvPr/>
        </p:nvGrpSpPr>
        <p:grpSpPr bwMode="auto">
          <a:xfrm>
            <a:off x="2066925" y="2606675"/>
            <a:ext cx="2136775" cy="307975"/>
            <a:chOff x="2249" y="3430"/>
            <a:chExt cx="1389" cy="256"/>
          </a:xfrm>
        </p:grpSpPr>
        <p:sp>
          <p:nvSpPr>
            <p:cNvPr id="256035" name="Oval 35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56036" name="Rectangle 36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264" name="Oval 37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256038" name="Rectangle 38"/>
            <p:cNvSpPr>
              <a:spLocks noChangeArrowheads="1"/>
            </p:cNvSpPr>
            <p:nvPr/>
          </p:nvSpPr>
          <p:spPr bwMode="auto">
            <a:xfrm>
              <a:off x="3562" y="3438"/>
              <a:ext cx="44" cy="24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</p:grpSp>
      <p:sp>
        <p:nvSpPr>
          <p:cNvPr id="8205" name="Text Box 39"/>
          <p:cNvSpPr txBox="1">
            <a:spLocks noChangeArrowheads="1"/>
          </p:cNvSpPr>
          <p:nvPr/>
        </p:nvSpPr>
        <p:spPr bwMode="auto">
          <a:xfrm>
            <a:off x="1855788" y="2562225"/>
            <a:ext cx="2586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000">
                <a:latin typeface="Comic Sans MS" pitchFamily="66" charset="0"/>
              </a:rPr>
              <a:t>  R</a:t>
            </a:r>
            <a:r>
              <a:rPr lang="pt-BR" sz="2800" baseline="-25000">
                <a:latin typeface="Comic Sans MS" pitchFamily="66" charset="0"/>
              </a:rPr>
              <a:t>s</a:t>
            </a:r>
            <a:r>
              <a:rPr lang="pt-BR" sz="2000" baseline="-25000">
                <a:latin typeface="Comic Sans MS" pitchFamily="66" charset="0"/>
              </a:rPr>
              <a:t> </a:t>
            </a:r>
            <a:r>
              <a:rPr lang="pt-BR" sz="2000">
                <a:latin typeface="Comic Sans MS" pitchFamily="66" charset="0"/>
              </a:rPr>
              <a:t>bits/seg</a:t>
            </a:r>
          </a:p>
        </p:txBody>
      </p:sp>
      <p:sp>
        <p:nvSpPr>
          <p:cNvPr id="8206" name="AutoShape 42"/>
          <p:cNvSpPr>
            <a:spLocks noChangeArrowheads="1"/>
          </p:cNvSpPr>
          <p:nvPr/>
        </p:nvSpPr>
        <p:spPr bwMode="auto">
          <a:xfrm flipV="1">
            <a:off x="1255713" y="2374900"/>
            <a:ext cx="895350" cy="565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07" name="AutoShape 43"/>
          <p:cNvSpPr>
            <a:spLocks noChangeArrowheads="1"/>
          </p:cNvSpPr>
          <p:nvPr/>
        </p:nvSpPr>
        <p:spPr bwMode="auto">
          <a:xfrm>
            <a:off x="7489825" y="2581275"/>
            <a:ext cx="817563" cy="379413"/>
          </a:xfrm>
          <a:prstGeom prst="rightArrow">
            <a:avLst>
              <a:gd name="adj1" fmla="val 50000"/>
              <a:gd name="adj2" fmla="val 538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8208" name="Group 54"/>
          <p:cNvGrpSpPr>
            <a:grpSpLocks/>
          </p:cNvGrpSpPr>
          <p:nvPr/>
        </p:nvGrpSpPr>
        <p:grpSpPr bwMode="auto">
          <a:xfrm>
            <a:off x="5440363" y="2473325"/>
            <a:ext cx="2790825" cy="569913"/>
            <a:chOff x="3130" y="3069"/>
            <a:chExt cx="1911" cy="366"/>
          </a:xfrm>
        </p:grpSpPr>
        <p:grpSp>
          <p:nvGrpSpPr>
            <p:cNvPr id="8256" name="Group 45"/>
            <p:cNvGrpSpPr>
              <a:grpSpLocks/>
            </p:cNvGrpSpPr>
            <p:nvPr/>
          </p:nvGrpSpPr>
          <p:grpSpPr bwMode="auto">
            <a:xfrm>
              <a:off x="3130" y="3069"/>
              <a:ext cx="1765" cy="366"/>
              <a:chOff x="2249" y="3430"/>
              <a:chExt cx="1389" cy="256"/>
            </a:xfrm>
          </p:grpSpPr>
          <p:sp>
            <p:nvSpPr>
              <p:cNvPr id="256046" name="Oval 46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256047" name="Rectangle 47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9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8260" name="Oval 48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56049" name="Rectangle 49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</p:grpSp>
        <p:sp>
          <p:nvSpPr>
            <p:cNvPr id="8257" name="Text Box 50"/>
            <p:cNvSpPr txBox="1">
              <a:spLocks noChangeArrowheads="1"/>
            </p:cNvSpPr>
            <p:nvPr/>
          </p:nvSpPr>
          <p:spPr bwMode="auto">
            <a:xfrm>
              <a:off x="3181" y="3135"/>
              <a:ext cx="1860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2000">
                  <a:latin typeface="Comic Sans MS" pitchFamily="66" charset="0"/>
                </a:rPr>
                <a:t>R</a:t>
              </a:r>
              <a:r>
                <a:rPr lang="pt-BR" sz="2800" baseline="-25000">
                  <a:latin typeface="Comic Sans MS" pitchFamily="66" charset="0"/>
                </a:rPr>
                <a:t>c</a:t>
              </a:r>
              <a:r>
                <a:rPr lang="pt-BR" sz="2000" baseline="-25000">
                  <a:latin typeface="Comic Sans MS" pitchFamily="66" charset="0"/>
                </a:rPr>
                <a:t> </a:t>
              </a:r>
              <a:r>
                <a:rPr lang="pt-BR" sz="2000">
                  <a:latin typeface="Comic Sans MS" pitchFamily="66" charset="0"/>
                </a:rPr>
                <a:t>bits/seg</a:t>
              </a:r>
            </a:p>
          </p:txBody>
        </p:sp>
      </p:grpSp>
      <p:sp>
        <p:nvSpPr>
          <p:cNvPr id="8209" name="AutoShape 51"/>
          <p:cNvSpPr>
            <a:spLocks noChangeArrowheads="1"/>
          </p:cNvSpPr>
          <p:nvPr/>
        </p:nvSpPr>
        <p:spPr bwMode="auto">
          <a:xfrm>
            <a:off x="4198938" y="2574925"/>
            <a:ext cx="1365250" cy="381000"/>
          </a:xfrm>
          <a:prstGeom prst="rightArrow">
            <a:avLst>
              <a:gd name="adj1" fmla="val 5000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grpSp>
        <p:nvGrpSpPr>
          <p:cNvPr id="9" name="Group 109"/>
          <p:cNvGrpSpPr>
            <a:grpSpLocks/>
          </p:cNvGrpSpPr>
          <p:nvPr/>
        </p:nvGrpSpPr>
        <p:grpSpPr bwMode="auto">
          <a:xfrm>
            <a:off x="555625" y="3341688"/>
            <a:ext cx="8307388" cy="1536700"/>
            <a:chOff x="350" y="2105"/>
            <a:chExt cx="5233" cy="968"/>
          </a:xfrm>
        </p:grpSpPr>
        <p:sp>
          <p:nvSpPr>
            <p:cNvPr id="8215" name="Rectangle 56"/>
            <p:cNvSpPr>
              <a:spLocks noChangeArrowheads="1"/>
            </p:cNvSpPr>
            <p:nvPr/>
          </p:nvSpPr>
          <p:spPr bwMode="auto">
            <a:xfrm>
              <a:off x="350" y="2105"/>
              <a:ext cx="5079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itchFamily="2" charset="2"/>
                <a:buChar char="q"/>
              </a:pPr>
              <a:r>
                <a:rPr lang="pt-BR" sz="2800" i="1">
                  <a:solidFill>
                    <a:srgbClr val="FF3300"/>
                  </a:solidFill>
                  <a:latin typeface="Comic Sans MS" pitchFamily="66" charset="0"/>
                </a:rPr>
                <a:t>R</a:t>
              </a:r>
              <a:r>
                <a:rPr lang="pt-BR" sz="2800" i="1" baseline="-25000">
                  <a:solidFill>
                    <a:srgbClr val="FF3300"/>
                  </a:solidFill>
                  <a:latin typeface="Comic Sans MS" pitchFamily="66" charset="0"/>
                </a:rPr>
                <a:t>s</a:t>
              </a:r>
              <a:r>
                <a:rPr lang="pt-BR" sz="2800" i="1">
                  <a:solidFill>
                    <a:srgbClr val="FF3300"/>
                  </a:solidFill>
                  <a:latin typeface="Comic Sans MS" pitchFamily="66" charset="0"/>
                </a:rPr>
                <a:t> &gt; R</a:t>
              </a:r>
              <a:r>
                <a:rPr lang="pt-BR" sz="2800" i="1" baseline="-25000">
                  <a:solidFill>
                    <a:srgbClr val="FF3300"/>
                  </a:solidFill>
                  <a:latin typeface="Comic Sans MS" pitchFamily="66" charset="0"/>
                </a:rPr>
                <a:t>c</a:t>
              </a:r>
              <a:r>
                <a:rPr lang="pt-BR" sz="2800" i="1">
                  <a:solidFill>
                    <a:srgbClr val="FF3300"/>
                  </a:solidFill>
                  <a:latin typeface="Comic Sans MS" pitchFamily="66" charset="0"/>
                </a:rPr>
                <a:t>  </a:t>
              </a:r>
              <a:r>
                <a:rPr lang="pt-BR" sz="2800">
                  <a:latin typeface="Comic Sans MS" pitchFamily="66" charset="0"/>
                </a:rPr>
                <a:t>Qual é a vazão média fim-a-fim?</a:t>
              </a:r>
            </a:p>
          </p:txBody>
        </p:sp>
        <p:sp>
          <p:nvSpPr>
            <p:cNvPr id="8216" name="Line 57"/>
            <p:cNvSpPr>
              <a:spLocks noChangeShapeType="1"/>
            </p:cNvSpPr>
            <p:nvPr/>
          </p:nvSpPr>
          <p:spPr bwMode="auto">
            <a:xfrm>
              <a:off x="1354" y="2920"/>
              <a:ext cx="36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8217" name="Group 58"/>
            <p:cNvGrpSpPr>
              <a:grpSpLocks/>
            </p:cNvGrpSpPr>
            <p:nvPr/>
          </p:nvGrpSpPr>
          <p:grpSpPr bwMode="auto">
            <a:xfrm>
              <a:off x="2725" y="2852"/>
              <a:ext cx="612" cy="178"/>
              <a:chOff x="3600" y="219"/>
              <a:chExt cx="360" cy="175"/>
            </a:xfrm>
          </p:grpSpPr>
          <p:sp>
            <p:nvSpPr>
              <p:cNvPr id="8243" name="Oval 5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8244" name="Line 6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45" name="Line 6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46" name="Rectangle 6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8247" name="Oval 6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grpSp>
            <p:nvGrpSpPr>
              <p:cNvPr id="8248" name="Group 6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253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54" name="Line 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55" name="Line 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249" name="Group 6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250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51" name="Line 7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52" name="Line 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5128" y="2739"/>
            <a:ext cx="455" cy="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94" name="Clip" r:id="rId5" imgW="1305000" imgH="1085760" progId="">
                    <p:embed/>
                  </p:oleObj>
                </mc:Choice>
                <mc:Fallback>
                  <p:oleObj name="Clip" r:id="rId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8" y="2739"/>
                          <a:ext cx="455" cy="3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218" name="Group 73"/>
            <p:cNvGrpSpPr>
              <a:grpSpLocks/>
            </p:cNvGrpSpPr>
            <p:nvPr/>
          </p:nvGrpSpPr>
          <p:grpSpPr bwMode="auto">
            <a:xfrm>
              <a:off x="1066" y="2649"/>
              <a:ext cx="217" cy="413"/>
              <a:chOff x="4180" y="783"/>
              <a:chExt cx="150" cy="307"/>
            </a:xfrm>
          </p:grpSpPr>
          <p:sp>
            <p:nvSpPr>
              <p:cNvPr id="8235" name="AutoShape 7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8236" name="Rectangle 7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8237" name="Rectangle 7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8238" name="AutoShape 7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8239" name="Line 7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40" name="Line 7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41" name="Rectangle 8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8242" name="Rectangle 8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</p:grpSp>
        <p:sp>
          <p:nvSpPr>
            <p:cNvPr id="8219" name="AutoShape 82"/>
            <p:cNvSpPr>
              <a:spLocks noChangeArrowheads="1"/>
            </p:cNvSpPr>
            <p:nvPr/>
          </p:nvSpPr>
          <p:spPr bwMode="auto">
            <a:xfrm>
              <a:off x="762" y="2481"/>
              <a:ext cx="260" cy="287"/>
            </a:xfrm>
            <a:prstGeom prst="can">
              <a:avLst>
                <a:gd name="adj" fmla="val 223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20" name="AutoShape 90"/>
            <p:cNvSpPr>
              <a:spLocks noChangeArrowheads="1"/>
            </p:cNvSpPr>
            <p:nvPr/>
          </p:nvSpPr>
          <p:spPr bwMode="auto">
            <a:xfrm>
              <a:off x="4741" y="2819"/>
              <a:ext cx="515" cy="239"/>
            </a:xfrm>
            <a:prstGeom prst="rightArrow">
              <a:avLst>
                <a:gd name="adj1" fmla="val 50000"/>
                <a:gd name="adj2" fmla="val 5387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grpSp>
          <p:nvGrpSpPr>
            <p:cNvPr id="8221" name="Group 92"/>
            <p:cNvGrpSpPr>
              <a:grpSpLocks/>
            </p:cNvGrpSpPr>
            <p:nvPr/>
          </p:nvGrpSpPr>
          <p:grpSpPr bwMode="auto">
            <a:xfrm>
              <a:off x="1328" y="2714"/>
              <a:ext cx="1347" cy="359"/>
              <a:chOff x="2249" y="3430"/>
              <a:chExt cx="1389" cy="256"/>
            </a:xfrm>
          </p:grpSpPr>
          <p:sp>
            <p:nvSpPr>
              <p:cNvPr id="256093" name="Oval 93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256094" name="Rectangle 94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8233" name="Oval 95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56096" name="Rectangle 96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</p:grpSp>
        <p:sp>
          <p:nvSpPr>
            <p:cNvPr id="8222" name="Text Box 97"/>
            <p:cNvSpPr txBox="1">
              <a:spLocks noChangeArrowheads="1"/>
            </p:cNvSpPr>
            <p:nvPr/>
          </p:nvSpPr>
          <p:spPr bwMode="auto">
            <a:xfrm>
              <a:off x="1313" y="2788"/>
              <a:ext cx="1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2000">
                  <a:latin typeface="Comic Sans MS" pitchFamily="66" charset="0"/>
                </a:rPr>
                <a:t>R</a:t>
              </a:r>
              <a:r>
                <a:rPr lang="pt-BR" sz="2800" baseline="-25000">
                  <a:latin typeface="Comic Sans MS" pitchFamily="66" charset="0"/>
                </a:rPr>
                <a:t>s</a:t>
              </a:r>
              <a:r>
                <a:rPr lang="pt-BR" sz="2000" baseline="-25000">
                  <a:latin typeface="Comic Sans MS" pitchFamily="66" charset="0"/>
                </a:rPr>
                <a:t> </a:t>
              </a:r>
              <a:r>
                <a:rPr lang="pt-BR" sz="2000">
                  <a:latin typeface="Comic Sans MS" pitchFamily="66" charset="0"/>
                </a:rPr>
                <a:t>bits/seg</a:t>
              </a:r>
            </a:p>
          </p:txBody>
        </p:sp>
        <p:grpSp>
          <p:nvGrpSpPr>
            <p:cNvPr id="8223" name="Group 83"/>
            <p:cNvGrpSpPr>
              <a:grpSpLocks/>
            </p:cNvGrpSpPr>
            <p:nvPr/>
          </p:nvGrpSpPr>
          <p:grpSpPr bwMode="auto">
            <a:xfrm>
              <a:off x="3419" y="2835"/>
              <a:ext cx="1621" cy="194"/>
              <a:chOff x="2249" y="3430"/>
              <a:chExt cx="1389" cy="256"/>
            </a:xfrm>
          </p:grpSpPr>
          <p:sp>
            <p:nvSpPr>
              <p:cNvPr id="256084" name="Oval 84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256085" name="Rectangle 85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8229" name="Oval 86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pt-BR"/>
              </a:p>
            </p:txBody>
          </p:sp>
          <p:sp>
            <p:nvSpPr>
              <p:cNvPr id="256087" name="Rectangle 87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5" cy="245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</p:grpSp>
        <p:sp>
          <p:nvSpPr>
            <p:cNvPr id="8224" name="Text Box 88"/>
            <p:cNvSpPr txBox="1">
              <a:spLocks noChangeArrowheads="1"/>
            </p:cNvSpPr>
            <p:nvPr/>
          </p:nvSpPr>
          <p:spPr bwMode="auto">
            <a:xfrm>
              <a:off x="3475" y="2807"/>
              <a:ext cx="16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2000">
                  <a:latin typeface="Comic Sans MS" pitchFamily="66" charset="0"/>
                </a:rPr>
                <a:t>  R</a:t>
              </a:r>
              <a:r>
                <a:rPr lang="pt-BR" sz="2800" baseline="-25000">
                  <a:latin typeface="Comic Sans MS" pitchFamily="66" charset="0"/>
                </a:rPr>
                <a:t>c</a:t>
              </a:r>
              <a:r>
                <a:rPr lang="pt-BR" sz="2000" baseline="-25000">
                  <a:latin typeface="Comic Sans MS" pitchFamily="66" charset="0"/>
                </a:rPr>
                <a:t> </a:t>
              </a:r>
              <a:r>
                <a:rPr lang="pt-BR" sz="2000">
                  <a:latin typeface="Comic Sans MS" pitchFamily="66" charset="0"/>
                </a:rPr>
                <a:t>bits/seg</a:t>
              </a:r>
            </a:p>
          </p:txBody>
        </p:sp>
        <p:sp>
          <p:nvSpPr>
            <p:cNvPr id="8225" name="AutoShape 98"/>
            <p:cNvSpPr>
              <a:spLocks noChangeArrowheads="1"/>
            </p:cNvSpPr>
            <p:nvPr/>
          </p:nvSpPr>
          <p:spPr bwMode="auto">
            <a:xfrm>
              <a:off x="2668" y="2815"/>
              <a:ext cx="860" cy="24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26" name="AutoShape 89"/>
            <p:cNvSpPr>
              <a:spLocks noChangeArrowheads="1"/>
            </p:cNvSpPr>
            <p:nvPr/>
          </p:nvSpPr>
          <p:spPr bwMode="auto">
            <a:xfrm flipV="1">
              <a:off x="814" y="2689"/>
              <a:ext cx="564" cy="3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9 w 21600"/>
                <a:gd name="T13" fmla="*/ 2912 h 21600"/>
                <a:gd name="T14" fmla="*/ 18230 w 21600"/>
                <a:gd name="T15" fmla="*/ 92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203200" y="5191125"/>
            <a:ext cx="8607425" cy="1220788"/>
            <a:chOff x="128" y="3270"/>
            <a:chExt cx="5422" cy="763"/>
          </a:xfrm>
        </p:grpSpPr>
        <p:sp>
          <p:nvSpPr>
            <p:cNvPr id="8212" name="Rectangle 102"/>
            <p:cNvSpPr>
              <a:spLocks noChangeArrowheads="1"/>
            </p:cNvSpPr>
            <p:nvPr/>
          </p:nvSpPr>
          <p:spPr bwMode="auto">
            <a:xfrm>
              <a:off x="128" y="3393"/>
              <a:ext cx="5403" cy="6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pt-BR"/>
            </a:p>
          </p:txBody>
        </p:sp>
        <p:sp>
          <p:nvSpPr>
            <p:cNvPr id="8213" name="Text Box 101"/>
            <p:cNvSpPr txBox="1">
              <a:spLocks noChangeArrowheads="1"/>
            </p:cNvSpPr>
            <p:nvPr/>
          </p:nvSpPr>
          <p:spPr bwMode="auto">
            <a:xfrm>
              <a:off x="208" y="3585"/>
              <a:ext cx="534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>
                  <a:latin typeface="Comic Sans MS" pitchFamily="66" charset="0"/>
                </a:rPr>
                <a:t>link no caminho fim-a-fim que restringe a vazão fim-a-fim</a:t>
              </a:r>
            </a:p>
          </p:txBody>
        </p:sp>
        <p:sp>
          <p:nvSpPr>
            <p:cNvPr id="8214" name="Text Box 104"/>
            <p:cNvSpPr txBox="1">
              <a:spLocks noChangeArrowheads="1"/>
            </p:cNvSpPr>
            <p:nvPr/>
          </p:nvSpPr>
          <p:spPr bwMode="auto">
            <a:xfrm>
              <a:off x="322" y="3270"/>
              <a:ext cx="171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i="1">
                  <a:solidFill>
                    <a:srgbClr val="FF3300"/>
                  </a:solidFill>
                  <a:latin typeface="Comic Sans MS" pitchFamily="66" charset="0"/>
                </a:rPr>
                <a:t>Enlace gargalo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5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9222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40D6-6205-4200-8F21-9F063C4CB597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4000"/>
            <a:ext cx="7772400" cy="1143000"/>
          </a:xfrm>
        </p:spPr>
        <p:txBody>
          <a:bodyPr/>
          <a:lstStyle/>
          <a:p>
            <a:r>
              <a:rPr lang="pt-BR"/>
              <a:t>Vazão: cenário da Internet</a:t>
            </a:r>
          </a:p>
        </p:txBody>
      </p:sp>
      <p:sp>
        <p:nvSpPr>
          <p:cNvPr id="9224" name="Text Box 44"/>
          <p:cNvSpPr txBox="1">
            <a:spLocks noChangeArrowheads="1"/>
          </p:cNvSpPr>
          <p:nvPr/>
        </p:nvSpPr>
        <p:spPr bwMode="auto">
          <a:xfrm>
            <a:off x="3584575" y="5619750"/>
            <a:ext cx="5284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000">
                <a:latin typeface="Comic Sans MS" pitchFamily="66" charset="0"/>
              </a:rPr>
              <a:t>10 conexões compartilham (de modo justo) o enlace gargalo do </a:t>
            </a:r>
            <a:r>
              <a:rPr lang="pt-BR" sz="2000" i="1">
                <a:latin typeface="Comic Sans MS" pitchFamily="66" charset="0"/>
              </a:rPr>
              <a:t>backbone</a:t>
            </a:r>
            <a:r>
              <a:rPr lang="pt-BR" sz="2000">
                <a:latin typeface="Comic Sans MS" pitchFamily="66" charset="0"/>
              </a:rPr>
              <a:t> de R</a:t>
            </a:r>
            <a:r>
              <a:rPr lang="pt-BR" sz="2000" baseline="-25000">
                <a:latin typeface="Comic Sans MS" pitchFamily="66" charset="0"/>
              </a:rPr>
              <a:t> </a:t>
            </a:r>
            <a:r>
              <a:rPr lang="pt-BR" sz="2000">
                <a:latin typeface="Comic Sans MS" pitchFamily="66" charset="0"/>
              </a:rPr>
              <a:t>bits/seg</a:t>
            </a:r>
          </a:p>
        </p:txBody>
      </p:sp>
      <p:sp>
        <p:nvSpPr>
          <p:cNvPr id="9225" name="Freeform 296"/>
          <p:cNvSpPr>
            <a:spLocks/>
          </p:cNvSpPr>
          <p:nvPr/>
        </p:nvSpPr>
        <p:spPr bwMode="auto">
          <a:xfrm>
            <a:off x="4883150" y="2720975"/>
            <a:ext cx="3127375" cy="1498600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226" name="AutoShape 21"/>
          <p:cNvSpPr>
            <a:spLocks noChangeArrowheads="1"/>
          </p:cNvSpPr>
          <p:nvPr/>
        </p:nvSpPr>
        <p:spPr bwMode="auto">
          <a:xfrm>
            <a:off x="4595813" y="2386013"/>
            <a:ext cx="312737" cy="152400"/>
          </a:xfrm>
          <a:prstGeom prst="parallelogram">
            <a:avLst>
              <a:gd name="adj" fmla="val 79053"/>
            </a:avLst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27" name="Rectangle 22"/>
          <p:cNvSpPr>
            <a:spLocks noChangeArrowheads="1"/>
          </p:cNvSpPr>
          <p:nvPr/>
        </p:nvSpPr>
        <p:spPr bwMode="auto">
          <a:xfrm>
            <a:off x="4754563" y="1882775"/>
            <a:ext cx="144462" cy="50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28" name="Rectangle 23"/>
          <p:cNvSpPr>
            <a:spLocks noChangeArrowheads="1"/>
          </p:cNvSpPr>
          <p:nvPr/>
        </p:nvSpPr>
        <p:spPr bwMode="auto">
          <a:xfrm>
            <a:off x="4595813" y="2025650"/>
            <a:ext cx="200025" cy="5080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29" name="AutoShape 24"/>
          <p:cNvSpPr>
            <a:spLocks noChangeArrowheads="1"/>
          </p:cNvSpPr>
          <p:nvPr/>
        </p:nvSpPr>
        <p:spPr bwMode="auto">
          <a:xfrm>
            <a:off x="4595813" y="1878013"/>
            <a:ext cx="312737" cy="153987"/>
          </a:xfrm>
          <a:prstGeom prst="parallelogram">
            <a:avLst>
              <a:gd name="adj" fmla="val 7823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30" name="Line 25"/>
          <p:cNvSpPr>
            <a:spLocks noChangeShapeType="1"/>
          </p:cNvSpPr>
          <p:nvPr/>
        </p:nvSpPr>
        <p:spPr bwMode="auto">
          <a:xfrm>
            <a:off x="4908550" y="1889125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1" name="Line 26"/>
          <p:cNvSpPr>
            <a:spLocks noChangeShapeType="1"/>
          </p:cNvSpPr>
          <p:nvPr/>
        </p:nvSpPr>
        <p:spPr bwMode="auto">
          <a:xfrm flipH="1">
            <a:off x="4795838" y="2386013"/>
            <a:ext cx="112712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2" name="Rectangle 27"/>
          <p:cNvSpPr>
            <a:spLocks noChangeArrowheads="1"/>
          </p:cNvSpPr>
          <p:nvPr/>
        </p:nvSpPr>
        <p:spPr bwMode="auto">
          <a:xfrm>
            <a:off x="4622800" y="2093913"/>
            <a:ext cx="131763" cy="29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33" name="Rectangle 28"/>
          <p:cNvSpPr>
            <a:spLocks noChangeArrowheads="1"/>
          </p:cNvSpPr>
          <p:nvPr/>
        </p:nvSpPr>
        <p:spPr bwMode="auto">
          <a:xfrm>
            <a:off x="4641850" y="2181225"/>
            <a:ext cx="98425" cy="10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34" name="Text Box 35"/>
          <p:cNvSpPr txBox="1">
            <a:spLocks noChangeArrowheads="1"/>
          </p:cNvSpPr>
          <p:nvPr/>
        </p:nvSpPr>
        <p:spPr bwMode="auto">
          <a:xfrm>
            <a:off x="4746625" y="2344738"/>
            <a:ext cx="676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  <a:r>
              <a:rPr lang="en-US" sz="2800" baseline="-25000">
                <a:latin typeface="Comic Sans MS" pitchFamily="66" charset="0"/>
              </a:rPr>
              <a:t>s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257064" name="Oval 40"/>
          <p:cNvSpPr>
            <a:spLocks noChangeArrowheads="1"/>
          </p:cNvSpPr>
          <p:nvPr/>
        </p:nvSpPr>
        <p:spPr bwMode="auto">
          <a:xfrm rot="5400000">
            <a:off x="6611144" y="3772694"/>
            <a:ext cx="50800" cy="525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rot="5400000">
            <a:off x="6144419" y="3278982"/>
            <a:ext cx="984250" cy="525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37" name="Oval 42"/>
          <p:cNvSpPr>
            <a:spLocks noChangeArrowheads="1"/>
          </p:cNvSpPr>
          <p:nvPr/>
        </p:nvSpPr>
        <p:spPr bwMode="auto">
          <a:xfrm rot="5400000">
            <a:off x="6615113" y="2794000"/>
            <a:ext cx="52387" cy="525463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rot="5400000">
            <a:off x="6615113" y="3765550"/>
            <a:ext cx="31750" cy="511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524375" y="4532313"/>
          <a:ext cx="5461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4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4532313"/>
                        <a:ext cx="5461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055" name="Oval 31"/>
          <p:cNvSpPr>
            <a:spLocks noChangeArrowheads="1"/>
          </p:cNvSpPr>
          <p:nvPr/>
        </p:nvSpPr>
        <p:spPr bwMode="auto">
          <a:xfrm rot="1792560">
            <a:off x="5621338" y="2668588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rot="1792560">
            <a:off x="4956175" y="2465388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41" name="Oval 33"/>
          <p:cNvSpPr>
            <a:spLocks noChangeArrowheads="1"/>
          </p:cNvSpPr>
          <p:nvPr/>
        </p:nvSpPr>
        <p:spPr bwMode="auto">
          <a:xfrm rot="1792560">
            <a:off x="4991100" y="22653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rot="1792560">
            <a:off x="5618163" y="2665413"/>
            <a:ext cx="23812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43" name="Line 456"/>
          <p:cNvSpPr>
            <a:spLocks noChangeShapeType="1"/>
          </p:cNvSpPr>
          <p:nvPr/>
        </p:nvSpPr>
        <p:spPr bwMode="auto">
          <a:xfrm rot="1792560">
            <a:off x="4827588" y="2536825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244" name="AutoShape 459"/>
          <p:cNvSpPr>
            <a:spLocks noChangeArrowheads="1"/>
          </p:cNvSpPr>
          <p:nvPr/>
        </p:nvSpPr>
        <p:spPr bwMode="auto">
          <a:xfrm>
            <a:off x="5184775" y="1943100"/>
            <a:ext cx="312738" cy="153988"/>
          </a:xfrm>
          <a:prstGeom prst="parallelogram">
            <a:avLst>
              <a:gd name="adj" fmla="val 78238"/>
            </a:avLst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45" name="Rectangle 460"/>
          <p:cNvSpPr>
            <a:spLocks noChangeArrowheads="1"/>
          </p:cNvSpPr>
          <p:nvPr/>
        </p:nvSpPr>
        <p:spPr bwMode="auto">
          <a:xfrm>
            <a:off x="5343525" y="1439863"/>
            <a:ext cx="144463" cy="50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46" name="Rectangle 461"/>
          <p:cNvSpPr>
            <a:spLocks noChangeArrowheads="1"/>
          </p:cNvSpPr>
          <p:nvPr/>
        </p:nvSpPr>
        <p:spPr bwMode="auto">
          <a:xfrm>
            <a:off x="5186363" y="1584325"/>
            <a:ext cx="198437" cy="5080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47" name="AutoShape 462"/>
          <p:cNvSpPr>
            <a:spLocks noChangeArrowheads="1"/>
          </p:cNvSpPr>
          <p:nvPr/>
        </p:nvSpPr>
        <p:spPr bwMode="auto">
          <a:xfrm>
            <a:off x="5184775" y="1435100"/>
            <a:ext cx="312738" cy="153988"/>
          </a:xfrm>
          <a:prstGeom prst="parallelogram">
            <a:avLst>
              <a:gd name="adj" fmla="val 7823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48" name="Line 463"/>
          <p:cNvSpPr>
            <a:spLocks noChangeShapeType="1"/>
          </p:cNvSpPr>
          <p:nvPr/>
        </p:nvSpPr>
        <p:spPr bwMode="auto">
          <a:xfrm>
            <a:off x="5497513" y="1446213"/>
            <a:ext cx="0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9" name="Line 464"/>
          <p:cNvSpPr>
            <a:spLocks noChangeShapeType="1"/>
          </p:cNvSpPr>
          <p:nvPr/>
        </p:nvSpPr>
        <p:spPr bwMode="auto">
          <a:xfrm flipH="1">
            <a:off x="5384800" y="1943100"/>
            <a:ext cx="112713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50" name="Rectangle 465"/>
          <p:cNvSpPr>
            <a:spLocks noChangeArrowheads="1"/>
          </p:cNvSpPr>
          <p:nvPr/>
        </p:nvSpPr>
        <p:spPr bwMode="auto">
          <a:xfrm>
            <a:off x="5211763" y="1651000"/>
            <a:ext cx="131762" cy="29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51" name="Rectangle 466"/>
          <p:cNvSpPr>
            <a:spLocks noChangeArrowheads="1"/>
          </p:cNvSpPr>
          <p:nvPr/>
        </p:nvSpPr>
        <p:spPr bwMode="auto">
          <a:xfrm>
            <a:off x="5230813" y="1739900"/>
            <a:ext cx="100012" cy="10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493" name="Oval 469"/>
          <p:cNvSpPr>
            <a:spLocks noChangeArrowheads="1"/>
          </p:cNvSpPr>
          <p:nvPr/>
        </p:nvSpPr>
        <p:spPr bwMode="auto">
          <a:xfrm rot="2768172">
            <a:off x="6130925" y="2671763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494" name="Rectangle 470"/>
          <p:cNvSpPr>
            <a:spLocks noChangeArrowheads="1"/>
          </p:cNvSpPr>
          <p:nvPr/>
        </p:nvSpPr>
        <p:spPr bwMode="auto">
          <a:xfrm rot="2768172">
            <a:off x="5409407" y="2339181"/>
            <a:ext cx="915988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54" name="Oval 471"/>
          <p:cNvSpPr>
            <a:spLocks noChangeArrowheads="1"/>
          </p:cNvSpPr>
          <p:nvPr/>
        </p:nvSpPr>
        <p:spPr bwMode="auto">
          <a:xfrm rot="2768172">
            <a:off x="5561013" y="201295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496" name="Rectangle 472"/>
          <p:cNvSpPr>
            <a:spLocks noChangeArrowheads="1"/>
          </p:cNvSpPr>
          <p:nvPr/>
        </p:nvSpPr>
        <p:spPr bwMode="auto">
          <a:xfrm rot="2768172">
            <a:off x="6130925" y="2663825"/>
            <a:ext cx="30163" cy="138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56" name="Line 473"/>
          <p:cNvSpPr>
            <a:spLocks noChangeShapeType="1"/>
          </p:cNvSpPr>
          <p:nvPr/>
        </p:nvSpPr>
        <p:spPr bwMode="auto">
          <a:xfrm rot="2768172">
            <a:off x="5253037" y="2395538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7500" name="Oval 476"/>
          <p:cNvSpPr>
            <a:spLocks noChangeArrowheads="1"/>
          </p:cNvSpPr>
          <p:nvPr/>
        </p:nvSpPr>
        <p:spPr bwMode="auto">
          <a:xfrm rot="19807440" flipH="1">
            <a:off x="5084763" y="4521200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501" name="Rectangle 477"/>
          <p:cNvSpPr>
            <a:spLocks noChangeArrowheads="1"/>
          </p:cNvSpPr>
          <p:nvPr/>
        </p:nvSpPr>
        <p:spPr bwMode="auto">
          <a:xfrm rot="19807440" flipH="1">
            <a:off x="5057775" y="4318000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59" name="Oval 478"/>
          <p:cNvSpPr>
            <a:spLocks noChangeArrowheads="1"/>
          </p:cNvSpPr>
          <p:nvPr/>
        </p:nvSpPr>
        <p:spPr bwMode="auto">
          <a:xfrm rot="19807440" flipH="1">
            <a:off x="5716588" y="4117975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503" name="Rectangle 479"/>
          <p:cNvSpPr>
            <a:spLocks noChangeArrowheads="1"/>
          </p:cNvSpPr>
          <p:nvPr/>
        </p:nvSpPr>
        <p:spPr bwMode="auto">
          <a:xfrm rot="19807440" flipH="1">
            <a:off x="5100638" y="4518025"/>
            <a:ext cx="23812" cy="153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61" name="Line 480"/>
          <p:cNvSpPr>
            <a:spLocks noChangeShapeType="1"/>
          </p:cNvSpPr>
          <p:nvPr/>
        </p:nvSpPr>
        <p:spPr bwMode="auto">
          <a:xfrm rot="19807440" flipH="1">
            <a:off x="4962525" y="4389438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7507" name="Oval 483"/>
          <p:cNvSpPr>
            <a:spLocks noChangeArrowheads="1"/>
          </p:cNvSpPr>
          <p:nvPr/>
        </p:nvSpPr>
        <p:spPr bwMode="auto">
          <a:xfrm rot="18831828" flipV="1">
            <a:off x="6338888" y="4294188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508" name="Rectangle 484"/>
          <p:cNvSpPr>
            <a:spLocks noChangeArrowheads="1"/>
          </p:cNvSpPr>
          <p:nvPr/>
        </p:nvSpPr>
        <p:spPr bwMode="auto">
          <a:xfrm rot="18831828" flipV="1">
            <a:off x="5616575" y="4625975"/>
            <a:ext cx="917575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64" name="Oval 485"/>
          <p:cNvSpPr>
            <a:spLocks noChangeArrowheads="1"/>
          </p:cNvSpPr>
          <p:nvPr/>
        </p:nvSpPr>
        <p:spPr bwMode="auto">
          <a:xfrm rot="18831828" flipV="1">
            <a:off x="5770563" y="495300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510" name="Rectangle 486"/>
          <p:cNvSpPr>
            <a:spLocks noChangeArrowheads="1"/>
          </p:cNvSpPr>
          <p:nvPr/>
        </p:nvSpPr>
        <p:spPr bwMode="auto">
          <a:xfrm rot="18831828" flipV="1">
            <a:off x="6338888" y="4303713"/>
            <a:ext cx="30162" cy="1381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66" name="Line 487"/>
          <p:cNvSpPr>
            <a:spLocks noChangeShapeType="1"/>
          </p:cNvSpPr>
          <p:nvPr/>
        </p:nvSpPr>
        <p:spPr bwMode="auto">
          <a:xfrm rot="18831828" flipV="1">
            <a:off x="5461000" y="4711701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189538" y="4987925"/>
          <a:ext cx="5445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5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8" y="4987925"/>
                        <a:ext cx="544512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67" name="AutoShape 490"/>
          <p:cNvSpPr>
            <a:spLocks noChangeArrowheads="1"/>
          </p:cNvSpPr>
          <p:nvPr/>
        </p:nvSpPr>
        <p:spPr bwMode="auto">
          <a:xfrm>
            <a:off x="8074025" y="2266950"/>
            <a:ext cx="314325" cy="153988"/>
          </a:xfrm>
          <a:prstGeom prst="parallelogram">
            <a:avLst>
              <a:gd name="adj" fmla="val 78635"/>
            </a:avLst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68" name="Rectangle 491"/>
          <p:cNvSpPr>
            <a:spLocks noChangeArrowheads="1"/>
          </p:cNvSpPr>
          <p:nvPr/>
        </p:nvSpPr>
        <p:spPr bwMode="auto">
          <a:xfrm>
            <a:off x="8232775" y="1763713"/>
            <a:ext cx="144463" cy="50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69" name="Rectangle 492"/>
          <p:cNvSpPr>
            <a:spLocks noChangeArrowheads="1"/>
          </p:cNvSpPr>
          <p:nvPr/>
        </p:nvSpPr>
        <p:spPr bwMode="auto">
          <a:xfrm>
            <a:off x="8075613" y="1908175"/>
            <a:ext cx="200025" cy="5080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70" name="AutoShape 493"/>
          <p:cNvSpPr>
            <a:spLocks noChangeArrowheads="1"/>
          </p:cNvSpPr>
          <p:nvPr/>
        </p:nvSpPr>
        <p:spPr bwMode="auto">
          <a:xfrm>
            <a:off x="8074025" y="1758950"/>
            <a:ext cx="314325" cy="153988"/>
          </a:xfrm>
          <a:prstGeom prst="parallelogram">
            <a:avLst>
              <a:gd name="adj" fmla="val 78635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71" name="Line 494"/>
          <p:cNvSpPr>
            <a:spLocks noChangeShapeType="1"/>
          </p:cNvSpPr>
          <p:nvPr/>
        </p:nvSpPr>
        <p:spPr bwMode="auto">
          <a:xfrm>
            <a:off x="8388350" y="1770063"/>
            <a:ext cx="0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72" name="Line 495"/>
          <p:cNvSpPr>
            <a:spLocks noChangeShapeType="1"/>
          </p:cNvSpPr>
          <p:nvPr/>
        </p:nvSpPr>
        <p:spPr bwMode="auto">
          <a:xfrm flipH="1">
            <a:off x="8275638" y="2266950"/>
            <a:ext cx="112712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73" name="Rectangle 496"/>
          <p:cNvSpPr>
            <a:spLocks noChangeArrowheads="1"/>
          </p:cNvSpPr>
          <p:nvPr/>
        </p:nvSpPr>
        <p:spPr bwMode="auto">
          <a:xfrm>
            <a:off x="8102600" y="1974850"/>
            <a:ext cx="130175" cy="29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9274" name="Rectangle 497"/>
          <p:cNvSpPr>
            <a:spLocks noChangeArrowheads="1"/>
          </p:cNvSpPr>
          <p:nvPr/>
        </p:nvSpPr>
        <p:spPr bwMode="auto">
          <a:xfrm>
            <a:off x="8120063" y="2063750"/>
            <a:ext cx="100012" cy="10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524" name="Oval 500"/>
          <p:cNvSpPr>
            <a:spLocks noChangeArrowheads="1"/>
          </p:cNvSpPr>
          <p:nvPr/>
        </p:nvSpPr>
        <p:spPr bwMode="auto">
          <a:xfrm rot="19807440" flipH="1">
            <a:off x="7291388" y="2640013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525" name="Rectangle 501"/>
          <p:cNvSpPr>
            <a:spLocks noChangeArrowheads="1"/>
          </p:cNvSpPr>
          <p:nvPr/>
        </p:nvSpPr>
        <p:spPr bwMode="auto">
          <a:xfrm rot="19807440" flipH="1">
            <a:off x="7264400" y="2436813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77" name="Oval 502"/>
          <p:cNvSpPr>
            <a:spLocks noChangeArrowheads="1"/>
          </p:cNvSpPr>
          <p:nvPr/>
        </p:nvSpPr>
        <p:spPr bwMode="auto">
          <a:xfrm rot="19807440" flipH="1">
            <a:off x="7923213" y="2236788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527" name="Rectangle 503"/>
          <p:cNvSpPr>
            <a:spLocks noChangeArrowheads="1"/>
          </p:cNvSpPr>
          <p:nvPr/>
        </p:nvSpPr>
        <p:spPr bwMode="auto">
          <a:xfrm rot="19807440" flipH="1">
            <a:off x="7307263" y="2636838"/>
            <a:ext cx="25400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79" name="Line 504"/>
          <p:cNvSpPr>
            <a:spLocks noChangeShapeType="1"/>
          </p:cNvSpPr>
          <p:nvPr/>
        </p:nvSpPr>
        <p:spPr bwMode="auto">
          <a:xfrm rot="19807440" flipH="1">
            <a:off x="7169150" y="2508250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7531" name="Oval 507"/>
          <p:cNvSpPr>
            <a:spLocks noChangeArrowheads="1"/>
          </p:cNvSpPr>
          <p:nvPr/>
        </p:nvSpPr>
        <p:spPr bwMode="auto">
          <a:xfrm rot="1792560">
            <a:off x="8048625" y="4600575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257532" name="Rectangle 508"/>
          <p:cNvSpPr>
            <a:spLocks noChangeArrowheads="1"/>
          </p:cNvSpPr>
          <p:nvPr/>
        </p:nvSpPr>
        <p:spPr bwMode="auto">
          <a:xfrm rot="1792560">
            <a:off x="7381875" y="4395788"/>
            <a:ext cx="731838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82" name="Oval 509"/>
          <p:cNvSpPr>
            <a:spLocks noChangeArrowheads="1"/>
          </p:cNvSpPr>
          <p:nvPr/>
        </p:nvSpPr>
        <p:spPr bwMode="auto">
          <a:xfrm rot="1792560">
            <a:off x="7416800" y="41957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57534" name="Rectangle 510"/>
          <p:cNvSpPr>
            <a:spLocks noChangeArrowheads="1"/>
          </p:cNvSpPr>
          <p:nvPr/>
        </p:nvSpPr>
        <p:spPr bwMode="auto">
          <a:xfrm rot="1792560">
            <a:off x="8043863" y="4597400"/>
            <a:ext cx="254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pt-BR">
              <a:cs typeface="+mn-cs"/>
            </a:endParaRPr>
          </a:p>
        </p:txBody>
      </p:sp>
      <p:sp>
        <p:nvSpPr>
          <p:cNvPr id="9284" name="Line 511"/>
          <p:cNvSpPr>
            <a:spLocks noChangeShapeType="1"/>
          </p:cNvSpPr>
          <p:nvPr/>
        </p:nvSpPr>
        <p:spPr bwMode="auto">
          <a:xfrm rot="1792560">
            <a:off x="7243763" y="4495800"/>
            <a:ext cx="1062037" cy="1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8077200" y="4799013"/>
          <a:ext cx="5461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6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799013"/>
                        <a:ext cx="5461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85" name="Text Box 513"/>
          <p:cNvSpPr txBox="1">
            <a:spLocks noChangeArrowheads="1"/>
          </p:cNvSpPr>
          <p:nvPr/>
        </p:nvSpPr>
        <p:spPr bwMode="auto">
          <a:xfrm>
            <a:off x="5716588" y="1903413"/>
            <a:ext cx="676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  <a:r>
              <a:rPr lang="en-US" sz="2800" baseline="-25000">
                <a:latin typeface="Comic Sans MS" pitchFamily="66" charset="0"/>
              </a:rPr>
              <a:t>s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9286" name="Text Box 514"/>
          <p:cNvSpPr txBox="1">
            <a:spLocks noChangeArrowheads="1"/>
          </p:cNvSpPr>
          <p:nvPr/>
        </p:nvSpPr>
        <p:spPr bwMode="auto">
          <a:xfrm>
            <a:off x="7543800" y="2411413"/>
            <a:ext cx="676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  <a:r>
              <a:rPr lang="en-US" sz="2800" baseline="-25000">
                <a:latin typeface="Comic Sans MS" pitchFamily="66" charset="0"/>
              </a:rPr>
              <a:t>s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9287" name="Freeform 515"/>
          <p:cNvSpPr>
            <a:spLocks/>
          </p:cNvSpPr>
          <p:nvPr/>
        </p:nvSpPr>
        <p:spPr bwMode="auto">
          <a:xfrm>
            <a:off x="5710238" y="2771775"/>
            <a:ext cx="800100" cy="1381125"/>
          </a:xfrm>
          <a:custGeom>
            <a:avLst/>
            <a:gdLst>
              <a:gd name="T0" fmla="*/ 0 w 504"/>
              <a:gd name="T1" fmla="*/ 0 h 870"/>
              <a:gd name="T2" fmla="*/ 2147483647 w 504"/>
              <a:gd name="T3" fmla="*/ 2147483647 h 870"/>
              <a:gd name="T4" fmla="*/ 2147483647 w 504"/>
              <a:gd name="T5" fmla="*/ 2147483647 h 870"/>
              <a:gd name="T6" fmla="*/ 2147483647 w 504"/>
              <a:gd name="T7" fmla="*/ 2147483647 h 870"/>
              <a:gd name="T8" fmla="*/ 2147483647 w 504"/>
              <a:gd name="T9" fmla="*/ 2147483647 h 870"/>
              <a:gd name="T10" fmla="*/ 2147483647 w 504"/>
              <a:gd name="T11" fmla="*/ 2147483647 h 870"/>
              <a:gd name="T12" fmla="*/ 2147483647 w 504"/>
              <a:gd name="T13" fmla="*/ 2147483647 h 870"/>
              <a:gd name="T14" fmla="*/ 2147483647 w 504"/>
              <a:gd name="T15" fmla="*/ 2147483647 h 870"/>
              <a:gd name="T16" fmla="*/ 2147483647 w 504"/>
              <a:gd name="T17" fmla="*/ 2147483647 h 870"/>
              <a:gd name="T18" fmla="*/ 2147483647 w 504"/>
              <a:gd name="T19" fmla="*/ 2147483647 h 8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4"/>
              <a:gd name="T31" fmla="*/ 0 h 870"/>
              <a:gd name="T32" fmla="*/ 504 w 504"/>
              <a:gd name="T33" fmla="*/ 870 h 8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4" h="870">
                <a:moveTo>
                  <a:pt x="0" y="0"/>
                </a:moveTo>
                <a:cubicBezTo>
                  <a:pt x="21" y="11"/>
                  <a:pt x="79" y="44"/>
                  <a:pt x="129" y="63"/>
                </a:cubicBezTo>
                <a:cubicBezTo>
                  <a:pt x="179" y="82"/>
                  <a:pt x="255" y="102"/>
                  <a:pt x="299" y="112"/>
                </a:cubicBezTo>
                <a:cubicBezTo>
                  <a:pt x="343" y="122"/>
                  <a:pt x="362" y="116"/>
                  <a:pt x="392" y="121"/>
                </a:cubicBezTo>
                <a:cubicBezTo>
                  <a:pt x="417" y="124"/>
                  <a:pt x="469" y="100"/>
                  <a:pt x="479" y="145"/>
                </a:cubicBezTo>
                <a:cubicBezTo>
                  <a:pt x="490" y="191"/>
                  <a:pt x="504" y="700"/>
                  <a:pt x="490" y="772"/>
                </a:cubicBezTo>
                <a:cubicBezTo>
                  <a:pt x="477" y="845"/>
                  <a:pt x="447" y="842"/>
                  <a:pt x="406" y="839"/>
                </a:cubicBezTo>
                <a:cubicBezTo>
                  <a:pt x="365" y="836"/>
                  <a:pt x="323" y="835"/>
                  <a:pt x="286" y="833"/>
                </a:cubicBezTo>
                <a:cubicBezTo>
                  <a:pt x="250" y="831"/>
                  <a:pt x="226" y="822"/>
                  <a:pt x="192" y="828"/>
                </a:cubicBezTo>
                <a:cubicBezTo>
                  <a:pt x="158" y="834"/>
                  <a:pt x="107" y="861"/>
                  <a:pt x="84" y="870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288" name="Text Box 516"/>
          <p:cNvSpPr txBox="1">
            <a:spLocks noChangeArrowheads="1"/>
          </p:cNvSpPr>
          <p:nvPr/>
        </p:nvSpPr>
        <p:spPr bwMode="auto">
          <a:xfrm>
            <a:off x="4724400" y="3960813"/>
            <a:ext cx="674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  <a:r>
              <a:rPr lang="en-US" sz="2800" baseline="-25000">
                <a:latin typeface="Comic Sans MS" pitchFamily="66" charset="0"/>
              </a:rPr>
              <a:t>c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9289" name="Freeform 517"/>
          <p:cNvSpPr>
            <a:spLocks/>
          </p:cNvSpPr>
          <p:nvPr/>
        </p:nvSpPr>
        <p:spPr bwMode="auto">
          <a:xfrm>
            <a:off x="6173788" y="2749550"/>
            <a:ext cx="431800" cy="1570038"/>
          </a:xfrm>
          <a:custGeom>
            <a:avLst/>
            <a:gdLst>
              <a:gd name="T0" fmla="*/ 0 w 272"/>
              <a:gd name="T1" fmla="*/ 0 h 989"/>
              <a:gd name="T2" fmla="*/ 2147483647 w 272"/>
              <a:gd name="T3" fmla="*/ 2147483647 h 989"/>
              <a:gd name="T4" fmla="*/ 2147483647 w 272"/>
              <a:gd name="T5" fmla="*/ 2147483647 h 989"/>
              <a:gd name="T6" fmla="*/ 2147483647 w 272"/>
              <a:gd name="T7" fmla="*/ 2147483647 h 989"/>
              <a:gd name="T8" fmla="*/ 2147483647 w 272"/>
              <a:gd name="T9" fmla="*/ 2147483647 h 989"/>
              <a:gd name="T10" fmla="*/ 2147483647 w 272"/>
              <a:gd name="T11" fmla="*/ 2147483647 h 989"/>
              <a:gd name="T12" fmla="*/ 2147483647 w 272"/>
              <a:gd name="T13" fmla="*/ 2147483647 h 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989"/>
              <a:gd name="T23" fmla="*/ 272 w 272"/>
              <a:gd name="T24" fmla="*/ 989 h 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989">
                <a:moveTo>
                  <a:pt x="0" y="0"/>
                </a:moveTo>
                <a:cubicBezTo>
                  <a:pt x="15" y="13"/>
                  <a:pt x="49" y="56"/>
                  <a:pt x="92" y="80"/>
                </a:cubicBezTo>
                <a:cubicBezTo>
                  <a:pt x="231" y="84"/>
                  <a:pt x="204" y="89"/>
                  <a:pt x="257" y="147"/>
                </a:cubicBezTo>
                <a:cubicBezTo>
                  <a:pt x="270" y="295"/>
                  <a:pt x="272" y="652"/>
                  <a:pt x="268" y="774"/>
                </a:cubicBezTo>
                <a:cubicBezTo>
                  <a:pt x="268" y="895"/>
                  <a:pt x="261" y="853"/>
                  <a:pt x="257" y="875"/>
                </a:cubicBezTo>
                <a:cubicBezTo>
                  <a:pt x="251" y="894"/>
                  <a:pt x="257" y="889"/>
                  <a:pt x="242" y="908"/>
                </a:cubicBezTo>
                <a:cubicBezTo>
                  <a:pt x="227" y="927"/>
                  <a:pt x="183" y="972"/>
                  <a:pt x="167" y="98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290" name="Freeform 518"/>
          <p:cNvSpPr>
            <a:spLocks/>
          </p:cNvSpPr>
          <p:nvPr/>
        </p:nvSpPr>
        <p:spPr bwMode="auto">
          <a:xfrm>
            <a:off x="6757988" y="2733675"/>
            <a:ext cx="638175" cy="1538288"/>
          </a:xfrm>
          <a:custGeom>
            <a:avLst/>
            <a:gdLst>
              <a:gd name="T0" fmla="*/ 2147483647 w 402"/>
              <a:gd name="T1" fmla="*/ 0 h 969"/>
              <a:gd name="T2" fmla="*/ 2147483647 w 402"/>
              <a:gd name="T3" fmla="*/ 2147483647 h 969"/>
              <a:gd name="T4" fmla="*/ 2147483647 w 402"/>
              <a:gd name="T5" fmla="*/ 2147483647 h 969"/>
              <a:gd name="T6" fmla="*/ 2147483647 w 402"/>
              <a:gd name="T7" fmla="*/ 2147483647 h 969"/>
              <a:gd name="T8" fmla="*/ 2147483647 w 402"/>
              <a:gd name="T9" fmla="*/ 2147483647 h 969"/>
              <a:gd name="T10" fmla="*/ 2147483647 w 402"/>
              <a:gd name="T11" fmla="*/ 2147483647 h 969"/>
              <a:gd name="T12" fmla="*/ 2147483647 w 402"/>
              <a:gd name="T13" fmla="*/ 2147483647 h 969"/>
              <a:gd name="T14" fmla="*/ 2147483647 w 402"/>
              <a:gd name="T15" fmla="*/ 2147483647 h 969"/>
              <a:gd name="T16" fmla="*/ 2147483647 w 402"/>
              <a:gd name="T17" fmla="*/ 2147483647 h 9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2"/>
              <a:gd name="T28" fmla="*/ 0 h 969"/>
              <a:gd name="T29" fmla="*/ 402 w 402"/>
              <a:gd name="T30" fmla="*/ 969 h 9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2" h="969">
                <a:moveTo>
                  <a:pt x="306" y="0"/>
                </a:moveTo>
                <a:cubicBezTo>
                  <a:pt x="295" y="5"/>
                  <a:pt x="262" y="24"/>
                  <a:pt x="240" y="36"/>
                </a:cubicBezTo>
                <a:cubicBezTo>
                  <a:pt x="218" y="48"/>
                  <a:pt x="199" y="58"/>
                  <a:pt x="174" y="72"/>
                </a:cubicBezTo>
                <a:cubicBezTo>
                  <a:pt x="149" y="86"/>
                  <a:pt x="115" y="101"/>
                  <a:pt x="90" y="119"/>
                </a:cubicBezTo>
                <a:cubicBezTo>
                  <a:pt x="64" y="136"/>
                  <a:pt x="72" y="127"/>
                  <a:pt x="25" y="178"/>
                </a:cubicBezTo>
                <a:cubicBezTo>
                  <a:pt x="14" y="223"/>
                  <a:pt x="0" y="732"/>
                  <a:pt x="14" y="804"/>
                </a:cubicBezTo>
                <a:cubicBezTo>
                  <a:pt x="27" y="877"/>
                  <a:pt x="53" y="854"/>
                  <a:pt x="98" y="871"/>
                </a:cubicBezTo>
                <a:cubicBezTo>
                  <a:pt x="144" y="888"/>
                  <a:pt x="209" y="884"/>
                  <a:pt x="261" y="900"/>
                </a:cubicBezTo>
                <a:cubicBezTo>
                  <a:pt x="312" y="916"/>
                  <a:pt x="373" y="955"/>
                  <a:pt x="402" y="96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291" name="Text Box 519"/>
          <p:cNvSpPr txBox="1">
            <a:spLocks noChangeArrowheads="1"/>
          </p:cNvSpPr>
          <p:nvPr/>
        </p:nvSpPr>
        <p:spPr bwMode="auto">
          <a:xfrm>
            <a:off x="5983288" y="4498975"/>
            <a:ext cx="676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  <a:r>
              <a:rPr lang="en-US" sz="2800" baseline="-25000">
                <a:latin typeface="Comic Sans MS" pitchFamily="66" charset="0"/>
              </a:rPr>
              <a:t>c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9292" name="Text Box 520"/>
          <p:cNvSpPr txBox="1">
            <a:spLocks noChangeArrowheads="1"/>
          </p:cNvSpPr>
          <p:nvPr/>
        </p:nvSpPr>
        <p:spPr bwMode="auto">
          <a:xfrm>
            <a:off x="7670800" y="3986213"/>
            <a:ext cx="674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  <a:r>
              <a:rPr lang="en-US" sz="2800" baseline="-25000">
                <a:latin typeface="Comic Sans MS" pitchFamily="66" charset="0"/>
              </a:rPr>
              <a:t>c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9293" name="Text Box 521"/>
          <p:cNvSpPr txBox="1">
            <a:spLocks noChangeArrowheads="1"/>
          </p:cNvSpPr>
          <p:nvPr/>
        </p:nvSpPr>
        <p:spPr bwMode="auto">
          <a:xfrm>
            <a:off x="6699250" y="3357563"/>
            <a:ext cx="67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mic Sans MS" pitchFamily="66" charset="0"/>
              </a:rPr>
              <a:t>R</a:t>
            </a:r>
          </a:p>
        </p:txBody>
      </p:sp>
      <p:sp>
        <p:nvSpPr>
          <p:cNvPr id="9294" name="Rectangle 523"/>
          <p:cNvSpPr>
            <a:spLocks noGrp="1" noChangeArrowheads="1"/>
          </p:cNvSpPr>
          <p:nvPr>
            <p:ph type="body" idx="1"/>
          </p:nvPr>
        </p:nvSpPr>
        <p:spPr>
          <a:xfrm>
            <a:off x="533400" y="2171700"/>
            <a:ext cx="3759200" cy="4076700"/>
          </a:xfrm>
        </p:spPr>
        <p:txBody>
          <a:bodyPr/>
          <a:lstStyle/>
          <a:p>
            <a:r>
              <a:rPr lang="pt-BR" dirty="0"/>
              <a:t>vazão por conexão fim-a-fim: min(</a:t>
            </a:r>
            <a:r>
              <a:rPr lang="pt-BR" dirty="0" err="1"/>
              <a:t>R</a:t>
            </a:r>
            <a:r>
              <a:rPr lang="pt-BR" baseline="-25000" dirty="0" err="1"/>
              <a:t>c</a:t>
            </a:r>
            <a:r>
              <a:rPr lang="pt-BR" dirty="0" err="1"/>
              <a:t>,R</a:t>
            </a:r>
            <a:r>
              <a:rPr lang="pt-BR" baseline="-25000" dirty="0" err="1"/>
              <a:t>s</a:t>
            </a:r>
            <a:r>
              <a:rPr lang="pt-BR" dirty="0" err="1"/>
              <a:t>,R</a:t>
            </a:r>
            <a:r>
              <a:rPr lang="pt-BR" dirty="0"/>
              <a:t>/10)</a:t>
            </a:r>
          </a:p>
          <a:p>
            <a:r>
              <a:rPr lang="pt-BR" dirty="0"/>
              <a:t>na prática: </a:t>
            </a:r>
            <a:r>
              <a:rPr lang="pt-BR" dirty="0" err="1"/>
              <a:t>R</a:t>
            </a:r>
            <a:r>
              <a:rPr lang="pt-BR" baseline="-25000" dirty="0" err="1"/>
              <a:t>c</a:t>
            </a:r>
            <a:r>
              <a:rPr lang="pt-BR" dirty="0"/>
              <a:t> ou </a:t>
            </a:r>
            <a:r>
              <a:rPr lang="pt-BR" dirty="0" err="1"/>
              <a:t>R</a:t>
            </a:r>
            <a:r>
              <a:rPr lang="pt-BR" baseline="-25000" dirty="0" err="1"/>
              <a:t>s</a:t>
            </a:r>
            <a:r>
              <a:rPr lang="pt-BR" dirty="0"/>
              <a:t> são </a:t>
            </a:r>
            <a:r>
              <a:rPr lang="pt-BR" dirty="0" err="1"/>
              <a:t>frequentemen-te</a:t>
            </a:r>
            <a:r>
              <a:rPr lang="pt-BR" dirty="0"/>
              <a:t> o gargalo</a:t>
            </a:r>
          </a:p>
        </p:txBody>
      </p:sp>
    </p:spTree>
    <p:extLst>
      <p:ext uri="{BB962C8B-B14F-4D97-AF65-F5344CB8AC3E}">
        <p14:creationId xmlns:p14="http://schemas.microsoft.com/office/powerpoint/2010/main" val="20587618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Roteiro do Capítulo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1.1 O Que </a:t>
            </a:r>
            <a:r>
              <a:rPr lang="pt-BR" sz="2400" i="1" dirty="0"/>
              <a:t>é</a:t>
            </a:r>
            <a:r>
              <a:rPr lang="pt-BR" sz="2400" dirty="0"/>
              <a:t> a Internet?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1.2 A Borda (Periferia) da Internet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1.3 O Núcleo da Rede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1.4 Atraso, perda e vazão em redes de comutação de pacotes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1.5 Camadas de protocolos e seus modelos de serviços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1.6 Redes sob ameaça</a:t>
            </a:r>
          </a:p>
          <a:p>
            <a:pPr marL="533400" indent="-533400">
              <a:buFont typeface="ZapfDingbats" pitchFamily="82" charset="0"/>
              <a:buNone/>
            </a:pPr>
            <a:r>
              <a:rPr lang="pt-BR" sz="2400" dirty="0"/>
              <a:t>1.7 História das redes de computadores e da Internet</a:t>
            </a:r>
          </a:p>
        </p:txBody>
      </p:sp>
      <p:sp>
        <p:nvSpPr>
          <p:cNvPr id="5427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CA228E-D66C-44FC-8DC2-2E0456165C08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602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686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B5FB0-6D13-4B2C-B035-E2FB81C20ED8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“Camadas” de Protocolos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767138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As redes são complexas! </a:t>
            </a:r>
          </a:p>
          <a:p>
            <a:r>
              <a:rPr lang="pt-BR" sz="2400"/>
              <a:t>muitos “pedaços”:</a:t>
            </a:r>
          </a:p>
          <a:p>
            <a:pPr lvl="1"/>
            <a:r>
              <a:rPr lang="pt-BR"/>
              <a:t>hosts</a:t>
            </a:r>
          </a:p>
          <a:p>
            <a:pPr lvl="1"/>
            <a:r>
              <a:rPr lang="pt-BR"/>
              <a:t>roteadores</a:t>
            </a:r>
          </a:p>
          <a:p>
            <a:pPr lvl="1"/>
            <a:r>
              <a:rPr lang="pt-BR"/>
              <a:t>enlaces de diversos meios</a:t>
            </a:r>
          </a:p>
          <a:p>
            <a:pPr lvl="1"/>
            <a:r>
              <a:rPr lang="pt-BR"/>
              <a:t>aplicações</a:t>
            </a:r>
          </a:p>
          <a:p>
            <a:pPr lvl="1"/>
            <a:r>
              <a:rPr lang="pt-BR"/>
              <a:t>protocolos</a:t>
            </a:r>
          </a:p>
          <a:p>
            <a:pPr lvl="1"/>
            <a:r>
              <a:rPr lang="pt-BR"/>
              <a:t>hardware, software</a:t>
            </a:r>
            <a:endParaRPr lang="pt-BR" sz="2000"/>
          </a:p>
        </p:txBody>
      </p:sp>
      <p:sp>
        <p:nvSpPr>
          <p:cNvPr id="3687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52950" y="2266950"/>
            <a:ext cx="3943350" cy="3295650"/>
          </a:xfrm>
        </p:spPr>
        <p:txBody>
          <a:bodyPr/>
          <a:lstStyle/>
          <a:p>
            <a:pPr algn="ctr">
              <a:buFont typeface="ZapfDingbats" pitchFamily="82" charset="0"/>
              <a:buNone/>
            </a:pPr>
            <a:r>
              <a:rPr lang="pt-BR" u="sng">
                <a:solidFill>
                  <a:srgbClr val="FF0000"/>
                </a:solidFill>
              </a:rPr>
              <a:t>Pergunta:</a:t>
            </a:r>
            <a:r>
              <a:rPr lang="pt-BR" sz="2400" u="sng">
                <a:solidFill>
                  <a:srgbClr val="FF0000"/>
                </a:solidFill>
              </a:rPr>
              <a:t> </a:t>
            </a:r>
          </a:p>
          <a:p>
            <a:pPr algn="ctr">
              <a:buFont typeface="ZapfDingbats" pitchFamily="82" charset="0"/>
              <a:buNone/>
            </a:pPr>
            <a:r>
              <a:rPr lang="pt-BR" sz="2400"/>
              <a:t>Há alguma esperança em conseguirmos </a:t>
            </a:r>
            <a:r>
              <a:rPr lang="pt-BR" sz="2400" i="1"/>
              <a:t>organizar</a:t>
            </a:r>
            <a:r>
              <a:rPr lang="pt-BR" sz="2400"/>
              <a:t> a estrutura da rede?</a:t>
            </a:r>
          </a:p>
          <a:p>
            <a:pPr algn="ctr">
              <a:buFont typeface="ZapfDingbats" pitchFamily="82" charset="0"/>
              <a:buNone/>
            </a:pPr>
            <a:endParaRPr lang="pt-BR" sz="2400"/>
          </a:p>
          <a:p>
            <a:pPr algn="ctr">
              <a:buFont typeface="ZapfDingbats" pitchFamily="82" charset="0"/>
              <a:buNone/>
            </a:pPr>
            <a:r>
              <a:rPr lang="pt-BR" sz="2400"/>
              <a:t>Ou pelo menos a nossa discussão sobre redes?</a:t>
            </a:r>
          </a:p>
        </p:txBody>
      </p:sp>
    </p:spTree>
    <p:extLst>
      <p:ext uri="{BB962C8B-B14F-4D97-AF65-F5344CB8AC3E}">
        <p14:creationId xmlns:p14="http://schemas.microsoft.com/office/powerpoint/2010/main" val="22245421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789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C348A-DC58-4815-B54B-C372737C122D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Organização de uma viagem aérea</a:t>
            </a:r>
            <a:endParaRPr lang="pt-BR"/>
          </a:p>
        </p:txBody>
      </p:sp>
      <p:pic>
        <p:nvPicPr>
          <p:cNvPr id="37893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25600" y="1670050"/>
            <a:ext cx="5715000" cy="4422775"/>
          </a:xfrm>
        </p:spPr>
      </p:pic>
      <p:sp>
        <p:nvSpPr>
          <p:cNvPr id="37894" name="Rectangle 21"/>
          <p:cNvSpPr>
            <a:spLocks noChangeArrowheads="1"/>
          </p:cNvSpPr>
          <p:nvPr/>
        </p:nvSpPr>
        <p:spPr bwMode="auto">
          <a:xfrm>
            <a:off x="457200" y="5753100"/>
            <a:ext cx="8416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en-US" sz="1700">
                <a:latin typeface="Trebuchet MS" pitchFamily="34" charset="0"/>
                <a:sym typeface="Symbol" pitchFamily="18" charset="2"/>
              </a:rPr>
              <a:t> </a:t>
            </a:r>
            <a:r>
              <a:rPr lang="en-US" sz="1900">
                <a:latin typeface="Trebuchet MS" pitchFamily="34" charset="0"/>
                <a:sym typeface="Symbol" pitchFamily="18" charset="2"/>
              </a:rPr>
              <a:t>U</a:t>
            </a:r>
            <a:r>
              <a:rPr lang="en-US" sz="1900">
                <a:latin typeface="Trebuchet MS" pitchFamily="34" charset="0"/>
              </a:rPr>
              <a:t>ma série de passos/ações</a:t>
            </a:r>
          </a:p>
        </p:txBody>
      </p:sp>
    </p:spTree>
    <p:extLst>
      <p:ext uri="{BB962C8B-B14F-4D97-AF65-F5344CB8AC3E}">
        <p14:creationId xmlns:p14="http://schemas.microsoft.com/office/powerpoint/2010/main" val="17146384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891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9BF95-EF43-4706-BE49-A71668B86323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3891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Funcionalidade de uma linha aérea em camadas</a:t>
            </a:r>
          </a:p>
        </p:txBody>
      </p:sp>
      <p:pic>
        <p:nvPicPr>
          <p:cNvPr id="38917" name="Picture 5" descr="f011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24011"/>
          <a:stretch>
            <a:fillRect/>
          </a:stretch>
        </p:blipFill>
        <p:spPr>
          <a:xfrm>
            <a:off x="533400" y="1625600"/>
            <a:ext cx="7772400" cy="3354388"/>
          </a:xfrm>
        </p:spPr>
      </p:pic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514350" y="4921250"/>
            <a:ext cx="77724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>
                <a:solidFill>
                  <a:srgbClr val="FF0000"/>
                </a:solidFill>
                <a:latin typeface="Comic Sans MS" pitchFamily="66" charset="0"/>
              </a:rPr>
              <a:t>Camadas: </a:t>
            </a:r>
            <a:r>
              <a:rPr lang="pt-BR">
                <a:latin typeface="Comic Sans MS" pitchFamily="66" charset="0"/>
              </a:rPr>
              <a:t>cada camada implementa um serviço</a:t>
            </a:r>
            <a:endParaRPr lang="pt-BR" sz="2800">
              <a:latin typeface="Comic Sans MS" pitchFamily="66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>
                <a:latin typeface="Comic Sans MS" pitchFamily="66" charset="0"/>
              </a:rPr>
              <a:t>através de ações internas à camada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>
                <a:latin typeface="Comic Sans MS" pitchFamily="66" charset="0"/>
              </a:rPr>
              <a:t>depende dos serviços providos pela camada inferior</a:t>
            </a:r>
          </a:p>
        </p:txBody>
      </p:sp>
    </p:spTree>
    <p:extLst>
      <p:ext uri="{BB962C8B-B14F-4D97-AF65-F5344CB8AC3E}">
        <p14:creationId xmlns:p14="http://schemas.microsoft.com/office/powerpoint/2010/main" val="41665627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1: Introdução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993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7F763-09B2-4AA7-9F27-005D9CDC120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Por que dividir em camadas?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346200"/>
            <a:ext cx="8154988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/>
              <a:t>Lidar com sistemas complexos:</a:t>
            </a:r>
          </a:p>
          <a:p>
            <a:r>
              <a:rPr lang="pt-BR" sz="2400"/>
              <a:t>estrutura explícita permite a identificação e relacionamento entre as partes do sistema complexo</a:t>
            </a:r>
            <a:endParaRPr lang="pt-BR"/>
          </a:p>
          <a:p>
            <a:pPr lvl="1"/>
            <a:r>
              <a:rPr lang="pt-BR">
                <a:solidFill>
                  <a:srgbClr val="FF0000"/>
                </a:solidFill>
              </a:rPr>
              <a:t>modelo de referência</a:t>
            </a:r>
            <a:r>
              <a:rPr lang="pt-BR"/>
              <a:t> em camadas para discussão</a:t>
            </a:r>
          </a:p>
          <a:p>
            <a:r>
              <a:rPr lang="pt-BR" sz="2400"/>
              <a:t>modularização facilita a manutenção e atualização do sistema</a:t>
            </a:r>
          </a:p>
          <a:p>
            <a:pPr lvl="1"/>
            <a:r>
              <a:rPr lang="pt-BR"/>
              <a:t>mudança na implementação do serviço da camada é transparente para o resto do sistema</a:t>
            </a:r>
          </a:p>
          <a:p>
            <a:pPr lvl="1"/>
            <a:r>
              <a:rPr lang="pt-BR"/>
              <a:t>ex., mudança no procedimento no portão não afeta o resto do sistema</a:t>
            </a:r>
          </a:p>
          <a:p>
            <a:r>
              <a:rPr lang="pt-BR" sz="2400"/>
              <a:t>divisão em camadas é considerada prejudicial?</a:t>
            </a:r>
          </a:p>
        </p:txBody>
      </p:sp>
    </p:spTree>
    <p:extLst>
      <p:ext uri="{BB962C8B-B14F-4D97-AF65-F5344CB8AC3E}">
        <p14:creationId xmlns:p14="http://schemas.microsoft.com/office/powerpoint/2010/main" val="2000230681"/>
      </p:ext>
    </p:extLst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12342</TotalTime>
  <Words>7196</Words>
  <Application>Microsoft Macintosh PowerPoint</Application>
  <PresentationFormat>Apresentação na tela (4:3)</PresentationFormat>
  <Paragraphs>1859</Paragraphs>
  <Slides>135</Slides>
  <Notes>79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135</vt:i4>
      </vt:variant>
    </vt:vector>
  </HeadingPairs>
  <TitlesOfParts>
    <vt:vector size="149" baseType="lpstr">
      <vt:lpstr>Arial</vt:lpstr>
      <vt:lpstr>Avenir Next Condensed</vt:lpstr>
      <vt:lpstr>Calibri</vt:lpstr>
      <vt:lpstr>Comic Sans MS</vt:lpstr>
      <vt:lpstr>Courier</vt:lpstr>
      <vt:lpstr>Gill Sans MT</vt:lpstr>
      <vt:lpstr>Times New Roman</vt:lpstr>
      <vt:lpstr>Trebuchet MS</vt:lpstr>
      <vt:lpstr>Verdana</vt:lpstr>
      <vt:lpstr>Wingdings</vt:lpstr>
      <vt:lpstr>ZapfDingbats</vt:lpstr>
      <vt:lpstr>Estrutura padrão</vt:lpstr>
      <vt:lpstr>Clip</vt:lpstr>
      <vt:lpstr>ClipArt</vt:lpstr>
      <vt:lpstr>Redes de Computadores e a Internet</vt:lpstr>
      <vt:lpstr>Livro-Texto:</vt:lpstr>
      <vt:lpstr>Conteúdo da 6ª Edição</vt:lpstr>
      <vt:lpstr>Conteúdo da 7ª Edição</vt:lpstr>
      <vt:lpstr>Capítulo I: Introdução</vt:lpstr>
      <vt:lpstr>Roteiro do Capítulo 1</vt:lpstr>
      <vt:lpstr>O que é a Internet: visão dos componentes</vt:lpstr>
      <vt:lpstr>Aparelhos internet interessantes</vt:lpstr>
      <vt:lpstr>Dispositivos IoT  (Internet das Coisas)</vt:lpstr>
      <vt:lpstr>Aplicações Populares</vt:lpstr>
      <vt:lpstr>O que é a Internet: visão dos componentes</vt:lpstr>
      <vt:lpstr>O que é a Internet: visão dos serviços</vt:lpstr>
      <vt:lpstr>Redes de Sensores e Internet das Coisas (IoT)</vt:lpstr>
      <vt:lpstr>Redes Veiculares</vt:lpstr>
      <vt:lpstr>O que é um protocolo?</vt:lpstr>
      <vt:lpstr>O que é um protocolo?</vt:lpstr>
      <vt:lpstr>Roteiro do Capítulo 1</vt:lpstr>
      <vt:lpstr>Uma olhada mais de perto na estrutura da rede:</vt:lpstr>
      <vt:lpstr>Redes de acesso e meios físicos</vt:lpstr>
      <vt:lpstr>O quão rápido é rápido?</vt:lpstr>
      <vt:lpstr>Acesso discado (alguém ainda usa?)</vt:lpstr>
      <vt:lpstr>Decomposição de um sinal binário em  suas harmônicas.</vt:lpstr>
      <vt:lpstr>Modems</vt:lpstr>
      <vt:lpstr>Modulação em Amplitude (AM)</vt:lpstr>
      <vt:lpstr>Modulação em Frequência (FM)</vt:lpstr>
      <vt:lpstr>Modulação em Fase (PM)</vt:lpstr>
      <vt:lpstr>Modulação</vt:lpstr>
      <vt:lpstr>Modulação</vt:lpstr>
      <vt:lpstr>Modems</vt:lpstr>
      <vt:lpstr>Rede de acesso: DSL (Digital Subscriber Line)</vt:lpstr>
      <vt:lpstr>ADSL: Espectro de frequências</vt:lpstr>
      <vt:lpstr>Redes de Acesso: Tv a cabo</vt:lpstr>
      <vt:lpstr>Redes de Acesso: Tv a cabo</vt:lpstr>
      <vt:lpstr>Redes de acesso: rede doméstica</vt:lpstr>
      <vt:lpstr>Redes de acesso corporativas (Ethernet)</vt:lpstr>
      <vt:lpstr>Redes de acesso sem fio (wireless)</vt:lpstr>
      <vt:lpstr>WiMAX</vt:lpstr>
      <vt:lpstr>Hospedeiro: envia pacotes de dados</vt:lpstr>
      <vt:lpstr>Meios Físicos</vt:lpstr>
      <vt:lpstr>Meios físicos: cabo coaxial, fibra</vt:lpstr>
      <vt:lpstr>Cabos Submarinos</vt:lpstr>
      <vt:lpstr>Apresentação do PowerPoint</vt:lpstr>
      <vt:lpstr>Eletronet</vt:lpstr>
      <vt:lpstr>Cabos OPGW</vt:lpstr>
      <vt:lpstr>Meios físicos: rádio</vt:lpstr>
      <vt:lpstr>Meios Físicos: Satélites de Baixa Órbita - Iridium</vt:lpstr>
      <vt:lpstr>Fogueira espacial</vt:lpstr>
      <vt:lpstr>Lei da Largura de Banda de Edholm</vt:lpstr>
      <vt:lpstr>Roteiro do Capítulo 1</vt:lpstr>
      <vt:lpstr>O Núcleo da Rede</vt:lpstr>
      <vt:lpstr>Comutação de pacotes: armazena e repassa</vt:lpstr>
      <vt:lpstr>Comutação de pacotes: atraso de enfileiramento, perdas</vt:lpstr>
      <vt:lpstr>Duas funções chave do núcleo da rede</vt:lpstr>
      <vt:lpstr>Alternativa: comutação de circuitos</vt:lpstr>
      <vt:lpstr>Núcleo da Rede: Comutação de Circuitos</vt:lpstr>
      <vt:lpstr>Apresentação do PowerPoint</vt:lpstr>
      <vt:lpstr>Comutadores eletromecânicos</vt:lpstr>
      <vt:lpstr>Comutação de Circuitos: FDM e TDM</vt:lpstr>
      <vt:lpstr>Alocação de Faixas de Frequência no Brasil (www.anatel.gov.br)</vt:lpstr>
      <vt:lpstr>A Portadora T1</vt:lpstr>
      <vt:lpstr>Multiplexação de Canais T1</vt:lpstr>
      <vt:lpstr>Hierarquias Digitais Plesiócronas (PDH)</vt:lpstr>
      <vt:lpstr>SONET/SDH</vt:lpstr>
      <vt:lpstr>SONET</vt:lpstr>
      <vt:lpstr>Hierarquia digital síncrona</vt:lpstr>
      <vt:lpstr>Quadro SONET Básico</vt:lpstr>
      <vt:lpstr>Comutação de pacotes versus comutação de circuitos</vt:lpstr>
      <vt:lpstr>Comutação de pacotes versus comutação de circuitos</vt:lpstr>
      <vt:lpstr>Estrutura da Internet: rede de redes</vt:lpstr>
      <vt:lpstr>Estrutura da Internet: rede de redes</vt:lpstr>
      <vt:lpstr>Estrutura da Internet: rede de redes</vt:lpstr>
      <vt:lpstr>Estrutura da Internet: rede de redes</vt:lpstr>
      <vt:lpstr>Estrutura da Internet: rede de redes</vt:lpstr>
      <vt:lpstr>Estrutura da Internet: rede de redes</vt:lpstr>
      <vt:lpstr>Estrutura da Internet: rede de redes</vt:lpstr>
      <vt:lpstr>Estrutura da Internet: rede de redes</vt:lpstr>
      <vt:lpstr>Estrutura da Internet: rede de redes</vt:lpstr>
      <vt:lpstr>ISP Tier-1: ex: Sprint</vt:lpstr>
      <vt:lpstr>Provedor de Backbone Nacional</vt:lpstr>
      <vt:lpstr>Apresentação do PowerPoint</vt:lpstr>
      <vt:lpstr>Conexões Internacionais</vt:lpstr>
      <vt:lpstr>Roteiro do Capítulo 1</vt:lpstr>
      <vt:lpstr>Como ocorrem as perdas e atrasos?</vt:lpstr>
      <vt:lpstr>Quatro fontes de atraso dos pacotes</vt:lpstr>
      <vt:lpstr>Quatro fontes de atraso dos pacotes</vt:lpstr>
      <vt:lpstr>Analogia com uma Caravana</vt:lpstr>
      <vt:lpstr>Analogia com uma caravana (mais)</vt:lpstr>
      <vt:lpstr>Atraso de enfileiramento</vt:lpstr>
      <vt:lpstr>Atrasos e rotas “reais” da Internet</vt:lpstr>
      <vt:lpstr>Atrasos e rotas “reais”</vt:lpstr>
      <vt:lpstr>Perda de pacotes</vt:lpstr>
      <vt:lpstr>Vazão (Throughput)</vt:lpstr>
      <vt:lpstr>Vazão (mais)</vt:lpstr>
      <vt:lpstr>Vazão: cenário da Internet</vt:lpstr>
      <vt:lpstr>Roteiro do Capítulo 1</vt:lpstr>
      <vt:lpstr>“Camadas” de Protocolos</vt:lpstr>
      <vt:lpstr>Organização de uma viagem aérea</vt:lpstr>
      <vt:lpstr>Funcionalidade de uma linha aérea em camadas</vt:lpstr>
      <vt:lpstr>Por que dividir em camadas?</vt:lpstr>
      <vt:lpstr>Pilha de protocolos Internet</vt:lpstr>
      <vt:lpstr>Modelo de referência ISO/OSI</vt:lpstr>
      <vt:lpstr>Apresentação do PowerPoint</vt:lpstr>
      <vt:lpstr>Encapsulamento</vt:lpstr>
      <vt:lpstr>Roteiro do Capítulo 1</vt:lpstr>
      <vt:lpstr>Segurança de Redes</vt:lpstr>
      <vt:lpstr>Os vilões podem colocar malware no seu hospedeiro através da Internet</vt:lpstr>
      <vt:lpstr>Ataque a servidores e à infra-estrutura da rede</vt:lpstr>
      <vt:lpstr>Os vilões podem analisar pacotes</vt:lpstr>
      <vt:lpstr>Os vilões podem se passar por alguém de sua confiança</vt:lpstr>
      <vt:lpstr>https://cartilha.cert.br/</vt:lpstr>
      <vt:lpstr>Roteiro do Capítulo 1</vt:lpstr>
      <vt:lpstr>História da Internet</vt:lpstr>
      <vt:lpstr>História da Internet</vt:lpstr>
      <vt:lpstr>História da Internet</vt:lpstr>
      <vt:lpstr>História da Internet</vt:lpstr>
      <vt:lpstr>História da Internet</vt:lpstr>
      <vt:lpstr>História da Internet</vt:lpstr>
      <vt:lpstr>Evolução do Número de Hosts</vt:lpstr>
      <vt:lpstr>Evolução do Número de Hosts</vt:lpstr>
      <vt:lpstr>Internet/BR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AmLight</vt:lpstr>
      <vt:lpstr>Apresentação do PowerPoint</vt:lpstr>
      <vt:lpstr>Introdução: Resumo</vt:lpstr>
    </vt:vector>
  </TitlesOfParts>
  <Company>University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  I: Introdução</dc:title>
  <dc:creator>Don Towsley (tradução: Suruagy)</dc:creator>
  <cp:lastModifiedBy>Jose Augusto Suruagy Monteiro</cp:lastModifiedBy>
  <cp:revision>253</cp:revision>
  <dcterms:created xsi:type="dcterms:W3CDTF">1999-10-08T19:08:27Z</dcterms:created>
  <dcterms:modified xsi:type="dcterms:W3CDTF">2019-09-02T17:45:09Z</dcterms:modified>
</cp:coreProperties>
</file>